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0" r:id="rId2"/>
    <p:sldId id="262" r:id="rId3"/>
    <p:sldId id="453" r:id="rId4"/>
    <p:sldId id="432" r:id="rId5"/>
    <p:sldId id="433" r:id="rId6"/>
    <p:sldId id="406" r:id="rId7"/>
    <p:sldId id="445" r:id="rId8"/>
    <p:sldId id="444" r:id="rId9"/>
    <p:sldId id="461" r:id="rId10"/>
    <p:sldId id="446" r:id="rId11"/>
    <p:sldId id="345" r:id="rId12"/>
    <p:sldId id="451" r:id="rId13"/>
    <p:sldId id="371" r:id="rId14"/>
    <p:sldId id="452" r:id="rId15"/>
    <p:sldId id="465" r:id="rId16"/>
    <p:sldId id="456" r:id="rId17"/>
    <p:sldId id="466" r:id="rId18"/>
    <p:sldId id="467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6891" autoAdjust="0"/>
  </p:normalViewPr>
  <p:slideViewPr>
    <p:cSldViewPr>
      <p:cViewPr varScale="1">
        <p:scale>
          <a:sx n="63" d="100"/>
          <a:sy n="63" d="100"/>
        </p:scale>
        <p:origin x="1614" y="66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8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WEB MULTIMEDIA AND INTERACTIVITY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11.4 </a:t>
            </a:r>
            <a:r>
              <a:rPr lang="en-US" sz="2800" b="0" dirty="0"/>
              <a:t>The Firefox browser. Screenshots of Mozilla Firefox. Courtesy of Mozilla Foundation.</a:t>
            </a:r>
            <a:endParaRPr lang="en-AU" sz="2800" b="0" dirty="0"/>
          </a:p>
        </p:txBody>
      </p:sp>
      <p:pic>
        <p:nvPicPr>
          <p:cNvPr id="4" name="Picture 2" descr="A screenshot of Firefox web page titled, sparky speaks shows a video eleme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48" y="1600200"/>
            <a:ext cx="40879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35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Video &amp; Source Elements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&lt;video controls="controls" poster="sparky.jpg"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width="160" height="150"&gt;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="sparky.m4v" type="video/mp4"&gt;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sparky.ogv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&lt;a </a:t>
            </a:r>
            <a:r>
              <a:rPr lang="en-US" dirty="0" err="1"/>
              <a:t>href</a:t>
            </a:r>
            <a:r>
              <a:rPr lang="en-US" dirty="0"/>
              <a:t>="sparky.mov"&gt;Sparky the Dog&lt;/a&gt; (.</a:t>
            </a:r>
            <a:r>
              <a:rPr lang="en-US" dirty="0" err="1"/>
              <a:t>mov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&lt;/video&gt;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Object-based client-side scripting language</a:t>
            </a:r>
          </a:p>
          <a:p>
            <a:r>
              <a:rPr lang="en-US" dirty="0"/>
              <a:t>Originally developed by Brendan </a:t>
            </a:r>
            <a:r>
              <a:rPr lang="en-US" dirty="0" err="1"/>
              <a:t>Eich</a:t>
            </a:r>
            <a:r>
              <a:rPr lang="en-US" dirty="0"/>
              <a:t> at Netscape</a:t>
            </a:r>
          </a:p>
          <a:p>
            <a:r>
              <a:rPr lang="en-US" dirty="0"/>
              <a:t>Manipulates the objects associated with a web page document:</a:t>
            </a:r>
          </a:p>
          <a:p>
            <a:pPr lvl="1"/>
            <a:r>
              <a:rPr lang="en-US" dirty="0"/>
              <a:t>the window</a:t>
            </a:r>
          </a:p>
          <a:p>
            <a:pPr lvl="1"/>
            <a:r>
              <a:rPr lang="en-US" dirty="0"/>
              <a:t>the document</a:t>
            </a:r>
          </a:p>
          <a:p>
            <a:pPr lvl="1"/>
            <a:r>
              <a:rPr lang="en-US" dirty="0"/>
              <a:t>the elements such as forms, images, hyperlinks, and so 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7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JavaScript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a message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Select list navigation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Edit and validate form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Create a new window with a specified size and screen 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Image Rollovers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Status Messages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Current Date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Calculations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87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/>
              <a:t>A portion of the DOM is shown at the left.</a:t>
            </a:r>
          </a:p>
          <a:p>
            <a:r>
              <a:rPr lang="en-US" dirty="0"/>
              <a:t>Defines every object and element on a Web page</a:t>
            </a:r>
          </a:p>
          <a:p>
            <a:r>
              <a:rPr lang="en-US" dirty="0"/>
              <a:t>Hierarchical structure </a:t>
            </a:r>
          </a:p>
          <a:p>
            <a:r>
              <a:rPr lang="en-US" dirty="0"/>
              <a:t>Accesses page elements and apply styles to page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50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11.18 </a:t>
            </a:r>
            <a:r>
              <a:rPr lang="en-AU" sz="2800" b="0" dirty="0"/>
              <a:t>The Document Object Model (DOM)</a:t>
            </a:r>
          </a:p>
        </p:txBody>
      </p:sp>
      <p:pic>
        <p:nvPicPr>
          <p:cNvPr id="4" name="Content Placeholder 3" descr="The model from top to bottom is as window that has 4 elements or objects, documents, history, location, and navigator. Navigator is further divided into 2 sub elements app name and app version. Document is further divided into 4 sub elements anchor, form, image, and link, where form is an element and image is of s r c type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" y="1752600"/>
            <a:ext cx="786323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1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JQuery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JavaScript library intended to simplify client-side scripting</a:t>
            </a:r>
          </a:p>
          <a:p>
            <a:pPr marL="0" indent="0">
              <a:buNone/>
            </a:pPr>
            <a:r>
              <a:rPr lang="en-US" dirty="0"/>
              <a:t>Example: http://webdevfoundations.net/jquery</a:t>
            </a:r>
          </a:p>
          <a:p>
            <a:pPr marL="0" indent="0">
              <a:buNone/>
            </a:pPr>
            <a:r>
              <a:rPr lang="en-US" dirty="0"/>
              <a:t>API – Application Programming Interface</a:t>
            </a:r>
          </a:p>
          <a:p>
            <a:r>
              <a:rPr lang="en-US" dirty="0"/>
              <a:t>A protocol that allows software components to communicate – interacting and sharing data.</a:t>
            </a:r>
          </a:p>
        </p:txBody>
      </p:sp>
    </p:spTree>
    <p:extLst>
      <p:ext uri="{BB962C8B-B14F-4D97-AF65-F5344CB8AC3E}">
        <p14:creationId xmlns:p14="http://schemas.microsoft.com/office/powerpoint/2010/main" val="303212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JQuery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jQuery API can be used to configure many interactive features, including: </a:t>
            </a:r>
          </a:p>
          <a:p>
            <a:pPr lvl="1"/>
            <a:r>
              <a:rPr lang="en-US" dirty="0"/>
              <a:t>image slideshows</a:t>
            </a:r>
          </a:p>
          <a:p>
            <a:pPr lvl="1"/>
            <a:r>
              <a:rPr lang="en-US" dirty="0"/>
              <a:t>animation (moving, hiding, fading)</a:t>
            </a:r>
          </a:p>
          <a:p>
            <a:pPr lvl="1"/>
            <a:r>
              <a:rPr lang="en-US" dirty="0"/>
              <a:t>event handling (mouse movements and mouse clicking)</a:t>
            </a:r>
          </a:p>
          <a:p>
            <a:pPr lvl="1"/>
            <a:r>
              <a:rPr lang="en-US" dirty="0"/>
              <a:t>document manipulation</a:t>
            </a:r>
          </a:p>
        </p:txBody>
      </p:sp>
    </p:spTree>
    <p:extLst>
      <p:ext uri="{BB962C8B-B14F-4D97-AF65-F5344CB8AC3E}">
        <p14:creationId xmlns:p14="http://schemas.microsoft.com/office/powerpoint/2010/main" val="258933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11.19 </a:t>
            </a:r>
            <a:r>
              <a:rPr lang="en-US" sz="2800" b="0" dirty="0"/>
              <a:t>jQuery is used to configure a </a:t>
            </a:r>
            <a:r>
              <a:rPr lang="en-AU" sz="2800" b="0" dirty="0"/>
              <a:t>slideshow</a:t>
            </a:r>
            <a:r>
              <a:rPr lang="en-US" sz="2800" b="0" dirty="0"/>
              <a:t> </a:t>
            </a:r>
            <a:endParaRPr lang="en-AU" sz="2800" b="0" dirty="0"/>
          </a:p>
        </p:txBody>
      </p:sp>
      <p:pic>
        <p:nvPicPr>
          <p:cNvPr id="4" name="Picture 2" descr="An image slideshow displays use of J query and cycle plug-i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3" y="1676400"/>
            <a:ext cx="64096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4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many HTML &amp; CSS techniques and technologies used to configure sound, video, animation, and interactivity on web pages.</a:t>
            </a:r>
          </a:p>
          <a:p>
            <a:pPr marL="0" indent="0">
              <a:buNone/>
            </a:pPr>
            <a:r>
              <a:rPr lang="en-US" dirty="0"/>
              <a:t>Issues related to accessibility and copyright were also discussed.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media containers and codecs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types of multimedia files used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hyperlinks to multimedia files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audio and video on a web page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features and common uses of JavaScript, Ajax, and jQuery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an interactive image gallery with CSS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Create an interactive drop-down navigation menu with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 widget with the HTML5 details and summary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the CSS3 transform, transition, and animation properties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geolocation, web storage, manifest, service workers, and canvas HTML5 APIs. </a:t>
            </a:r>
          </a:p>
        </p:txBody>
      </p:sp>
    </p:spTree>
    <p:extLst>
      <p:ext uri="{BB962C8B-B14F-4D97-AF65-F5344CB8AC3E}">
        <p14:creationId xmlns:p14="http://schemas.microsoft.com/office/powerpoint/2010/main" val="25736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Containers &amp; Codecs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Container</a:t>
            </a:r>
          </a:p>
          <a:p>
            <a:pPr>
              <a:spcBef>
                <a:spcPts val="600"/>
              </a:spcBef>
            </a:pPr>
            <a:r>
              <a:rPr lang="en-US" dirty="0"/>
              <a:t>Designated by the file extension – contains the media and metadata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Codec</a:t>
            </a:r>
          </a:p>
          <a:p>
            <a:pPr>
              <a:spcBef>
                <a:spcPts val="600"/>
              </a:spcBef>
            </a:pPr>
            <a:r>
              <a:rPr lang="en-US" dirty="0"/>
              <a:t>The algorithm used to compress the media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HTML5 audio &amp; video </a:t>
            </a:r>
          </a:p>
          <a:p>
            <a:pPr>
              <a:spcBef>
                <a:spcPts val="600"/>
              </a:spcBef>
            </a:pPr>
            <a:r>
              <a:rPr lang="en-US" dirty="0"/>
              <a:t>Native to the browser</a:t>
            </a:r>
          </a:p>
          <a:p>
            <a:pPr>
              <a:spcBef>
                <a:spcPts val="600"/>
              </a:spcBef>
            </a:pPr>
            <a:r>
              <a:rPr lang="en-US" dirty="0"/>
              <a:t>ISSUE: Browsers do not all support the same codecs</a:t>
            </a:r>
          </a:p>
          <a:p>
            <a:pPr lvl="1"/>
            <a:r>
              <a:rPr lang="en-US" dirty="0"/>
              <a:t>http://www.longtailvideo.com/html5/ (2017)</a:t>
            </a:r>
          </a:p>
          <a:p>
            <a:pPr lvl="1"/>
            <a:r>
              <a:rPr lang="en-US" dirty="0"/>
              <a:t>https://caniuse.com/#search=video%20format (current)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Common Audio File Types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.wav    	Wave File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aiff</a:t>
            </a:r>
            <a:r>
              <a:rPr lang="en-US" sz="2400" dirty="0"/>
              <a:t>    	Audio Interchange File Format</a:t>
            </a:r>
          </a:p>
          <a:p>
            <a:r>
              <a:rPr lang="en-US" sz="2400" dirty="0"/>
              <a:t>.mid    	Musical Instrument Digital Interface (MIDI)</a:t>
            </a:r>
          </a:p>
          <a:p>
            <a:r>
              <a:rPr lang="en-US" sz="2400" dirty="0"/>
              <a:t>.au    	Sun UNIX sound file</a:t>
            </a:r>
          </a:p>
          <a:p>
            <a:r>
              <a:rPr lang="en-US" sz="2400" dirty="0"/>
              <a:t>.mp3    	MPEG-1 Audio Layer-3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ogg</a:t>
            </a:r>
            <a:r>
              <a:rPr lang="en-US" sz="2400" dirty="0"/>
              <a:t>		</a:t>
            </a:r>
            <a:r>
              <a:rPr lang="en-US" sz="2400" dirty="0" err="1"/>
              <a:t>Ogg</a:t>
            </a:r>
            <a:r>
              <a:rPr lang="en-US" sz="2400" dirty="0"/>
              <a:t> </a:t>
            </a:r>
            <a:r>
              <a:rPr lang="en-US" sz="2400" dirty="0" err="1"/>
              <a:t>Vorbis</a:t>
            </a:r>
            <a:r>
              <a:rPr lang="en-US" sz="2400" dirty="0"/>
              <a:t>  (open-source)</a:t>
            </a:r>
          </a:p>
          <a:p>
            <a:r>
              <a:rPr lang="en-US" sz="2400" dirty="0"/>
              <a:t>. m4a 	MPEG 4 Audio. </a:t>
            </a:r>
            <a:br>
              <a:rPr lang="en-US" sz="2400" dirty="0"/>
            </a:br>
            <a:r>
              <a:rPr lang="en-US" sz="2400" dirty="0"/>
              <a:t>		This audio-only MPEG-4 format is supported 			by </a:t>
            </a:r>
            <a:r>
              <a:rPr lang="en-US" sz="2400" dirty="0" err="1"/>
              <a:t>Quicktime</a:t>
            </a:r>
            <a:r>
              <a:rPr lang="en-US" sz="2400" dirty="0"/>
              <a:t>, iTunes, and iPods.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Video File Types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avi</a:t>
            </a:r>
            <a:r>
              <a:rPr lang="en-US" dirty="0"/>
              <a:t>    		Microsoft Audio Video Interleaved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.av1		Alliance for Open Media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wmv</a:t>
            </a:r>
            <a:r>
              <a:rPr lang="en-US" dirty="0"/>
              <a:t>		Windows Media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.mpg		MPEG (Motion Picture Experts Group)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.m4v .mp4	(MPEG-4)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ogv</a:t>
            </a:r>
            <a:r>
              <a:rPr lang="en-US" dirty="0"/>
              <a:t>       	</a:t>
            </a:r>
            <a:r>
              <a:rPr lang="en-US" dirty="0" err="1"/>
              <a:t>Ogg</a:t>
            </a:r>
            <a:r>
              <a:rPr lang="en-US" dirty="0"/>
              <a:t> Theora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webm</a:t>
            </a:r>
            <a:r>
              <a:rPr lang="en-US" dirty="0"/>
              <a:t>	VP8 codec (open video format, free)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Audio &amp; Video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41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Hyperlink </a:t>
            </a:r>
            <a:br>
              <a:rPr lang="en-US" dirty="0"/>
            </a:br>
            <a:r>
              <a:rPr lang="en-US" i="1" dirty="0"/>
              <a:t>The most basic method to provide audio or video files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="wdfpodcast.mp3" title="Web Design Podcast"&gt;Web Design Podcast&lt;/a&gt;</a:t>
            </a:r>
            <a:endParaRPr lang="en-AU" sz="2400" b="1" dirty="0"/>
          </a:p>
        </p:txBody>
      </p:sp>
      <p:pic>
        <p:nvPicPr>
          <p:cNvPr id="5" name="Picture 1" descr="A web page titled, Podcast displays heading at the top as web design podcast followed by the links Podcast Episode 1 (M P 3) and Podcast Transcrip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06775"/>
            <a:ext cx="389413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38400" y="58674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latin typeface="+mj-lt"/>
              </a:rPr>
              <a:t>Figure 11.1 </a:t>
            </a:r>
            <a:r>
              <a:rPr lang="en-US" altLang="en-US" sz="1400" dirty="0">
                <a:latin typeface="+mj-lt"/>
              </a:rPr>
              <a:t>The default MP3 player will launch in the browser when the visitor clicks on Podcast Episode 1</a:t>
            </a:r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11.2 </a:t>
            </a:r>
            <a:r>
              <a:rPr lang="en-US" sz="2800" b="0" dirty="0"/>
              <a:t>The Firefox browser supports the HTML5 audio element.</a:t>
            </a:r>
            <a:endParaRPr lang="en-AU" sz="2800" b="0" dirty="0"/>
          </a:p>
        </p:txBody>
      </p:sp>
      <p:pic>
        <p:nvPicPr>
          <p:cNvPr id="8" name="Picture 2" descr="The browser is titled, adding a sound using an audio element. The text at the top reads, this page has a sound loop configured with the left angle bracket audio right angle bracket tag. An audio controller is displayed below the tex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7" y="2292350"/>
            <a:ext cx="717832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6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Audio &amp; Source Elements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&lt;audio controls="controls"&gt;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 type="audio/mpeg"&gt;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="soundloop.ogg" type="audio/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ogg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"&gt; 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&lt;a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="soundloop.mp3"&gt;Download the Audio File&lt;/a&gt; (MP3)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&lt;/audio</a:t>
            </a:r>
            <a:r>
              <a:rPr lang="en-US" altLang="en-US" dirty="0">
                <a:latin typeface="+mj-lt"/>
              </a:rPr>
              <a:t>&gt;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782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8686</TotalTime>
  <Words>845</Words>
  <Application>Microsoft Office PowerPoint</Application>
  <PresentationFormat>On-screen Show (4:3)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Verdana</vt:lpstr>
      <vt:lpstr>Wingdings</vt:lpstr>
      <vt:lpstr>508 Lecture</vt:lpstr>
      <vt:lpstr>Web Development &amp; Design Foundations  with HTML5</vt:lpstr>
      <vt:lpstr>Learning Outcomes (1 of 2)</vt:lpstr>
      <vt:lpstr>Learning Outcomes (2 of 2)</vt:lpstr>
      <vt:lpstr>Containers &amp; Codecs</vt:lpstr>
      <vt:lpstr>Common Audio File Types</vt:lpstr>
      <vt:lpstr>Common Video File Types</vt:lpstr>
      <vt:lpstr>Configure Audio &amp; Video</vt:lpstr>
      <vt:lpstr>Figure 11.2 The Firefox browser supports the HTML5 audio element.</vt:lpstr>
      <vt:lpstr>HTML5 Audio &amp; Source Elements</vt:lpstr>
      <vt:lpstr>Figure 11.4 The Firefox browser. Screenshots of Mozilla Firefox. Courtesy of Mozilla Foundation.</vt:lpstr>
      <vt:lpstr>HTML5 Video &amp; Source Elements</vt:lpstr>
      <vt:lpstr>What is JavaScript?</vt:lpstr>
      <vt:lpstr>Common Uses of JavaScript</vt:lpstr>
      <vt:lpstr>Document Object Model (DOM)</vt:lpstr>
      <vt:lpstr>Figure 11.18 The Document Object Model (DOM)</vt:lpstr>
      <vt:lpstr>Exploring JQuery (1 of 2)</vt:lpstr>
      <vt:lpstr>Exploring JQuery (2 of 2)</vt:lpstr>
      <vt:lpstr>Figure 11.19 jQuery is used to configure a slideshow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Gupta, Anu</cp:lastModifiedBy>
  <cp:revision>672</cp:revision>
  <dcterms:created xsi:type="dcterms:W3CDTF">2014-07-14T20:04:21Z</dcterms:created>
  <dcterms:modified xsi:type="dcterms:W3CDTF">2021-10-29T06:26:12Z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