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11" r:id="rId10"/>
    <p:sldId id="265" r:id="rId11"/>
    <p:sldId id="266" r:id="rId12"/>
    <p:sldId id="267" r:id="rId13"/>
    <p:sldId id="268" r:id="rId14"/>
    <p:sldId id="300" r:id="rId15"/>
    <p:sldId id="299" r:id="rId16"/>
    <p:sldId id="294" r:id="rId17"/>
    <p:sldId id="301" r:id="rId18"/>
    <p:sldId id="293" r:id="rId19"/>
    <p:sldId id="31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3" r:id="rId29"/>
    <p:sldId id="313" r:id="rId30"/>
    <p:sldId id="285" r:id="rId31"/>
    <p:sldId id="270" r:id="rId32"/>
    <p:sldId id="271" r:id="rId33"/>
    <p:sldId id="272" r:id="rId34"/>
    <p:sldId id="302" r:id="rId35"/>
    <p:sldId id="314" r:id="rId36"/>
    <p:sldId id="307" r:id="rId37"/>
    <p:sldId id="316" r:id="rId38"/>
    <p:sldId id="315" r:id="rId39"/>
    <p:sldId id="305" r:id="rId40"/>
    <p:sldId id="306" r:id="rId41"/>
    <p:sldId id="304" r:id="rId42"/>
    <p:sldId id="317" r:id="rId43"/>
    <p:sldId id="318" r:id="rId44"/>
    <p:sldId id="319" r:id="rId45"/>
    <p:sldId id="286" r:id="rId46"/>
    <p:sldId id="288" r:id="rId47"/>
    <p:sldId id="309" r:id="rId48"/>
    <p:sldId id="273" r:id="rId49"/>
    <p:sldId id="298" r:id="rId50"/>
    <p:sldId id="31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A514-01C5-4561-ACA2-149F63C575D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C439-5D20-4D5A-822F-7C47549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good practice to use since it fires after a page has finished loading, it causes performance issues and sometimes, may not even fire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0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428BF-3132-4DAB-B353-2349B874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6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CEDB1-748F-448F-8154-A89102921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C62A-479D-46F4-994A-46CDEEFCD8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01665-BE97-4A98-A8BB-F56CF0F3F7DF}"/>
              </a:ext>
            </a:extLst>
          </p:cNvPr>
          <p:cNvSpPr txBox="1"/>
          <p:nvPr/>
        </p:nvSpPr>
        <p:spPr>
          <a:xfrm>
            <a:off x="8852452" y="4810540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Anupama Gupta</a:t>
            </a:r>
          </a:p>
        </p:txBody>
      </p:sp>
    </p:spTree>
    <p:extLst>
      <p:ext uri="{BB962C8B-B14F-4D97-AF65-F5344CB8AC3E}">
        <p14:creationId xmlns:p14="http://schemas.microsoft.com/office/powerpoint/2010/main" val="393349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Server-Side Scripting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Server-side scripting</a:t>
            </a:r>
          </a:p>
          <a:p>
            <a:pPr lvl="1" eaLnBrk="1" hangingPunct="1"/>
            <a:r>
              <a:rPr lang="en-US" altLang="en-US" dirty="0"/>
              <a:t>Scripting language executed from a Web server</a:t>
            </a:r>
          </a:p>
          <a:p>
            <a:pPr lvl="1" eaLnBrk="1" hangingPunct="1"/>
            <a:r>
              <a:rPr lang="en-US" altLang="en-US" dirty="0"/>
              <a:t>Popular languages: PHP, ASP, JSP, Python, Ruby</a:t>
            </a:r>
          </a:p>
          <a:p>
            <a:pPr eaLnBrk="1" hangingPunct="1"/>
            <a:r>
              <a:rPr lang="en-US" altLang="en-US" dirty="0"/>
              <a:t>Can develop interactive Web sites to communicate with a database</a:t>
            </a:r>
          </a:p>
          <a:p>
            <a:pPr eaLnBrk="1" hangingPunct="1"/>
            <a:r>
              <a:rPr lang="en-US" altLang="en-US" dirty="0"/>
              <a:t>Server-side scripting language limitations</a:t>
            </a:r>
          </a:p>
          <a:p>
            <a:pPr lvl="1" eaLnBrk="1" hangingPunct="1"/>
            <a:r>
              <a:rPr lang="en-US" altLang="en-US" dirty="0"/>
              <a:t>Cannot access or manipulate a Web browser</a:t>
            </a:r>
          </a:p>
          <a:p>
            <a:pPr lvl="1" eaLnBrk="1" hangingPunct="1"/>
            <a:r>
              <a:rPr lang="en-US" altLang="en-US" dirty="0"/>
              <a:t>Cannot run on a client tier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355213" y="4996934"/>
            <a:ext cx="5553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a Web server processes a server-side script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017295" y="8011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Server-Side Scripting </a:t>
            </a:r>
            <a:r>
              <a:rPr lang="en-US" sz="3600" dirty="0">
                <a:latin typeface="Arial" charset="0"/>
              </a:rPr>
              <a:t>(cont’d.)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Screen Shot 2014-09-11 at 11 Sep   10.4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5" y="2308483"/>
            <a:ext cx="73533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8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Should You Use Client-Side or Server-Side Scripting?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rule of thumb</a:t>
            </a:r>
          </a:p>
          <a:p>
            <a:pPr lvl="1" eaLnBrk="1" hangingPunct="1"/>
            <a:r>
              <a:rPr lang="en-US" altLang="en-US"/>
              <a:t>Allow client to handle user interface processing and light processing (data validation)</a:t>
            </a:r>
          </a:p>
          <a:p>
            <a:pPr lvl="1" eaLnBrk="1" hangingPunct="1"/>
            <a:r>
              <a:rPr lang="en-US" altLang="en-US"/>
              <a:t>Have the Web server perform intensive calculations and data storage</a:t>
            </a:r>
          </a:p>
          <a:p>
            <a:pPr eaLnBrk="1" hangingPunct="1"/>
            <a:r>
              <a:rPr lang="en-US" altLang="en-US"/>
              <a:t>Important to perform as much processing as possible on the client</a:t>
            </a:r>
          </a:p>
        </p:txBody>
      </p:sp>
    </p:spTree>
    <p:extLst>
      <p:ext uri="{BB962C8B-B14F-4D97-AF65-F5344CB8AC3E}">
        <p14:creationId xmlns:p14="http://schemas.microsoft.com/office/powerpoint/2010/main" val="85242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Scripts</a:t>
            </a:r>
          </a:p>
          <a:p>
            <a:pPr lvl="1"/>
            <a:r>
              <a:rPr lang="en-US" altLang="en-US" dirty="0"/>
              <a:t>JavaScript programs contained within a Web page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&lt;script&gt;</a:t>
            </a:r>
            <a:r>
              <a:rPr lang="en-US" altLang="en-US" dirty="0"/>
              <a:t> element</a:t>
            </a:r>
          </a:p>
          <a:p>
            <a:pPr lvl="1"/>
            <a:r>
              <a:rPr lang="en-US" altLang="en-US" dirty="0"/>
              <a:t>Tells the browser that the scripting engine must interpret the commands it contains</a:t>
            </a:r>
          </a:p>
        </p:txBody>
      </p:sp>
    </p:spTree>
    <p:extLst>
      <p:ext uri="{BB962C8B-B14F-4D97-AF65-F5344CB8AC3E}">
        <p14:creationId xmlns:p14="http://schemas.microsoft.com/office/powerpoint/2010/main" val="191507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 ways to add JavaScript to the webpage</a:t>
            </a:r>
          </a:p>
          <a:p>
            <a:pPr lvl="1"/>
            <a:r>
              <a:rPr lang="en-US" dirty="0"/>
              <a:t>External JavaScript</a:t>
            </a:r>
          </a:p>
          <a:p>
            <a:pPr marL="914400" lvl="2" indent="0">
              <a:buNone/>
            </a:pPr>
            <a:r>
              <a:rPr lang="en-US" dirty="0"/>
              <a:t>JavaScript code placed in a separate external file</a:t>
            </a:r>
          </a:p>
          <a:p>
            <a:pPr lvl="1"/>
            <a:r>
              <a:rPr lang="en-US" dirty="0"/>
              <a:t>Inline JavaScript</a:t>
            </a:r>
          </a:p>
          <a:p>
            <a:pPr marL="914400" lvl="2" indent="0">
              <a:buNone/>
            </a:pPr>
            <a:r>
              <a:rPr lang="en-US" dirty="0"/>
              <a:t>JavaScript code that is embedded with an HTML document </a:t>
            </a:r>
            <a:endParaRPr lang="en-US" altLang="en-US" dirty="0"/>
          </a:p>
          <a:p>
            <a:pPr marL="457200" lvl="1" indent="0">
              <a:buNone/>
            </a:pPr>
            <a:endParaRPr lang="en-US" dirty="0"/>
          </a:p>
          <a:p>
            <a:pPr marL="128016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69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 script element in the head section of the HTML document.</a:t>
            </a:r>
          </a:p>
          <a:p>
            <a:pPr lvl="1"/>
            <a:r>
              <a:rPr lang="en-US" dirty="0"/>
              <a:t>In the script element, the </a:t>
            </a:r>
            <a:r>
              <a:rPr lang="en-US" b="1" dirty="0" err="1"/>
              <a:t>src</a:t>
            </a:r>
            <a:r>
              <a:rPr lang="en-US" dirty="0"/>
              <a:t> attribute is used to refer to the external file.</a:t>
            </a:r>
          </a:p>
          <a:p>
            <a:pPr lvl="1"/>
            <a:r>
              <a:rPr lang="en-US" dirty="0"/>
              <a:t>You can also code a </a:t>
            </a:r>
            <a:r>
              <a:rPr lang="en-US" b="1" dirty="0"/>
              <a:t>type</a:t>
            </a:r>
            <a:r>
              <a:rPr lang="en-US" dirty="0"/>
              <a:t> attribute with value “text/</a:t>
            </a:r>
            <a:r>
              <a:rPr lang="en-US" dirty="0" err="1"/>
              <a:t>javascript</a:t>
            </a:r>
            <a:r>
              <a:rPr lang="en-US" dirty="0"/>
              <a:t>” to tell the browser what kind of content the file contains. (Not needed with HTML5)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F5FC1-BEE1-4665-85BA-A0D91FB10915}"/>
              </a:ext>
            </a:extLst>
          </p:cNvPr>
          <p:cNvSpPr txBox="1"/>
          <p:nvPr/>
        </p:nvSpPr>
        <p:spPr>
          <a:xfrm>
            <a:off x="8514001" y="3534022"/>
            <a:ext cx="34623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defer</a:t>
            </a:r>
            <a:r>
              <a:rPr lang="en-US" b="1" dirty="0"/>
              <a:t> </a:t>
            </a:r>
            <a:r>
              <a:rPr lang="en-US" dirty="0"/>
              <a:t>attribute is used here to have the script run </a:t>
            </a:r>
            <a:r>
              <a:rPr lang="en-US" b="1" i="1" dirty="0"/>
              <a:t>after</a:t>
            </a:r>
            <a:r>
              <a:rPr lang="en-US" dirty="0"/>
              <a:t> the page content has loaded. This is useful when you want to use JavaScript to manipulate parts of the page and need the whole page to load first.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2CF3E-8018-4954-A061-370D8C75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0" y="3825784"/>
            <a:ext cx="472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JavaScript Source File</a:t>
            </a:r>
          </a:p>
        </p:txBody>
      </p:sp>
      <p:sp>
        <p:nvSpPr>
          <p:cNvPr id="54277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External file containing JavaScript code</a:t>
            </a:r>
          </a:p>
          <a:p>
            <a:pPr lvl="1" eaLnBrk="1" hangingPunct="1"/>
            <a:r>
              <a:rPr lang="en-US" altLang="en-US" dirty="0"/>
              <a:t>Usually designated by the .</a:t>
            </a:r>
            <a:r>
              <a:rPr lang="en-US" altLang="en-US" dirty="0" err="1"/>
              <a:t>js</a:t>
            </a:r>
            <a:r>
              <a:rPr lang="en-US" altLang="en-US" dirty="0"/>
              <a:t> file extension</a:t>
            </a:r>
          </a:p>
          <a:p>
            <a:pPr lvl="1" eaLnBrk="1" hangingPunct="1"/>
            <a:r>
              <a:rPr lang="en-US" altLang="en-US" dirty="0"/>
              <a:t>Contains only JavaScript statements</a:t>
            </a:r>
          </a:p>
          <a:p>
            <a:pPr lvl="2" eaLnBrk="1" hangingPunct="1"/>
            <a:r>
              <a:rPr lang="en-US" altLang="en-US" dirty="0"/>
              <a:t>No </a:t>
            </a:r>
            <a:r>
              <a:rPr lang="en-US" altLang="en-US" dirty="0">
                <a:latin typeface="Courier New" panose="02070309020205020404" pitchFamily="49" charset="0"/>
              </a:rPr>
              <a:t>&lt;script&gt;</a:t>
            </a:r>
            <a:r>
              <a:rPr lang="en-US" altLang="en-US" dirty="0"/>
              <a:t> element and no HTML elements</a:t>
            </a:r>
          </a:p>
          <a:p>
            <a:pPr lvl="1" eaLnBrk="1" hangingPunct="1"/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dirty="0"/>
              <a:t> attribute of the </a:t>
            </a:r>
            <a:r>
              <a:rPr lang="en-US" altLang="en-US" dirty="0">
                <a:latin typeface="Courier New" panose="02070309020205020404" pitchFamily="49" charset="0"/>
              </a:rPr>
              <a:t>&lt;script&gt;</a:t>
            </a:r>
            <a:r>
              <a:rPr lang="en-US" altLang="en-US" dirty="0"/>
              <a:t> element</a:t>
            </a:r>
          </a:p>
          <a:p>
            <a:pPr eaLnBrk="1" hangingPunct="1"/>
            <a:r>
              <a:rPr lang="en-US" altLang="en-US" dirty="0"/>
              <a:t>Advantages</a:t>
            </a:r>
          </a:p>
          <a:p>
            <a:pPr lvl="1" eaLnBrk="1" hangingPunct="1"/>
            <a:r>
              <a:rPr lang="en-US" altLang="en-US" dirty="0"/>
              <a:t>Neater code; code sharing; ability to hide JavaScript code from incompatible browsers</a:t>
            </a:r>
          </a:p>
        </p:txBody>
      </p:sp>
    </p:spTree>
    <p:extLst>
      <p:ext uri="{BB962C8B-B14F-4D97-AF65-F5344CB8AC3E}">
        <p14:creationId xmlns:p14="http://schemas.microsoft.com/office/powerpoint/2010/main" val="238469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write JavaScript code directly into an HTML file.</a:t>
            </a:r>
          </a:p>
          <a:p>
            <a:r>
              <a:rPr lang="en-US" dirty="0"/>
              <a:t>JavaScript code must start and end with the HTML </a:t>
            </a:r>
            <a:r>
              <a:rPr lang="en-US" i="1" dirty="0"/>
              <a:t>&lt;script&gt; </a:t>
            </a:r>
            <a:r>
              <a:rPr lang="en-US" dirty="0"/>
              <a:t>and </a:t>
            </a:r>
            <a:r>
              <a:rPr lang="en-US" i="1" dirty="0"/>
              <a:t>&lt;/script&gt; </a:t>
            </a:r>
            <a:r>
              <a:rPr lang="en-US" dirty="0"/>
              <a:t>tags, respectively. </a:t>
            </a:r>
          </a:p>
          <a:p>
            <a:r>
              <a:rPr lang="en-US" dirty="0"/>
              <a:t>A document can have multiple </a:t>
            </a:r>
            <a:r>
              <a:rPr lang="en-US" i="1" dirty="0"/>
              <a:t>&lt;script&gt; </a:t>
            </a:r>
            <a:r>
              <a:rPr lang="en-US" dirty="0"/>
              <a:t>tags, each enclosing any number of JavaScript statements.</a:t>
            </a:r>
          </a:p>
          <a:p>
            <a:r>
              <a:rPr lang="en-US" altLang="en-US" dirty="0"/>
              <a:t>Statements in a script</a:t>
            </a:r>
          </a:p>
          <a:p>
            <a:pPr lvl="1"/>
            <a:r>
              <a:rPr lang="en-US" altLang="en-US" dirty="0"/>
              <a:t>Rendered in the order in which they appear in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Placing JavaScript in the Document Head or Document Body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&lt;script&gt;</a:t>
            </a:r>
            <a:r>
              <a:rPr lang="en-US" altLang="en-US" dirty="0"/>
              <a:t> element placement varies</a:t>
            </a:r>
          </a:p>
          <a:p>
            <a:r>
              <a:rPr lang="en-US" dirty="0"/>
              <a:t>The script tag can be placed in HTML document head or document body. </a:t>
            </a:r>
          </a:p>
          <a:p>
            <a:pPr lvl="1"/>
            <a:r>
              <a:rPr lang="en-US" dirty="0"/>
              <a:t>If you want the Java-Script code to be executed before the page is displayed, it is placed between the </a:t>
            </a:r>
            <a:r>
              <a:rPr lang="en-US" i="1" dirty="0"/>
              <a:t>&lt;head&gt;</a:t>
            </a:r>
            <a:r>
              <a:rPr lang="en-US" dirty="0"/>
              <a:t>and </a:t>
            </a:r>
            <a:r>
              <a:rPr lang="en-US" i="1" dirty="0"/>
              <a:t>&lt;/head&gt; </a:t>
            </a:r>
            <a:r>
              <a:rPr lang="en-US" dirty="0"/>
              <a:t>tags. </a:t>
            </a:r>
          </a:p>
          <a:p>
            <a:pPr lvl="1"/>
            <a:r>
              <a:rPr lang="en-US" dirty="0"/>
              <a:t>If the script performs some action pertaining to the body of the document, then it is placed within the </a:t>
            </a:r>
            <a:r>
              <a:rPr lang="en-US" i="1" dirty="0"/>
              <a:t>&lt;body&gt; </a:t>
            </a:r>
            <a:r>
              <a:rPr lang="en-US" dirty="0"/>
              <a:t>and </a:t>
            </a:r>
            <a:r>
              <a:rPr lang="en-US" i="1" dirty="0"/>
              <a:t>&lt;/body&gt; </a:t>
            </a:r>
            <a:r>
              <a:rPr lang="en-US" dirty="0"/>
              <a:t>tags. </a:t>
            </a:r>
          </a:p>
        </p:txBody>
      </p:sp>
    </p:spTree>
    <p:extLst>
      <p:ext uri="{BB962C8B-B14F-4D97-AF65-F5344CB8AC3E}">
        <p14:creationId xmlns:p14="http://schemas.microsoft.com/office/powerpoint/2010/main" val="119450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Placing JavaScript in the Document Head or Document Body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BDA5F67-4F1C-44B7-92BC-764099C4E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11" y="2057039"/>
            <a:ext cx="4612189" cy="39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In this lecture, you will:</a:t>
            </a:r>
          </a:p>
          <a:p>
            <a:pPr eaLnBrk="1" hangingPunct="1"/>
            <a:r>
              <a:rPr lang="en-US" altLang="en-US" dirty="0"/>
              <a:t>Learn about client/server architecture</a:t>
            </a:r>
          </a:p>
          <a:p>
            <a:pPr eaLnBrk="1" hangingPunct="1"/>
            <a:r>
              <a:rPr lang="en-US" altLang="en-US" dirty="0"/>
              <a:t>Add basic JavaScript code to your Web pages</a:t>
            </a:r>
          </a:p>
          <a:p>
            <a:pPr eaLnBrk="1" hangingPunct="1"/>
            <a:r>
              <a:rPr lang="en-US" altLang="en-US" dirty="0"/>
              <a:t>Learn about the JavaScript programming language</a:t>
            </a:r>
          </a:p>
          <a:p>
            <a:pPr eaLnBrk="1" hangingPunct="1"/>
            <a:r>
              <a:rPr lang="en-US" altLang="en-US" dirty="0"/>
              <a:t>Add structure to your JavaScript programs</a:t>
            </a:r>
          </a:p>
        </p:txBody>
      </p:sp>
    </p:spTree>
    <p:extLst>
      <p:ext uri="{BB962C8B-B14F-4D97-AF65-F5344CB8AC3E}">
        <p14:creationId xmlns:p14="http://schemas.microsoft.com/office/powerpoint/2010/main" val="387337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Sensitivity in JavaScript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JavaScript is case sensitive</a:t>
            </a:r>
          </a:p>
          <a:p>
            <a:pPr eaLnBrk="1" hangingPunct="1"/>
            <a:r>
              <a:rPr lang="en-US" altLang="en-US"/>
              <a:t>Within JavaScript code:</a:t>
            </a:r>
          </a:p>
          <a:p>
            <a:pPr lvl="1" eaLnBrk="1" hangingPunct="1"/>
            <a:r>
              <a:rPr lang="en-US" altLang="en-US"/>
              <a:t>Object names must always be all lowercase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18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Adding Comments to a JavaScript Program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1451579" y="2028795"/>
            <a:ext cx="9603275" cy="34506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Comments</a:t>
            </a:r>
          </a:p>
          <a:p>
            <a:pPr lvl="1" eaLnBrk="1" hangingPunct="1"/>
            <a:r>
              <a:rPr lang="en-US" altLang="en-US" dirty="0"/>
              <a:t>Nonprinting lines placed in code containing various types of remarks</a:t>
            </a:r>
          </a:p>
          <a:p>
            <a:pPr eaLnBrk="1" hangingPunct="1"/>
            <a:r>
              <a:rPr lang="en-US" altLang="en-US" dirty="0"/>
              <a:t>Line comment</a:t>
            </a:r>
          </a:p>
          <a:p>
            <a:pPr lvl="1" eaLnBrk="1" hangingPunct="1"/>
            <a:r>
              <a:rPr lang="en-US" altLang="en-US" dirty="0"/>
              <a:t>Hides a single line of code</a:t>
            </a:r>
          </a:p>
          <a:p>
            <a:pPr lvl="1" eaLnBrk="1" hangingPunct="1"/>
            <a:r>
              <a:rPr lang="en-US" altLang="en-US" dirty="0"/>
              <a:t>Add two slashes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before the comment text</a:t>
            </a:r>
          </a:p>
          <a:p>
            <a:pPr eaLnBrk="1" hangingPunct="1"/>
            <a:r>
              <a:rPr lang="en-US" altLang="en-US" dirty="0"/>
              <a:t>Block comments</a:t>
            </a:r>
          </a:p>
          <a:p>
            <a:pPr lvl="1" eaLnBrk="1" hangingPunct="1"/>
            <a:r>
              <a:rPr lang="en-US" altLang="en-US" dirty="0"/>
              <a:t>Hide multiple lines of code</a:t>
            </a:r>
          </a:p>
          <a:p>
            <a:pPr lvl="1" eaLnBrk="1" hangingPunct="1"/>
            <a:r>
              <a:rPr lang="en-US" altLang="en-US" dirty="0"/>
              <a:t>Add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/>
              <a:t> before the first character included in the block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en-US" dirty="0"/>
              <a:t> after the last character in the block</a:t>
            </a:r>
          </a:p>
        </p:txBody>
      </p:sp>
    </p:spTree>
    <p:extLst>
      <p:ext uri="{BB962C8B-B14F-4D97-AF65-F5344CB8AC3E}">
        <p14:creationId xmlns:p14="http://schemas.microsoft.com/office/powerpoint/2010/main" val="405804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Basic JavaScript Code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 how to write basic JavaScript code</a:t>
            </a:r>
          </a:p>
          <a:p>
            <a:pPr lvl="1" eaLnBrk="1" hangingPunct="1"/>
            <a:r>
              <a:rPr lang="en-US" altLang="en-US"/>
              <a:t>Start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200069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Variables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  <a:p>
            <a:pPr lvl="1" eaLnBrk="1" hangingPunct="1"/>
            <a:r>
              <a:rPr lang="en-US" altLang="en-US"/>
              <a:t>Values a program stores in computer memory</a:t>
            </a:r>
          </a:p>
          <a:p>
            <a:pPr eaLnBrk="1" hangingPunct="1"/>
            <a:r>
              <a:rPr lang="en-US" altLang="en-US"/>
              <a:t>Assigning a value to a variable</a:t>
            </a:r>
          </a:p>
          <a:p>
            <a:pPr lvl="1" eaLnBrk="1" hangingPunct="1"/>
            <a:r>
              <a:rPr lang="en-US" altLang="en-US"/>
              <a:t>Same as storing a value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1649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Assigning Variable Names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Identifier</a:t>
            </a:r>
          </a:p>
          <a:p>
            <a:pPr lvl="1" eaLnBrk="1" hangingPunct="1"/>
            <a:r>
              <a:rPr lang="en-US" altLang="en-US" dirty="0"/>
              <a:t>Name assigned to a variable</a:t>
            </a:r>
          </a:p>
          <a:p>
            <a:pPr lvl="1" eaLnBrk="1" hangingPunct="1"/>
            <a:r>
              <a:rPr lang="en-US" altLang="en-US" dirty="0"/>
              <a:t>Rules and conventions</a:t>
            </a:r>
          </a:p>
          <a:p>
            <a:pPr lvl="2" eaLnBrk="1" hangingPunct="1"/>
            <a:r>
              <a:rPr lang="en-US" altLang="en-US" dirty="0"/>
              <a:t>Must begin with an uppercase or lowercase ASCII letter, dollar sign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/>
              <a:t>), or underscore (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dirty="0"/>
              <a:t>Can use numbers in an identifier: not as the first character</a:t>
            </a:r>
          </a:p>
          <a:p>
            <a:pPr lvl="2" eaLnBrk="1" hangingPunct="1"/>
            <a:r>
              <a:rPr lang="en-US" altLang="en-US" dirty="0"/>
              <a:t>Cannot include spaces in an identifier</a:t>
            </a:r>
          </a:p>
          <a:p>
            <a:pPr lvl="2" eaLnBrk="1" hangingPunct="1"/>
            <a:r>
              <a:rPr lang="en-US" altLang="en-US" dirty="0"/>
              <a:t>Cannot use reserved words for identifiers</a:t>
            </a:r>
          </a:p>
          <a:p>
            <a:pPr eaLnBrk="1" hangingPunct="1"/>
            <a:r>
              <a:rPr lang="en-US" altLang="en-US" dirty="0"/>
              <a:t>Use descriptive names</a:t>
            </a:r>
          </a:p>
          <a:p>
            <a:pPr eaLnBrk="1" hangingPunct="1"/>
            <a:r>
              <a:rPr lang="en-US" altLang="en-US" dirty="0"/>
              <a:t>Reserved words (keywords)</a:t>
            </a:r>
          </a:p>
          <a:p>
            <a:pPr lvl="1" eaLnBrk="1" hangingPunct="1"/>
            <a:r>
              <a:rPr lang="en-US" altLang="en-US" dirty="0"/>
              <a:t>Special words: part of the JavaScript language syntax</a:t>
            </a:r>
          </a:p>
        </p:txBody>
      </p:sp>
    </p:spTree>
    <p:extLst>
      <p:ext uri="{BB962C8B-B14F-4D97-AF65-F5344CB8AC3E}">
        <p14:creationId xmlns:p14="http://schemas.microsoft.com/office/powerpoint/2010/main" val="417558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239460" y="5408446"/>
            <a:ext cx="3121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JavaScript reserved words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Assigning Variable Names (cont’d.)</a:t>
            </a:r>
          </a:p>
        </p:txBody>
      </p:sp>
      <p:pic>
        <p:nvPicPr>
          <p:cNvPr id="8" name="Picture 2" descr="Screen Shot 2014-09-11 at 11 Sep   10.5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108910"/>
            <a:ext cx="6756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463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Assigning Variable Names (cont’d.)</a:t>
            </a:r>
          </a:p>
        </p:txBody>
      </p:sp>
      <p:sp>
        <p:nvSpPr>
          <p:cNvPr id="3994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ヒラギノ角ゴ Pro W3" pitchFamily="127" charset="-128"/>
              </a:rPr>
              <a:t>Declaring and initializing variables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reserved keyword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let, const</a:t>
            </a:r>
            <a:r>
              <a:rPr lang="en-US" altLang="en-US" dirty="0">
                <a:ea typeface="ヒラギノ角ゴ Pro W3" pitchFamily="127" charset="-128"/>
              </a:rPr>
              <a:t> to create variables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let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curTime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Initialize variable using the following syntax: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let </a:t>
            </a:r>
            <a:r>
              <a:rPr lang="en-US" altLang="en-US" i="1" dirty="0" err="1">
                <a:latin typeface="Courier New" panose="02070309020205020404" pitchFamily="49" charset="0"/>
                <a:ea typeface="ヒラギノ角ゴ Pro W3" pitchFamily="127" charset="-128"/>
              </a:rPr>
              <a:t>variable_name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=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value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Assignment operator: equal sign (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=</a:t>
            </a:r>
            <a:r>
              <a:rPr lang="en-US" altLang="en-US" dirty="0">
                <a:ea typeface="ヒラギノ角ゴ Pro W3" pitchFamily="127" charset="-128"/>
              </a:rPr>
              <a:t>)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Assigns value on the right side of the expression to the variable on the left side of the expression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Assigning a literal string value to a variable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Enclose text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 assign the value of one variable to another</a:t>
            </a:r>
          </a:p>
        </p:txBody>
      </p:sp>
    </p:spTree>
    <p:extLst>
      <p:ext uri="{BB962C8B-B14F-4D97-AF65-F5344CB8AC3E}">
        <p14:creationId xmlns:p14="http://schemas.microsoft.com/office/powerpoint/2010/main" val="127926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Assigning</a:t>
            </a:r>
            <a:r>
              <a:rPr lang="en-US" altLang="en-US" i="1" dirty="0"/>
              <a:t> Variable </a:t>
            </a:r>
            <a:r>
              <a:rPr lang="en-US" altLang="en-US" dirty="0"/>
              <a:t>Names (cont’d.)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1728536" y="2352452"/>
            <a:ext cx="9196137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Displaying variables: print a variable</a:t>
            </a:r>
          </a:p>
          <a:p>
            <a:pPr lvl="1" eaLnBrk="1" hangingPunct="1"/>
            <a:r>
              <a:rPr lang="en-US" altLang="en-US" dirty="0"/>
              <a:t>Do not enclose it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Perform arithmetic operations involving variables containing numeric values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6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6E355-1130-466E-B4ED-AF7B988E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9" y="2301055"/>
            <a:ext cx="11765222" cy="24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336B-7915-4CCE-8319-93C935BD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287-498E-4E82-BD5C-5EA8101F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a variable with the </a:t>
            </a:r>
            <a:r>
              <a:rPr lang="en-US" b="1" dirty="0"/>
              <a:t>const keyword</a:t>
            </a:r>
            <a:r>
              <a:rPr lang="en-US" dirty="0"/>
              <a:t>, that </a:t>
            </a:r>
            <a:r>
              <a:rPr lang="en-US" b="1" dirty="0"/>
              <a:t>variable cannot be reassigned</a:t>
            </a:r>
            <a:r>
              <a:rPr lang="en-US" dirty="0"/>
              <a:t>.</a:t>
            </a:r>
          </a:p>
          <a:p>
            <a:r>
              <a:rPr lang="en-US" dirty="0"/>
              <a:t>That is why we refer to it as a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r>
              <a:rPr lang="en-US" dirty="0"/>
              <a:t>So technically, it is not a variable because it cannot change. It is a constant.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E7706-4DE4-44DC-9127-8485AB5A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36" y="4195141"/>
            <a:ext cx="8898421" cy="12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Understanding Client/Server Architecture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Two-tier system</a:t>
            </a:r>
          </a:p>
          <a:p>
            <a:pPr lvl="1" eaLnBrk="1" hangingPunct="1"/>
            <a:r>
              <a:rPr lang="en-US" altLang="en-US" dirty="0"/>
              <a:t>Client and server</a:t>
            </a:r>
          </a:p>
          <a:p>
            <a:pPr eaLnBrk="1" hangingPunct="1"/>
            <a:r>
              <a:rPr lang="en-US" altLang="en-US" dirty="0"/>
              <a:t>Client or front end</a:t>
            </a:r>
          </a:p>
          <a:p>
            <a:pPr lvl="1" eaLnBrk="1" hangingPunct="1"/>
            <a:r>
              <a:rPr lang="en-US" altLang="en-US" dirty="0"/>
              <a:t>Responsible for user interface</a:t>
            </a:r>
          </a:p>
          <a:p>
            <a:pPr lvl="1" eaLnBrk="1" hangingPunct="1"/>
            <a:r>
              <a:rPr lang="en-US" altLang="en-US" dirty="0"/>
              <a:t>Gathers information from user</a:t>
            </a:r>
          </a:p>
          <a:p>
            <a:pPr lvl="2" eaLnBrk="1" hangingPunct="1"/>
            <a:r>
              <a:rPr lang="en-US" altLang="en-US" dirty="0"/>
              <a:t>Submits information to server</a:t>
            </a:r>
          </a:p>
          <a:p>
            <a:pPr lvl="2" eaLnBrk="1" hangingPunct="1"/>
            <a:r>
              <a:rPr lang="en-US" altLang="en-US" dirty="0"/>
              <a:t>Receives, formats, presents results returned from the server</a:t>
            </a:r>
          </a:p>
          <a:p>
            <a:r>
              <a:rPr lang="en-US" altLang="en-US" dirty="0"/>
              <a:t>Server or back end</a:t>
            </a:r>
          </a:p>
          <a:p>
            <a:pPr lvl="1"/>
            <a:r>
              <a:rPr lang="en-US" altLang="en-US" dirty="0"/>
              <a:t>Usually a database: client requests information</a:t>
            </a:r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7596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Expressions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/>
              <a:t>Expression</a:t>
            </a:r>
          </a:p>
          <a:p>
            <a:pPr lvl="1" eaLnBrk="1" hangingPunct="1"/>
            <a:r>
              <a:rPr lang="en-US" altLang="en-US"/>
              <a:t>Literal value or variable or a combination of literal values, variables, operators, and other expressions</a:t>
            </a:r>
          </a:p>
          <a:p>
            <a:pPr lvl="2" eaLnBrk="1" hangingPunct="1"/>
            <a:r>
              <a:rPr lang="en-US" altLang="en-US"/>
              <a:t>Evaluated by JavaScript interpreter to produce a result</a:t>
            </a:r>
          </a:p>
          <a:p>
            <a:pPr eaLnBrk="1" hangingPunct="1"/>
            <a:r>
              <a:rPr lang="en-US" altLang="en-US"/>
              <a:t>Operands</a:t>
            </a:r>
          </a:p>
          <a:p>
            <a:pPr lvl="1" eaLnBrk="1" hangingPunct="1"/>
            <a:r>
              <a:rPr lang="en-US" altLang="en-US"/>
              <a:t>Variables and literals contained in an expression</a:t>
            </a:r>
          </a:p>
          <a:p>
            <a:pPr eaLnBrk="1" hangingPunct="1"/>
            <a:r>
              <a:rPr lang="en-US" altLang="en-US"/>
              <a:t>Literal</a:t>
            </a:r>
          </a:p>
          <a:p>
            <a:pPr lvl="1" eaLnBrk="1" hangingPunct="1"/>
            <a:r>
              <a:rPr lang="en-US" altLang="en-US"/>
              <a:t>Value such as a literal string or a number</a:t>
            </a:r>
          </a:p>
          <a:p>
            <a:pPr eaLnBrk="1" hangingPunct="1"/>
            <a:r>
              <a:rPr lang="en-US" altLang="en-US"/>
              <a:t>Operators</a:t>
            </a:r>
          </a:p>
          <a:p>
            <a:pPr lvl="1" eaLnBrk="1" hangingPunct="1"/>
            <a:r>
              <a:rPr lang="en-US" altLang="en-US"/>
              <a:t>Symbols used in expressions to manipulate operands</a:t>
            </a:r>
          </a:p>
        </p:txBody>
      </p:sp>
    </p:spTree>
    <p:extLst>
      <p:ext uri="{BB962C8B-B14F-4D97-AF65-F5344CB8AC3E}">
        <p14:creationId xmlns:p14="http://schemas.microsoft.com/office/powerpoint/2010/main" val="325580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JavaScript Objects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Object</a:t>
            </a:r>
          </a:p>
          <a:p>
            <a:pPr lvl="1" eaLnBrk="1" hangingPunct="1"/>
            <a:r>
              <a:rPr lang="en-US" altLang="en-US"/>
              <a:t>Programming code and data</a:t>
            </a:r>
          </a:p>
          <a:p>
            <a:pPr lvl="2" eaLnBrk="1" hangingPunct="1"/>
            <a:r>
              <a:rPr lang="en-US" altLang="en-US"/>
              <a:t>Treated as an individual unit or component</a:t>
            </a:r>
          </a:p>
          <a:p>
            <a:pPr eaLnBrk="1" hangingPunct="1"/>
            <a:r>
              <a:rPr lang="en-US" altLang="en-US"/>
              <a:t>Procedures</a:t>
            </a:r>
          </a:p>
          <a:p>
            <a:pPr lvl="1" eaLnBrk="1" hangingPunct="1"/>
            <a:r>
              <a:rPr lang="en-US" altLang="en-US"/>
              <a:t>Individual statements used in a computer program grouped into logical units</a:t>
            </a:r>
          </a:p>
          <a:p>
            <a:pPr lvl="1" eaLnBrk="1" hangingPunct="1"/>
            <a:r>
              <a:rPr lang="en-US" altLang="en-US"/>
              <a:t>Used to perform specific tasks</a:t>
            </a:r>
          </a:p>
          <a:p>
            <a:pPr eaLnBrk="1" hangingPunct="1"/>
            <a:r>
              <a:rPr lang="en-US" altLang="en-US"/>
              <a:t>Methods</a:t>
            </a:r>
          </a:p>
          <a:p>
            <a:pPr lvl="1" eaLnBrk="1" hangingPunct="1"/>
            <a:r>
              <a:rPr lang="en-US" altLang="en-US"/>
              <a:t>Procedures associated with an object</a:t>
            </a:r>
          </a:p>
        </p:txBody>
      </p:sp>
    </p:spTree>
    <p:extLst>
      <p:ext uri="{BB962C8B-B14F-4D97-AF65-F5344CB8AC3E}">
        <p14:creationId xmlns:p14="http://schemas.microsoft.com/office/powerpoint/2010/main" val="153875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Understanding JavaScript Objects (cont’d.)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Property</a:t>
            </a:r>
          </a:p>
          <a:p>
            <a:pPr lvl="1" eaLnBrk="1" hangingPunct="1"/>
            <a:r>
              <a:rPr lang="en-US" altLang="en-US"/>
              <a:t>Piece of data associated with an object</a:t>
            </a:r>
          </a:p>
          <a:p>
            <a:pPr lvl="1" eaLnBrk="1" hangingPunct="1"/>
            <a:r>
              <a:rPr lang="en-US" altLang="en-US"/>
              <a:t>Assign value to a property using an equal sign</a:t>
            </a:r>
          </a:p>
          <a:p>
            <a:pPr eaLnBrk="1" hangingPunct="1"/>
            <a:r>
              <a:rPr lang="en-US" altLang="en-US"/>
              <a:t>Argument</a:t>
            </a:r>
          </a:p>
          <a:p>
            <a:pPr lvl="1" eaLnBrk="1" hangingPunct="1"/>
            <a:r>
              <a:rPr lang="en-US" altLang="en-US"/>
              <a:t>Information that must be provided to a method</a:t>
            </a:r>
          </a:p>
          <a:p>
            <a:pPr eaLnBrk="1" hangingPunct="1"/>
            <a:r>
              <a:rPr lang="en-US" altLang="en-US"/>
              <a:t>Passing arguments</a:t>
            </a:r>
          </a:p>
          <a:p>
            <a:pPr lvl="1" eaLnBrk="1" hangingPunct="1"/>
            <a:r>
              <a:rPr lang="en-US" altLang="en-US"/>
              <a:t>Providing an argument for a method</a:t>
            </a:r>
          </a:p>
        </p:txBody>
      </p:sp>
    </p:spTree>
    <p:extLst>
      <p:ext uri="{BB962C8B-B14F-4D97-AF65-F5344CB8AC3E}">
        <p14:creationId xmlns:p14="http://schemas.microsoft.com/office/powerpoint/2010/main" val="176293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</a:rPr>
              <a:t>write()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writeln()</a:t>
            </a:r>
            <a:br>
              <a:rPr lang="en-US" altLang="en-US"/>
            </a:br>
            <a:r>
              <a:rPr lang="en-US" altLang="en-US"/>
              <a:t>Methods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Document</a:t>
            </a:r>
            <a:r>
              <a:rPr lang="en-US" altLang="en-US" dirty="0"/>
              <a:t> object</a:t>
            </a:r>
          </a:p>
          <a:p>
            <a:pPr lvl="1" eaLnBrk="1" hangingPunct="1"/>
            <a:r>
              <a:rPr lang="en-US" altLang="en-US" dirty="0"/>
              <a:t> Represents content of a browser’s window</a:t>
            </a:r>
          </a:p>
          <a:p>
            <a:pPr lvl="1" eaLnBrk="1" hangingPunct="1"/>
            <a:r>
              <a:rPr lang="en-US" altLang="en-US" dirty="0"/>
              <a:t>The current document (the HTML file that contains the script)</a:t>
            </a:r>
          </a:p>
          <a:p>
            <a:pPr eaLnBrk="1" hangingPunct="1"/>
            <a:r>
              <a:rPr lang="en-US" altLang="en-US" dirty="0"/>
              <a:t>Create new Web page text with the </a:t>
            </a:r>
            <a:r>
              <a:rPr lang="en-US" altLang="en-US" dirty="0">
                <a:latin typeface="Courier New" panose="02070309020205020404" pitchFamily="49" charset="0"/>
              </a:rPr>
              <a:t>write()</a:t>
            </a:r>
            <a:r>
              <a:rPr lang="en-US" altLang="en-US" dirty="0"/>
              <a:t> method or the </a:t>
            </a:r>
            <a:r>
              <a:rPr lang="en-US" altLang="en-US" dirty="0" err="1">
                <a:latin typeface="Courier New" panose="02070309020205020404" pitchFamily="49" charset="0"/>
              </a:rPr>
              <a:t>writeln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method of the </a:t>
            </a:r>
            <a:r>
              <a:rPr lang="en-US" altLang="en-US" dirty="0">
                <a:latin typeface="Courier New" panose="02070309020205020404" pitchFamily="49" charset="0"/>
              </a:rPr>
              <a:t>Document</a:t>
            </a:r>
            <a:r>
              <a:rPr lang="en-US" altLang="en-US" dirty="0"/>
              <a:t> object</a:t>
            </a:r>
          </a:p>
          <a:p>
            <a:pPr lvl="1" eaLnBrk="1" hangingPunct="1"/>
            <a:r>
              <a:rPr lang="en-US" altLang="en-US" dirty="0"/>
              <a:t>Both methods require a text string as an argument</a:t>
            </a:r>
          </a:p>
          <a:p>
            <a:pPr lvl="1" eaLnBrk="1" hangingPunct="1"/>
            <a:r>
              <a:rPr lang="en-US" altLang="en-US" dirty="0"/>
              <a:t>Text string or literal string</a:t>
            </a:r>
          </a:p>
          <a:p>
            <a:pPr lvl="2" eaLnBrk="1" hangingPunct="1"/>
            <a:r>
              <a:rPr lang="en-US" altLang="en-US" dirty="0"/>
              <a:t>Text contained within double or single quotation marks</a:t>
            </a:r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writeln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method adds a line break after the line of text</a:t>
            </a:r>
          </a:p>
        </p:txBody>
      </p:sp>
    </p:spTree>
    <p:extLst>
      <p:ext uri="{BB962C8B-B14F-4D97-AF65-F5344CB8AC3E}">
        <p14:creationId xmlns:p14="http://schemas.microsoft.com/office/powerpoint/2010/main" val="260530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8" y="2015732"/>
            <a:ext cx="5991225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920917"/>
            <a:ext cx="4710363" cy="1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6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5ECB-583A-481F-A7C0-7829065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4F63E-407B-4653-8DFD-8844F3DD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66" y="1853754"/>
            <a:ext cx="7810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set of web developer tools built right into the web browser that help you </a:t>
            </a:r>
          </a:p>
          <a:p>
            <a:pPr lvl="1"/>
            <a:r>
              <a:rPr lang="en-US" dirty="0"/>
              <a:t>Debug your code </a:t>
            </a:r>
          </a:p>
          <a:p>
            <a:pPr lvl="1"/>
            <a:r>
              <a:rPr lang="en-US" dirty="0"/>
              <a:t>Diagnose problems quickly</a:t>
            </a:r>
          </a:p>
        </p:txBody>
      </p:sp>
    </p:spTree>
    <p:extLst>
      <p:ext uri="{BB962C8B-B14F-4D97-AF65-F5344CB8AC3E}">
        <p14:creationId xmlns:p14="http://schemas.microsoft.com/office/powerpoint/2010/main" val="121105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A22-3352-4E0E-A336-2D043267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B4F6-D308-4509-8FF8-87D2B0B8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page, choose </a:t>
            </a:r>
            <a:r>
              <a:rPr lang="en-US" b="1" dirty="0"/>
              <a:t>Inspect</a:t>
            </a:r>
            <a:r>
              <a:rPr lang="en-US" dirty="0"/>
              <a:t>, and find the </a:t>
            </a:r>
            <a:r>
              <a:rPr lang="en-US" b="1" dirty="0"/>
              <a:t>Console </a:t>
            </a:r>
            <a:r>
              <a:rPr lang="en-US" dirty="0"/>
              <a:t>tab.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ADF47-5CF4-4EC9-A50C-2739E37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48" y="2914650"/>
            <a:ext cx="77724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48D33-AD4B-48B0-9BE2-0CA8972C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48" y="4256167"/>
            <a:ext cx="3152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2A4DC-26EA-4BAB-9303-A63C0928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28" y="4256167"/>
            <a:ext cx="4305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6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833-B41D-4920-AC09-0595B5FB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 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B944-103A-40C9-91E4-0C9CEC2D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Functions help to group a section of code together so that it can be easily executed with a single line. Functions are a good way to avoid writing the same code more than once.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function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getIntroduction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console.log("Starting introduction");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return "Hello, the course is " +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console.log(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getIntroduction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“CPSC2130"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First prints "Starting introduction" and then "Hello, the course is CPSC2130" in the console.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would happen if we removed the console.log here?</a:t>
            </a:r>
          </a:p>
        </p:txBody>
      </p:sp>
    </p:spTree>
    <p:extLst>
      <p:ext uri="{BB962C8B-B14F-4D97-AF65-F5344CB8AC3E}">
        <p14:creationId xmlns:p14="http://schemas.microsoft.com/office/powerpoint/2010/main" val="1350955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and DOCUMENT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 </a:t>
            </a:r>
            <a:r>
              <a:rPr lang="en-US" dirty="0"/>
              <a:t>is the main JavaScript object, also called the global object.</a:t>
            </a:r>
          </a:p>
          <a:p>
            <a:pPr lvl="1"/>
            <a:r>
              <a:rPr lang="en-US" dirty="0"/>
              <a:t>The root of the document object model (DOM)</a:t>
            </a:r>
          </a:p>
          <a:p>
            <a:r>
              <a:rPr lang="en-US" dirty="0"/>
              <a:t>Since window is the global object you can reference any properties of it with just the property name</a:t>
            </a:r>
          </a:p>
          <a:p>
            <a:r>
              <a:rPr lang="en-US" b="1" dirty="0"/>
              <a:t>Document</a:t>
            </a:r>
            <a:r>
              <a:rPr lang="en-US" dirty="0"/>
              <a:t> is the main object of the potentially visible document object model (DOM).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Understanding Client/Server Architecture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038600"/>
            <a:ext cx="8229600" cy="1957388"/>
          </a:xfrm>
        </p:spPr>
        <p:txBody>
          <a:bodyPr/>
          <a:lstStyle/>
          <a:p>
            <a:pPr eaLnBrk="1" hangingPunct="1"/>
            <a:r>
              <a:rPr lang="en-US" altLang="en-US"/>
              <a:t>Web built on a two-tier client/server system</a:t>
            </a:r>
          </a:p>
          <a:p>
            <a:pPr lvl="1" eaLnBrk="1" hangingPunct="1"/>
            <a:r>
              <a:rPr lang="en-US" altLang="en-US"/>
              <a:t>Requests and responses through which a Web browser and Web server communicate happen with HTTP</a:t>
            </a:r>
            <a:endParaRPr lang="en-US" altLang="en-US" sz="22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C6B4BD-E725-469C-B278-191EC8D27C2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200401" y="3352800"/>
            <a:ext cx="5057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The design of a two-tier client/server system</a:t>
            </a:r>
          </a:p>
        </p:txBody>
      </p:sp>
      <p:pic>
        <p:nvPicPr>
          <p:cNvPr id="8" name="Content Placeholder 2" descr="Screen Shot 2014-09-11 at 11 Sep  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0" b="11751"/>
          <a:stretch>
            <a:fillRect/>
          </a:stretch>
        </p:blipFill>
        <p:spPr>
          <a:xfrm>
            <a:off x="2229853" y="1302551"/>
            <a:ext cx="6817895" cy="17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9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window.prompt</a:t>
            </a:r>
            <a:r>
              <a:rPr lang="en-US" dirty="0"/>
              <a:t>() displays a dialog with an optional message prompting the user to input some text.</a:t>
            </a:r>
          </a:p>
          <a:p>
            <a:pPr lvl="1"/>
            <a:r>
              <a:rPr lang="en-US" dirty="0"/>
              <a:t>It return a string entered by user or null if user clicks cancel</a:t>
            </a:r>
          </a:p>
          <a:p>
            <a:pPr marL="0" indent="0">
              <a:buNone/>
            </a:pPr>
            <a:r>
              <a:rPr lang="en-US"/>
              <a:t>	let </a:t>
            </a:r>
            <a:r>
              <a:rPr lang="en-US" dirty="0"/>
              <a:t>result = </a:t>
            </a:r>
            <a:r>
              <a:rPr lang="en-US" dirty="0" err="1"/>
              <a:t>window.prompt</a:t>
            </a:r>
            <a:r>
              <a:rPr lang="en-US" dirty="0"/>
              <a:t>(message, default);</a:t>
            </a:r>
          </a:p>
          <a:p>
            <a:r>
              <a:rPr lang="en-US" dirty="0"/>
              <a:t>The </a:t>
            </a:r>
            <a:r>
              <a:rPr lang="en-US" dirty="0" err="1"/>
              <a:t>window.alert</a:t>
            </a:r>
            <a:r>
              <a:rPr lang="en-US" dirty="0"/>
              <a:t>() method displays an alert box with a specified message.</a:t>
            </a:r>
          </a:p>
          <a:p>
            <a:pPr marL="0" indent="0">
              <a:buNone/>
            </a:pPr>
            <a:r>
              <a:rPr lang="en-US" dirty="0"/>
              <a:t>	alert(</a:t>
            </a:r>
            <a:r>
              <a:rPr lang="en-US" i="1" dirty="0"/>
              <a:t>message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26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the test score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application that asks the user to enter the test scores.</a:t>
            </a:r>
          </a:p>
          <a:p>
            <a:r>
              <a:rPr lang="en-US" dirty="0"/>
              <a:t>Calculate the total score and average score and display using alert.</a:t>
            </a:r>
          </a:p>
        </p:txBody>
      </p:sp>
    </p:spTree>
    <p:extLst>
      <p:ext uri="{BB962C8B-B14F-4D97-AF65-F5344CB8AC3E}">
        <p14:creationId xmlns:p14="http://schemas.microsoft.com/office/powerpoint/2010/main" val="86003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5B2-47CF-544C-8F8C-A4A0EDA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5602-412B-CA47-AD59-C70CEB37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for (let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= 0;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&lt;10;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} 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//prints all integers from 0 to 9 in the console.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fruits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= ["papaya", "kiwi", "orange"];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fruits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.forEach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(function(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fruit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fruit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}); 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//prints all three fruit names in the console. This is a good way to run some code on each element of an array. * Note that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fruits.forEach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 is taking a function as an argument! </a:t>
            </a:r>
          </a:p>
        </p:txBody>
      </p:sp>
    </p:spTree>
    <p:extLst>
      <p:ext uri="{BB962C8B-B14F-4D97-AF65-F5344CB8AC3E}">
        <p14:creationId xmlns:p14="http://schemas.microsoft.com/office/powerpoint/2010/main" val="55451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5B2-47CF-544C-8F8C-A4A0EDA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 Conditional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5602-412B-CA47-AD59-C70CEB37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2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Sometimes we want the program to take one of several possible paths depending on a condition: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for (let n = 0; n &lt; 100; n++)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if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(n%2 </a:t>
            </a:r>
            <a:r>
              <a:rPr lang="en-US" sz="2000" b="1" dirty="0">
                <a:solidFill>
                  <a:schemeClr val="accent2"/>
                </a:solidFill>
              </a:rPr>
              <a:t>==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0) {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// The double equals sign indicates that we're comparing two things.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("the number " + n + " is even.");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else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("the number " + n + " is odd.");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791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5B2-47CF-544C-8F8C-A4A0EDA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5602-412B-CA47-AD59-C70CEB37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1049" cy="838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JavaScript allows us to access the </a:t>
            </a:r>
            <a:r>
              <a:rPr lang="en-US" b="1" dirty="0"/>
              <a:t>Document Object Model,</a:t>
            </a:r>
            <a:r>
              <a:rPr lang="en-US" dirty="0"/>
              <a:t> which is a way of representing HTML elements as JavaScript objects. We can than write programs to control the way the page works.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6AC4-65E2-D746-9338-557D9D03B728}"/>
              </a:ext>
            </a:extLst>
          </p:cNvPr>
          <p:cNvSpPr txBox="1"/>
          <p:nvPr/>
        </p:nvSpPr>
        <p:spPr>
          <a:xfrm>
            <a:off x="414130" y="2899807"/>
            <a:ext cx="3949557" cy="1754326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&lt;!-- HTML code --&gt;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&lt;div id=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"container"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&lt;h2&gt;</a:t>
            </a:r>
            <a:r>
              <a:rPr lang="en-US" b="1" dirty="0">
                <a:solidFill>
                  <a:schemeClr val="accent4"/>
                </a:solidFill>
              </a:rPr>
              <a:t>A Heading!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&lt;/h2&gt;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&lt;p&gt;Some text.&lt;/p&gt;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131B5-93E2-A94C-A71F-8245B3187D0F}"/>
              </a:ext>
            </a:extLst>
          </p:cNvPr>
          <p:cNvSpPr txBox="1"/>
          <p:nvPr/>
        </p:nvSpPr>
        <p:spPr>
          <a:xfrm>
            <a:off x="4937588" y="2874860"/>
            <a:ext cx="6651660" cy="304698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// JavaScript Code 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let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document.getElementById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"container"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);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 get and store the element with this ID in the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cont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variable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cont.style.color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= "green";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 access and change CSS style properties directly</a:t>
            </a: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let heading =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cont.querySelector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"h2"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);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 get the first &lt;h2&gt; element inside the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cont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element</a:t>
            </a: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heading.</a:t>
            </a:r>
            <a:r>
              <a:rPr lang="en-US" sz="1600" b="1" dirty="0" err="1">
                <a:solidFill>
                  <a:schemeClr val="accent4"/>
                </a:solidFill>
              </a:rPr>
              <a:t>textContent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);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// prints "A Heading!" in console</a:t>
            </a:r>
          </a:p>
        </p:txBody>
      </p:sp>
    </p:spTree>
    <p:extLst>
      <p:ext uri="{BB962C8B-B14F-4D97-AF65-F5344CB8AC3E}">
        <p14:creationId xmlns:p14="http://schemas.microsoft.com/office/powerpoint/2010/main" val="726935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Events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</a:t>
            </a:r>
          </a:p>
          <a:p>
            <a:pPr lvl="1" eaLnBrk="1" hangingPunct="1"/>
            <a:r>
              <a:rPr lang="en-US" altLang="en-US"/>
              <a:t>Specific circumstance monitored by JavaScript</a:t>
            </a:r>
          </a:p>
          <a:p>
            <a:pPr lvl="1" eaLnBrk="1" hangingPunct="1"/>
            <a:r>
              <a:rPr lang="en-US" altLang="en-US"/>
              <a:t>Script can respond to in some way</a:t>
            </a:r>
          </a:p>
          <a:p>
            <a:pPr lvl="1" eaLnBrk="1" hangingPunct="1"/>
            <a:r>
              <a:rPr lang="en-US" altLang="en-US"/>
              <a:t>Allows users to interact with Web pages</a:t>
            </a:r>
          </a:p>
          <a:p>
            <a:pPr eaLnBrk="1" hangingPunct="1"/>
            <a:r>
              <a:rPr lang="en-US" altLang="en-US"/>
              <a:t>Common events: actions users perform</a:t>
            </a:r>
          </a:p>
          <a:p>
            <a:pPr eaLnBrk="1" hangingPunct="1"/>
            <a:r>
              <a:rPr lang="en-US" altLang="en-US"/>
              <a:t>Can also monitor events not resulting from user actions</a:t>
            </a:r>
          </a:p>
        </p:txBody>
      </p:sp>
    </p:spTree>
    <p:extLst>
      <p:ext uri="{BB962C8B-B14F-4D97-AF65-F5344CB8AC3E}">
        <p14:creationId xmlns:p14="http://schemas.microsoft.com/office/powerpoint/2010/main" val="228205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Understanding Events (cont’d.)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Working with elements and events</a:t>
            </a:r>
          </a:p>
          <a:p>
            <a:pPr lvl="1" eaLnBrk="1" hangingPunct="1"/>
            <a:r>
              <a:rPr lang="en-US" altLang="en-US" dirty="0"/>
              <a:t>Events: associated with HTML elements</a:t>
            </a:r>
          </a:p>
          <a:p>
            <a:pPr lvl="1" eaLnBrk="1" hangingPunct="1"/>
            <a:r>
              <a:rPr lang="en-US" altLang="en-US" dirty="0"/>
              <a:t>Event handler</a:t>
            </a:r>
          </a:p>
          <a:p>
            <a:pPr lvl="2" eaLnBrk="1" hangingPunct="1"/>
            <a:r>
              <a:rPr lang="en-US" altLang="en-US" dirty="0"/>
              <a:t>Code that executes in response to a specific event</a:t>
            </a:r>
          </a:p>
          <a:p>
            <a:pPr lvl="1"/>
            <a:r>
              <a:rPr lang="en-US" dirty="0"/>
              <a:t>HTML allows event handler attributes (e.g., </a:t>
            </a:r>
            <a:r>
              <a:rPr lang="en-US" dirty="0" err="1"/>
              <a:t>onclick</a:t>
            </a:r>
            <a:r>
              <a:rPr lang="en-US" dirty="0"/>
              <a:t>),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JavaScript code for an event handler</a:t>
            </a:r>
          </a:p>
          <a:p>
            <a:pPr lvl="2" eaLnBrk="1" hangingPunct="1"/>
            <a:r>
              <a:rPr lang="en-US" altLang="en-US" dirty="0"/>
              <a:t>Contained within the quotation marks following the name of the JavaScript event handler</a:t>
            </a:r>
          </a:p>
        </p:txBody>
      </p:sp>
    </p:spTree>
    <p:extLst>
      <p:ext uri="{BB962C8B-B14F-4D97-AF65-F5344CB8AC3E}">
        <p14:creationId xmlns:p14="http://schemas.microsoft.com/office/powerpoint/2010/main" val="383039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Events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7" charset="-128"/>
              </a:rPr>
              <a:t>Referencing web page elements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the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getElementById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()</a:t>
            </a:r>
            <a:r>
              <a:rPr lang="en-US" altLang="en-US" dirty="0">
                <a:ea typeface="ヒラギノ角ゴ Pro W3" pitchFamily="127" charset="-128"/>
              </a:rPr>
              <a:t> method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Method of the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Document</a:t>
            </a:r>
            <a:r>
              <a:rPr lang="en-US" altLang="en-US" dirty="0">
                <a:ea typeface="ヒラギノ角ゴ Pro W3" pitchFamily="127" charset="-128"/>
              </a:rPr>
              <a:t> object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Uses element's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id</a:t>
            </a:r>
            <a:r>
              <a:rPr lang="en-US" altLang="en-US" dirty="0">
                <a:ea typeface="ヒラギノ角ゴ Pro W3" pitchFamily="127" charset="-128"/>
              </a:rPr>
              <a:t> value</a:t>
            </a:r>
          </a:p>
          <a:p>
            <a:pPr lvl="1"/>
            <a:r>
              <a:rPr lang="en-US" dirty="0"/>
              <a:t>Returns an Element object representing the element whose id property matches the specified string</a:t>
            </a:r>
            <a:endParaRPr lang="en-US" altLang="en-US" dirty="0">
              <a:ea typeface="ヒラギノ角ゴ Pro W3" pitchFamily="127" charset="-128"/>
            </a:endParaRP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Allows for the retrieval of information about an element or the ability to change the values assigned to its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4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5B2-47CF-544C-8F8C-A4A0EDA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5602-412B-CA47-AD59-C70CEB37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1099"/>
            <a:ext cx="11120919" cy="369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JavaScript allows you to "listen" for certain events that can be initiated by the user, such as mouse clicks or keystrokes.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6AC4-65E2-D746-9338-557D9D03B728}"/>
              </a:ext>
            </a:extLst>
          </p:cNvPr>
          <p:cNvSpPr txBox="1"/>
          <p:nvPr/>
        </p:nvSpPr>
        <p:spPr>
          <a:xfrm>
            <a:off x="194779" y="2426852"/>
            <a:ext cx="4496230" cy="1200329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&lt;!-- HTML code --&gt;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&lt;button&gt;Toggle Paragraph&lt;/button&gt;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&lt;p&gt;hello!&lt;/p&gt;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131B5-93E2-A94C-A71F-8245B3187D0F}"/>
              </a:ext>
            </a:extLst>
          </p:cNvPr>
          <p:cNvSpPr txBox="1"/>
          <p:nvPr/>
        </p:nvSpPr>
        <p:spPr>
          <a:xfrm>
            <a:off x="4831572" y="2428491"/>
            <a:ext cx="7127546" cy="397031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// JavaScript Code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let button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document.querySelector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("button");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get the first button on the page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button.addEventListener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"click"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, function(event){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this code will be executed when one clicks on the button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let p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document.querySelector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("p");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get first paragraph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p.classList.toggle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"show"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toggle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});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C75F9-60D3-4C4D-91B8-258390BCB476}"/>
              </a:ext>
            </a:extLst>
          </p:cNvPr>
          <p:cNvSpPr txBox="1"/>
          <p:nvPr/>
        </p:nvSpPr>
        <p:spPr>
          <a:xfrm>
            <a:off x="232881" y="3836355"/>
            <a:ext cx="3949557" cy="147732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/* CSS Code */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 {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display:none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;}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.show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display:block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ED90B-04C3-8F43-8D75-6CF94172245B}"/>
              </a:ext>
            </a:extLst>
          </p:cNvPr>
          <p:cNvSpPr txBox="1"/>
          <p:nvPr/>
        </p:nvSpPr>
        <p:spPr>
          <a:xfrm>
            <a:off x="347869" y="5522857"/>
            <a:ext cx="331256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Try to guess what this code does!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883DA-18EA-F944-A61E-BDAD3073B39C}"/>
              </a:ext>
            </a:extLst>
          </p:cNvPr>
          <p:cNvSpPr txBox="1"/>
          <p:nvPr/>
        </p:nvSpPr>
        <p:spPr>
          <a:xfrm>
            <a:off x="8060928" y="3461985"/>
            <a:ext cx="389819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also different types of events, such as </a:t>
            </a:r>
            <a:r>
              <a:rPr lang="en-US" b="1" dirty="0" err="1">
                <a:solidFill>
                  <a:schemeClr val="bg1"/>
                </a:solidFill>
              </a:rPr>
              <a:t>mousemove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keydown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8A516431-F4EB-1543-9CC6-67DCD4914CDE}"/>
              </a:ext>
            </a:extLst>
          </p:cNvPr>
          <p:cNvSpPr/>
          <p:nvPr/>
        </p:nvSpPr>
        <p:spPr>
          <a:xfrm rot="10800000">
            <a:off x="7838903" y="3713678"/>
            <a:ext cx="380144" cy="4285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Web built on a two-tier client/server system</a:t>
            </a:r>
          </a:p>
          <a:p>
            <a:pPr eaLnBrk="1" hangingPunct="1"/>
            <a:r>
              <a:rPr lang="en-US" altLang="en-US" dirty="0"/>
              <a:t>JavaScript programming language allows for interactive Web pages and sites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&lt;script&gt;</a:t>
            </a:r>
            <a:r>
              <a:rPr lang="en-US" altLang="en-US" dirty="0"/>
              <a:t> element tells Web browser to interpret the commands it contains</a:t>
            </a:r>
          </a:p>
          <a:p>
            <a:pPr lvl="1" eaLnBrk="1" hangingPunct="1"/>
            <a:r>
              <a:rPr lang="en-US" altLang="en-US" dirty="0"/>
              <a:t>Can save JavaScript code in a source file</a:t>
            </a:r>
          </a:p>
          <a:p>
            <a:r>
              <a:rPr lang="en-US" altLang="en-US" dirty="0"/>
              <a:t>Writing comments</a:t>
            </a:r>
          </a:p>
          <a:p>
            <a:r>
              <a:rPr lang="en-US" altLang="en-US" dirty="0"/>
              <a:t>Use of variables</a:t>
            </a:r>
          </a:p>
          <a:p>
            <a:r>
              <a:rPr lang="en-US" altLang="en-US"/>
              <a:t>Understanding Events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84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 Understanding Client/Server Architecture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214814"/>
            <a:ext cx="8229600" cy="1957387"/>
          </a:xfrm>
        </p:spPr>
        <p:txBody>
          <a:bodyPr/>
          <a:lstStyle/>
          <a:p>
            <a:pPr eaLnBrk="1" hangingPunct="1"/>
            <a:r>
              <a:rPr lang="en-US" altLang="en-US" dirty="0"/>
              <a:t>Three-tier, multitier, client/server system</a:t>
            </a:r>
          </a:p>
          <a:p>
            <a:pPr lvl="1" eaLnBrk="1" hangingPunct="1"/>
            <a:r>
              <a:rPr lang="en-US" altLang="en-US" dirty="0"/>
              <a:t>Client tier</a:t>
            </a:r>
          </a:p>
          <a:p>
            <a:pPr lvl="1" eaLnBrk="1" hangingPunct="1"/>
            <a:r>
              <a:rPr lang="en-US" altLang="en-US" dirty="0"/>
              <a:t>Processing tier</a:t>
            </a:r>
          </a:p>
          <a:p>
            <a:pPr lvl="1" eaLnBrk="1" hangingPunct="1"/>
            <a:r>
              <a:rPr lang="en-US" altLang="en-US" dirty="0"/>
              <a:t>Data storage tier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98CB84-7D0E-449D-AF11-1E0E3EBB058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746857" y="3624100"/>
            <a:ext cx="522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The design of a three-tier client/server system</a:t>
            </a:r>
          </a:p>
        </p:txBody>
      </p:sp>
      <p:pic>
        <p:nvPicPr>
          <p:cNvPr id="8" name="Picture 1" descr="Screen Shot 2014-09-11 at 11 Sep   10.4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39" y="1050762"/>
            <a:ext cx="528320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84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6</a:t>
            </a:r>
            <a:r>
              <a:rPr lang="en-US" baseline="30000" dirty="0"/>
              <a:t>th</a:t>
            </a:r>
            <a:r>
              <a:rPr lang="en-US" dirty="0"/>
              <a:t> Edition by Sasha </a:t>
            </a:r>
            <a:r>
              <a:rPr lang="en-US" dirty="0" err="1"/>
              <a:t>Vodnik</a:t>
            </a:r>
            <a:r>
              <a:rPr lang="en-US" dirty="0"/>
              <a:t> and Don Gosselin</a:t>
            </a:r>
          </a:p>
          <a:p>
            <a:r>
              <a:rPr lang="en-US" dirty="0"/>
              <a:t>Web Programming with HTML5, CSS and JavaScript by John Dean</a:t>
            </a:r>
          </a:p>
          <a:p>
            <a:r>
              <a:rPr lang="en-US" dirty="0"/>
              <a:t>Slides by Jordan Miller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9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JavaScript and Client-Side Scripting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Static Web pages</a:t>
            </a:r>
          </a:p>
          <a:p>
            <a:pPr lvl="1" eaLnBrk="1" hangingPunct="1"/>
            <a:r>
              <a:rPr lang="en-US" altLang="en-US" dirty="0"/>
              <a:t>Cannot change after browser renders them</a:t>
            </a:r>
          </a:p>
          <a:p>
            <a:pPr eaLnBrk="1" hangingPunct="1"/>
            <a:r>
              <a:rPr lang="en-US" altLang="en-US" dirty="0"/>
              <a:t>HTML produced static documents</a:t>
            </a:r>
          </a:p>
          <a:p>
            <a:pPr eaLnBrk="1" hangingPunct="1"/>
            <a:r>
              <a:rPr lang="en-US" altLang="en-US" dirty="0"/>
              <a:t>JavaScript</a:t>
            </a:r>
          </a:p>
          <a:p>
            <a:pPr lvl="1" eaLnBrk="1" hangingPunct="1"/>
            <a:r>
              <a:rPr lang="en-US" altLang="en-US" dirty="0"/>
              <a:t>Allows Web page authors to develop interactive Web pages and sites</a:t>
            </a:r>
          </a:p>
          <a:p>
            <a:r>
              <a:rPr lang="en-US" altLang="en-US" dirty="0"/>
              <a:t>Client-side scripting language: runs on local browser</a:t>
            </a:r>
          </a:p>
          <a:p>
            <a:pPr eaLnBrk="1" hangingPunct="1"/>
            <a:r>
              <a:rPr lang="en-US" altLang="en-US" dirty="0"/>
              <a:t>Scripting engine executes scripting language code</a:t>
            </a:r>
          </a:p>
          <a:p>
            <a:pPr eaLnBrk="1" hangingPunct="1"/>
            <a:r>
              <a:rPr lang="en-US" altLang="en-US" dirty="0"/>
              <a:t>Scripting host</a:t>
            </a:r>
          </a:p>
          <a:p>
            <a:pPr lvl="1" eaLnBrk="1" hangingPunct="1"/>
            <a:r>
              <a:rPr lang="en-US" altLang="en-US" dirty="0"/>
              <a:t>Web browser containing scripting engine</a:t>
            </a:r>
          </a:p>
        </p:txBody>
      </p:sp>
    </p:spTree>
    <p:extLst>
      <p:ext uri="{BB962C8B-B14F-4D97-AF65-F5344CB8AC3E}">
        <p14:creationId xmlns:p14="http://schemas.microsoft.com/office/powerpoint/2010/main" val="40376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JavaScript and Client-Side Scripting (cont’d.)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JavaScript history</a:t>
            </a:r>
          </a:p>
          <a:p>
            <a:pPr lvl="1" eaLnBrk="1" hangingPunct="1"/>
            <a:r>
              <a:rPr lang="en-US" altLang="en-US" dirty="0"/>
              <a:t>First introduced in Navigator (Mocha, </a:t>
            </a:r>
            <a:r>
              <a:rPr lang="en-US" altLang="en-US" dirty="0" err="1"/>
              <a:t>LiveScript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Navigator 2.0: name changed to JavaScript 1.0</a:t>
            </a:r>
          </a:p>
          <a:p>
            <a:pPr lvl="1" eaLnBrk="1" hangingPunct="1"/>
            <a:r>
              <a:rPr lang="en-US" altLang="en-US" dirty="0"/>
              <a:t>Microsoft released Internet Explorer 4.0 version of JavaScript (Jscript)</a:t>
            </a:r>
          </a:p>
          <a:p>
            <a:pPr eaLnBrk="1" hangingPunct="1"/>
            <a:r>
              <a:rPr lang="en-US" altLang="en-US" dirty="0"/>
              <a:t>ECMAScript</a:t>
            </a:r>
          </a:p>
          <a:p>
            <a:pPr lvl="1" eaLnBrk="1" hangingPunct="1"/>
            <a:r>
              <a:rPr lang="en-US" altLang="en-US" dirty="0"/>
              <a:t>ECMAScript serves as the standard for the interactive programming languages embedded in all of today’s popular browsers</a:t>
            </a:r>
          </a:p>
          <a:p>
            <a:pPr lvl="1" eaLnBrk="1" hangingPunct="1"/>
            <a:r>
              <a:rPr lang="en-US" altLang="en-US" dirty="0"/>
              <a:t>International, standardized version of JavaScript</a:t>
            </a:r>
          </a:p>
          <a:p>
            <a:pPr lvl="1" eaLnBrk="1" hangingPunct="1"/>
            <a:r>
              <a:rPr lang="en-US" altLang="en-US" dirty="0"/>
              <a:t>Recent versions ES7, ES8, ES9, ES10</a:t>
            </a:r>
          </a:p>
        </p:txBody>
      </p:sp>
    </p:spTree>
    <p:extLst>
      <p:ext uri="{BB962C8B-B14F-4D97-AF65-F5344CB8AC3E}">
        <p14:creationId xmlns:p14="http://schemas.microsoft.com/office/powerpoint/2010/main" val="36188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JavaScript and Client-Side Scripting (cont’d.)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JavaScript gives a developer the ability to:</a:t>
            </a:r>
          </a:p>
          <a:p>
            <a:pPr lvl="1"/>
            <a:r>
              <a:rPr lang="en-US" dirty="0"/>
              <a:t>Add interactive behavior to web pages</a:t>
            </a:r>
          </a:p>
          <a:p>
            <a:pPr lvl="2"/>
            <a:r>
              <a:rPr lang="en-US" altLang="en-US" dirty="0"/>
              <a:t>update the content when an event occurs, such as when a user clicks a button</a:t>
            </a:r>
          </a:p>
          <a:p>
            <a:pPr lvl="1"/>
            <a:r>
              <a:rPr lang="en-US" altLang="en-US" dirty="0"/>
              <a:t>Turn static web pages into applications such as games or calculators</a:t>
            </a:r>
          </a:p>
          <a:p>
            <a:pPr lvl="1"/>
            <a:r>
              <a:rPr lang="en-US" altLang="en-US" dirty="0"/>
              <a:t>Change the contents of a web page after a browser has rendered it.</a:t>
            </a:r>
          </a:p>
          <a:p>
            <a:pPr lvl="1"/>
            <a:r>
              <a:rPr lang="en-US" altLang="en-US" dirty="0"/>
              <a:t>Create visual effects such as animation</a:t>
            </a:r>
          </a:p>
          <a:p>
            <a:pPr lvl="1"/>
            <a:r>
              <a:rPr lang="en-US" dirty="0"/>
              <a:t>Create an image lightbox or slider for a smoother image navigation experience</a:t>
            </a:r>
          </a:p>
          <a:p>
            <a:pPr lvl="1"/>
            <a:r>
              <a:rPr lang="en-US" altLang="en-US" dirty="0"/>
              <a:t>Control the browser window itself</a:t>
            </a:r>
          </a:p>
        </p:txBody>
      </p:sp>
    </p:spTree>
    <p:extLst>
      <p:ext uri="{BB962C8B-B14F-4D97-AF65-F5344CB8AC3E}">
        <p14:creationId xmlns:p14="http://schemas.microsoft.com/office/powerpoint/2010/main" val="261141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JavaScript and Client-Side Scripting (cont’d.)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Limitations of client-side JavaScript</a:t>
            </a:r>
          </a:p>
          <a:p>
            <a:pPr lvl="1" eaLnBrk="1" hangingPunct="1"/>
            <a:r>
              <a:rPr lang="en-US" altLang="en-US" dirty="0"/>
              <a:t>Cannot be used outside the Web browser</a:t>
            </a:r>
          </a:p>
          <a:p>
            <a:pPr lvl="1" eaLnBrk="1" hangingPunct="1"/>
            <a:r>
              <a:rPr lang="en-US" altLang="en-US" dirty="0"/>
              <a:t>No mechanism for creating a network connection or accessing a database</a:t>
            </a:r>
          </a:p>
          <a:p>
            <a:pPr lvl="1" eaLnBrk="1" hangingPunct="1"/>
            <a:r>
              <a:rPr lang="en-US" altLang="en-US" dirty="0"/>
              <a:t>Cannot run system commands or execute programs on a client</a:t>
            </a:r>
          </a:p>
        </p:txBody>
      </p:sp>
    </p:spTree>
    <p:extLst>
      <p:ext uri="{BB962C8B-B14F-4D97-AF65-F5344CB8AC3E}">
        <p14:creationId xmlns:p14="http://schemas.microsoft.com/office/powerpoint/2010/main" val="33647670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1306</TotalTime>
  <Words>2590</Words>
  <Application>Microsoft Office PowerPoint</Application>
  <PresentationFormat>Widescreen</PresentationFormat>
  <Paragraphs>326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Gill Sans MT</vt:lpstr>
      <vt:lpstr>ヒラギノ角ゴ Pro W3</vt:lpstr>
      <vt:lpstr>Gallery</vt:lpstr>
      <vt:lpstr>Introduction to JavaScript</vt:lpstr>
      <vt:lpstr>Objectives</vt:lpstr>
      <vt:lpstr>Understanding Client/Server Architecture</vt:lpstr>
      <vt:lpstr>Understanding Client/Server Architecture (cont’d.)</vt:lpstr>
      <vt:lpstr> Understanding Client/Server Architecture (cont’d.)</vt:lpstr>
      <vt:lpstr>JavaScript and Client-Side Scripting</vt:lpstr>
      <vt:lpstr>JavaScript and Client-Side Scripting (cont’d.)</vt:lpstr>
      <vt:lpstr>JavaScript and Client-Side Scripting (cont’d.)</vt:lpstr>
      <vt:lpstr>JavaScript and Client-Side Scripting (cont’d.)</vt:lpstr>
      <vt:lpstr>Understanding Server-Side Scripting</vt:lpstr>
      <vt:lpstr>PowerPoint Presentation</vt:lpstr>
      <vt:lpstr>Should You Use Client-Side or Server-Side Scripting?</vt:lpstr>
      <vt:lpstr>Adding JavaScript to Your Web Pages</vt:lpstr>
      <vt:lpstr>Adding JavaScript to Your Web Pages</vt:lpstr>
      <vt:lpstr>External JavaScript</vt:lpstr>
      <vt:lpstr>Creating a JavaScript Source File</vt:lpstr>
      <vt:lpstr>Internal JavaScript</vt:lpstr>
      <vt:lpstr>Placing JavaScript in the Document Head or Document Body</vt:lpstr>
      <vt:lpstr>Placing JavaScript in the Document Head or Document Body</vt:lpstr>
      <vt:lpstr>Case Sensitivity in JavaScript</vt:lpstr>
      <vt:lpstr>Adding Comments to a JavaScript Program</vt:lpstr>
      <vt:lpstr>Writing Basic JavaScript Code</vt:lpstr>
      <vt:lpstr>Using Variables</vt:lpstr>
      <vt:lpstr>Assigning Variable Names</vt:lpstr>
      <vt:lpstr>PowerPoint Presentation</vt:lpstr>
      <vt:lpstr>Assigning Variable Names (cont’d.)</vt:lpstr>
      <vt:lpstr>Assigning Variable Names (cont’d.)</vt:lpstr>
      <vt:lpstr>Example</vt:lpstr>
      <vt:lpstr>Const Keyword</vt:lpstr>
      <vt:lpstr>Building Expressions</vt:lpstr>
      <vt:lpstr>Understanding JavaScript Objects</vt:lpstr>
      <vt:lpstr>Understanding JavaScript Objects (cont’d.)</vt:lpstr>
      <vt:lpstr>Using the write() and writeln() Methods</vt:lpstr>
      <vt:lpstr>Example</vt:lpstr>
      <vt:lpstr>JavaScript Syntax: objects</vt:lpstr>
      <vt:lpstr>Developer tools</vt:lpstr>
      <vt:lpstr>JavaScript – developer tools</vt:lpstr>
      <vt:lpstr>JavaScript Functions or Methods</vt:lpstr>
      <vt:lpstr>Window and DOCUMENT OBJECTS</vt:lpstr>
      <vt:lpstr>Prompt and Alert methods</vt:lpstr>
      <vt:lpstr>Example – the test score application</vt:lpstr>
      <vt:lpstr>JavaScript Syntax: Loops </vt:lpstr>
      <vt:lpstr>JavaScript Syntax: Conditional Logic</vt:lpstr>
      <vt:lpstr>JavaScript and Web Pages</vt:lpstr>
      <vt:lpstr>Understanding Events</vt:lpstr>
      <vt:lpstr>Understanding Events (cont’d.)</vt:lpstr>
      <vt:lpstr>Understanding Events (cont’d.)</vt:lpstr>
      <vt:lpstr>Events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Gupta, Anu</dc:creator>
  <cp:lastModifiedBy>Gupta, Anu</cp:lastModifiedBy>
  <cp:revision>77</cp:revision>
  <dcterms:created xsi:type="dcterms:W3CDTF">2020-11-05T22:57:42Z</dcterms:created>
  <dcterms:modified xsi:type="dcterms:W3CDTF">2022-01-24T03:10:40Z</dcterms:modified>
</cp:coreProperties>
</file>