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handoutMasterIdLst>
    <p:handoutMasterId r:id="rId67"/>
  </p:handoutMasterIdLst>
  <p:sldIdLst>
    <p:sldId id="290" r:id="rId2"/>
    <p:sldId id="262" r:id="rId3"/>
    <p:sldId id="453" r:id="rId4"/>
    <p:sldId id="432" r:id="rId5"/>
    <p:sldId id="433" r:id="rId6"/>
    <p:sldId id="406" r:id="rId7"/>
    <p:sldId id="445" r:id="rId8"/>
    <p:sldId id="461" r:id="rId9"/>
    <p:sldId id="446" r:id="rId10"/>
    <p:sldId id="444" r:id="rId11"/>
    <p:sldId id="345" r:id="rId12"/>
    <p:sldId id="447" r:id="rId13"/>
    <p:sldId id="291" r:id="rId14"/>
    <p:sldId id="429" r:id="rId15"/>
    <p:sldId id="346" r:id="rId16"/>
    <p:sldId id="448" r:id="rId17"/>
    <p:sldId id="435" r:id="rId18"/>
    <p:sldId id="462" r:id="rId19"/>
    <p:sldId id="294" r:id="rId20"/>
    <p:sldId id="450" r:id="rId21"/>
    <p:sldId id="407" r:id="rId22"/>
    <p:sldId id="463" r:id="rId23"/>
    <p:sldId id="451" r:id="rId24"/>
    <p:sldId id="371" r:id="rId25"/>
    <p:sldId id="464" r:id="rId26"/>
    <p:sldId id="452" r:id="rId27"/>
    <p:sldId id="449" r:id="rId28"/>
    <p:sldId id="465" r:id="rId29"/>
    <p:sldId id="455" r:id="rId30"/>
    <p:sldId id="456" r:id="rId31"/>
    <p:sldId id="466" r:id="rId32"/>
    <p:sldId id="457" r:id="rId33"/>
    <p:sldId id="458" r:id="rId34"/>
    <p:sldId id="459" r:id="rId35"/>
    <p:sldId id="467" r:id="rId36"/>
    <p:sldId id="454" r:id="rId37"/>
    <p:sldId id="460" r:id="rId38"/>
    <p:sldId id="468" r:id="rId39"/>
    <p:sldId id="436" r:id="rId40"/>
    <p:sldId id="469" r:id="rId41"/>
    <p:sldId id="470" r:id="rId42"/>
    <p:sldId id="471" r:id="rId43"/>
    <p:sldId id="473" r:id="rId44"/>
    <p:sldId id="472" r:id="rId45"/>
    <p:sldId id="474" r:id="rId46"/>
    <p:sldId id="475" r:id="rId47"/>
    <p:sldId id="476" r:id="rId48"/>
    <p:sldId id="477" r:id="rId49"/>
    <p:sldId id="478" r:id="rId50"/>
    <p:sldId id="479" r:id="rId51"/>
    <p:sldId id="480" r:id="rId52"/>
    <p:sldId id="481" r:id="rId53"/>
    <p:sldId id="482" r:id="rId54"/>
    <p:sldId id="483" r:id="rId55"/>
    <p:sldId id="484" r:id="rId56"/>
    <p:sldId id="485" r:id="rId57"/>
    <p:sldId id="486" r:id="rId58"/>
    <p:sldId id="487" r:id="rId59"/>
    <p:sldId id="488" r:id="rId60"/>
    <p:sldId id="489" r:id="rId61"/>
    <p:sldId id="490" r:id="rId62"/>
    <p:sldId id="491" r:id="rId63"/>
    <p:sldId id="492" r:id="rId64"/>
    <p:sldId id="322"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6891" autoAdjust="0"/>
  </p:normalViewPr>
  <p:slideViewPr>
    <p:cSldViewPr>
      <p:cViewPr varScale="1">
        <p:scale>
          <a:sx n="97" d="100"/>
          <a:sy n="97" d="100"/>
        </p:scale>
        <p:origin x="240" y="72"/>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11/21/2019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11/21/2019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203055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400883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4218134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941071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034560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469033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1959889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865085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smtClean="0">
                <a:solidFill>
                  <a:schemeClr val="tx1"/>
                </a:solidFill>
                <a:latin typeface="Verdana" pitchFamily="34" charset="0"/>
                <a:ea typeface="Verdana" pitchFamily="34" charset="0"/>
                <a:cs typeface="Verdana" pitchFamily="34" charset="0"/>
              </a:rPr>
              <a:t>9 </a:t>
            </a:r>
            <a:r>
              <a:rPr lang="de-DE" altLang="en-US" sz="1200" b="0" kern="1200" noProof="0" dirty="0">
                <a:solidFill>
                  <a:schemeClr val="tx1"/>
                </a:solidFill>
                <a:latin typeface="Verdana" pitchFamily="34" charset="0"/>
                <a:ea typeface="Verdana" pitchFamily="34" charset="0"/>
                <a:cs typeface="Verdana" pitchFamily="34" charset="0"/>
              </a:rPr>
              <a:t>-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smtClean="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smtClean="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11/21/2019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smtClean="0">
                <a:solidFill>
                  <a:schemeClr val="tx1"/>
                </a:solidFill>
                <a:latin typeface="Verdana" pitchFamily="34" charset="0"/>
                <a:ea typeface="Verdana" pitchFamily="34" charset="0"/>
                <a:cs typeface="Verdana" pitchFamily="34" charset="0"/>
              </a:rPr>
              <a:t>3 </a:t>
            </a:r>
            <a:r>
              <a:rPr lang="de-DE" altLang="en-US" sz="1200" b="0" kern="1200" noProof="0" dirty="0">
                <a:solidFill>
                  <a:schemeClr val="tx1"/>
                </a:solidFill>
                <a:latin typeface="Verdana" pitchFamily="34" charset="0"/>
                <a:ea typeface="Verdana" pitchFamily="34" charset="0"/>
                <a:cs typeface="Verdana" pitchFamily="34" charset="0"/>
              </a:rPr>
              <a:t>-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9" name="TextBox 8"/>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11/21/2019</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11/21/2019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11/21/2019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smtClean="0">
                <a:solidFill>
                  <a:schemeClr val="tx1"/>
                </a:solidFill>
                <a:latin typeface="Verdana" pitchFamily="34" charset="0"/>
                <a:ea typeface="Verdana" pitchFamily="34" charset="0"/>
                <a:cs typeface="Verdana" pitchFamily="34" charset="0"/>
              </a:rPr>
              <a:t>3 </a:t>
            </a:r>
            <a:r>
              <a:rPr lang="de-DE" altLang="en-US" sz="1200" b="0" kern="1200" noProof="0" dirty="0">
                <a:solidFill>
                  <a:schemeClr val="tx1"/>
                </a:solidFill>
                <a:latin typeface="Verdana" pitchFamily="34" charset="0"/>
                <a:ea typeface="Verdana" pitchFamily="34" charset="0"/>
                <a:cs typeface="Verdana" pitchFamily="34" charset="0"/>
              </a:rPr>
              <a:t>-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Box 15"/>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11/21/2019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11/21/2019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11/21/2019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smtClean="0">
                <a:solidFill>
                  <a:schemeClr val="tx1"/>
                </a:solidFill>
                <a:latin typeface="Verdana" pitchFamily="34" charset="0"/>
                <a:ea typeface="Verdana" pitchFamily="34" charset="0"/>
                <a:cs typeface="Verdana" pitchFamily="34" charset="0"/>
              </a:rPr>
              <a:t>9 </a:t>
            </a:r>
            <a:r>
              <a:rPr lang="de-DE" altLang="en-US" sz="1200" b="0" kern="1200" noProof="0" dirty="0">
                <a:solidFill>
                  <a:schemeClr val="tx1"/>
                </a:solidFill>
                <a:latin typeface="Verdana" pitchFamily="34" charset="0"/>
                <a:ea typeface="Verdana" pitchFamily="34" charset="0"/>
                <a:cs typeface="Verdana" pitchFamily="34" charset="0"/>
              </a:rPr>
              <a:t>-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11/21/2019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11/21/2019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11/21/2019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smtClean="0">
                <a:solidFill>
                  <a:schemeClr val="tx1"/>
                </a:solidFill>
                <a:latin typeface="Verdana" pitchFamily="34" charset="0"/>
                <a:ea typeface="Verdana" pitchFamily="34" charset="0"/>
                <a:cs typeface="Verdana" pitchFamily="34" charset="0"/>
              </a:rPr>
              <a:t>3 </a:t>
            </a:r>
            <a:r>
              <a:rPr lang="de-DE" altLang="en-US" sz="1200" b="0" kern="1200" noProof="0" dirty="0">
                <a:solidFill>
                  <a:schemeClr val="tx1"/>
                </a:solidFill>
                <a:latin typeface="Verdana" pitchFamily="34" charset="0"/>
                <a:ea typeface="Verdana" pitchFamily="34" charset="0"/>
                <a:cs typeface="Verdana" pitchFamily="34" charset="0"/>
              </a:rPr>
              <a:t>-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11/21/2019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r>
              <a:rPr lang="en-US" dirty="0" smtClean="0"/>
              <a:t>Master </a:t>
            </a:r>
            <a:r>
              <a:rPr lang="en-US" dirty="0"/>
              <a:t>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11/21/2019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smtClean="0">
                <a:solidFill>
                  <a:schemeClr val="tx1"/>
                </a:solidFill>
                <a:latin typeface="Verdana" pitchFamily="34" charset="0"/>
                <a:ea typeface="Verdana" pitchFamily="34" charset="0"/>
                <a:cs typeface="Verdana" pitchFamily="34" charset="0"/>
              </a:rPr>
              <a:t>9 </a:t>
            </a:r>
            <a:r>
              <a:rPr lang="de-DE" altLang="en-US" sz="1200" b="0" kern="1200" noProof="0" dirty="0">
                <a:solidFill>
                  <a:schemeClr val="tx1"/>
                </a:solidFill>
                <a:latin typeface="Verdana" pitchFamily="34" charset="0"/>
                <a:ea typeface="Verdana" pitchFamily="34" charset="0"/>
                <a:cs typeface="Verdana" pitchFamily="34" charset="0"/>
              </a:rPr>
              <a:t>-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smtClean="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smtClean="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1016650"/>
          </a:xfrm>
        </p:spPr>
        <p:txBody>
          <a:bodyPr/>
          <a:lstStyle/>
          <a:p>
            <a:r>
              <a:rPr lang="en-US" dirty="0"/>
              <a:t>Web Development &amp; Design Foundations  with </a:t>
            </a:r>
            <a:r>
              <a:rPr lang="en-US" dirty="0" smtClean="0"/>
              <a:t>HTML5</a:t>
            </a:r>
            <a:endParaRPr lang="en-AU" dirty="0"/>
          </a:p>
        </p:txBody>
      </p:sp>
      <p:sp>
        <p:nvSpPr>
          <p:cNvPr id="8" name="Text Placeholder 7"/>
          <p:cNvSpPr>
            <a:spLocks noGrp="1"/>
          </p:cNvSpPr>
          <p:nvPr>
            <p:ph type="body" sz="quarter" idx="13"/>
          </p:nvPr>
        </p:nvSpPr>
        <p:spPr>
          <a:xfrm>
            <a:off x="457200" y="1295400"/>
            <a:ext cx="8229600" cy="381000"/>
          </a:xfrm>
        </p:spPr>
        <p:txBody>
          <a:bodyPr/>
          <a:lstStyle/>
          <a:p>
            <a:r>
              <a:rPr lang="en-US" dirty="0" smtClean="0"/>
              <a:t>Tenth Edition</a:t>
            </a:r>
            <a:endParaRPr lang="en-US" dirty="0"/>
          </a:p>
        </p:txBody>
      </p:sp>
      <p:sp>
        <p:nvSpPr>
          <p:cNvPr id="9" name="Text Placeholder 8"/>
          <p:cNvSpPr>
            <a:spLocks noGrp="1"/>
          </p:cNvSpPr>
          <p:nvPr>
            <p:ph type="body" sz="quarter" idx="14"/>
          </p:nvPr>
        </p:nvSpPr>
        <p:spPr/>
        <p:txBody>
          <a:bodyPr/>
          <a:lstStyle/>
          <a:p>
            <a:r>
              <a:rPr lang="en-US" dirty="0"/>
              <a:t>Chapter </a:t>
            </a:r>
            <a:r>
              <a:rPr lang="en-US" dirty="0" smtClean="0"/>
              <a:t>9</a:t>
            </a:r>
            <a:endParaRPr lang="en-US" dirty="0"/>
          </a:p>
        </p:txBody>
      </p:sp>
      <p:sp>
        <p:nvSpPr>
          <p:cNvPr id="10" name="Text Placeholder 9"/>
          <p:cNvSpPr>
            <a:spLocks noGrp="1"/>
          </p:cNvSpPr>
          <p:nvPr>
            <p:ph type="body" sz="quarter" idx="15"/>
          </p:nvPr>
        </p:nvSpPr>
        <p:spPr/>
        <p:txBody>
          <a:bodyPr/>
          <a:lstStyle/>
          <a:p>
            <a:r>
              <a:rPr lang="en-US" altLang="en-US" dirty="0"/>
              <a:t>Forms</a:t>
            </a:r>
          </a:p>
          <a:p>
            <a:endParaRPr lang="en-US" altLang="en-US" dirty="0"/>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smtClean="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smtClean="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descr="Web Development &amp; Design Foundations with HTML5, Tenth Edition by Terry Felke-Morr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3836214" cy="476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2221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Sample Form </a:t>
            </a:r>
            <a:r>
              <a:rPr lang="en-US" altLang="en-US" dirty="0" smtClean="0"/>
              <a:t>HTML</a:t>
            </a:r>
            <a:r>
              <a:rPr lang="en-US" sz="2800" b="0" dirty="0"/>
              <a:t> </a:t>
            </a:r>
            <a:r>
              <a:rPr lang="en-US" sz="2800" b="0" dirty="0" smtClean="0"/>
              <a:t>(2 </a:t>
            </a:r>
            <a:r>
              <a:rPr lang="en-US" sz="2800" b="0" dirty="0"/>
              <a:t>of 2)</a:t>
            </a:r>
            <a:endParaRPr lang="en-AU" sz="2800" b="0" dirty="0"/>
          </a:p>
        </p:txBody>
      </p:sp>
      <p:pic>
        <p:nvPicPr>
          <p:cNvPr id="8" name="Picture 1" descr="A browser titled, Form Example displays an input text box for entering E mail. The text above the input box reads, Join Our Newsletter. The input box show an error as please fill out this field."/>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4294" y="1453377"/>
            <a:ext cx="5749490"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600200" y="5791200"/>
            <a:ext cx="6084977" cy="369332"/>
          </a:xfrm>
          <a:prstGeom prst="rect">
            <a:avLst/>
          </a:prstGeom>
        </p:spPr>
        <p:txBody>
          <a:bodyPr wrap="square">
            <a:spAutoFit/>
          </a:bodyPr>
          <a:lstStyle/>
          <a:p>
            <a:r>
              <a:rPr lang="en-US" altLang="en-US" b="1" dirty="0"/>
              <a:t>Figure 9.3 </a:t>
            </a:r>
            <a:r>
              <a:rPr lang="en-US" altLang="en-US" dirty="0"/>
              <a:t>The browser displayed an error message</a:t>
            </a:r>
            <a:endParaRPr lang="en-AU" dirty="0"/>
          </a:p>
        </p:txBody>
      </p:sp>
    </p:spTree>
    <p:extLst>
      <p:ext uri="{BB962C8B-B14F-4D97-AF65-F5344CB8AC3E}">
        <p14:creationId xmlns:p14="http://schemas.microsoft.com/office/powerpoint/2010/main" val="70536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 element</a:t>
            </a:r>
            <a:endParaRPr lang="en-AU" sz="2000" dirty="0"/>
          </a:p>
        </p:txBody>
      </p:sp>
      <p:sp>
        <p:nvSpPr>
          <p:cNvPr id="3" name="Content Placeholder 2"/>
          <p:cNvSpPr>
            <a:spLocks noGrp="1"/>
          </p:cNvSpPr>
          <p:nvPr>
            <p:ph idx="1"/>
          </p:nvPr>
        </p:nvSpPr>
        <p:spPr>
          <a:xfrm>
            <a:off x="457200" y="1600200"/>
            <a:ext cx="8153400" cy="4800600"/>
          </a:xfrm>
        </p:spPr>
        <p:txBody>
          <a:bodyPr/>
          <a:lstStyle/>
          <a:p>
            <a:pPr>
              <a:spcBef>
                <a:spcPts val="600"/>
              </a:spcBef>
            </a:pPr>
            <a:r>
              <a:rPr lang="en-US" dirty="0"/>
              <a:t>The form element attributes:</a:t>
            </a:r>
          </a:p>
          <a:p>
            <a:pPr lvl="1"/>
            <a:r>
              <a:rPr lang="en-US" dirty="0"/>
              <a:t>action</a:t>
            </a:r>
          </a:p>
          <a:p>
            <a:pPr lvl="2"/>
            <a:r>
              <a:rPr lang="en-US" dirty="0"/>
              <a:t>Specifies the server-side program or script that will process your form data </a:t>
            </a:r>
          </a:p>
          <a:p>
            <a:pPr lvl="1"/>
            <a:r>
              <a:rPr lang="en-US" dirty="0"/>
              <a:t>method</a:t>
            </a:r>
          </a:p>
          <a:p>
            <a:pPr lvl="2"/>
            <a:r>
              <a:rPr lang="en-US" dirty="0"/>
              <a:t>get – default value</a:t>
            </a:r>
            <a:r>
              <a:rPr lang="en-US" dirty="0" smtClean="0"/>
              <a:t>, form </a:t>
            </a:r>
            <a:r>
              <a:rPr lang="en-US" dirty="0"/>
              <a:t>data passed in URL</a:t>
            </a:r>
          </a:p>
          <a:p>
            <a:pPr lvl="2"/>
            <a:r>
              <a:rPr lang="en-US" dirty="0"/>
              <a:t>post – more secure</a:t>
            </a:r>
            <a:r>
              <a:rPr lang="en-US" dirty="0" smtClean="0"/>
              <a:t>, form </a:t>
            </a:r>
            <a:r>
              <a:rPr lang="en-US" dirty="0"/>
              <a:t>data passed in HTTP Entity Body</a:t>
            </a:r>
          </a:p>
          <a:p>
            <a:pPr lvl="1"/>
            <a:r>
              <a:rPr lang="en-US" dirty="0"/>
              <a:t>name</a:t>
            </a:r>
          </a:p>
          <a:p>
            <a:pPr lvl="2"/>
            <a:r>
              <a:rPr lang="en-US" dirty="0"/>
              <a:t>Identifies the form</a:t>
            </a:r>
          </a:p>
          <a:p>
            <a:pPr lvl="1"/>
            <a:r>
              <a:rPr lang="en-US" dirty="0"/>
              <a:t>id</a:t>
            </a:r>
          </a:p>
          <a:p>
            <a:pPr lvl="2"/>
            <a:r>
              <a:rPr lang="en-US" dirty="0"/>
              <a:t>Identifies the form</a:t>
            </a:r>
          </a:p>
          <a:p>
            <a:pPr marL="0" indent="0">
              <a:spcBef>
                <a:spcPts val="600"/>
              </a:spcBef>
              <a:buNone/>
            </a:pPr>
            <a:r>
              <a:rPr lang="en-US" dirty="0"/>
              <a:t>    </a:t>
            </a:r>
            <a:endParaRPr lang="en-AU" dirty="0"/>
          </a:p>
        </p:txBody>
      </p:sp>
    </p:spTree>
    <p:extLst>
      <p:ext uri="{BB962C8B-B14F-4D97-AF65-F5344CB8AC3E}">
        <p14:creationId xmlns:p14="http://schemas.microsoft.com/office/powerpoint/2010/main" val="3272998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Text box</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buNone/>
            </a:pPr>
            <a:r>
              <a:rPr lang="en-US" dirty="0"/>
              <a:t>&lt;input&gt;</a:t>
            </a:r>
          </a:p>
          <a:p>
            <a:pPr marL="0" indent="0">
              <a:buNone/>
            </a:pPr>
            <a:r>
              <a:rPr lang="en-US" dirty="0"/>
              <a:t>Accepts text </a:t>
            </a:r>
            <a:r>
              <a:rPr lang="en-US" dirty="0" smtClean="0"/>
              <a:t>information</a:t>
            </a:r>
            <a:r>
              <a:rPr lang="en-US" dirty="0"/>
              <a:t/>
            </a:r>
            <a:br>
              <a:rPr lang="en-US" dirty="0"/>
            </a:br>
            <a:endParaRPr lang="en-US" dirty="0"/>
          </a:p>
          <a:p>
            <a:r>
              <a:rPr lang="en-US" dirty="0"/>
              <a:t>Attributes:</a:t>
            </a:r>
          </a:p>
          <a:p>
            <a:pPr lvl="1"/>
            <a:r>
              <a:rPr lang="en-US" dirty="0"/>
              <a:t>type="text"</a:t>
            </a:r>
          </a:p>
          <a:p>
            <a:pPr lvl="1"/>
            <a:r>
              <a:rPr lang="en-US" dirty="0"/>
              <a:t>name</a:t>
            </a:r>
          </a:p>
          <a:p>
            <a:pPr lvl="1"/>
            <a:r>
              <a:rPr lang="en-US" dirty="0"/>
              <a:t>id</a:t>
            </a:r>
          </a:p>
          <a:p>
            <a:pPr lvl="1"/>
            <a:r>
              <a:rPr lang="en-US" dirty="0"/>
              <a:t>size</a:t>
            </a:r>
          </a:p>
          <a:p>
            <a:pPr lvl="1"/>
            <a:r>
              <a:rPr lang="en-US" dirty="0" err="1"/>
              <a:t>maxlength</a:t>
            </a:r>
            <a:endParaRPr lang="en-US" dirty="0"/>
          </a:p>
          <a:p>
            <a:pPr lvl="1"/>
            <a:r>
              <a:rPr lang="en-US" dirty="0"/>
              <a:t>value</a:t>
            </a:r>
            <a:endParaRPr lang="en-AU" dirty="0"/>
          </a:p>
        </p:txBody>
      </p:sp>
      <p:pic>
        <p:nvPicPr>
          <p:cNvPr id="4" name="Picture 2" descr="A text box for entering E mail has heading as Sample Text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048000"/>
            <a:ext cx="45339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p:nvSpPr>
        <p:spPr bwMode="auto">
          <a:xfrm>
            <a:off x="3765755" y="4972050"/>
            <a:ext cx="43876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a:t>
            </a:r>
            <a:r>
              <a:rPr lang="en-US" altLang="en-US" sz="1600" dirty="0">
                <a:latin typeface="+mj-lt"/>
              </a:rPr>
              <a:t> The &lt;input&gt; tag </a:t>
            </a:r>
            <a:r>
              <a:rPr lang="en-US" altLang="en-US" sz="1600" dirty="0" smtClean="0">
                <a:latin typeface="+mj-lt"/>
              </a:rPr>
              <a:t>with type</a:t>
            </a:r>
            <a:r>
              <a:rPr lang="en-US" altLang="en-US" sz="1600" dirty="0">
                <a:latin typeface="+mj-lt"/>
              </a:rPr>
              <a:t>="text" configures this </a:t>
            </a:r>
            <a:r>
              <a:rPr lang="en-US" altLang="en-US" sz="1600" dirty="0" smtClean="0">
                <a:latin typeface="+mj-lt"/>
              </a:rPr>
              <a:t>form element </a:t>
            </a:r>
            <a:endParaRPr lang="en-US" altLang="en-US" sz="1600" dirty="0">
              <a:latin typeface="+mj-lt"/>
            </a:endParaRPr>
          </a:p>
        </p:txBody>
      </p:sp>
    </p:spTree>
    <p:extLst>
      <p:ext uri="{BB962C8B-B14F-4D97-AF65-F5344CB8AC3E}">
        <p14:creationId xmlns:p14="http://schemas.microsoft.com/office/powerpoint/2010/main" val="2897332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textarea</a:t>
            </a:r>
            <a:r>
              <a:rPr lang="en-US" dirty="0"/>
              <a:t> Scrolling Text Box</a:t>
            </a:r>
            <a:endParaRPr lang="en-AU" dirty="0"/>
          </a:p>
        </p:txBody>
      </p:sp>
      <p:sp>
        <p:nvSpPr>
          <p:cNvPr id="3" name="Content Placeholder 2"/>
          <p:cNvSpPr>
            <a:spLocks noGrp="1"/>
          </p:cNvSpPr>
          <p:nvPr>
            <p:ph idx="1"/>
          </p:nvPr>
        </p:nvSpPr>
        <p:spPr>
          <a:xfrm>
            <a:off x="457200" y="1600201"/>
            <a:ext cx="8229600" cy="4724399"/>
          </a:xfrm>
        </p:spPr>
        <p:txBody>
          <a:bodyPr/>
          <a:lstStyle/>
          <a:p>
            <a:pPr marL="0" indent="0">
              <a:buNone/>
            </a:pPr>
            <a:r>
              <a:rPr lang="en-US" dirty="0"/>
              <a:t>&lt;</a:t>
            </a:r>
            <a:r>
              <a:rPr lang="en-US" dirty="0" err="1"/>
              <a:t>textarea</a:t>
            </a:r>
            <a:r>
              <a:rPr lang="en-US" dirty="0"/>
              <a:t>&gt; &lt;/</a:t>
            </a:r>
            <a:r>
              <a:rPr lang="en-US" dirty="0" err="1"/>
              <a:t>textarea</a:t>
            </a:r>
            <a:r>
              <a:rPr lang="en-US" dirty="0"/>
              <a:t>&gt;</a:t>
            </a:r>
          </a:p>
          <a:p>
            <a:pPr marL="0" indent="0">
              <a:buNone/>
            </a:pPr>
            <a:r>
              <a:rPr lang="en-US" dirty="0"/>
              <a:t>Configures a scrolling text box</a:t>
            </a:r>
            <a:br>
              <a:rPr lang="en-US" dirty="0"/>
            </a:br>
            <a:endParaRPr lang="en-US" dirty="0"/>
          </a:p>
          <a:p>
            <a:pPr marL="0" indent="0">
              <a:buNone/>
            </a:pPr>
            <a:r>
              <a:rPr lang="en-US" dirty="0"/>
              <a:t>Attributes:</a:t>
            </a:r>
          </a:p>
          <a:p>
            <a:pPr>
              <a:spcBef>
                <a:spcPts val="600"/>
              </a:spcBef>
            </a:pPr>
            <a:r>
              <a:rPr lang="en-US" dirty="0"/>
              <a:t>name</a:t>
            </a:r>
          </a:p>
          <a:p>
            <a:pPr>
              <a:spcBef>
                <a:spcPts val="600"/>
              </a:spcBef>
            </a:pPr>
            <a:r>
              <a:rPr lang="en-US" dirty="0"/>
              <a:t>id</a:t>
            </a:r>
          </a:p>
          <a:p>
            <a:pPr>
              <a:spcBef>
                <a:spcPts val="600"/>
              </a:spcBef>
            </a:pPr>
            <a:r>
              <a:rPr lang="en-US" dirty="0"/>
              <a:t>cols</a:t>
            </a:r>
          </a:p>
          <a:p>
            <a:pPr>
              <a:spcBef>
                <a:spcPts val="600"/>
              </a:spcBef>
            </a:pPr>
            <a:r>
              <a:rPr lang="en-US" dirty="0"/>
              <a:t>rows</a:t>
            </a:r>
            <a:endParaRPr lang="en-AU" dirty="0"/>
          </a:p>
        </p:txBody>
      </p:sp>
      <p:sp>
        <p:nvSpPr>
          <p:cNvPr id="5" name="TextBox 6"/>
          <p:cNvSpPr txBox="1">
            <a:spLocks noChangeArrowheads="1"/>
          </p:cNvSpPr>
          <p:nvPr/>
        </p:nvSpPr>
        <p:spPr bwMode="auto">
          <a:xfrm>
            <a:off x="3429000" y="5130047"/>
            <a:ext cx="4419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a:t>
            </a:r>
            <a:r>
              <a:rPr lang="en-US" altLang="en-US" sz="1600" b="1" dirty="0" smtClean="0">
                <a:latin typeface="+mj-lt"/>
              </a:rPr>
              <a:t>9.9</a:t>
            </a:r>
            <a:r>
              <a:rPr lang="en-US" altLang="en-US" sz="1600" dirty="0">
                <a:latin typeface="+mj-lt"/>
              </a:rPr>
              <a:t> Scrolling text box</a:t>
            </a:r>
          </a:p>
        </p:txBody>
      </p:sp>
      <p:pic>
        <p:nvPicPr>
          <p:cNvPr id="6" name="Picture 4" descr="A scrolling text box form titled, Sample Scrolling Text Box. The form contains a comment box with text, enter com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276600"/>
            <a:ext cx="4684712"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977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Submit Button</a:t>
            </a:r>
            <a:endParaRPr lang="en-AU" dirty="0"/>
          </a:p>
        </p:txBody>
      </p:sp>
      <p:sp>
        <p:nvSpPr>
          <p:cNvPr id="3" name="Content Placeholder 2"/>
          <p:cNvSpPr>
            <a:spLocks noGrp="1"/>
          </p:cNvSpPr>
          <p:nvPr>
            <p:ph idx="1"/>
          </p:nvPr>
        </p:nvSpPr>
        <p:spPr>
          <a:xfrm>
            <a:off x="457200" y="1600201"/>
            <a:ext cx="8229600" cy="4724399"/>
          </a:xfrm>
        </p:spPr>
        <p:txBody>
          <a:bodyPr/>
          <a:lstStyle/>
          <a:p>
            <a:pPr marL="0" indent="0">
              <a:buNone/>
            </a:pPr>
            <a:r>
              <a:rPr lang="en-US" dirty="0"/>
              <a:t>&lt;input&gt;</a:t>
            </a:r>
          </a:p>
          <a:p>
            <a:pPr marL="0" indent="0">
              <a:spcBef>
                <a:spcPts val="600"/>
              </a:spcBef>
              <a:buNone/>
            </a:pPr>
            <a:r>
              <a:rPr lang="en-US" dirty="0"/>
              <a:t>Submits the form information</a:t>
            </a:r>
          </a:p>
          <a:p>
            <a:pPr marL="0" indent="0">
              <a:spcBef>
                <a:spcPts val="600"/>
              </a:spcBef>
              <a:buNone/>
            </a:pPr>
            <a:r>
              <a:rPr lang="en-US" dirty="0"/>
              <a:t>When clicked: </a:t>
            </a:r>
          </a:p>
          <a:p>
            <a:pPr>
              <a:spcBef>
                <a:spcPts val="600"/>
              </a:spcBef>
            </a:pPr>
            <a:r>
              <a:rPr lang="en-US" sz="2400" dirty="0"/>
              <a:t>Triggers the </a:t>
            </a:r>
            <a:r>
              <a:rPr lang="en-US" sz="2400" b="1" dirty="0"/>
              <a:t>action</a:t>
            </a:r>
            <a:r>
              <a:rPr lang="en-US" sz="2400" dirty="0"/>
              <a:t> method on the </a:t>
            </a:r>
            <a:r>
              <a:rPr lang="en-US" sz="2400" b="1" dirty="0"/>
              <a:t>&lt;form&gt; </a:t>
            </a:r>
            <a:r>
              <a:rPr lang="en-US" sz="2400" dirty="0"/>
              <a:t>tag </a:t>
            </a:r>
          </a:p>
          <a:p>
            <a:pPr>
              <a:spcBef>
                <a:spcPts val="600"/>
              </a:spcBef>
            </a:pPr>
            <a:r>
              <a:rPr lang="en-US" sz="2400" dirty="0"/>
              <a:t>Sends the form data (the name=value pair for each form element) to the web server. </a:t>
            </a:r>
          </a:p>
          <a:p>
            <a:pPr marL="0" indent="0">
              <a:buNone/>
            </a:pPr>
            <a:r>
              <a:rPr lang="en-US" dirty="0"/>
              <a:t>Attributes:</a:t>
            </a:r>
          </a:p>
          <a:p>
            <a:pPr>
              <a:spcBef>
                <a:spcPts val="0"/>
              </a:spcBef>
            </a:pPr>
            <a:r>
              <a:rPr lang="en-US" sz="2400" dirty="0"/>
              <a:t>type="submit"</a:t>
            </a:r>
          </a:p>
          <a:p>
            <a:pPr>
              <a:spcBef>
                <a:spcPts val="0"/>
              </a:spcBef>
            </a:pPr>
            <a:r>
              <a:rPr lang="en-US" sz="2400" dirty="0"/>
              <a:t>name</a:t>
            </a:r>
          </a:p>
          <a:p>
            <a:pPr>
              <a:spcBef>
                <a:spcPts val="0"/>
              </a:spcBef>
            </a:pPr>
            <a:r>
              <a:rPr lang="en-US" sz="2400" dirty="0"/>
              <a:t>id</a:t>
            </a:r>
          </a:p>
          <a:p>
            <a:pPr>
              <a:spcBef>
                <a:spcPts val="0"/>
              </a:spcBef>
            </a:pPr>
            <a:r>
              <a:rPr lang="en-US" sz="2400" dirty="0"/>
              <a:t>value</a:t>
            </a:r>
            <a:endParaRPr lang="en-AU" sz="2400" dirty="0"/>
          </a:p>
        </p:txBody>
      </p:sp>
      <p:pic>
        <p:nvPicPr>
          <p:cNvPr id="4" name="Picture 14" descr="A part of a screenshot shows Submit Query button as a sample submit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4572000"/>
            <a:ext cx="3200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039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Reset Button</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buNone/>
            </a:pPr>
            <a:r>
              <a:rPr lang="en-US" dirty="0"/>
              <a:t>&lt;input&gt;</a:t>
            </a:r>
          </a:p>
          <a:p>
            <a:pPr marL="0" indent="0">
              <a:buNone/>
            </a:pPr>
            <a:r>
              <a:rPr lang="en-US" dirty="0"/>
              <a:t>Resets the form fields to their initial </a:t>
            </a:r>
            <a:r>
              <a:rPr lang="en-US" dirty="0" smtClean="0"/>
              <a:t>values</a:t>
            </a:r>
          </a:p>
          <a:p>
            <a:pPr marL="0" indent="0">
              <a:buNone/>
            </a:pPr>
            <a:endParaRPr lang="en-US" dirty="0" smtClean="0"/>
          </a:p>
          <a:p>
            <a:pPr marL="0" indent="0">
              <a:buNone/>
            </a:pPr>
            <a:r>
              <a:rPr lang="en-US" dirty="0" smtClean="0"/>
              <a:t>Attributes</a:t>
            </a:r>
            <a:r>
              <a:rPr lang="en-US" dirty="0"/>
              <a:t>:</a:t>
            </a:r>
          </a:p>
          <a:p>
            <a:r>
              <a:rPr lang="en-US" dirty="0"/>
              <a:t>type="reset"</a:t>
            </a:r>
          </a:p>
          <a:p>
            <a:r>
              <a:rPr lang="en-US" dirty="0"/>
              <a:t>name</a:t>
            </a:r>
          </a:p>
          <a:p>
            <a:r>
              <a:rPr lang="en-US" dirty="0"/>
              <a:t>id</a:t>
            </a:r>
          </a:p>
          <a:p>
            <a:r>
              <a:rPr lang="en-US" dirty="0"/>
              <a:t>value</a:t>
            </a:r>
          </a:p>
          <a:p>
            <a:pPr marL="0" indent="0">
              <a:buNone/>
            </a:pPr>
            <a:r>
              <a:rPr lang="en-US" dirty="0"/>
              <a:t>  </a:t>
            </a:r>
          </a:p>
        </p:txBody>
      </p:sp>
      <p:pic>
        <p:nvPicPr>
          <p:cNvPr id="4" name="Picture 15" descr="A part of a screenshot shows Reset button as a sample reset but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352800"/>
            <a:ext cx="3530600"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134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Practice</a:t>
            </a:r>
            <a:endParaRPr lang="en-AU" sz="2000" dirty="0"/>
          </a:p>
        </p:txBody>
      </p:sp>
      <p:pic>
        <p:nvPicPr>
          <p:cNvPr id="4" name="Picture 1" descr="A browser displays a form titled, Contact Us. The form displays the text boxes for contact information such as First Name, Last Name, Email, and Comments. The buttons contact and reset are at the bottom of the form.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1580535"/>
            <a:ext cx="314325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2895600" y="5597217"/>
            <a:ext cx="3352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9.10</a:t>
            </a:r>
            <a:r>
              <a:rPr lang="en-US" altLang="en-US" sz="1600" dirty="0">
                <a:latin typeface="+mj-lt"/>
              </a:rPr>
              <a:t> A typical contact form</a:t>
            </a:r>
          </a:p>
        </p:txBody>
      </p:sp>
    </p:spTree>
    <p:extLst>
      <p:ext uri="{BB962C8B-B14F-4D97-AF65-F5344CB8AC3E}">
        <p14:creationId xmlns:p14="http://schemas.microsoft.com/office/powerpoint/2010/main" val="96532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File Upload </a:t>
            </a:r>
            <a:r>
              <a:rPr lang="en-US" dirty="0" smtClean="0"/>
              <a:t>Control</a:t>
            </a:r>
            <a:r>
              <a:rPr lang="en-US" sz="2000" b="0" dirty="0"/>
              <a:t> (1 of 2)</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buNone/>
            </a:pPr>
            <a:r>
              <a:rPr lang="en-US" dirty="0"/>
              <a:t>&lt;input&gt;</a:t>
            </a:r>
          </a:p>
          <a:p>
            <a:pPr marL="0" indent="0">
              <a:buNone/>
            </a:pPr>
            <a:r>
              <a:rPr lang="en-US" dirty="0"/>
              <a:t>Accepts a file upload when the form is submitted</a:t>
            </a:r>
          </a:p>
          <a:p>
            <a:pPr marL="0" indent="0">
              <a:buNone/>
            </a:pPr>
            <a:r>
              <a:rPr lang="en-US" dirty="0"/>
              <a:t>Requires the form element to be configured with method="post", </a:t>
            </a:r>
            <a:r>
              <a:rPr lang="en-US" dirty="0" err="1"/>
              <a:t>enctype</a:t>
            </a:r>
            <a:r>
              <a:rPr lang="en-US" dirty="0"/>
              <a:t>="multipart/form-data“, and the action </a:t>
            </a:r>
            <a:r>
              <a:rPr lang="en-US" dirty="0" err="1"/>
              <a:t>attriubute</a:t>
            </a:r>
            <a:r>
              <a:rPr lang="en-US" dirty="0" smtClean="0"/>
              <a:t>.</a:t>
            </a:r>
          </a:p>
          <a:p>
            <a:pPr marL="0" indent="0">
              <a:spcBef>
                <a:spcPts val="600"/>
              </a:spcBef>
              <a:buNone/>
            </a:pPr>
            <a:endParaRPr lang="en-US" sz="2400" dirty="0" smtClean="0"/>
          </a:p>
          <a:p>
            <a:pPr>
              <a:spcBef>
                <a:spcPts val="600"/>
              </a:spcBef>
            </a:pPr>
            <a:endParaRPr lang="en-AU" sz="2200" dirty="0"/>
          </a:p>
        </p:txBody>
      </p:sp>
    </p:spTree>
    <p:extLst>
      <p:ext uri="{BB962C8B-B14F-4D97-AF65-F5344CB8AC3E}">
        <p14:creationId xmlns:p14="http://schemas.microsoft.com/office/powerpoint/2010/main" val="1734264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File Upload </a:t>
            </a:r>
            <a:r>
              <a:rPr lang="en-US" dirty="0" smtClean="0"/>
              <a:t>Control</a:t>
            </a:r>
            <a:r>
              <a:rPr lang="en-US" sz="2000" b="0" dirty="0"/>
              <a:t> </a:t>
            </a:r>
            <a:r>
              <a:rPr lang="en-US" sz="2000" b="0" dirty="0" smtClean="0"/>
              <a:t>(2 </a:t>
            </a:r>
            <a:r>
              <a:rPr lang="en-US" sz="2000" b="0" dirty="0"/>
              <a:t>of 2)</a:t>
            </a:r>
            <a:endParaRPr lang="en-AU" sz="2000" dirty="0"/>
          </a:p>
        </p:txBody>
      </p:sp>
      <p:sp>
        <p:nvSpPr>
          <p:cNvPr id="3" name="Content Placeholder 2"/>
          <p:cNvSpPr>
            <a:spLocks noGrp="1"/>
          </p:cNvSpPr>
          <p:nvPr>
            <p:ph idx="1"/>
          </p:nvPr>
        </p:nvSpPr>
        <p:spPr>
          <a:xfrm>
            <a:off x="457200" y="1600200"/>
            <a:ext cx="8229600" cy="4648200"/>
          </a:xfrm>
        </p:spPr>
        <p:txBody>
          <a:bodyPr/>
          <a:lstStyle/>
          <a:p>
            <a:pPr>
              <a:spcBef>
                <a:spcPts val="600"/>
              </a:spcBef>
            </a:pPr>
            <a:r>
              <a:rPr lang="en-US" dirty="0" smtClean="0"/>
              <a:t>Attributes</a:t>
            </a:r>
            <a:r>
              <a:rPr lang="en-US" dirty="0"/>
              <a:t>:</a:t>
            </a:r>
          </a:p>
          <a:p>
            <a:pPr lvl="1"/>
            <a:r>
              <a:rPr lang="en-US" dirty="0"/>
              <a:t>type="file"</a:t>
            </a:r>
          </a:p>
          <a:p>
            <a:pPr lvl="1"/>
            <a:r>
              <a:rPr lang="en-US" dirty="0"/>
              <a:t>name</a:t>
            </a:r>
          </a:p>
          <a:p>
            <a:pPr lvl="1"/>
            <a:r>
              <a:rPr lang="en-US" dirty="0"/>
              <a:t>id</a:t>
            </a:r>
          </a:p>
          <a:p>
            <a:pPr lvl="1"/>
            <a:r>
              <a:rPr lang="en-US" dirty="0"/>
              <a:t>accepts</a:t>
            </a:r>
          </a:p>
          <a:p>
            <a:pPr lvl="1"/>
            <a:r>
              <a:rPr lang="en-US" dirty="0"/>
              <a:t>capture</a:t>
            </a:r>
          </a:p>
          <a:p>
            <a:pPr lvl="1"/>
            <a:r>
              <a:rPr lang="en-US" dirty="0"/>
              <a:t>multiple</a:t>
            </a:r>
            <a:endParaRPr lang="en-AU" dirty="0"/>
          </a:p>
        </p:txBody>
      </p:sp>
      <p:pic>
        <p:nvPicPr>
          <p:cNvPr id="4" name="Picture 3" descr="A part of a screenshot shows Browse button preceded by text, file upload and followed by text, no file selected as a sample file upload control."/>
          <p:cNvPicPr>
            <a:picLocks noChangeAspect="1"/>
          </p:cNvPicPr>
          <p:nvPr/>
        </p:nvPicPr>
        <p:blipFill>
          <a:blip r:embed="rId3"/>
          <a:stretch>
            <a:fillRect/>
          </a:stretch>
        </p:blipFill>
        <p:spPr>
          <a:xfrm>
            <a:off x="3276600" y="3124200"/>
            <a:ext cx="4464050" cy="1333500"/>
          </a:xfrm>
          <a:prstGeom prst="rect">
            <a:avLst/>
          </a:prstGeom>
          <a:ln w="3175">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88615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Password box</a:t>
            </a:r>
            <a:endParaRPr lang="en-AU" sz="2000" dirty="0"/>
          </a:p>
        </p:txBody>
      </p:sp>
      <p:sp>
        <p:nvSpPr>
          <p:cNvPr id="3" name="Content Placeholder 2"/>
          <p:cNvSpPr>
            <a:spLocks noGrp="1"/>
          </p:cNvSpPr>
          <p:nvPr>
            <p:ph idx="1"/>
          </p:nvPr>
        </p:nvSpPr>
        <p:spPr/>
        <p:txBody>
          <a:bodyPr/>
          <a:lstStyle/>
          <a:p>
            <a:pPr marL="0" indent="0">
              <a:buNone/>
            </a:pPr>
            <a:r>
              <a:rPr lang="en-US" dirty="0"/>
              <a:t>&lt;input&gt;</a:t>
            </a:r>
          </a:p>
          <a:p>
            <a:pPr marL="0" indent="0">
              <a:buNone/>
            </a:pPr>
            <a:r>
              <a:rPr lang="en-US" dirty="0"/>
              <a:t>Accepts text information that needs to be hidden as it is </a:t>
            </a:r>
            <a:r>
              <a:rPr lang="en-US" dirty="0" smtClean="0"/>
              <a:t>entered</a:t>
            </a:r>
            <a:endParaRPr lang="en-US" dirty="0"/>
          </a:p>
          <a:p>
            <a:r>
              <a:rPr lang="en-US" dirty="0"/>
              <a:t>Attributes:</a:t>
            </a:r>
          </a:p>
          <a:p>
            <a:pPr lvl="1"/>
            <a:r>
              <a:rPr lang="en-US" dirty="0"/>
              <a:t>type="password"</a:t>
            </a:r>
          </a:p>
          <a:p>
            <a:pPr lvl="1"/>
            <a:r>
              <a:rPr lang="en-US" dirty="0"/>
              <a:t>name</a:t>
            </a:r>
          </a:p>
          <a:p>
            <a:pPr lvl="1"/>
            <a:r>
              <a:rPr lang="en-US" dirty="0"/>
              <a:t>id</a:t>
            </a:r>
          </a:p>
          <a:p>
            <a:pPr lvl="1"/>
            <a:r>
              <a:rPr lang="en-US" dirty="0"/>
              <a:t>size</a:t>
            </a:r>
          </a:p>
          <a:p>
            <a:pPr lvl="1"/>
            <a:r>
              <a:rPr lang="en-US" dirty="0" err="1"/>
              <a:t>maxlength</a:t>
            </a:r>
            <a:endParaRPr lang="en-US" dirty="0"/>
          </a:p>
          <a:p>
            <a:pPr lvl="1"/>
            <a:r>
              <a:rPr lang="en-US" dirty="0"/>
              <a:t>value</a:t>
            </a:r>
          </a:p>
        </p:txBody>
      </p:sp>
      <p:pic>
        <p:nvPicPr>
          <p:cNvPr id="4" name="Picture 3" descr="A password box titled, Sample Password Box. The box is labelled, password and the browser displays a dot for each character entered as passwo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3217652"/>
            <a:ext cx="315912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4114800" y="4648835"/>
            <a:ext cx="4343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mj-lt"/>
              </a:rPr>
              <a:t>Figure 9.8</a:t>
            </a:r>
            <a:r>
              <a:rPr lang="en-US" altLang="en-US" sz="1800" dirty="0">
                <a:latin typeface="+mj-lt"/>
              </a:rPr>
              <a:t> The characters secret9 were</a:t>
            </a:r>
          </a:p>
          <a:p>
            <a:r>
              <a:rPr lang="en-US" altLang="en-US" sz="1800" dirty="0">
                <a:latin typeface="+mj-lt"/>
              </a:rPr>
              <a:t>typed, but the browser does not display</a:t>
            </a:r>
          </a:p>
          <a:p>
            <a:r>
              <a:rPr lang="en-US" altLang="en-US" sz="1800" dirty="0">
                <a:latin typeface="+mj-lt"/>
              </a:rPr>
              <a:t>them. (Note: Your browser may use a</a:t>
            </a:r>
          </a:p>
          <a:p>
            <a:r>
              <a:rPr lang="en-US" altLang="en-US" sz="1800" dirty="0">
                <a:latin typeface="+mj-lt"/>
              </a:rPr>
              <a:t>different symbol, such as a stylized </a:t>
            </a:r>
            <a:r>
              <a:rPr lang="en-US" altLang="en-US" sz="1800" dirty="0" err="1" smtClean="0">
                <a:latin typeface="+mj-lt"/>
              </a:rPr>
              <a:t>circle,to</a:t>
            </a:r>
            <a:r>
              <a:rPr lang="en-US" altLang="en-US" sz="1800" dirty="0" smtClean="0">
                <a:latin typeface="+mj-lt"/>
              </a:rPr>
              <a:t> </a:t>
            </a:r>
            <a:r>
              <a:rPr lang="en-US" altLang="en-US" sz="1800" dirty="0">
                <a:latin typeface="+mj-lt"/>
              </a:rPr>
              <a:t>hide the characters.)</a:t>
            </a:r>
          </a:p>
        </p:txBody>
      </p:sp>
    </p:spTree>
    <p:extLst>
      <p:ext uri="{BB962C8B-B14F-4D97-AF65-F5344CB8AC3E}">
        <p14:creationId xmlns:p14="http://schemas.microsoft.com/office/powerpoint/2010/main" val="408087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a:t>
            </a:r>
            <a:r>
              <a:rPr lang="en-US" altLang="en-US" dirty="0" smtClean="0"/>
              <a:t>Outcomes</a:t>
            </a:r>
            <a:r>
              <a:rPr lang="en-US" altLang="en-US" sz="2000" b="0" dirty="0"/>
              <a:t> (1 of 2)</a:t>
            </a:r>
            <a:endParaRPr lang="en-US" sz="2000" b="0" dirty="0"/>
          </a:p>
        </p:txBody>
      </p:sp>
      <p:sp>
        <p:nvSpPr>
          <p:cNvPr id="3" name="Content Placeholder 2"/>
          <p:cNvSpPr>
            <a:spLocks noGrp="1"/>
          </p:cNvSpPr>
          <p:nvPr>
            <p:ph idx="1"/>
          </p:nvPr>
        </p:nvSpPr>
        <p:spPr>
          <a:xfrm>
            <a:off x="457200" y="1600200"/>
            <a:ext cx="8229600" cy="4572000"/>
          </a:xfrm>
        </p:spPr>
        <p:txBody>
          <a:bodyPr/>
          <a:lstStyle/>
          <a:p>
            <a:pPr marL="0" indent="0">
              <a:buNone/>
            </a:pPr>
            <a:r>
              <a:rPr lang="en-US" altLang="en-US" b="1" dirty="0"/>
              <a:t>In this chapter, you will learn how to ... </a:t>
            </a:r>
          </a:p>
          <a:p>
            <a:pPr>
              <a:spcBef>
                <a:spcPts val="600"/>
              </a:spcBef>
            </a:pPr>
            <a:r>
              <a:rPr lang="en-US" altLang="en-US" dirty="0"/>
              <a:t>Describe common uses of forms on web pages</a:t>
            </a:r>
          </a:p>
          <a:p>
            <a:pPr>
              <a:spcBef>
                <a:spcPts val="600"/>
              </a:spcBef>
            </a:pPr>
            <a:r>
              <a:rPr lang="en-US" altLang="en-US" dirty="0"/>
              <a:t>Create forms on web pages using the form, input, </a:t>
            </a:r>
            <a:r>
              <a:rPr lang="en-US" altLang="en-US" dirty="0" err="1"/>
              <a:t>textarea</a:t>
            </a:r>
            <a:r>
              <a:rPr lang="en-US" altLang="en-US" dirty="0"/>
              <a:t>, and select elements</a:t>
            </a:r>
          </a:p>
          <a:p>
            <a:pPr>
              <a:spcBef>
                <a:spcPts val="600"/>
              </a:spcBef>
            </a:pPr>
            <a:r>
              <a:rPr lang="en-US" altLang="en-US" dirty="0"/>
              <a:t>Create forms that provide additional accessibility features using the </a:t>
            </a:r>
            <a:r>
              <a:rPr lang="en-US" altLang="en-US" dirty="0" err="1"/>
              <a:t>accesskey</a:t>
            </a:r>
            <a:r>
              <a:rPr lang="en-US" altLang="en-US" dirty="0"/>
              <a:t> and </a:t>
            </a:r>
            <a:r>
              <a:rPr lang="en-US" altLang="en-US" dirty="0" err="1"/>
              <a:t>tabindex</a:t>
            </a:r>
            <a:r>
              <a:rPr lang="en-US" altLang="en-US" dirty="0"/>
              <a:t> attributes</a:t>
            </a:r>
          </a:p>
          <a:p>
            <a:pPr>
              <a:spcBef>
                <a:spcPts val="600"/>
              </a:spcBef>
            </a:pPr>
            <a:r>
              <a:rPr lang="en-US" altLang="en-US" dirty="0"/>
              <a:t>Associate form controls and groups using the label, </a:t>
            </a:r>
            <a:r>
              <a:rPr lang="en-US" altLang="en-US" dirty="0" err="1"/>
              <a:t>fieldset</a:t>
            </a:r>
            <a:r>
              <a:rPr lang="en-US" altLang="en-US" dirty="0"/>
              <a:t>, and legend elements</a:t>
            </a:r>
          </a:p>
          <a:p>
            <a:pPr>
              <a:spcBef>
                <a:spcPts val="600"/>
              </a:spcBef>
            </a:pPr>
            <a:r>
              <a:rPr lang="en-US" altLang="en-US" dirty="0"/>
              <a:t>Create custom image buttons and use the button element</a:t>
            </a:r>
          </a:p>
          <a:p>
            <a:endParaRPr lang="en-US" altLang="en-US" dirty="0"/>
          </a:p>
        </p:txBody>
      </p:sp>
    </p:spTree>
    <p:extLst>
      <p:ext uri="{BB962C8B-B14F-4D97-AF65-F5344CB8AC3E}">
        <p14:creationId xmlns:p14="http://schemas.microsoft.com/office/powerpoint/2010/main" val="301069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input Check box</a:t>
            </a:r>
            <a:endParaRPr lang="en-AU" sz="2000" dirty="0"/>
          </a:p>
        </p:txBody>
      </p:sp>
      <p:sp>
        <p:nvSpPr>
          <p:cNvPr id="3" name="Content Placeholder 2"/>
          <p:cNvSpPr>
            <a:spLocks noGrp="1"/>
          </p:cNvSpPr>
          <p:nvPr>
            <p:ph idx="1"/>
          </p:nvPr>
        </p:nvSpPr>
        <p:spPr/>
        <p:txBody>
          <a:bodyPr/>
          <a:lstStyle/>
          <a:p>
            <a:pPr marL="0" indent="0">
              <a:spcBef>
                <a:spcPts val="1200"/>
              </a:spcBef>
              <a:buNone/>
            </a:pPr>
            <a:r>
              <a:rPr lang="en-US" dirty="0"/>
              <a:t>&lt;input&gt;</a:t>
            </a:r>
          </a:p>
          <a:p>
            <a:pPr marL="0" indent="0">
              <a:spcBef>
                <a:spcPts val="1200"/>
              </a:spcBef>
              <a:buNone/>
            </a:pPr>
            <a:r>
              <a:rPr lang="en-US" dirty="0"/>
              <a:t>Allows the user to select one or more of a group of predetermined </a:t>
            </a:r>
            <a:r>
              <a:rPr lang="en-US" dirty="0" smtClean="0"/>
              <a:t>items</a:t>
            </a:r>
            <a:endParaRPr lang="en-US" dirty="0"/>
          </a:p>
          <a:p>
            <a:pPr>
              <a:spcBef>
                <a:spcPts val="1200"/>
              </a:spcBef>
            </a:pPr>
            <a:r>
              <a:rPr lang="en-US" dirty="0"/>
              <a:t>Attributes:</a:t>
            </a:r>
          </a:p>
          <a:p>
            <a:pPr lvl="1">
              <a:spcBef>
                <a:spcPts val="1200"/>
              </a:spcBef>
            </a:pPr>
            <a:r>
              <a:rPr lang="en-US" dirty="0"/>
              <a:t>type="checkbox"</a:t>
            </a:r>
          </a:p>
          <a:p>
            <a:pPr lvl="1">
              <a:spcBef>
                <a:spcPts val="1200"/>
              </a:spcBef>
            </a:pPr>
            <a:r>
              <a:rPr lang="en-US" dirty="0"/>
              <a:t>name</a:t>
            </a:r>
          </a:p>
          <a:p>
            <a:pPr lvl="1">
              <a:spcBef>
                <a:spcPts val="1200"/>
              </a:spcBef>
            </a:pPr>
            <a:r>
              <a:rPr lang="en-US" dirty="0"/>
              <a:t>id</a:t>
            </a:r>
          </a:p>
          <a:p>
            <a:pPr lvl="1">
              <a:spcBef>
                <a:spcPts val="1200"/>
              </a:spcBef>
            </a:pPr>
            <a:r>
              <a:rPr lang="en-US" dirty="0"/>
              <a:t>checked</a:t>
            </a:r>
          </a:p>
          <a:p>
            <a:pPr lvl="1">
              <a:spcBef>
                <a:spcPts val="1200"/>
              </a:spcBef>
            </a:pPr>
            <a:r>
              <a:rPr lang="en-US" dirty="0"/>
              <a:t>value</a:t>
            </a:r>
            <a:endParaRPr lang="en-AU" dirty="0"/>
          </a:p>
        </p:txBody>
      </p:sp>
      <p:pic>
        <p:nvPicPr>
          <p:cNvPr id="4" name="Picture 4" descr="A check box form titled, Sample Check Box. The form contains three options for choosing the browsers you use, each preceded with a check box. The options are for Google Chrome, Firefox, and Microsoft Edg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505200"/>
            <a:ext cx="2773363"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a:spLocks noChangeArrowheads="1"/>
          </p:cNvSpPr>
          <p:nvPr/>
        </p:nvSpPr>
        <p:spPr bwMode="auto">
          <a:xfrm>
            <a:off x="5105400" y="5284531"/>
            <a:ext cx="3048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9.6</a:t>
            </a:r>
            <a:r>
              <a:rPr lang="en-US" altLang="en-US" sz="1600" dirty="0">
                <a:latin typeface="+mj-lt"/>
              </a:rPr>
              <a:t> Sample check box</a:t>
            </a:r>
          </a:p>
        </p:txBody>
      </p:sp>
    </p:spTree>
    <p:extLst>
      <p:ext uri="{BB962C8B-B14F-4D97-AF65-F5344CB8AC3E}">
        <p14:creationId xmlns:p14="http://schemas.microsoft.com/office/powerpoint/2010/main" val="3483066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input Radio </a:t>
            </a:r>
            <a:r>
              <a:rPr lang="en-AU" dirty="0" smtClean="0"/>
              <a:t>Button</a:t>
            </a:r>
            <a:r>
              <a:rPr lang="en-US" sz="2800" b="0" dirty="0"/>
              <a:t> </a:t>
            </a:r>
            <a:r>
              <a:rPr lang="en-US" sz="2000" b="0" dirty="0"/>
              <a:t>(1 of 2)</a:t>
            </a:r>
            <a:endParaRPr lang="en-AU" sz="2000" b="0" dirty="0"/>
          </a:p>
        </p:txBody>
      </p:sp>
      <p:sp>
        <p:nvSpPr>
          <p:cNvPr id="3" name="Content Placeholder 2"/>
          <p:cNvSpPr>
            <a:spLocks noGrp="1"/>
          </p:cNvSpPr>
          <p:nvPr>
            <p:ph idx="1"/>
          </p:nvPr>
        </p:nvSpPr>
        <p:spPr/>
        <p:txBody>
          <a:bodyPr/>
          <a:lstStyle/>
          <a:p>
            <a:pPr marL="0" indent="0">
              <a:buNone/>
            </a:pPr>
            <a:r>
              <a:rPr lang="en-US" dirty="0"/>
              <a:t>&lt;input&gt;</a:t>
            </a:r>
          </a:p>
          <a:p>
            <a:pPr marL="0" indent="0">
              <a:buNone/>
            </a:pPr>
            <a:r>
              <a:rPr lang="en-US" dirty="0"/>
              <a:t>Allows the user to select exactly one from a group of predetermined </a:t>
            </a:r>
            <a:r>
              <a:rPr lang="en-US" dirty="0" smtClean="0"/>
              <a:t>items</a:t>
            </a:r>
            <a:endParaRPr lang="en-US" dirty="0"/>
          </a:p>
          <a:p>
            <a:pPr marL="0" indent="0">
              <a:buNone/>
            </a:pPr>
            <a:r>
              <a:rPr lang="en-US" dirty="0"/>
              <a:t>Each radio button in a group is given the same name and a unique </a:t>
            </a:r>
            <a:r>
              <a:rPr lang="en-US" dirty="0" smtClean="0"/>
              <a:t>value</a:t>
            </a:r>
            <a:endParaRPr lang="en-US" dirty="0"/>
          </a:p>
        </p:txBody>
      </p:sp>
    </p:spTree>
    <p:extLst>
      <p:ext uri="{BB962C8B-B14F-4D97-AF65-F5344CB8AC3E}">
        <p14:creationId xmlns:p14="http://schemas.microsoft.com/office/powerpoint/2010/main" val="3254314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input Radio </a:t>
            </a:r>
            <a:r>
              <a:rPr lang="en-AU" dirty="0" smtClean="0"/>
              <a:t>Button</a:t>
            </a:r>
            <a:r>
              <a:rPr lang="en-US" sz="2000" b="0" dirty="0"/>
              <a:t> </a:t>
            </a:r>
            <a:r>
              <a:rPr lang="en-US" sz="2000" b="0" dirty="0" smtClean="0"/>
              <a:t>(2 </a:t>
            </a:r>
            <a:r>
              <a:rPr lang="en-US" sz="2000" b="0" dirty="0"/>
              <a:t>of 2)</a:t>
            </a:r>
            <a:endParaRPr lang="en-AU" sz="2000" b="0" dirty="0"/>
          </a:p>
        </p:txBody>
      </p:sp>
      <p:sp>
        <p:nvSpPr>
          <p:cNvPr id="3" name="Content Placeholder 2"/>
          <p:cNvSpPr>
            <a:spLocks noGrp="1"/>
          </p:cNvSpPr>
          <p:nvPr>
            <p:ph idx="1"/>
          </p:nvPr>
        </p:nvSpPr>
        <p:spPr/>
        <p:txBody>
          <a:bodyPr/>
          <a:lstStyle/>
          <a:p>
            <a:r>
              <a:rPr lang="en-US" dirty="0" smtClean="0"/>
              <a:t>Attributes</a:t>
            </a:r>
            <a:r>
              <a:rPr lang="en-US" dirty="0"/>
              <a:t>:</a:t>
            </a:r>
          </a:p>
          <a:p>
            <a:pPr lvl="1"/>
            <a:r>
              <a:rPr lang="en-US" dirty="0"/>
              <a:t>type="radio"</a:t>
            </a:r>
          </a:p>
          <a:p>
            <a:pPr lvl="1"/>
            <a:r>
              <a:rPr lang="en-US" dirty="0"/>
              <a:t>name</a:t>
            </a:r>
          </a:p>
          <a:p>
            <a:pPr lvl="1"/>
            <a:r>
              <a:rPr lang="en-US" dirty="0"/>
              <a:t>id</a:t>
            </a:r>
          </a:p>
          <a:p>
            <a:pPr lvl="1"/>
            <a:r>
              <a:rPr lang="en-US" dirty="0"/>
              <a:t>checked</a:t>
            </a:r>
          </a:p>
          <a:p>
            <a:pPr lvl="1"/>
            <a:r>
              <a:rPr lang="en-US" dirty="0"/>
              <a:t>value</a:t>
            </a:r>
            <a:endParaRPr lang="en-AU" dirty="0"/>
          </a:p>
        </p:txBody>
      </p:sp>
      <p:pic>
        <p:nvPicPr>
          <p:cNvPr id="4" name="Picture 3" descr="A radio button form titled, Sample Radio Button. The form contains three options for selecting your favorite browsers, each preceded with a radio button. The options are Google Chrome, Firefox, and Microsoft Edg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2667000"/>
            <a:ext cx="2620962"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9"/>
          <p:cNvSpPr txBox="1">
            <a:spLocks noChangeArrowheads="1"/>
          </p:cNvSpPr>
          <p:nvPr/>
        </p:nvSpPr>
        <p:spPr bwMode="auto">
          <a:xfrm>
            <a:off x="4724400" y="4353442"/>
            <a:ext cx="2819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9.7</a:t>
            </a:r>
            <a:r>
              <a:rPr lang="en-US" altLang="en-US" sz="1600" dirty="0">
                <a:latin typeface="+mj-lt"/>
              </a:rPr>
              <a:t> Use radio buttons </a:t>
            </a:r>
            <a:r>
              <a:rPr lang="en-US" altLang="en-US" sz="1600" dirty="0" smtClean="0">
                <a:latin typeface="+mj-lt"/>
              </a:rPr>
              <a:t>when only </a:t>
            </a:r>
            <a:r>
              <a:rPr lang="en-US" altLang="en-US" sz="1600" dirty="0">
                <a:latin typeface="+mj-lt"/>
              </a:rPr>
              <a:t>one choice is an </a:t>
            </a:r>
            <a:r>
              <a:rPr lang="en-US" altLang="en-US" sz="1600" dirty="0" smtClean="0">
                <a:latin typeface="+mj-lt"/>
              </a:rPr>
              <a:t>appropriate response</a:t>
            </a:r>
            <a:endParaRPr lang="en-US" altLang="en-US" sz="1600" dirty="0">
              <a:latin typeface="+mj-lt"/>
            </a:endParaRPr>
          </a:p>
        </p:txBody>
      </p:sp>
    </p:spTree>
    <p:extLst>
      <p:ext uri="{BB962C8B-B14F-4D97-AF65-F5344CB8AC3E}">
        <p14:creationId xmlns:p14="http://schemas.microsoft.com/office/powerpoint/2010/main" val="1816378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Hidden form data</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spcBef>
                <a:spcPts val="600"/>
              </a:spcBef>
              <a:buNone/>
            </a:pPr>
            <a:r>
              <a:rPr lang="en-US" sz="2400" dirty="0"/>
              <a:t>&lt;input&gt;</a:t>
            </a:r>
          </a:p>
          <a:p>
            <a:pPr marL="0" indent="0">
              <a:spcBef>
                <a:spcPts val="600"/>
              </a:spcBef>
              <a:buNone/>
            </a:pPr>
            <a:r>
              <a:rPr lang="en-US" sz="2400" dirty="0"/>
              <a:t>This form control is </a:t>
            </a:r>
            <a:r>
              <a:rPr lang="en-US" sz="2400" i="1" dirty="0"/>
              <a:t>not</a:t>
            </a:r>
            <a:r>
              <a:rPr lang="en-US" sz="2400" dirty="0"/>
              <a:t> displayed on the web page. </a:t>
            </a:r>
          </a:p>
          <a:p>
            <a:pPr marL="0" indent="0">
              <a:spcBef>
                <a:spcPts val="600"/>
              </a:spcBef>
              <a:buNone/>
            </a:pPr>
            <a:r>
              <a:rPr lang="en-US" sz="2400" dirty="0"/>
              <a:t>Hidden form fields </a:t>
            </a:r>
          </a:p>
          <a:p>
            <a:pPr>
              <a:spcBef>
                <a:spcPts val="600"/>
              </a:spcBef>
            </a:pPr>
            <a:r>
              <a:rPr lang="en-US" sz="2200" dirty="0"/>
              <a:t>Can be accessed by both client-side and server-side scripting </a:t>
            </a:r>
          </a:p>
          <a:p>
            <a:pPr>
              <a:spcBef>
                <a:spcPts val="600"/>
              </a:spcBef>
            </a:pPr>
            <a:r>
              <a:rPr lang="en-US" sz="2200" dirty="0"/>
              <a:t>Sometimes used to contain information needed as the visitor </a:t>
            </a:r>
            <a:r>
              <a:rPr lang="en-US" sz="2400" dirty="0"/>
              <a:t>moves from page to page.</a:t>
            </a:r>
            <a:r>
              <a:rPr lang="en-US" dirty="0"/>
              <a:t> </a:t>
            </a:r>
          </a:p>
          <a:p>
            <a:pPr marL="0" indent="0">
              <a:spcBef>
                <a:spcPts val="600"/>
              </a:spcBef>
              <a:buNone/>
            </a:pPr>
            <a:r>
              <a:rPr lang="en-US" dirty="0"/>
              <a:t>Attributes:</a:t>
            </a:r>
          </a:p>
          <a:p>
            <a:pPr>
              <a:spcBef>
                <a:spcPts val="600"/>
              </a:spcBef>
            </a:pPr>
            <a:r>
              <a:rPr lang="en-US" sz="2200" dirty="0"/>
              <a:t>type="hidden"</a:t>
            </a:r>
          </a:p>
          <a:p>
            <a:pPr>
              <a:spcBef>
                <a:spcPts val="600"/>
              </a:spcBef>
            </a:pPr>
            <a:r>
              <a:rPr lang="en-US" sz="2200" dirty="0"/>
              <a:t>name</a:t>
            </a:r>
          </a:p>
          <a:p>
            <a:pPr>
              <a:spcBef>
                <a:spcPts val="600"/>
              </a:spcBef>
            </a:pPr>
            <a:r>
              <a:rPr lang="en-US" sz="2200" dirty="0"/>
              <a:t>id</a:t>
            </a:r>
          </a:p>
          <a:p>
            <a:pPr>
              <a:spcBef>
                <a:spcPts val="600"/>
              </a:spcBef>
            </a:pPr>
            <a:r>
              <a:rPr lang="en-US" sz="2200" dirty="0"/>
              <a:t>value</a:t>
            </a:r>
          </a:p>
        </p:txBody>
      </p:sp>
    </p:spTree>
    <p:extLst>
      <p:ext uri="{BB962C8B-B14F-4D97-AF65-F5344CB8AC3E}">
        <p14:creationId xmlns:p14="http://schemas.microsoft.com/office/powerpoint/2010/main" val="1774873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t>
            </a:r>
            <a:r>
              <a:rPr lang="en-US" dirty="0" smtClean="0"/>
              <a:t>List</a:t>
            </a:r>
            <a:r>
              <a:rPr lang="en-US" sz="2000" b="0" dirty="0"/>
              <a:t> (1 of 2)</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a:t>&lt;select&gt;&lt;/select&gt;</a:t>
            </a:r>
          </a:p>
          <a:p>
            <a:pPr marL="0" indent="0">
              <a:buNone/>
            </a:pPr>
            <a:r>
              <a:rPr lang="en-US" dirty="0"/>
              <a:t>Configures a select list (along with option elements</a:t>
            </a:r>
            <a:r>
              <a:rPr lang="en-US" dirty="0" smtClean="0"/>
              <a:t>)</a:t>
            </a:r>
            <a:endParaRPr lang="en-US" dirty="0"/>
          </a:p>
          <a:p>
            <a:pPr marL="0" indent="0">
              <a:buNone/>
            </a:pPr>
            <a:r>
              <a:rPr lang="en-US" dirty="0"/>
              <a:t>Also known as: Select Box, Drop-Down List, Drop-Down Box, and Option Box. </a:t>
            </a:r>
          </a:p>
          <a:p>
            <a:pPr marL="0" indent="0">
              <a:buNone/>
            </a:pPr>
            <a:r>
              <a:rPr lang="en-US" dirty="0"/>
              <a:t>Allows the user to select one or more items from a list of predetermined choices. </a:t>
            </a:r>
          </a:p>
        </p:txBody>
      </p:sp>
    </p:spTree>
    <p:extLst>
      <p:ext uri="{BB962C8B-B14F-4D97-AF65-F5344CB8AC3E}">
        <p14:creationId xmlns:p14="http://schemas.microsoft.com/office/powerpoint/2010/main" val="3306874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t>
            </a:r>
            <a:r>
              <a:rPr lang="en-US" dirty="0" smtClean="0"/>
              <a:t>List</a:t>
            </a:r>
            <a:r>
              <a:rPr lang="en-US" sz="2000" b="0" dirty="0"/>
              <a:t> </a:t>
            </a:r>
            <a:r>
              <a:rPr lang="en-US" sz="2000" b="0" dirty="0" smtClean="0"/>
              <a:t>(2 </a:t>
            </a:r>
            <a:r>
              <a:rPr lang="en-US" sz="2000" b="0" dirty="0"/>
              <a:t>of 2)</a:t>
            </a:r>
            <a:endParaRPr lang="en-AU" sz="2000" dirty="0"/>
          </a:p>
        </p:txBody>
      </p:sp>
      <p:sp>
        <p:nvSpPr>
          <p:cNvPr id="3" name="Content Placeholder 2"/>
          <p:cNvSpPr>
            <a:spLocks noGrp="1"/>
          </p:cNvSpPr>
          <p:nvPr>
            <p:ph idx="1"/>
          </p:nvPr>
        </p:nvSpPr>
        <p:spPr>
          <a:xfrm>
            <a:off x="457200" y="1600200"/>
            <a:ext cx="8229600" cy="4525963"/>
          </a:xfrm>
        </p:spPr>
        <p:txBody>
          <a:bodyPr/>
          <a:lstStyle/>
          <a:p>
            <a:r>
              <a:rPr lang="en-US" dirty="0" smtClean="0"/>
              <a:t>Attributes</a:t>
            </a:r>
            <a:r>
              <a:rPr lang="en-US" dirty="0"/>
              <a:t>:</a:t>
            </a:r>
          </a:p>
          <a:p>
            <a:pPr lvl="1"/>
            <a:r>
              <a:rPr lang="en-US" dirty="0"/>
              <a:t>name</a:t>
            </a:r>
          </a:p>
          <a:p>
            <a:pPr lvl="1"/>
            <a:r>
              <a:rPr lang="en-US" dirty="0"/>
              <a:t>id</a:t>
            </a:r>
          </a:p>
          <a:p>
            <a:pPr lvl="1"/>
            <a:r>
              <a:rPr lang="en-US" dirty="0"/>
              <a:t>size</a:t>
            </a:r>
          </a:p>
          <a:p>
            <a:pPr lvl="1"/>
            <a:r>
              <a:rPr lang="en-US" dirty="0"/>
              <a:t>multiple</a:t>
            </a:r>
          </a:p>
          <a:p>
            <a:pPr marL="0" indent="0">
              <a:spcBef>
                <a:spcPts val="600"/>
              </a:spcBef>
              <a:buNone/>
            </a:pPr>
            <a:r>
              <a:rPr lang="en-US" dirty="0"/>
              <a:t>  </a:t>
            </a:r>
            <a:endParaRPr lang="en-US" sz="2400" dirty="0"/>
          </a:p>
        </p:txBody>
      </p:sp>
      <p:pic>
        <p:nvPicPr>
          <p:cNvPr id="4" name="Picture 3" descr="A drop down box titled, Select List: One Initial Visible Item. The drop down list reads, select your favorite brows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2895600"/>
            <a:ext cx="483235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4"/>
          <p:cNvSpPr txBox="1">
            <a:spLocks noChangeArrowheads="1"/>
          </p:cNvSpPr>
          <p:nvPr/>
        </p:nvSpPr>
        <p:spPr bwMode="auto">
          <a:xfrm>
            <a:off x="3200400" y="4467435"/>
            <a:ext cx="487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9.11</a:t>
            </a:r>
            <a:r>
              <a:rPr lang="en-US" altLang="en-US" sz="1600" dirty="0">
                <a:latin typeface="+mj-lt"/>
              </a:rPr>
              <a:t> A select list with size set to 1 </a:t>
            </a:r>
            <a:r>
              <a:rPr lang="en-US" altLang="en-US" sz="1600" dirty="0" smtClean="0">
                <a:latin typeface="+mj-lt"/>
              </a:rPr>
              <a:t>functions as </a:t>
            </a:r>
            <a:r>
              <a:rPr lang="en-US" altLang="en-US" sz="1600" dirty="0">
                <a:latin typeface="+mj-lt"/>
              </a:rPr>
              <a:t>a drop-down box when the arrow is clicked</a:t>
            </a:r>
          </a:p>
        </p:txBody>
      </p:sp>
    </p:spTree>
    <p:extLst>
      <p:ext uri="{BB962C8B-B14F-4D97-AF65-F5344CB8AC3E}">
        <p14:creationId xmlns:p14="http://schemas.microsoft.com/office/powerpoint/2010/main" val="3733669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in a Select List</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US" dirty="0"/>
              <a:t>&lt;option&gt;&lt;/option&gt;</a:t>
            </a:r>
          </a:p>
          <a:p>
            <a:pPr marL="0" indent="0">
              <a:spcBef>
                <a:spcPts val="600"/>
              </a:spcBef>
              <a:buNone/>
            </a:pPr>
            <a:r>
              <a:rPr lang="en-US" dirty="0"/>
              <a:t>Configures the options in a Select List</a:t>
            </a:r>
            <a:br>
              <a:rPr lang="en-US" dirty="0"/>
            </a:br>
            <a:endParaRPr lang="en-US" dirty="0"/>
          </a:p>
          <a:p>
            <a:pPr marL="0" indent="0">
              <a:spcBef>
                <a:spcPts val="600"/>
              </a:spcBef>
              <a:buNone/>
            </a:pPr>
            <a:r>
              <a:rPr lang="en-US" dirty="0"/>
              <a:t>Attributes:</a:t>
            </a:r>
          </a:p>
          <a:p>
            <a:pPr>
              <a:spcBef>
                <a:spcPts val="600"/>
              </a:spcBef>
            </a:pPr>
            <a:r>
              <a:rPr lang="en-US" dirty="0"/>
              <a:t>value</a:t>
            </a:r>
          </a:p>
          <a:p>
            <a:pPr>
              <a:spcBef>
                <a:spcPts val="600"/>
              </a:spcBef>
            </a:pPr>
            <a:r>
              <a:rPr lang="en-US" dirty="0"/>
              <a:t>selected</a:t>
            </a:r>
            <a:endParaRPr lang="en-US" sz="2400" dirty="0"/>
          </a:p>
        </p:txBody>
      </p:sp>
      <p:pic>
        <p:nvPicPr>
          <p:cNvPr id="4" name="Picture 2" descr="A drop down box titled, Select List: Four Items Visible. The drop down list shows four choices as Home, Products, Services, and About. The scroll bar in the form on the right indicates that there are more than the displayed cho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124200"/>
            <a:ext cx="506412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3200400" y="5213350"/>
            <a:ext cx="4953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9.12</a:t>
            </a:r>
            <a:r>
              <a:rPr lang="en-US" altLang="en-US" sz="1600" dirty="0">
                <a:latin typeface="+mj-lt"/>
              </a:rPr>
              <a:t> Because there are more </a:t>
            </a:r>
            <a:r>
              <a:rPr lang="en-US" altLang="en-US" sz="1600" dirty="0" smtClean="0">
                <a:latin typeface="+mj-lt"/>
              </a:rPr>
              <a:t>than four </a:t>
            </a:r>
            <a:r>
              <a:rPr lang="en-US" altLang="en-US" sz="1600" dirty="0">
                <a:latin typeface="+mj-lt"/>
              </a:rPr>
              <a:t>choices, the browser displays a scroll bar</a:t>
            </a:r>
          </a:p>
        </p:txBody>
      </p:sp>
    </p:spTree>
    <p:extLst>
      <p:ext uri="{BB962C8B-B14F-4D97-AF65-F5344CB8AC3E}">
        <p14:creationId xmlns:p14="http://schemas.microsoft.com/office/powerpoint/2010/main" val="3082509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Checkpoint</a:t>
            </a:r>
            <a:r>
              <a:rPr lang="en-US" sz="2000" b="0" dirty="0"/>
              <a:t> (1 of </a:t>
            </a:r>
            <a:r>
              <a:rPr lang="en-US" sz="2000" b="0" dirty="0" smtClean="0"/>
              <a:t>4)</a:t>
            </a:r>
            <a:endParaRPr lang="en-AU" sz="2000" dirty="0"/>
          </a:p>
        </p:txBody>
      </p:sp>
      <p:sp>
        <p:nvSpPr>
          <p:cNvPr id="3" name="Content Placeholder 2"/>
          <p:cNvSpPr>
            <a:spLocks noGrp="1"/>
          </p:cNvSpPr>
          <p:nvPr>
            <p:ph idx="1"/>
          </p:nvPr>
        </p:nvSpPr>
        <p:spPr>
          <a:xfrm>
            <a:off x="457200" y="1600200"/>
            <a:ext cx="8229600" cy="4724400"/>
          </a:xfrm>
        </p:spPr>
        <p:txBody>
          <a:bodyPr/>
          <a:lstStyle/>
          <a:p>
            <a:pPr marL="514350" indent="-514350">
              <a:spcBef>
                <a:spcPts val="1200"/>
              </a:spcBef>
              <a:buFont typeface="+mj-lt"/>
              <a:buAutoNum type="arabicPeriod"/>
            </a:pPr>
            <a:r>
              <a:rPr lang="en-US" dirty="0" smtClean="0"/>
              <a:t>You </a:t>
            </a:r>
            <a:r>
              <a:rPr lang="en-US" dirty="0"/>
              <a:t>are designing a web site for a client who sells items in a retail store</a:t>
            </a:r>
            <a:r>
              <a:rPr lang="en-US" dirty="0" smtClean="0"/>
              <a:t>.</a:t>
            </a:r>
            <a:endParaRPr lang="en-US" dirty="0"/>
          </a:p>
          <a:p>
            <a:pPr marL="0" indent="0">
              <a:spcBef>
                <a:spcPts val="1200"/>
              </a:spcBef>
              <a:buNone/>
            </a:pPr>
            <a:r>
              <a:rPr lang="en-US" dirty="0"/>
              <a:t>They want to create a customer list for e-mail marketing purposes. Your client sells to consumers and needs a form that accepts their customer’s name and e-mail address. </a:t>
            </a:r>
          </a:p>
          <a:p>
            <a:pPr marL="0" indent="0">
              <a:spcBef>
                <a:spcPts val="1200"/>
              </a:spcBef>
              <a:buNone/>
            </a:pPr>
            <a:r>
              <a:rPr lang="en-US" dirty="0"/>
              <a:t>Would you recommend using two input boxes </a:t>
            </a:r>
            <a:br>
              <a:rPr lang="en-US" dirty="0"/>
            </a:br>
            <a:r>
              <a:rPr lang="en-US" dirty="0"/>
              <a:t>(one for the name and one for the e-mail) </a:t>
            </a:r>
            <a:br>
              <a:rPr lang="en-US" dirty="0"/>
            </a:br>
            <a:r>
              <a:rPr lang="en-US" dirty="0"/>
              <a:t>or three input boxes </a:t>
            </a:r>
            <a:br>
              <a:rPr lang="en-US" dirty="0"/>
            </a:br>
            <a:r>
              <a:rPr lang="en-US" dirty="0"/>
              <a:t>(for the first name, last name, and email address)?</a:t>
            </a:r>
            <a:br>
              <a:rPr lang="en-US" dirty="0"/>
            </a:br>
            <a:r>
              <a:rPr lang="en-US" dirty="0"/>
              <a:t>Explain your answer.</a:t>
            </a:r>
            <a:endParaRPr lang="en-AU" dirty="0"/>
          </a:p>
        </p:txBody>
      </p:sp>
    </p:spTree>
    <p:extLst>
      <p:ext uri="{BB962C8B-B14F-4D97-AF65-F5344CB8AC3E}">
        <p14:creationId xmlns:p14="http://schemas.microsoft.com/office/powerpoint/2010/main" val="692383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Checkpoint</a:t>
            </a:r>
            <a:r>
              <a:rPr lang="en-US" sz="2000" b="0" dirty="0"/>
              <a:t> </a:t>
            </a:r>
            <a:r>
              <a:rPr lang="en-US" sz="2000" b="0" dirty="0" smtClean="0"/>
              <a:t>(2 </a:t>
            </a:r>
            <a:r>
              <a:rPr lang="en-US" sz="2000" b="0" dirty="0"/>
              <a:t>of </a:t>
            </a:r>
            <a:r>
              <a:rPr lang="en-US" sz="2000" b="0" dirty="0" smtClean="0"/>
              <a:t>4)</a:t>
            </a:r>
            <a:endParaRPr lang="en-AU" sz="2000" dirty="0"/>
          </a:p>
        </p:txBody>
      </p:sp>
      <p:sp>
        <p:nvSpPr>
          <p:cNvPr id="3" name="Content Placeholder 2"/>
          <p:cNvSpPr>
            <a:spLocks noGrp="1"/>
          </p:cNvSpPr>
          <p:nvPr>
            <p:ph idx="1"/>
          </p:nvPr>
        </p:nvSpPr>
        <p:spPr>
          <a:xfrm>
            <a:off x="457200" y="1600200"/>
            <a:ext cx="8229600" cy="4724400"/>
          </a:xfrm>
        </p:spPr>
        <p:txBody>
          <a:bodyPr/>
          <a:lstStyle/>
          <a:p>
            <a:pPr marL="514350" indent="-514350">
              <a:spcBef>
                <a:spcPts val="1200"/>
              </a:spcBef>
              <a:buFont typeface="+mj-lt"/>
              <a:buAutoNum type="arabicPeriod" startAt="2"/>
            </a:pPr>
            <a:r>
              <a:rPr lang="en-US" dirty="0"/>
              <a:t>You are designing a survey form for a client. One of the questions has 10 possible responses. </a:t>
            </a:r>
            <a:br>
              <a:rPr lang="en-US" dirty="0"/>
            </a:br>
            <a:r>
              <a:rPr lang="en-US" dirty="0"/>
              <a:t>Only one response can be selected per question. </a:t>
            </a:r>
          </a:p>
          <a:p>
            <a:pPr marL="0" indent="0">
              <a:spcBef>
                <a:spcPts val="1200"/>
              </a:spcBef>
              <a:buNone/>
            </a:pPr>
            <a:r>
              <a:rPr lang="en-US" dirty="0" smtClean="0"/>
              <a:t>What </a:t>
            </a:r>
            <a:r>
              <a:rPr lang="en-US" dirty="0"/>
              <a:t>type of form control would you use to configure this question on the web page?</a:t>
            </a:r>
            <a:br>
              <a:rPr lang="en-US" dirty="0"/>
            </a:br>
            <a:endParaRPr lang="en-US" dirty="0"/>
          </a:p>
          <a:p>
            <a:pPr marL="514350" indent="-514350">
              <a:spcBef>
                <a:spcPts val="1200"/>
              </a:spcBef>
              <a:buFont typeface="+mj-lt"/>
              <a:buAutoNum type="arabicPeriod" startAt="3"/>
            </a:pPr>
            <a:r>
              <a:rPr lang="en-US" dirty="0"/>
              <a:t>True or False. </a:t>
            </a:r>
            <a:br>
              <a:rPr lang="en-US" dirty="0"/>
            </a:br>
            <a:r>
              <a:rPr lang="en-US" dirty="0"/>
              <a:t>In a radio button group, the value attribute is used by the browser to process the radio buttons as a group.</a:t>
            </a:r>
            <a:endParaRPr lang="en-AU" dirty="0"/>
          </a:p>
        </p:txBody>
      </p:sp>
    </p:spTree>
    <p:extLst>
      <p:ext uri="{BB962C8B-B14F-4D97-AF65-F5344CB8AC3E}">
        <p14:creationId xmlns:p14="http://schemas.microsoft.com/office/powerpoint/2010/main" val="2738924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Image Button</a:t>
            </a:r>
            <a:endParaRPr lang="en-AU" sz="2000" dirty="0"/>
          </a:p>
        </p:txBody>
      </p:sp>
      <p:sp>
        <p:nvSpPr>
          <p:cNvPr id="3" name="Content Placeholder 2"/>
          <p:cNvSpPr>
            <a:spLocks noGrp="1"/>
          </p:cNvSpPr>
          <p:nvPr>
            <p:ph idx="1"/>
          </p:nvPr>
        </p:nvSpPr>
        <p:spPr>
          <a:xfrm>
            <a:off x="457200" y="1600200"/>
            <a:ext cx="8229600" cy="4724400"/>
          </a:xfrm>
        </p:spPr>
        <p:txBody>
          <a:bodyPr/>
          <a:lstStyle/>
          <a:p>
            <a:pPr marL="0" indent="0">
              <a:spcBef>
                <a:spcPts val="600"/>
              </a:spcBef>
              <a:buNone/>
            </a:pPr>
            <a:r>
              <a:rPr lang="en-US" dirty="0"/>
              <a:t>&lt;input&gt;</a:t>
            </a:r>
          </a:p>
          <a:p>
            <a:pPr marL="0" indent="0">
              <a:spcBef>
                <a:spcPts val="600"/>
              </a:spcBef>
              <a:buNone/>
            </a:pPr>
            <a:r>
              <a:rPr lang="en-US" dirty="0"/>
              <a:t>Submits the form</a:t>
            </a:r>
          </a:p>
          <a:p>
            <a:pPr marL="0" indent="0">
              <a:spcBef>
                <a:spcPts val="600"/>
              </a:spcBef>
              <a:buNone/>
            </a:pPr>
            <a:r>
              <a:rPr lang="en-US" dirty="0"/>
              <a:t>When clicked:</a:t>
            </a:r>
          </a:p>
          <a:p>
            <a:pPr lvl="1"/>
            <a:r>
              <a:rPr lang="en-US" dirty="0"/>
              <a:t>Triggers the </a:t>
            </a:r>
            <a:r>
              <a:rPr lang="en-US" b="1" dirty="0"/>
              <a:t>action</a:t>
            </a:r>
            <a:r>
              <a:rPr lang="en-US" dirty="0"/>
              <a:t> method on the form tag </a:t>
            </a:r>
          </a:p>
          <a:p>
            <a:pPr lvl="1"/>
            <a:r>
              <a:rPr lang="en-US" dirty="0"/>
              <a:t>Sends the form data (the name=value pair for each form element) to the web server. </a:t>
            </a:r>
          </a:p>
          <a:p>
            <a:pPr>
              <a:spcBef>
                <a:spcPts val="600"/>
              </a:spcBef>
            </a:pPr>
            <a:r>
              <a:rPr lang="en-US" dirty="0"/>
              <a:t>Attributes:</a:t>
            </a:r>
          </a:p>
          <a:p>
            <a:pPr lvl="1">
              <a:spcBef>
                <a:spcPts val="0"/>
              </a:spcBef>
            </a:pPr>
            <a:r>
              <a:rPr lang="en-US" dirty="0"/>
              <a:t>type="image"</a:t>
            </a:r>
          </a:p>
          <a:p>
            <a:pPr lvl="1">
              <a:spcBef>
                <a:spcPts val="0"/>
              </a:spcBef>
            </a:pPr>
            <a:r>
              <a:rPr lang="en-US" dirty="0"/>
              <a:t>name</a:t>
            </a:r>
          </a:p>
          <a:p>
            <a:pPr lvl="1">
              <a:spcBef>
                <a:spcPts val="0"/>
              </a:spcBef>
            </a:pPr>
            <a:r>
              <a:rPr lang="en-US" dirty="0"/>
              <a:t>id</a:t>
            </a:r>
          </a:p>
          <a:p>
            <a:pPr lvl="1">
              <a:spcBef>
                <a:spcPts val="0"/>
              </a:spcBef>
            </a:pPr>
            <a:r>
              <a:rPr lang="en-US" dirty="0" err="1"/>
              <a:t>src</a:t>
            </a:r>
            <a:endParaRPr lang="en-US" dirty="0"/>
          </a:p>
        </p:txBody>
      </p:sp>
      <p:pic>
        <p:nvPicPr>
          <p:cNvPr id="4" name="Picture 15" descr="A form with text boxes for entering name and password. An image button labeled as Log In, is below these text box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343400"/>
            <a:ext cx="32273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4"/>
          <p:cNvSpPr txBox="1">
            <a:spLocks noChangeArrowheads="1"/>
          </p:cNvSpPr>
          <p:nvPr/>
        </p:nvSpPr>
        <p:spPr bwMode="auto">
          <a:xfrm>
            <a:off x="3733800" y="5804694"/>
            <a:ext cx="4267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9.13</a:t>
            </a:r>
            <a:r>
              <a:rPr lang="en-US" altLang="en-US" sz="1600" dirty="0">
                <a:latin typeface="+mj-lt"/>
              </a:rPr>
              <a:t> The web page visitor will </a:t>
            </a:r>
            <a:r>
              <a:rPr lang="en-US" altLang="en-US" sz="1600" dirty="0" smtClean="0">
                <a:latin typeface="+mj-lt"/>
              </a:rPr>
              <a:t>select the </a:t>
            </a:r>
            <a:r>
              <a:rPr lang="en-US" altLang="en-US" sz="1600" dirty="0">
                <a:latin typeface="+mj-lt"/>
              </a:rPr>
              <a:t>image button to submit the form</a:t>
            </a:r>
          </a:p>
        </p:txBody>
      </p:sp>
    </p:spTree>
    <p:extLst>
      <p:ext uri="{BB962C8B-B14F-4D97-AF65-F5344CB8AC3E}">
        <p14:creationId xmlns:p14="http://schemas.microsoft.com/office/powerpoint/2010/main" val="4187829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a:t>
            </a:r>
            <a:r>
              <a:rPr lang="en-US" altLang="en-US" dirty="0" smtClean="0"/>
              <a:t>Outcomes</a:t>
            </a:r>
            <a:r>
              <a:rPr lang="en-US" altLang="en-US" sz="2000" b="0" dirty="0" smtClean="0"/>
              <a:t> (2 of 2)</a:t>
            </a:r>
            <a:endParaRPr lang="en-US" sz="2000" b="0" dirty="0"/>
          </a:p>
        </p:txBody>
      </p:sp>
      <p:sp>
        <p:nvSpPr>
          <p:cNvPr id="3" name="Content Placeholder 2"/>
          <p:cNvSpPr>
            <a:spLocks noGrp="1"/>
          </p:cNvSpPr>
          <p:nvPr>
            <p:ph idx="1"/>
          </p:nvPr>
        </p:nvSpPr>
        <p:spPr>
          <a:xfrm>
            <a:off x="457200" y="1600200"/>
            <a:ext cx="8229600" cy="4572000"/>
          </a:xfrm>
        </p:spPr>
        <p:txBody>
          <a:bodyPr/>
          <a:lstStyle/>
          <a:p>
            <a:pPr>
              <a:spcBef>
                <a:spcPts val="600"/>
              </a:spcBef>
            </a:pPr>
            <a:r>
              <a:rPr lang="en-US" altLang="en-US" dirty="0"/>
              <a:t>Use CSS float to style a form</a:t>
            </a:r>
          </a:p>
          <a:p>
            <a:pPr>
              <a:spcBef>
                <a:spcPts val="600"/>
              </a:spcBef>
            </a:pPr>
            <a:r>
              <a:rPr lang="en-US" altLang="en-US" dirty="0"/>
              <a:t>Use CSS Grid Layout to style a form</a:t>
            </a:r>
          </a:p>
          <a:p>
            <a:pPr>
              <a:spcBef>
                <a:spcPts val="600"/>
              </a:spcBef>
            </a:pPr>
            <a:r>
              <a:rPr lang="en-US" altLang="en-US" dirty="0"/>
              <a:t>Configure HTML5 form controls including the email, URL, </a:t>
            </a:r>
            <a:r>
              <a:rPr lang="en-US" altLang="en-US" dirty="0" err="1"/>
              <a:t>datalist</a:t>
            </a:r>
            <a:r>
              <a:rPr lang="en-US" altLang="en-US" dirty="0"/>
              <a:t>, range, spinner, calendar date-picker, and color controls</a:t>
            </a:r>
          </a:p>
          <a:p>
            <a:pPr>
              <a:spcBef>
                <a:spcPts val="600"/>
              </a:spcBef>
            </a:pPr>
            <a:r>
              <a:rPr lang="en-US" altLang="en-US" dirty="0"/>
              <a:t>Describe the features and common uses of server-side processing</a:t>
            </a:r>
          </a:p>
          <a:p>
            <a:pPr>
              <a:spcBef>
                <a:spcPts val="600"/>
              </a:spcBef>
            </a:pPr>
            <a:r>
              <a:rPr lang="en-US" altLang="en-US" dirty="0"/>
              <a:t>Invoke server-side processing to handle form data</a:t>
            </a:r>
          </a:p>
          <a:p>
            <a:pPr>
              <a:spcBef>
                <a:spcPts val="600"/>
              </a:spcBef>
            </a:pPr>
            <a:r>
              <a:rPr lang="en-US" altLang="en-US" dirty="0"/>
              <a:t>Find free server-side processing resources on the Web</a:t>
            </a:r>
          </a:p>
          <a:p>
            <a:endParaRPr lang="en-US" altLang="en-US" dirty="0"/>
          </a:p>
        </p:txBody>
      </p:sp>
    </p:spTree>
    <p:extLst>
      <p:ext uri="{BB962C8B-B14F-4D97-AF65-F5344CB8AC3E}">
        <p14:creationId xmlns:p14="http://schemas.microsoft.com/office/powerpoint/2010/main" val="2573670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Button </a:t>
            </a:r>
            <a:r>
              <a:rPr lang="en-US" dirty="0" smtClean="0"/>
              <a:t>Element</a:t>
            </a:r>
            <a:r>
              <a:rPr lang="en-US" sz="2000" b="0" dirty="0"/>
              <a:t> (1 of 2)</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US" dirty="0"/>
              <a:t>&lt;button&gt;&lt;/button&gt;</a:t>
            </a:r>
          </a:p>
          <a:p>
            <a:pPr marL="0" indent="0">
              <a:buNone/>
            </a:pPr>
            <a:r>
              <a:rPr lang="en-US" dirty="0"/>
              <a:t>A container tag</a:t>
            </a:r>
          </a:p>
          <a:p>
            <a:pPr marL="0" indent="0">
              <a:buNone/>
            </a:pPr>
            <a:r>
              <a:rPr lang="en-US" dirty="0"/>
              <a:t>When clicked, its function depends on the value of the type attribute. </a:t>
            </a:r>
          </a:p>
          <a:p>
            <a:pPr marL="0" indent="0">
              <a:buNone/>
            </a:pPr>
            <a:r>
              <a:rPr lang="en-US" dirty="0"/>
              <a:t>Can contain a combination of text, images, and </a:t>
            </a:r>
            <a:r>
              <a:rPr lang="en-US" dirty="0" smtClean="0"/>
              <a:t>media</a:t>
            </a:r>
            <a:endParaRPr lang="en-US" dirty="0"/>
          </a:p>
        </p:txBody>
      </p:sp>
    </p:spTree>
    <p:extLst>
      <p:ext uri="{BB962C8B-B14F-4D97-AF65-F5344CB8AC3E}">
        <p14:creationId xmlns:p14="http://schemas.microsoft.com/office/powerpoint/2010/main" val="3032123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Button </a:t>
            </a:r>
            <a:r>
              <a:rPr lang="en-US" dirty="0" smtClean="0"/>
              <a:t>Element</a:t>
            </a:r>
            <a:r>
              <a:rPr lang="en-US" sz="2000" b="0" dirty="0"/>
              <a:t> </a:t>
            </a:r>
            <a:r>
              <a:rPr lang="en-US" sz="2000" b="0" dirty="0" smtClean="0"/>
              <a:t>(2 </a:t>
            </a:r>
            <a:r>
              <a:rPr lang="en-US" sz="2000" b="0" dirty="0"/>
              <a:t>of 2)</a:t>
            </a:r>
            <a:endParaRPr lang="en-AU" sz="2000" dirty="0"/>
          </a:p>
        </p:txBody>
      </p:sp>
      <p:sp>
        <p:nvSpPr>
          <p:cNvPr id="3" name="Content Placeholder 2"/>
          <p:cNvSpPr>
            <a:spLocks noGrp="1"/>
          </p:cNvSpPr>
          <p:nvPr>
            <p:ph idx="1"/>
          </p:nvPr>
        </p:nvSpPr>
        <p:spPr>
          <a:xfrm>
            <a:off x="457200" y="1600200"/>
            <a:ext cx="8229600" cy="4525963"/>
          </a:xfrm>
        </p:spPr>
        <p:txBody>
          <a:bodyPr/>
          <a:lstStyle/>
          <a:p>
            <a:pPr>
              <a:spcBef>
                <a:spcPts val="600"/>
              </a:spcBef>
            </a:pPr>
            <a:r>
              <a:rPr lang="en-US" dirty="0" smtClean="0"/>
              <a:t>Attributes</a:t>
            </a:r>
            <a:r>
              <a:rPr lang="en-US" dirty="0"/>
              <a:t>:</a:t>
            </a:r>
          </a:p>
          <a:p>
            <a:pPr lvl="1"/>
            <a:r>
              <a:rPr lang="en-US" dirty="0"/>
              <a:t>type="submit",  type="reset",  type="button"</a:t>
            </a:r>
          </a:p>
          <a:p>
            <a:pPr lvl="1"/>
            <a:r>
              <a:rPr lang="en-US" dirty="0"/>
              <a:t>name</a:t>
            </a:r>
          </a:p>
          <a:p>
            <a:pPr lvl="1"/>
            <a:r>
              <a:rPr lang="en-US" dirty="0"/>
              <a:t>id</a:t>
            </a:r>
          </a:p>
          <a:p>
            <a:pPr lvl="1"/>
            <a:r>
              <a:rPr lang="en-US" dirty="0"/>
              <a:t>alt</a:t>
            </a:r>
          </a:p>
          <a:p>
            <a:pPr lvl="1"/>
            <a:r>
              <a:rPr lang="en-US" dirty="0"/>
              <a:t>value</a:t>
            </a:r>
          </a:p>
        </p:txBody>
      </p:sp>
      <p:pic>
        <p:nvPicPr>
          <p:cNvPr id="4" name="Picture 14" descr="A form displays the button element. The button element is labeled as Sign Up, Sign up for free newsletter. The form has two input boxes labeled as Name and Em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955" y="3048000"/>
            <a:ext cx="2465387"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4"/>
          <p:cNvSpPr txBox="1">
            <a:spLocks noChangeArrowheads="1"/>
          </p:cNvSpPr>
          <p:nvPr/>
        </p:nvSpPr>
        <p:spPr bwMode="auto">
          <a:xfrm>
            <a:off x="4495800" y="4534110"/>
            <a:ext cx="3200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9.14</a:t>
            </a:r>
            <a:r>
              <a:rPr lang="en-US" altLang="en-US" sz="1600" dirty="0">
                <a:latin typeface="+mj-lt"/>
              </a:rPr>
              <a:t> The button element </a:t>
            </a:r>
            <a:r>
              <a:rPr lang="en-US" altLang="en-US" sz="1600" dirty="0" smtClean="0">
                <a:latin typeface="+mj-lt"/>
              </a:rPr>
              <a:t>configured as </a:t>
            </a:r>
            <a:r>
              <a:rPr lang="en-US" altLang="en-US" sz="1600" dirty="0">
                <a:latin typeface="+mj-lt"/>
              </a:rPr>
              <a:t>a submit button</a:t>
            </a:r>
          </a:p>
        </p:txBody>
      </p:sp>
    </p:spTree>
    <p:extLst>
      <p:ext uri="{BB962C8B-B14F-4D97-AF65-F5344CB8AC3E}">
        <p14:creationId xmlns:p14="http://schemas.microsoft.com/office/powerpoint/2010/main" val="985399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&amp; Forms</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a:t>Label Element</a:t>
            </a:r>
          </a:p>
          <a:p>
            <a:pPr marL="0" indent="0">
              <a:buNone/>
            </a:pPr>
            <a:r>
              <a:rPr lang="en-US" dirty="0" err="1"/>
              <a:t>Fieldset</a:t>
            </a:r>
            <a:r>
              <a:rPr lang="en-US" dirty="0"/>
              <a:t> Element</a:t>
            </a:r>
          </a:p>
          <a:p>
            <a:pPr marL="0" indent="0">
              <a:buNone/>
            </a:pPr>
            <a:r>
              <a:rPr lang="en-US" dirty="0"/>
              <a:t>Legend Element</a:t>
            </a:r>
          </a:p>
          <a:p>
            <a:pPr marL="0" indent="0">
              <a:buNone/>
            </a:pPr>
            <a:r>
              <a:rPr lang="en-US" dirty="0" err="1"/>
              <a:t>Tabindex</a:t>
            </a:r>
            <a:r>
              <a:rPr lang="en-US" dirty="0"/>
              <a:t> Attribute</a:t>
            </a:r>
          </a:p>
          <a:p>
            <a:pPr marL="0" indent="0">
              <a:buNone/>
            </a:pPr>
            <a:r>
              <a:rPr lang="en-US" dirty="0" err="1"/>
              <a:t>Accesskey</a:t>
            </a:r>
            <a:r>
              <a:rPr lang="en-US" dirty="0"/>
              <a:t> Attribute</a:t>
            </a:r>
          </a:p>
        </p:txBody>
      </p:sp>
    </p:spTree>
    <p:extLst>
      <p:ext uri="{BB962C8B-B14F-4D97-AF65-F5344CB8AC3E}">
        <p14:creationId xmlns:p14="http://schemas.microsoft.com/office/powerpoint/2010/main" val="2607952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 Element</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a:t>&lt;label&gt;&lt;/label&gt;</a:t>
            </a:r>
          </a:p>
          <a:p>
            <a:pPr marL="0" indent="0">
              <a:buNone/>
            </a:pPr>
            <a:r>
              <a:rPr lang="en-US" dirty="0"/>
              <a:t>Associates a text label with a form </a:t>
            </a:r>
            <a:r>
              <a:rPr lang="en-US" dirty="0" smtClean="0"/>
              <a:t>control</a:t>
            </a:r>
            <a:endParaRPr lang="en-US" dirty="0"/>
          </a:p>
          <a:p>
            <a:pPr marL="0" indent="0">
              <a:buNone/>
            </a:pPr>
            <a:r>
              <a:rPr lang="en-US" dirty="0"/>
              <a:t>Two Different Formats</a:t>
            </a:r>
            <a:r>
              <a:rPr lang="en-US" dirty="0" smtClean="0"/>
              <a:t>:</a:t>
            </a:r>
            <a:r>
              <a:rPr lang="en-US" dirty="0"/>
              <a:t/>
            </a:r>
            <a:br>
              <a:rPr lang="en-US" dirty="0"/>
            </a:br>
            <a:r>
              <a:rPr lang="en-US" sz="2400" b="1" dirty="0"/>
              <a:t>&lt;label&gt;Email: &lt;input type="text" name=“email"  id ="email"&gt;&lt;/label&gt; </a:t>
            </a:r>
          </a:p>
          <a:p>
            <a:pPr marL="0" indent="0">
              <a:buNone/>
            </a:pPr>
            <a:r>
              <a:rPr lang="en-US" dirty="0" smtClean="0"/>
              <a:t>Or</a:t>
            </a:r>
            <a:r>
              <a:rPr lang="en-US" dirty="0"/>
              <a:t/>
            </a:r>
            <a:br>
              <a:rPr lang="en-US" dirty="0"/>
            </a:br>
            <a:r>
              <a:rPr lang="en-US" sz="2400" b="1" dirty="0"/>
              <a:t>&lt;label for="email"&gt;Email: &lt;/label&gt;</a:t>
            </a:r>
            <a:br>
              <a:rPr lang="en-US" sz="2400" b="1" dirty="0"/>
            </a:br>
            <a:r>
              <a:rPr lang="en-US" sz="2400" b="1" dirty="0"/>
              <a:t>&lt;input type="text" name="</a:t>
            </a:r>
            <a:r>
              <a:rPr lang="en-US" sz="2400" b="1" dirty="0" err="1"/>
              <a:t>CustEmail</a:t>
            </a:r>
            <a:r>
              <a:rPr lang="en-US" sz="2400" b="1" dirty="0"/>
              <a:t>" id= "email"&gt;</a:t>
            </a:r>
            <a:r>
              <a:rPr lang="en-US" sz="2400" dirty="0"/>
              <a:t> </a:t>
            </a:r>
          </a:p>
        </p:txBody>
      </p:sp>
    </p:spTree>
    <p:extLst>
      <p:ext uri="{BB962C8B-B14F-4D97-AF65-F5344CB8AC3E}">
        <p14:creationId xmlns:p14="http://schemas.microsoft.com/office/powerpoint/2010/main" val="3790432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Fieldset</a:t>
            </a:r>
            <a:r>
              <a:rPr lang="en-US" dirty="0"/>
              <a:t> and Legend </a:t>
            </a:r>
            <a:r>
              <a:rPr lang="en-US" dirty="0" smtClean="0"/>
              <a:t>Elements</a:t>
            </a:r>
            <a:r>
              <a:rPr lang="en-US" sz="2000" b="0" dirty="0"/>
              <a:t> (1 of </a:t>
            </a:r>
            <a:r>
              <a:rPr lang="en-US" sz="2000" b="0" dirty="0" smtClean="0"/>
              <a:t>3)</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a:t>The </a:t>
            </a:r>
            <a:r>
              <a:rPr lang="en-US" dirty="0" err="1"/>
              <a:t>Fieldset</a:t>
            </a:r>
            <a:r>
              <a:rPr lang="en-US" dirty="0"/>
              <a:t> Element</a:t>
            </a:r>
          </a:p>
          <a:p>
            <a:r>
              <a:rPr lang="en-US" dirty="0"/>
              <a:t>Container tag</a:t>
            </a:r>
          </a:p>
          <a:p>
            <a:r>
              <a:rPr lang="en-US" dirty="0"/>
              <a:t>Creates a visual group </a:t>
            </a:r>
            <a:r>
              <a:rPr lang="en-US" dirty="0" smtClean="0"/>
              <a:t>of form </a:t>
            </a:r>
            <a:r>
              <a:rPr lang="en-US" dirty="0"/>
              <a:t>elements on a web page</a:t>
            </a:r>
          </a:p>
          <a:p>
            <a:pPr marL="0" indent="0">
              <a:buNone/>
            </a:pPr>
            <a:r>
              <a:rPr lang="en-US" dirty="0"/>
              <a:t>The Legend Element</a:t>
            </a:r>
          </a:p>
          <a:p>
            <a:r>
              <a:rPr lang="en-US" dirty="0"/>
              <a:t>Container tag</a:t>
            </a:r>
          </a:p>
          <a:p>
            <a:r>
              <a:rPr lang="en-US" dirty="0"/>
              <a:t>Creates a text label within the </a:t>
            </a:r>
            <a:r>
              <a:rPr lang="en-US" dirty="0" err="1"/>
              <a:t>fieldset</a:t>
            </a:r>
            <a:r>
              <a:rPr lang="en-US" dirty="0"/>
              <a:t> </a:t>
            </a:r>
            <a:endParaRPr lang="en-US" sz="2400" dirty="0"/>
          </a:p>
        </p:txBody>
      </p:sp>
    </p:spTree>
    <p:extLst>
      <p:ext uri="{BB962C8B-B14F-4D97-AF65-F5344CB8AC3E}">
        <p14:creationId xmlns:p14="http://schemas.microsoft.com/office/powerpoint/2010/main" val="1823406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Fieldset</a:t>
            </a:r>
            <a:r>
              <a:rPr lang="en-US" dirty="0"/>
              <a:t> and Legend </a:t>
            </a:r>
            <a:r>
              <a:rPr lang="en-US" dirty="0" smtClean="0"/>
              <a:t>Elements</a:t>
            </a:r>
            <a:r>
              <a:rPr lang="en-US" sz="2000" b="0" dirty="0"/>
              <a:t> </a:t>
            </a:r>
            <a:r>
              <a:rPr lang="en-US" sz="2000" b="0" dirty="0" smtClean="0"/>
              <a:t>(2 </a:t>
            </a:r>
            <a:r>
              <a:rPr lang="en-US" sz="2000" b="0" dirty="0"/>
              <a:t>of </a:t>
            </a:r>
            <a:r>
              <a:rPr lang="en-US" sz="2000" b="0" dirty="0" smtClean="0"/>
              <a:t>3)</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sz="2400" b="1" dirty="0"/>
              <a:t>&lt;</a:t>
            </a:r>
            <a:r>
              <a:rPr lang="en-US" sz="2400" b="1" dirty="0" err="1"/>
              <a:t>fieldset</a:t>
            </a:r>
            <a:r>
              <a:rPr lang="en-US" sz="2400" b="1" dirty="0"/>
              <a:t>&gt;&lt;legend&gt;Customer Information&lt;/legend&gt;</a:t>
            </a:r>
          </a:p>
          <a:p>
            <a:pPr marL="0" indent="0">
              <a:buNone/>
            </a:pPr>
            <a:r>
              <a:rPr lang="en-US" sz="2400" b="1" dirty="0"/>
              <a:t>   &lt;label&gt;Name: </a:t>
            </a:r>
            <a:br>
              <a:rPr lang="en-US" sz="2400" b="1" dirty="0"/>
            </a:br>
            <a:r>
              <a:rPr lang="en-US" sz="2400" b="1" dirty="0"/>
              <a:t>  &lt;input type="text" name="Name" id="Name“&gt;&lt;/label&gt;   </a:t>
            </a:r>
            <a:br>
              <a:rPr lang="en-US" sz="2400" b="1" dirty="0"/>
            </a:br>
            <a:r>
              <a:rPr lang="en-US" sz="2400" b="1" dirty="0"/>
              <a:t>  &lt;</a:t>
            </a:r>
            <a:r>
              <a:rPr lang="en-US" sz="2400" b="1" dirty="0" err="1"/>
              <a:t>br</a:t>
            </a:r>
            <a:r>
              <a:rPr lang="en-US" sz="2400" b="1" dirty="0"/>
              <a:t>&gt;&lt;</a:t>
            </a:r>
            <a:r>
              <a:rPr lang="en-US" sz="2400" b="1" dirty="0" err="1"/>
              <a:t>br</a:t>
            </a:r>
            <a:r>
              <a:rPr lang="en-US" sz="2400" b="1" dirty="0"/>
              <a:t>&gt;</a:t>
            </a:r>
          </a:p>
          <a:p>
            <a:pPr marL="0" indent="0">
              <a:buNone/>
            </a:pPr>
            <a:r>
              <a:rPr lang="en-US" sz="2400" b="1" dirty="0"/>
              <a:t>   &lt;label&gt;Email: </a:t>
            </a:r>
            <a:br>
              <a:rPr lang="en-US" sz="2400" b="1" dirty="0"/>
            </a:br>
            <a:r>
              <a:rPr lang="en-US" sz="2400" b="1" dirty="0"/>
              <a:t>  &lt;input type="text" name="Email" id="Email"&gt;&lt;/label&gt;</a:t>
            </a:r>
          </a:p>
          <a:p>
            <a:pPr marL="0" indent="0">
              <a:buNone/>
            </a:pPr>
            <a:r>
              <a:rPr lang="en-US" sz="2400" b="1" dirty="0"/>
              <a:t> &lt;/</a:t>
            </a:r>
            <a:r>
              <a:rPr lang="en-US" sz="2400" b="1" dirty="0" err="1"/>
              <a:t>fieldset</a:t>
            </a:r>
            <a:r>
              <a:rPr lang="en-US" sz="2400" b="1" dirty="0" smtClean="0"/>
              <a:t>&gt;</a:t>
            </a:r>
            <a:endParaRPr lang="en-US" sz="2400" b="1" dirty="0"/>
          </a:p>
        </p:txBody>
      </p:sp>
    </p:spTree>
    <p:extLst>
      <p:ext uri="{BB962C8B-B14F-4D97-AF65-F5344CB8AC3E}">
        <p14:creationId xmlns:p14="http://schemas.microsoft.com/office/powerpoint/2010/main" val="1846248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Fieldset</a:t>
            </a:r>
            <a:r>
              <a:rPr lang="en-US" altLang="en-US" dirty="0"/>
              <a:t> and Legend </a:t>
            </a:r>
            <a:r>
              <a:rPr lang="en-US" altLang="en-US" dirty="0" smtClean="0"/>
              <a:t>Elements</a:t>
            </a:r>
            <a:r>
              <a:rPr lang="en-US" sz="2000" b="0" dirty="0"/>
              <a:t> </a:t>
            </a:r>
            <a:r>
              <a:rPr lang="en-US" sz="2000" b="0" dirty="0" smtClean="0"/>
              <a:t>(3 </a:t>
            </a:r>
            <a:r>
              <a:rPr lang="en-US" sz="2000" b="0" dirty="0"/>
              <a:t>of </a:t>
            </a:r>
            <a:r>
              <a:rPr lang="en-US" sz="2000" b="0" dirty="0" smtClean="0"/>
              <a:t>3)</a:t>
            </a:r>
            <a:endParaRPr lang="en-AU" sz="2000" b="0" dirty="0"/>
          </a:p>
        </p:txBody>
      </p:sp>
      <p:pic>
        <p:nvPicPr>
          <p:cNvPr id="5" name="Picture 2" descr="The contact information in the form includes First Name, Last Name, and Email. Below the contact information, comment box is mentioned. Two buttons at the bottom of comment box are labeled as contact and reset."/>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1917" y="1414036"/>
            <a:ext cx="4440166"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09800" y="5835420"/>
            <a:ext cx="5867400" cy="338554"/>
          </a:xfrm>
          <a:prstGeom prst="rect">
            <a:avLst/>
          </a:prstGeom>
        </p:spPr>
        <p:txBody>
          <a:bodyPr wrap="square">
            <a:spAutoFit/>
          </a:bodyPr>
          <a:lstStyle/>
          <a:p>
            <a:r>
              <a:rPr lang="en-US" altLang="en-US" sz="1600" b="1" dirty="0"/>
              <a:t>Figure 9.16</a:t>
            </a:r>
            <a:r>
              <a:rPr lang="en-US" altLang="en-US" sz="1600" dirty="0"/>
              <a:t> The </a:t>
            </a:r>
            <a:r>
              <a:rPr lang="en-US" altLang="en-US" sz="1600" dirty="0" err="1"/>
              <a:t>fieldset</a:t>
            </a:r>
            <a:r>
              <a:rPr lang="en-US" altLang="en-US" sz="1600" dirty="0"/>
              <a:t>, legend, and label elements</a:t>
            </a:r>
            <a:endParaRPr lang="en-AU" sz="1600" dirty="0"/>
          </a:p>
        </p:txBody>
      </p:sp>
    </p:spTree>
    <p:extLst>
      <p:ext uri="{BB962C8B-B14F-4D97-AF65-F5344CB8AC3E}">
        <p14:creationId xmlns:p14="http://schemas.microsoft.com/office/powerpoint/2010/main" val="3537484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tabindex</a:t>
            </a:r>
            <a:r>
              <a:rPr lang="en-US" dirty="0"/>
              <a:t> attribute</a:t>
            </a:r>
            <a:endParaRPr lang="en-AU" sz="2000" dirty="0"/>
          </a:p>
        </p:txBody>
      </p:sp>
      <p:sp>
        <p:nvSpPr>
          <p:cNvPr id="7" name="Content Placeholder 6"/>
          <p:cNvSpPr>
            <a:spLocks noGrp="1"/>
          </p:cNvSpPr>
          <p:nvPr>
            <p:ph idx="1"/>
          </p:nvPr>
        </p:nvSpPr>
        <p:spPr/>
        <p:txBody>
          <a:bodyPr/>
          <a:lstStyle/>
          <a:p>
            <a:pPr marL="0" indent="0">
              <a:buNone/>
            </a:pPr>
            <a:r>
              <a:rPr lang="en-US" dirty="0"/>
              <a:t>Attribute that can be used on form controls and anchor </a:t>
            </a:r>
            <a:r>
              <a:rPr lang="en-US" dirty="0" smtClean="0"/>
              <a:t>tags</a:t>
            </a:r>
            <a:endParaRPr lang="en-US" dirty="0"/>
          </a:p>
          <a:p>
            <a:pPr marL="0" indent="0">
              <a:buNone/>
            </a:pPr>
            <a:r>
              <a:rPr lang="en-US" dirty="0"/>
              <a:t>Modifies the default tab order</a:t>
            </a:r>
          </a:p>
          <a:p>
            <a:pPr marL="0" indent="0">
              <a:buNone/>
            </a:pPr>
            <a:r>
              <a:rPr lang="en-US" dirty="0"/>
              <a:t>Assign a numeric </a:t>
            </a:r>
            <a:r>
              <a:rPr lang="en-US" dirty="0" smtClean="0"/>
              <a:t>value</a:t>
            </a:r>
            <a:endParaRPr lang="en-US" dirty="0"/>
          </a:p>
          <a:p>
            <a:pPr marL="0" indent="0">
              <a:buNone/>
            </a:pPr>
            <a:r>
              <a:rPr lang="en-US" b="1" dirty="0"/>
              <a:t>&lt;input </a:t>
            </a:r>
            <a:r>
              <a:rPr lang="en-US" b="1" dirty="0" smtClean="0"/>
              <a:t>type</a:t>
            </a:r>
            <a:r>
              <a:rPr lang="en-US" b="1" dirty="0"/>
              <a:t>="text" name="</a:t>
            </a:r>
            <a:r>
              <a:rPr lang="en-US" b="1" dirty="0" err="1"/>
              <a:t>CustEmail</a:t>
            </a:r>
            <a:r>
              <a:rPr lang="en-US" b="1" dirty="0"/>
              <a:t>" id="</a:t>
            </a:r>
            <a:r>
              <a:rPr lang="en-US" b="1" dirty="0" err="1"/>
              <a:t>CustEmail</a:t>
            </a:r>
            <a:r>
              <a:rPr lang="en-US" b="1" dirty="0"/>
              <a:t>" </a:t>
            </a:r>
            <a:r>
              <a:rPr lang="en-US" b="1" dirty="0" err="1" smtClean="0"/>
              <a:t>tabindex</a:t>
            </a:r>
            <a:r>
              <a:rPr lang="en-US" b="1" dirty="0"/>
              <a:t>="1"&gt;</a:t>
            </a:r>
          </a:p>
          <a:p>
            <a:endParaRPr lang="en-AU" dirty="0"/>
          </a:p>
        </p:txBody>
      </p:sp>
    </p:spTree>
    <p:extLst>
      <p:ext uri="{BB962C8B-B14F-4D97-AF65-F5344CB8AC3E}">
        <p14:creationId xmlns:p14="http://schemas.microsoft.com/office/powerpoint/2010/main" val="397270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accesskey</a:t>
            </a:r>
            <a:r>
              <a:rPr lang="en-US" dirty="0"/>
              <a:t> Attribute</a:t>
            </a:r>
            <a:endParaRPr lang="en-AU" sz="2000" dirty="0"/>
          </a:p>
        </p:txBody>
      </p:sp>
      <p:sp>
        <p:nvSpPr>
          <p:cNvPr id="7" name="Content Placeholder 6"/>
          <p:cNvSpPr>
            <a:spLocks noGrp="1"/>
          </p:cNvSpPr>
          <p:nvPr>
            <p:ph idx="1"/>
          </p:nvPr>
        </p:nvSpPr>
        <p:spPr/>
        <p:txBody>
          <a:bodyPr/>
          <a:lstStyle/>
          <a:p>
            <a:pPr marL="0" indent="0">
              <a:buNone/>
            </a:pPr>
            <a:r>
              <a:rPr lang="en-US" dirty="0"/>
              <a:t>Attribute that can be used on form controls and anchor </a:t>
            </a:r>
            <a:r>
              <a:rPr lang="en-US" dirty="0" smtClean="0"/>
              <a:t>tags</a:t>
            </a:r>
            <a:endParaRPr lang="en-US" dirty="0"/>
          </a:p>
          <a:p>
            <a:pPr marL="0" indent="0">
              <a:buNone/>
            </a:pPr>
            <a:r>
              <a:rPr lang="en-US" dirty="0"/>
              <a:t>Create a “hot-key” combination to place the focus on the </a:t>
            </a:r>
            <a:r>
              <a:rPr lang="en-US" dirty="0" smtClean="0"/>
              <a:t>component</a:t>
            </a:r>
            <a:endParaRPr lang="en-US" dirty="0"/>
          </a:p>
          <a:p>
            <a:pPr marL="0" indent="0">
              <a:buNone/>
            </a:pPr>
            <a:r>
              <a:rPr lang="en-US" dirty="0"/>
              <a:t>Assign a value of a keyboard letter</a:t>
            </a:r>
          </a:p>
          <a:p>
            <a:pPr marL="0" indent="0">
              <a:buNone/>
            </a:pPr>
            <a:r>
              <a:rPr lang="en-US" dirty="0"/>
              <a:t>On Windows use the CTRL </a:t>
            </a:r>
            <a:r>
              <a:rPr lang="en-US" dirty="0" smtClean="0"/>
              <a:t>and </a:t>
            </a:r>
            <a:r>
              <a:rPr lang="en-US" dirty="0"/>
              <a:t>the “hot-key” to move the </a:t>
            </a:r>
            <a:r>
              <a:rPr lang="en-US" dirty="0" smtClean="0"/>
              <a:t>cursor</a:t>
            </a:r>
            <a:endParaRPr lang="en-US" dirty="0"/>
          </a:p>
          <a:p>
            <a:pPr marL="0" indent="0">
              <a:buNone/>
            </a:pPr>
            <a:r>
              <a:rPr lang="en-US" b="1" dirty="0"/>
              <a:t>&lt;input </a:t>
            </a:r>
            <a:r>
              <a:rPr lang="en-US" b="1" dirty="0" smtClean="0"/>
              <a:t>type</a:t>
            </a:r>
            <a:r>
              <a:rPr lang="en-US" b="1" dirty="0"/>
              <a:t>="text" name="</a:t>
            </a:r>
            <a:r>
              <a:rPr lang="en-US" b="1" dirty="0" err="1" smtClean="0"/>
              <a:t>CustEmail</a:t>
            </a:r>
            <a:r>
              <a:rPr lang="en-US" b="1" dirty="0" smtClean="0"/>
              <a:t>"</a:t>
            </a:r>
            <a:r>
              <a:rPr lang="en-US" b="1" dirty="0"/>
              <a:t/>
            </a:r>
            <a:br>
              <a:rPr lang="en-US" b="1" dirty="0"/>
            </a:br>
            <a:r>
              <a:rPr lang="en-US" b="1" dirty="0" smtClean="0"/>
              <a:t>	id</a:t>
            </a:r>
            <a:r>
              <a:rPr lang="en-US" b="1" dirty="0"/>
              <a:t>="</a:t>
            </a:r>
            <a:r>
              <a:rPr lang="en-US" b="1" dirty="0" err="1"/>
              <a:t>CustEmail</a:t>
            </a:r>
            <a:r>
              <a:rPr lang="en-US" b="1" dirty="0"/>
              <a:t>" </a:t>
            </a:r>
            <a:r>
              <a:rPr lang="en-US" b="1" dirty="0" err="1"/>
              <a:t>accesskey</a:t>
            </a:r>
            <a:r>
              <a:rPr lang="en-US" b="1" dirty="0"/>
              <a:t>="E"&gt;</a:t>
            </a:r>
          </a:p>
          <a:p>
            <a:endParaRPr lang="en-AU" dirty="0"/>
          </a:p>
        </p:txBody>
      </p:sp>
    </p:spTree>
    <p:extLst>
      <p:ext uri="{BB962C8B-B14F-4D97-AF65-F5344CB8AC3E}">
        <p14:creationId xmlns:p14="http://schemas.microsoft.com/office/powerpoint/2010/main" val="4171763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Checkpoint</a:t>
            </a:r>
            <a:r>
              <a:rPr lang="en-US" sz="2000" b="0" dirty="0"/>
              <a:t> </a:t>
            </a:r>
            <a:r>
              <a:rPr lang="en-US" sz="2000" b="0" dirty="0" smtClean="0"/>
              <a:t>(3 </a:t>
            </a:r>
            <a:r>
              <a:rPr lang="en-US" sz="2000" b="0" dirty="0"/>
              <a:t>of </a:t>
            </a:r>
            <a:r>
              <a:rPr lang="en-US" sz="2000" b="0" dirty="0" smtClean="0"/>
              <a:t>4)</a:t>
            </a:r>
            <a:endParaRPr lang="en-AU" sz="2000" dirty="0"/>
          </a:p>
        </p:txBody>
      </p:sp>
      <p:sp>
        <p:nvSpPr>
          <p:cNvPr id="3" name="Content Placeholder 2"/>
          <p:cNvSpPr>
            <a:spLocks noGrp="1"/>
          </p:cNvSpPr>
          <p:nvPr>
            <p:ph idx="1"/>
          </p:nvPr>
        </p:nvSpPr>
        <p:spPr/>
        <p:txBody>
          <a:bodyPr/>
          <a:lstStyle/>
          <a:p>
            <a:pPr marL="514350" indent="-514350">
              <a:buFont typeface="+mj-lt"/>
              <a:buAutoNum type="arabicPeriod"/>
            </a:pPr>
            <a:r>
              <a:rPr lang="en-US" altLang="en-US" dirty="0">
                <a:latin typeface="+mj-lt"/>
              </a:rPr>
              <a:t>Describe the purpose of the </a:t>
            </a:r>
            <a:r>
              <a:rPr lang="en-US" altLang="en-US" dirty="0" err="1">
                <a:latin typeface="+mj-lt"/>
              </a:rPr>
              <a:t>fieldset</a:t>
            </a:r>
            <a:r>
              <a:rPr lang="en-US" altLang="en-US" dirty="0">
                <a:latin typeface="+mj-lt"/>
              </a:rPr>
              <a:t> and legend elements.</a:t>
            </a:r>
          </a:p>
          <a:p>
            <a:pPr marL="514350" indent="-514350">
              <a:buFont typeface="+mj-lt"/>
              <a:buAutoNum type="arabicPeriod"/>
            </a:pPr>
            <a:r>
              <a:rPr lang="en-US" altLang="en-US" dirty="0">
                <a:latin typeface="+mj-lt"/>
              </a:rPr>
              <a:t>Describe the purpose of the </a:t>
            </a:r>
            <a:r>
              <a:rPr lang="en-US" altLang="en-US" dirty="0" err="1">
                <a:latin typeface="+mj-lt"/>
              </a:rPr>
              <a:t>accesskey</a:t>
            </a:r>
            <a:r>
              <a:rPr lang="en-US" altLang="en-US" dirty="0">
                <a:latin typeface="+mj-lt"/>
              </a:rPr>
              <a:t> attribute and how it supports accessibility.</a:t>
            </a:r>
          </a:p>
          <a:p>
            <a:pPr marL="514350" indent="-514350">
              <a:buFont typeface="+mj-lt"/>
              <a:buAutoNum type="arabicPeriod"/>
            </a:pPr>
            <a:r>
              <a:rPr lang="en-US" altLang="en-US" dirty="0">
                <a:latin typeface="+mj-lt"/>
              </a:rPr>
              <a:t>When designing a form, should you use the standard submit button, an image button, or a button tag? Are these different in the way that they provide for accessibility? Explain your answer.</a:t>
            </a:r>
          </a:p>
        </p:txBody>
      </p:sp>
    </p:spTree>
    <p:extLst>
      <p:ext uri="{BB962C8B-B14F-4D97-AF65-F5344CB8AC3E}">
        <p14:creationId xmlns:p14="http://schemas.microsoft.com/office/powerpoint/2010/main" val="132763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97280"/>
          </a:xfrm>
        </p:spPr>
        <p:txBody>
          <a:bodyPr/>
          <a:lstStyle/>
          <a:p>
            <a:r>
              <a:rPr lang="en-US" dirty="0"/>
              <a:t>Overview of </a:t>
            </a:r>
            <a:r>
              <a:rPr lang="en-US" dirty="0" smtClean="0"/>
              <a:t>Forms</a:t>
            </a:r>
            <a:r>
              <a:rPr lang="en-US" sz="2000" b="0" dirty="0"/>
              <a:t> </a:t>
            </a:r>
            <a:r>
              <a:rPr lang="en-US" sz="2000" b="0" dirty="0" smtClean="0"/>
              <a:t>(1 of 2)</a:t>
            </a:r>
            <a:endParaRPr lang="en-AU" sz="2000" b="0" dirty="0"/>
          </a:p>
        </p:txBody>
      </p:sp>
      <p:sp>
        <p:nvSpPr>
          <p:cNvPr id="3" name="Content Placeholder 2"/>
          <p:cNvSpPr>
            <a:spLocks noGrp="1"/>
          </p:cNvSpPr>
          <p:nvPr>
            <p:ph idx="1"/>
          </p:nvPr>
        </p:nvSpPr>
        <p:spPr>
          <a:xfrm>
            <a:off x="457200" y="1600200"/>
            <a:ext cx="8229600" cy="4648200"/>
          </a:xfrm>
        </p:spPr>
        <p:txBody>
          <a:bodyPr/>
          <a:lstStyle/>
          <a:p>
            <a:pPr marL="0" indent="0">
              <a:spcBef>
                <a:spcPts val="600"/>
              </a:spcBef>
              <a:buNone/>
            </a:pPr>
            <a:r>
              <a:rPr lang="en-US" dirty="0"/>
              <a:t>Forms are used </a:t>
            </a:r>
            <a:br>
              <a:rPr lang="en-US" dirty="0"/>
            </a:br>
            <a:r>
              <a:rPr lang="en-US" dirty="0"/>
              <a:t>all over the Web to </a:t>
            </a:r>
          </a:p>
          <a:p>
            <a:pPr>
              <a:spcBef>
                <a:spcPts val="600"/>
              </a:spcBef>
            </a:pPr>
            <a:r>
              <a:rPr lang="en-US" dirty="0"/>
              <a:t>Accept information</a:t>
            </a:r>
          </a:p>
          <a:p>
            <a:pPr>
              <a:spcBef>
                <a:spcPts val="600"/>
              </a:spcBef>
            </a:pPr>
            <a:r>
              <a:rPr lang="en-US" dirty="0"/>
              <a:t>Provide interactivity</a:t>
            </a:r>
            <a:br>
              <a:rPr lang="en-US" dirty="0"/>
            </a:br>
            <a:endParaRPr lang="en-US" dirty="0"/>
          </a:p>
          <a:p>
            <a:pPr marL="0" indent="0">
              <a:spcBef>
                <a:spcPts val="600"/>
              </a:spcBef>
              <a:buNone/>
            </a:pPr>
            <a:endParaRPr lang="en-US" dirty="0"/>
          </a:p>
          <a:p>
            <a:pPr marL="0" indent="0">
              <a:spcBef>
                <a:spcPts val="600"/>
              </a:spcBef>
              <a:buNone/>
            </a:pPr>
            <a:endParaRPr lang="en-US" dirty="0"/>
          </a:p>
          <a:p>
            <a:pPr marL="0" indent="0">
              <a:spcBef>
                <a:spcPts val="600"/>
              </a:spcBef>
              <a:buNone/>
            </a:pPr>
            <a:r>
              <a:rPr lang="en-US" dirty="0"/>
              <a:t>Types of forms:</a:t>
            </a:r>
          </a:p>
          <a:p>
            <a:pPr>
              <a:spcBef>
                <a:spcPts val="600"/>
              </a:spcBef>
            </a:pPr>
            <a:r>
              <a:rPr lang="en-US" dirty="0"/>
              <a:t>Search form, Order form, Newsletter sign-up form, Survey form,  Add to Cart form, and so on…</a:t>
            </a:r>
            <a:endParaRPr lang="en-US" sz="2400" dirty="0"/>
          </a:p>
        </p:txBody>
      </p:sp>
      <p:pic>
        <p:nvPicPr>
          <p:cNvPr id="4" name="Picture 3" descr="The shipping information in the form includes Name, Address Line 1, Address Line 2, City, State, Zip, and Country with United States selected. The form has a Continue bottom on the bottom le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752600"/>
            <a:ext cx="3144837"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p:nvSpPr>
        <p:spPr bwMode="auto">
          <a:xfrm>
            <a:off x="4952999" y="4347856"/>
            <a:ext cx="3221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a:t>
            </a:r>
            <a:r>
              <a:rPr lang="en-US" altLang="en-US" sz="1600" dirty="0">
                <a:latin typeface="+mj-lt"/>
              </a:rPr>
              <a:t> This form accepts shipping information</a:t>
            </a:r>
          </a:p>
        </p:txBody>
      </p:sp>
    </p:spTree>
    <p:extLst>
      <p:ext uri="{BB962C8B-B14F-4D97-AF65-F5344CB8AC3E}">
        <p14:creationId xmlns:p14="http://schemas.microsoft.com/office/powerpoint/2010/main" val="4272258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CSS Float to Style a </a:t>
            </a:r>
            <a:r>
              <a:rPr lang="en-US" dirty="0" smtClean="0"/>
              <a:t>Form</a:t>
            </a:r>
            <a:r>
              <a:rPr lang="en-US" sz="2000" b="0" dirty="0"/>
              <a:t> (1 of </a:t>
            </a:r>
            <a:r>
              <a:rPr lang="en-US" sz="2000" b="0" dirty="0" smtClean="0"/>
              <a:t>2)</a:t>
            </a:r>
            <a:endParaRPr lang="en-AU" sz="2000" dirty="0"/>
          </a:p>
        </p:txBody>
      </p:sp>
      <p:sp>
        <p:nvSpPr>
          <p:cNvPr id="3" name="Content Placeholder 2"/>
          <p:cNvSpPr>
            <a:spLocks noGrp="1"/>
          </p:cNvSpPr>
          <p:nvPr>
            <p:ph idx="1"/>
          </p:nvPr>
        </p:nvSpPr>
        <p:spPr/>
        <p:txBody>
          <a:bodyPr/>
          <a:lstStyle/>
          <a:p>
            <a:pPr marL="0" indent="0">
              <a:spcBef>
                <a:spcPts val="600"/>
              </a:spcBef>
              <a:buNone/>
            </a:pPr>
            <a:r>
              <a:rPr lang="en-AU" dirty="0"/>
              <a:t>form { background-</a:t>
            </a:r>
            <a:r>
              <a:rPr lang="en-AU" dirty="0" err="1"/>
              <a:t>color</a:t>
            </a:r>
            <a:r>
              <a:rPr lang="en-AU" dirty="0"/>
              <a:t>: #EAEAEA;</a:t>
            </a:r>
          </a:p>
          <a:p>
            <a:pPr marL="0" indent="0">
              <a:spcBef>
                <a:spcPts val="600"/>
              </a:spcBef>
              <a:buNone/>
            </a:pPr>
            <a:r>
              <a:rPr lang="en-AU" dirty="0"/>
              <a:t>	font-family: Arial, sans-serif;</a:t>
            </a:r>
          </a:p>
          <a:p>
            <a:pPr marL="0" indent="0">
              <a:spcBef>
                <a:spcPts val="600"/>
              </a:spcBef>
              <a:buNone/>
            </a:pPr>
            <a:r>
              <a:rPr lang="en-AU" dirty="0"/>
              <a:t>            width: 350px; </a:t>
            </a:r>
            <a:br>
              <a:rPr lang="en-AU" dirty="0"/>
            </a:br>
            <a:r>
              <a:rPr lang="en-AU" dirty="0"/>
              <a:t>            padding: 10px;}</a:t>
            </a:r>
          </a:p>
          <a:p>
            <a:pPr marL="0" indent="0">
              <a:spcBef>
                <a:spcPts val="600"/>
              </a:spcBef>
              <a:buNone/>
            </a:pPr>
            <a:r>
              <a:rPr lang="en-AU" dirty="0"/>
              <a:t>label { float: left; </a:t>
            </a:r>
            <a:br>
              <a:rPr lang="en-AU" dirty="0"/>
            </a:br>
            <a:r>
              <a:rPr lang="en-AU" dirty="0"/>
              <a:t>            clear: left;</a:t>
            </a:r>
          </a:p>
          <a:p>
            <a:pPr marL="0" indent="0">
              <a:spcBef>
                <a:spcPts val="600"/>
              </a:spcBef>
              <a:buNone/>
            </a:pPr>
            <a:r>
              <a:rPr lang="en-AU" dirty="0"/>
              <a:t>	display: block; </a:t>
            </a:r>
            <a:br>
              <a:rPr lang="en-AU" dirty="0"/>
            </a:br>
            <a:r>
              <a:rPr lang="en-AU" dirty="0"/>
              <a:t>            width: 100px; </a:t>
            </a:r>
          </a:p>
        </p:txBody>
      </p:sp>
      <p:pic>
        <p:nvPicPr>
          <p:cNvPr id="4" name="Picture 2" descr="The form has three rows of two boxes. Each box on the left in each row is labelled, label and top two boxes on the right are labelled, text box while the third box on the right is labelled, scrolling text box. A box at the bottom of the form is labeled, submit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4458" y="2514600"/>
            <a:ext cx="387032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p:cNvSpPr txBox="1">
            <a:spLocks noChangeArrowheads="1"/>
          </p:cNvSpPr>
          <p:nvPr/>
        </p:nvSpPr>
        <p:spPr bwMode="auto">
          <a:xfrm>
            <a:off x="4571999" y="5467560"/>
            <a:ext cx="38727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smtClean="0">
                <a:latin typeface="+mj-lt"/>
              </a:rPr>
              <a:t>Figure 9.18</a:t>
            </a:r>
            <a:r>
              <a:rPr lang="en-US" altLang="en-US" sz="1600" dirty="0" smtClean="0">
                <a:latin typeface="+mj-lt"/>
              </a:rPr>
              <a:t> Wireframe for a form</a:t>
            </a:r>
            <a:endParaRPr lang="en-US" altLang="en-US" sz="1600" dirty="0">
              <a:latin typeface="+mj-lt"/>
            </a:endParaRPr>
          </a:p>
        </p:txBody>
      </p:sp>
    </p:spTree>
    <p:extLst>
      <p:ext uri="{BB962C8B-B14F-4D97-AF65-F5344CB8AC3E}">
        <p14:creationId xmlns:p14="http://schemas.microsoft.com/office/powerpoint/2010/main" val="1856391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CSS Float to Style a </a:t>
            </a:r>
            <a:r>
              <a:rPr lang="en-US" dirty="0" smtClean="0"/>
              <a:t>Form</a:t>
            </a:r>
            <a:r>
              <a:rPr lang="en-US" sz="2000" b="0" dirty="0"/>
              <a:t> </a:t>
            </a:r>
            <a:r>
              <a:rPr lang="en-US" sz="2000" b="0" dirty="0" smtClean="0"/>
              <a:t>(2 </a:t>
            </a:r>
            <a:r>
              <a:rPr lang="en-US" sz="2000" b="0" dirty="0"/>
              <a:t>of </a:t>
            </a:r>
            <a:r>
              <a:rPr lang="en-US" sz="2000" b="0" dirty="0" smtClean="0"/>
              <a:t>2)</a:t>
            </a:r>
            <a:endParaRPr lang="en-AU" sz="2000" dirty="0"/>
          </a:p>
        </p:txBody>
      </p:sp>
      <p:sp>
        <p:nvSpPr>
          <p:cNvPr id="3" name="Content Placeholder 2"/>
          <p:cNvSpPr>
            <a:spLocks noGrp="1"/>
          </p:cNvSpPr>
          <p:nvPr>
            <p:ph idx="1"/>
          </p:nvPr>
        </p:nvSpPr>
        <p:spPr>
          <a:xfrm>
            <a:off x="457200" y="1600200"/>
            <a:ext cx="4267200" cy="4525963"/>
          </a:xfrm>
        </p:spPr>
        <p:txBody>
          <a:bodyPr/>
          <a:lstStyle/>
          <a:p>
            <a:pPr marL="0" indent="0">
              <a:spcBef>
                <a:spcPts val="600"/>
              </a:spcBef>
              <a:buNone/>
            </a:pPr>
            <a:r>
              <a:rPr lang="en-AU" dirty="0"/>
              <a:t>	text-align: right; </a:t>
            </a:r>
          </a:p>
          <a:p>
            <a:pPr marL="0" indent="0">
              <a:spcBef>
                <a:spcPts val="600"/>
              </a:spcBef>
              <a:buNone/>
            </a:pPr>
            <a:r>
              <a:rPr lang="en-AU" dirty="0"/>
              <a:t>	padding-right: 10px;</a:t>
            </a:r>
          </a:p>
          <a:p>
            <a:pPr marL="0" indent="0">
              <a:spcBef>
                <a:spcPts val="600"/>
              </a:spcBef>
              <a:buNone/>
            </a:pPr>
            <a:r>
              <a:rPr lang="en-AU" dirty="0"/>
              <a:t>	margin-top: 10px; }</a:t>
            </a:r>
          </a:p>
          <a:p>
            <a:pPr marL="0" indent="0">
              <a:spcBef>
                <a:spcPts val="600"/>
              </a:spcBef>
              <a:buNone/>
            </a:pPr>
            <a:r>
              <a:rPr lang="en-AU" dirty="0"/>
              <a:t>input, </a:t>
            </a:r>
            <a:r>
              <a:rPr lang="en-AU" dirty="0" err="1"/>
              <a:t>textarea</a:t>
            </a:r>
            <a:r>
              <a:rPr lang="en-AU" dirty="0"/>
              <a:t> { margin-top: 10px</a:t>
            </a:r>
            <a:r>
              <a:rPr lang="en-AU" dirty="0" smtClean="0"/>
              <a:t>;</a:t>
            </a:r>
            <a:endParaRPr lang="en-AU" dirty="0"/>
          </a:p>
          <a:p>
            <a:pPr marL="0" indent="0">
              <a:spcBef>
                <a:spcPts val="600"/>
              </a:spcBef>
              <a:buNone/>
            </a:pPr>
            <a:r>
              <a:rPr lang="en-AU" dirty="0" smtClean="0"/>
              <a:t>	display</a:t>
            </a:r>
            <a:r>
              <a:rPr lang="en-AU" dirty="0"/>
              <a:t>: block;}</a:t>
            </a:r>
          </a:p>
          <a:p>
            <a:pPr marL="0" indent="0">
              <a:spcBef>
                <a:spcPts val="600"/>
              </a:spcBef>
              <a:buNone/>
            </a:pPr>
            <a:r>
              <a:rPr lang="en-AU" dirty="0"/>
              <a:t>input[type="submit"] { margin-left: 110px; }</a:t>
            </a:r>
          </a:p>
        </p:txBody>
      </p:sp>
      <p:pic>
        <p:nvPicPr>
          <p:cNvPr id="4" name="Picture 2" descr="The form has the heading as Contact Us. The contact information in the form includes Name, Email, and Comments, each with a text box for entering the text. The text box for Comments is a scrolling text box. The form has a submit button at the bottom."/>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1981200"/>
            <a:ext cx="2624138"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724400" y="4572000"/>
            <a:ext cx="4267200" cy="584775"/>
          </a:xfrm>
          <a:prstGeom prst="rect">
            <a:avLst/>
          </a:prstGeom>
        </p:spPr>
        <p:txBody>
          <a:bodyPr wrap="square">
            <a:spAutoFit/>
          </a:bodyPr>
          <a:lstStyle/>
          <a:p>
            <a:r>
              <a:rPr lang="en-US" sz="1600" b="1" dirty="0">
                <a:latin typeface="+mj-lt"/>
              </a:rPr>
              <a:t>Figure </a:t>
            </a:r>
            <a:r>
              <a:rPr lang="en-US" sz="1600" b="1" dirty="0" smtClean="0">
                <a:latin typeface="+mj-lt"/>
              </a:rPr>
              <a:t>9.19</a:t>
            </a:r>
            <a:r>
              <a:rPr lang="en-US" sz="1600" dirty="0" smtClean="0">
                <a:latin typeface="+mj-lt"/>
              </a:rPr>
              <a:t> This </a:t>
            </a:r>
            <a:r>
              <a:rPr lang="en-US" sz="1600" dirty="0">
                <a:latin typeface="+mj-lt"/>
              </a:rPr>
              <a:t>form is configured with</a:t>
            </a:r>
          </a:p>
          <a:p>
            <a:r>
              <a:rPr lang="en-AU" sz="1600" dirty="0">
                <a:latin typeface="+mj-lt"/>
              </a:rPr>
              <a:t>CSS</a:t>
            </a:r>
          </a:p>
        </p:txBody>
      </p:sp>
    </p:spTree>
    <p:extLst>
      <p:ext uri="{BB962C8B-B14F-4D97-AF65-F5344CB8AC3E}">
        <p14:creationId xmlns:p14="http://schemas.microsoft.com/office/powerpoint/2010/main" val="3310256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CSS Grid Layout to Style a </a:t>
            </a:r>
            <a:r>
              <a:rPr lang="en-US" dirty="0" smtClean="0"/>
              <a:t>Form</a:t>
            </a:r>
            <a:r>
              <a:rPr lang="en-US" sz="3600" b="0" dirty="0"/>
              <a:t> </a:t>
            </a:r>
            <a:r>
              <a:rPr lang="en-US" sz="2000" b="0" dirty="0"/>
              <a:t>(1 of </a:t>
            </a:r>
            <a:r>
              <a:rPr lang="en-US" sz="2000" b="0" dirty="0" smtClean="0"/>
              <a:t>3)</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AU" dirty="0"/>
              <a:t> form { </a:t>
            </a:r>
            <a:r>
              <a:rPr lang="en-AU" dirty="0" smtClean="0"/>
              <a:t>display</a:t>
            </a:r>
            <a:r>
              <a:rPr lang="en-AU" dirty="0"/>
              <a:t>: grid;</a:t>
            </a:r>
          </a:p>
          <a:p>
            <a:pPr marL="0" indent="0">
              <a:buNone/>
            </a:pPr>
            <a:r>
              <a:rPr lang="en-AU" dirty="0" smtClean="0"/>
              <a:t>	grid-template-rows</a:t>
            </a:r>
            <a:r>
              <a:rPr lang="en-AU" dirty="0"/>
              <a:t>: auto;</a:t>
            </a:r>
          </a:p>
          <a:p>
            <a:pPr marL="0" indent="0">
              <a:buNone/>
            </a:pPr>
            <a:r>
              <a:rPr lang="en-AU" dirty="0" smtClean="0"/>
              <a:t>	grid-template-columns</a:t>
            </a:r>
            <a:r>
              <a:rPr lang="en-AU" dirty="0"/>
              <a:t>: 6em 1fr;</a:t>
            </a:r>
          </a:p>
          <a:p>
            <a:pPr marL="0" indent="0">
              <a:buNone/>
            </a:pPr>
            <a:r>
              <a:rPr lang="en-AU" dirty="0" smtClean="0"/>
              <a:t>	grid-gap</a:t>
            </a:r>
            <a:r>
              <a:rPr lang="en-AU" dirty="0"/>
              <a:t>: 1em; gap: 1em;</a:t>
            </a:r>
          </a:p>
          <a:p>
            <a:pPr marL="0" indent="0">
              <a:buNone/>
            </a:pPr>
            <a:r>
              <a:rPr lang="en-AU" dirty="0" smtClean="0"/>
              <a:t>	background-</a:t>
            </a:r>
            <a:r>
              <a:rPr lang="en-AU" dirty="0" err="1" smtClean="0"/>
              <a:t>color</a:t>
            </a:r>
            <a:r>
              <a:rPr lang="en-AU" dirty="0"/>
              <a:t>: #EAEAEA; </a:t>
            </a:r>
          </a:p>
          <a:p>
            <a:pPr marL="0" indent="0">
              <a:buNone/>
            </a:pPr>
            <a:r>
              <a:rPr lang="en-AU" dirty="0" smtClean="0"/>
              <a:t>	font-family</a:t>
            </a:r>
            <a:r>
              <a:rPr lang="en-AU" dirty="0"/>
              <a:t>: Arial, sans-serif;</a:t>
            </a:r>
          </a:p>
          <a:p>
            <a:pPr marL="0" indent="0">
              <a:buNone/>
            </a:pPr>
            <a:r>
              <a:rPr lang="en-AU" dirty="0" smtClean="0"/>
              <a:t>	min-width</a:t>
            </a:r>
            <a:r>
              <a:rPr lang="en-AU" dirty="0"/>
              <a:t>: 25em; </a:t>
            </a:r>
          </a:p>
        </p:txBody>
      </p:sp>
    </p:spTree>
    <p:extLst>
      <p:ext uri="{BB962C8B-B14F-4D97-AF65-F5344CB8AC3E}">
        <p14:creationId xmlns:p14="http://schemas.microsoft.com/office/powerpoint/2010/main" val="18356658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CSS Grid Layout to Style a Form</a:t>
            </a:r>
            <a:r>
              <a:rPr lang="en-US" sz="3600" b="0" dirty="0"/>
              <a:t> </a:t>
            </a:r>
            <a:r>
              <a:rPr lang="en-US" sz="2000" b="0" dirty="0" smtClean="0"/>
              <a:t>(2 </a:t>
            </a:r>
            <a:r>
              <a:rPr lang="en-US" sz="2000" b="0" dirty="0"/>
              <a:t>of </a:t>
            </a:r>
            <a:r>
              <a:rPr lang="en-US" sz="2000" b="0" dirty="0" smtClean="0"/>
              <a:t>3)</a:t>
            </a:r>
            <a:endParaRPr lang="en-AU" sz="2800" b="0" dirty="0"/>
          </a:p>
        </p:txBody>
      </p:sp>
      <p:pic>
        <p:nvPicPr>
          <p:cNvPr id="4" name="Picture 2" descr="The grid has two columns formed by three vertical lines. The first column labelled, Column 1 is formed between Line 1 and Line 2 and the second column labelled, Column 2 is formed between Line 2 and Line 3. Similarly, five horizontal lines labelled, Line 1 through Line 5 from top to bottom form four rows labelled, Row 1 through Row 4.  Each of the top three cells of the first column is labelled, label. Each of the top two cells of the second column is labelled, input text box and the third cells in the second column is labelled, textarea scrolling text box and the fourth cell is labelled, input submit button."/>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9520" y="2057400"/>
            <a:ext cx="6024961"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447800" y="5620529"/>
            <a:ext cx="3184974" cy="338554"/>
          </a:xfrm>
          <a:prstGeom prst="rect">
            <a:avLst/>
          </a:prstGeom>
        </p:spPr>
        <p:txBody>
          <a:bodyPr wrap="none">
            <a:spAutoFit/>
          </a:bodyPr>
          <a:lstStyle/>
          <a:p>
            <a:r>
              <a:rPr lang="en-US" altLang="en-US" sz="1600" b="1" dirty="0"/>
              <a:t>Figure 9.20</a:t>
            </a:r>
            <a:r>
              <a:rPr lang="en-US" altLang="en-US" sz="1600" dirty="0"/>
              <a:t> The grid for the form</a:t>
            </a:r>
            <a:endParaRPr lang="en-AU" sz="1600" dirty="0"/>
          </a:p>
        </p:txBody>
      </p:sp>
    </p:spTree>
    <p:extLst>
      <p:ext uri="{BB962C8B-B14F-4D97-AF65-F5344CB8AC3E}">
        <p14:creationId xmlns:p14="http://schemas.microsoft.com/office/powerpoint/2010/main" val="811389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CSS Grid Layout to Style a </a:t>
            </a:r>
            <a:r>
              <a:rPr lang="en-US" dirty="0" smtClean="0"/>
              <a:t>Form</a:t>
            </a:r>
            <a:r>
              <a:rPr lang="en-US" sz="3600" b="0" dirty="0"/>
              <a:t> </a:t>
            </a:r>
            <a:r>
              <a:rPr lang="en-US" sz="2000" b="0" dirty="0" smtClean="0"/>
              <a:t>(3 </a:t>
            </a:r>
            <a:r>
              <a:rPr lang="en-US" sz="2000" b="0" dirty="0"/>
              <a:t>of </a:t>
            </a:r>
            <a:r>
              <a:rPr lang="en-US" sz="2000" b="0" dirty="0" smtClean="0"/>
              <a:t>3)</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AU" dirty="0" smtClean="0"/>
              <a:t>	width</a:t>
            </a:r>
            <a:r>
              <a:rPr lang="en-AU" dirty="0"/>
              <a:t>: 60%; </a:t>
            </a:r>
          </a:p>
          <a:p>
            <a:pPr marL="0" indent="0">
              <a:buNone/>
            </a:pPr>
            <a:r>
              <a:rPr lang="en-AU" dirty="0" smtClean="0"/>
              <a:t>	padding</a:t>
            </a:r>
            <a:r>
              <a:rPr lang="en-AU" dirty="0"/>
              <a:t>: 2em; </a:t>
            </a:r>
            <a:r>
              <a:rPr lang="en-AU" dirty="0" smtClean="0"/>
              <a:t>}</a:t>
            </a:r>
          </a:p>
          <a:p>
            <a:pPr marL="452438" indent="0">
              <a:buNone/>
            </a:pPr>
            <a:r>
              <a:rPr lang="en-AU" dirty="0" smtClean="0"/>
              <a:t>input[type</a:t>
            </a:r>
            <a:r>
              <a:rPr lang="en-AU" dirty="0"/>
              <a:t>="submit"] { </a:t>
            </a:r>
          </a:p>
          <a:p>
            <a:pPr marL="0" indent="0">
              <a:buNone/>
            </a:pPr>
            <a:r>
              <a:rPr lang="en-AU" dirty="0" smtClean="0"/>
              <a:t>	grid-column</a:t>
            </a:r>
            <a:r>
              <a:rPr lang="en-AU" dirty="0"/>
              <a:t>: 2 / 3;</a:t>
            </a:r>
          </a:p>
          <a:p>
            <a:pPr marL="0" indent="0">
              <a:buNone/>
            </a:pPr>
            <a:r>
              <a:rPr lang="en-AU" dirty="0" smtClean="0"/>
              <a:t>	width</a:t>
            </a:r>
            <a:r>
              <a:rPr lang="en-AU" dirty="0"/>
              <a:t>: 10em; }</a:t>
            </a:r>
          </a:p>
        </p:txBody>
      </p:sp>
      <p:pic>
        <p:nvPicPr>
          <p:cNvPr id="4" name="Picture 3" descr="A form titled, Contact form displays the entry boxes for contact information. The form has the heading as Contact Us. The contact information in the form includes Name, Email, and Comments. The form has a submit button at the bottom.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676400"/>
            <a:ext cx="3287712"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4617524" y="4318210"/>
            <a:ext cx="38406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9.21</a:t>
            </a:r>
            <a:r>
              <a:rPr lang="en-US" altLang="en-US" sz="1600" dirty="0">
                <a:latin typeface="+mj-lt"/>
              </a:rPr>
              <a:t> The form is styled with CSS grid layout</a:t>
            </a:r>
          </a:p>
        </p:txBody>
      </p:sp>
    </p:spTree>
    <p:extLst>
      <p:ext uri="{BB962C8B-B14F-4D97-AF65-F5344CB8AC3E}">
        <p14:creationId xmlns:p14="http://schemas.microsoft.com/office/powerpoint/2010/main" val="447417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Server-Side Processing</a:t>
            </a:r>
            <a:endParaRPr lang="en-AU" dirty="0"/>
          </a:p>
        </p:txBody>
      </p:sp>
      <p:sp>
        <p:nvSpPr>
          <p:cNvPr id="3" name="Content Placeholder 2"/>
          <p:cNvSpPr>
            <a:spLocks noGrp="1"/>
          </p:cNvSpPr>
          <p:nvPr>
            <p:ph idx="1"/>
          </p:nvPr>
        </p:nvSpPr>
        <p:spPr/>
        <p:txBody>
          <a:bodyPr/>
          <a:lstStyle/>
          <a:p>
            <a:r>
              <a:rPr lang="en-US" dirty="0"/>
              <a:t>Your web browser requests web pages and their related files from a web server</a:t>
            </a:r>
            <a:r>
              <a:rPr lang="en-US" dirty="0" smtClean="0"/>
              <a:t>.</a:t>
            </a:r>
            <a:endParaRPr lang="en-US" dirty="0"/>
          </a:p>
          <a:p>
            <a:r>
              <a:rPr lang="en-US" dirty="0"/>
              <a:t>The web server locates the files and sends them to your web browser. </a:t>
            </a:r>
          </a:p>
          <a:p>
            <a:r>
              <a:rPr lang="en-US" dirty="0"/>
              <a:t>The web browser then renders the returned files and displays the requested web pages for you to use.</a:t>
            </a:r>
            <a:endParaRPr lang="en-AU" dirty="0"/>
          </a:p>
        </p:txBody>
      </p:sp>
    </p:spTree>
    <p:extLst>
      <p:ext uri="{BB962C8B-B14F-4D97-AF65-F5344CB8AC3E}">
        <p14:creationId xmlns:p14="http://schemas.microsoft.com/office/powerpoint/2010/main" val="1163827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CGI Common </a:t>
            </a:r>
            <a:r>
              <a:rPr lang="en-AU" dirty="0"/>
              <a:t>Gateway Interface</a:t>
            </a:r>
          </a:p>
        </p:txBody>
      </p:sp>
      <p:sp>
        <p:nvSpPr>
          <p:cNvPr id="3" name="Content Placeholder 2"/>
          <p:cNvSpPr>
            <a:spLocks noGrp="1"/>
          </p:cNvSpPr>
          <p:nvPr>
            <p:ph idx="1"/>
          </p:nvPr>
        </p:nvSpPr>
        <p:spPr/>
        <p:txBody>
          <a:bodyPr/>
          <a:lstStyle/>
          <a:p>
            <a:pPr marL="0" indent="0">
              <a:buNone/>
            </a:pPr>
            <a:r>
              <a:rPr lang="en-US" dirty="0"/>
              <a:t>A protocol for a web server to pass a web page user's request to an application program and accept information to send to the user.</a:t>
            </a:r>
            <a:endParaRPr lang="en-AU" dirty="0"/>
          </a:p>
        </p:txBody>
      </p:sp>
      <p:pic>
        <p:nvPicPr>
          <p:cNvPr id="4" name="Picture 1" descr="A diagram shows the web client sending browser request to the web server and the web server providing the server response to the web client.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3200400"/>
            <a:ext cx="630396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1324897" y="5014656"/>
            <a:ext cx="61427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1.5</a:t>
            </a:r>
            <a:r>
              <a:rPr lang="en-US" altLang="en-US" sz="1600" dirty="0">
                <a:latin typeface="+mj-lt"/>
              </a:rPr>
              <a:t> </a:t>
            </a:r>
            <a:r>
              <a:rPr lang="en-US" altLang="en-US" sz="1600" dirty="0" smtClean="0">
                <a:latin typeface="+mj-lt"/>
              </a:rPr>
              <a:t>Web client </a:t>
            </a:r>
            <a:r>
              <a:rPr lang="en-US" altLang="en-US" sz="1600" dirty="0">
                <a:latin typeface="+mj-lt"/>
              </a:rPr>
              <a:t>and </a:t>
            </a:r>
            <a:r>
              <a:rPr lang="en-US" altLang="en-US" sz="1600" dirty="0" smtClean="0">
                <a:latin typeface="+mj-lt"/>
              </a:rPr>
              <a:t>web server</a:t>
            </a:r>
            <a:endParaRPr lang="en-US" altLang="en-US" sz="1600" dirty="0">
              <a:latin typeface="+mj-lt"/>
            </a:endParaRPr>
          </a:p>
        </p:txBody>
      </p:sp>
    </p:spTree>
    <p:extLst>
      <p:ext uri="{BB962C8B-B14F-4D97-AF65-F5344CB8AC3E}">
        <p14:creationId xmlns:p14="http://schemas.microsoft.com/office/powerpoint/2010/main" val="15387819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Server-Side </a:t>
            </a:r>
            <a:r>
              <a:rPr lang="en-AU" dirty="0" smtClean="0"/>
              <a:t>Scripting</a:t>
            </a:r>
            <a:endParaRPr lang="en-AU" dirty="0"/>
          </a:p>
        </p:txBody>
      </p:sp>
      <p:sp>
        <p:nvSpPr>
          <p:cNvPr id="3" name="Content Placeholder 2"/>
          <p:cNvSpPr>
            <a:spLocks noGrp="1"/>
          </p:cNvSpPr>
          <p:nvPr>
            <p:ph idx="1"/>
          </p:nvPr>
        </p:nvSpPr>
        <p:spPr/>
        <p:txBody>
          <a:bodyPr/>
          <a:lstStyle/>
          <a:p>
            <a:r>
              <a:rPr lang="en-US" dirty="0"/>
              <a:t>One of many technologies in which a server-side script is embedded within a Web page document saved with a file extension such as:</a:t>
            </a:r>
          </a:p>
          <a:p>
            <a:pPr lvl="1"/>
            <a:r>
              <a:rPr lang="en-US" dirty="0"/>
              <a:t>.</a:t>
            </a:r>
            <a:r>
              <a:rPr lang="en-US" dirty="0" err="1"/>
              <a:t>php</a:t>
            </a:r>
            <a:r>
              <a:rPr lang="en-US" dirty="0"/>
              <a:t> (PHP)</a:t>
            </a:r>
          </a:p>
          <a:p>
            <a:pPr lvl="1"/>
            <a:r>
              <a:rPr lang="en-US" dirty="0"/>
              <a:t>.cfm (Adobe ColdFusion)</a:t>
            </a:r>
          </a:p>
          <a:p>
            <a:pPr lvl="1"/>
            <a:r>
              <a:rPr lang="en-US" dirty="0"/>
              <a:t>.</a:t>
            </a:r>
            <a:r>
              <a:rPr lang="en-US" dirty="0" err="1"/>
              <a:t>jsp</a:t>
            </a:r>
            <a:r>
              <a:rPr lang="en-US" dirty="0"/>
              <a:t> (Sun </a:t>
            </a:r>
            <a:r>
              <a:rPr lang="en-US" dirty="0" err="1"/>
              <a:t>JavaServer</a:t>
            </a:r>
            <a:r>
              <a:rPr lang="en-US" dirty="0"/>
              <a:t> Pages)</a:t>
            </a:r>
          </a:p>
          <a:p>
            <a:pPr lvl="1"/>
            <a:r>
              <a:rPr lang="en-US" dirty="0"/>
              <a:t>.</a:t>
            </a:r>
            <a:r>
              <a:rPr lang="en-US" dirty="0" err="1"/>
              <a:t>aspx</a:t>
            </a:r>
            <a:r>
              <a:rPr lang="en-US" dirty="0"/>
              <a:t> (</a:t>
            </a:r>
            <a:r>
              <a:rPr lang="en-US" dirty="0" err="1"/>
              <a:t>ASP.Net</a:t>
            </a:r>
            <a:r>
              <a:rPr lang="en-US" dirty="0"/>
              <a:t>). </a:t>
            </a:r>
          </a:p>
          <a:p>
            <a:r>
              <a:rPr lang="en-US" dirty="0"/>
              <a:t>Uses direct execution — the script is run either by the web server itself or by an extension module to the web server.</a:t>
            </a:r>
            <a:endParaRPr lang="en-AU" dirty="0"/>
          </a:p>
        </p:txBody>
      </p:sp>
    </p:spTree>
    <p:extLst>
      <p:ext uri="{BB962C8B-B14F-4D97-AF65-F5344CB8AC3E}">
        <p14:creationId xmlns:p14="http://schemas.microsoft.com/office/powerpoint/2010/main" val="1381999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Utilizing Server-Side Processing</a:t>
            </a:r>
            <a:endParaRPr lang="en-AU" dirty="0"/>
          </a:p>
        </p:txBody>
      </p:sp>
      <p:sp>
        <p:nvSpPr>
          <p:cNvPr id="3" name="Content Placeholder 2"/>
          <p:cNvSpPr>
            <a:spLocks noGrp="1"/>
          </p:cNvSpPr>
          <p:nvPr>
            <p:ph idx="1"/>
          </p:nvPr>
        </p:nvSpPr>
        <p:spPr/>
        <p:txBody>
          <a:bodyPr/>
          <a:lstStyle/>
          <a:p>
            <a:pPr marL="514350" indent="-514350">
              <a:buFont typeface="+mj-lt"/>
              <a:buAutoNum type="arabicPeriod"/>
            </a:pPr>
            <a:r>
              <a:rPr lang="en-US" dirty="0"/>
              <a:t>Web page invokes server-side processing by a form or hyperlink.</a:t>
            </a:r>
          </a:p>
          <a:p>
            <a:pPr marL="514350" indent="-514350">
              <a:buFont typeface="+mj-lt"/>
              <a:buAutoNum type="arabicPeriod"/>
            </a:pPr>
            <a:r>
              <a:rPr lang="en-US" dirty="0"/>
              <a:t>Web server executes a server-side script.</a:t>
            </a:r>
          </a:p>
          <a:p>
            <a:pPr marL="514350" indent="-514350">
              <a:buFont typeface="+mj-lt"/>
              <a:buAutoNum type="arabicPeriod"/>
            </a:pPr>
            <a:r>
              <a:rPr lang="en-US" dirty="0"/>
              <a:t>Server-side script accesses requested database, file, or process.</a:t>
            </a:r>
          </a:p>
          <a:p>
            <a:pPr marL="514350" indent="-514350">
              <a:buFont typeface="+mj-lt"/>
              <a:buAutoNum type="arabicPeriod"/>
            </a:pPr>
            <a:r>
              <a:rPr lang="en-US" dirty="0"/>
              <a:t>Web server returns web page with requested information or confirmation of action.</a:t>
            </a:r>
            <a:endParaRPr lang="en-AU" dirty="0"/>
          </a:p>
        </p:txBody>
      </p:sp>
    </p:spTree>
    <p:extLst>
      <p:ext uri="{BB962C8B-B14F-4D97-AF65-F5344CB8AC3E}">
        <p14:creationId xmlns:p14="http://schemas.microsoft.com/office/powerpoint/2010/main" val="11451362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Uses of Server-Side Scripting</a:t>
            </a:r>
            <a:endParaRPr lang="en-AU" dirty="0"/>
          </a:p>
        </p:txBody>
      </p:sp>
      <p:sp>
        <p:nvSpPr>
          <p:cNvPr id="3" name="Content Placeholder 2"/>
          <p:cNvSpPr>
            <a:spLocks noGrp="1"/>
          </p:cNvSpPr>
          <p:nvPr>
            <p:ph idx="1"/>
          </p:nvPr>
        </p:nvSpPr>
        <p:spPr/>
        <p:txBody>
          <a:bodyPr/>
          <a:lstStyle/>
          <a:p>
            <a:pPr marL="0" indent="0">
              <a:buNone/>
            </a:pPr>
            <a:r>
              <a:rPr lang="en-US" dirty="0"/>
              <a:t>Search a database</a:t>
            </a:r>
          </a:p>
          <a:p>
            <a:pPr marL="0" indent="0">
              <a:buNone/>
            </a:pPr>
            <a:r>
              <a:rPr lang="en-US" dirty="0"/>
              <a:t>Place an order at an online store</a:t>
            </a:r>
          </a:p>
          <a:p>
            <a:pPr marL="0" indent="0">
              <a:buNone/>
            </a:pPr>
            <a:r>
              <a:rPr lang="en-US" dirty="0"/>
              <a:t>Send a web page to a friend </a:t>
            </a:r>
          </a:p>
          <a:p>
            <a:pPr marL="0" indent="0">
              <a:buNone/>
            </a:pPr>
            <a:r>
              <a:rPr lang="en-US" dirty="0"/>
              <a:t>Subscribe to a newsletter</a:t>
            </a:r>
            <a:endParaRPr lang="en-AU" dirty="0"/>
          </a:p>
        </p:txBody>
      </p:sp>
    </p:spTree>
    <p:extLst>
      <p:ext uri="{BB962C8B-B14F-4D97-AF65-F5344CB8AC3E}">
        <p14:creationId xmlns:p14="http://schemas.microsoft.com/office/powerpoint/2010/main" val="25622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97280"/>
          </a:xfrm>
        </p:spPr>
        <p:txBody>
          <a:bodyPr/>
          <a:lstStyle/>
          <a:p>
            <a:r>
              <a:rPr lang="en-US" dirty="0"/>
              <a:t>Overview of </a:t>
            </a:r>
            <a:r>
              <a:rPr lang="en-US" dirty="0" smtClean="0"/>
              <a:t>Forms</a:t>
            </a:r>
            <a:r>
              <a:rPr lang="en-US" sz="2000" b="0" dirty="0"/>
              <a:t> </a:t>
            </a:r>
            <a:r>
              <a:rPr lang="en-US" sz="2000" b="0" dirty="0" smtClean="0"/>
              <a:t>(2 </a:t>
            </a:r>
            <a:r>
              <a:rPr lang="en-US" sz="2000" b="0" dirty="0"/>
              <a:t>of 2)</a:t>
            </a:r>
            <a:endParaRPr lang="en-AU" sz="2000" dirty="0"/>
          </a:p>
        </p:txBody>
      </p:sp>
      <p:sp>
        <p:nvSpPr>
          <p:cNvPr id="3" name="Content Placeholder 2"/>
          <p:cNvSpPr>
            <a:spLocks noGrp="1"/>
          </p:cNvSpPr>
          <p:nvPr>
            <p:ph idx="1"/>
          </p:nvPr>
        </p:nvSpPr>
        <p:spPr/>
        <p:txBody>
          <a:bodyPr/>
          <a:lstStyle/>
          <a:p>
            <a:pPr marL="0" indent="0">
              <a:buNone/>
            </a:pPr>
            <a:r>
              <a:rPr lang="en-US" dirty="0"/>
              <a:t>Form</a:t>
            </a:r>
          </a:p>
          <a:p>
            <a:r>
              <a:rPr lang="en-US" dirty="0"/>
              <a:t>An HTML element </a:t>
            </a:r>
            <a:r>
              <a:rPr lang="en-US" dirty="0" smtClean="0"/>
              <a:t>that</a:t>
            </a:r>
            <a:r>
              <a:rPr lang="en-US" dirty="0"/>
              <a:t/>
            </a:r>
            <a:br>
              <a:rPr lang="en-US" dirty="0"/>
            </a:br>
            <a:r>
              <a:rPr lang="en-US" dirty="0"/>
              <a:t>contains and </a:t>
            </a:r>
            <a:r>
              <a:rPr lang="en-US" dirty="0" smtClean="0"/>
              <a:t>organizes</a:t>
            </a:r>
            <a:endParaRPr lang="en-US" dirty="0"/>
          </a:p>
          <a:p>
            <a:r>
              <a:rPr lang="en-US" dirty="0"/>
              <a:t>form controls such </a:t>
            </a:r>
            <a:r>
              <a:rPr lang="en-US" dirty="0" smtClean="0"/>
              <a:t>as</a:t>
            </a:r>
            <a:r>
              <a:rPr lang="en-US" dirty="0"/>
              <a:t/>
            </a:r>
            <a:br>
              <a:rPr lang="en-US" dirty="0"/>
            </a:br>
            <a:r>
              <a:rPr lang="en-US" dirty="0" smtClean="0"/>
              <a:t>text </a:t>
            </a:r>
            <a:r>
              <a:rPr lang="en-US" dirty="0"/>
              <a:t>boxes</a:t>
            </a:r>
            <a:r>
              <a:rPr lang="en-US" dirty="0" smtClean="0"/>
              <a:t>,</a:t>
            </a:r>
            <a:r>
              <a:rPr lang="en-US" dirty="0"/>
              <a:t/>
            </a:r>
            <a:br>
              <a:rPr lang="en-US" dirty="0"/>
            </a:br>
            <a:r>
              <a:rPr lang="en-US" dirty="0" smtClean="0"/>
              <a:t>check </a:t>
            </a:r>
            <a:r>
              <a:rPr lang="en-US" dirty="0"/>
              <a:t>boxes</a:t>
            </a:r>
            <a:r>
              <a:rPr lang="en-US" dirty="0" smtClean="0"/>
              <a:t>,</a:t>
            </a:r>
            <a:r>
              <a:rPr lang="en-US" dirty="0"/>
              <a:t/>
            </a:r>
            <a:br>
              <a:rPr lang="en-US" dirty="0"/>
            </a:br>
            <a:r>
              <a:rPr lang="en-US" dirty="0" smtClean="0"/>
              <a:t>and buttons</a:t>
            </a:r>
            <a:r>
              <a:rPr lang="en-US" sz="2400" dirty="0"/>
              <a:t/>
            </a:r>
            <a:br>
              <a:rPr lang="en-US" sz="2400" dirty="0"/>
            </a:br>
            <a:endParaRPr lang="en-US" sz="2400" dirty="0" smtClean="0"/>
          </a:p>
          <a:p>
            <a:pPr marL="265113" indent="0">
              <a:buNone/>
            </a:pPr>
            <a:r>
              <a:rPr lang="en-US" dirty="0" smtClean="0"/>
              <a:t>that </a:t>
            </a:r>
            <a:r>
              <a:rPr lang="en-US" dirty="0"/>
              <a:t>can accept information from website visitors.</a:t>
            </a:r>
            <a:endParaRPr lang="en-AU" dirty="0"/>
          </a:p>
        </p:txBody>
      </p:sp>
      <p:pic>
        <p:nvPicPr>
          <p:cNvPr id="4" name="Picture 5" descr="The shipping information in the form includes Name, Address Line 1, Address Line 2, City, State, Zip, and Country with United States selected. The form has a Continue bottom on the bottom le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676400"/>
            <a:ext cx="3144837"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p:nvSpPr>
        <p:spPr bwMode="auto">
          <a:xfrm>
            <a:off x="5029200" y="4308527"/>
            <a:ext cx="3048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a:t>
            </a:r>
            <a:r>
              <a:rPr lang="en-US" altLang="en-US" sz="1600" dirty="0">
                <a:latin typeface="+mj-lt"/>
              </a:rPr>
              <a:t> This form accepts shipping information</a:t>
            </a:r>
          </a:p>
        </p:txBody>
      </p:sp>
    </p:spTree>
    <p:extLst>
      <p:ext uri="{BB962C8B-B14F-4D97-AF65-F5344CB8AC3E}">
        <p14:creationId xmlns:p14="http://schemas.microsoft.com/office/powerpoint/2010/main" val="1229276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information to </a:t>
            </a:r>
            <a:r>
              <a:rPr lang="en-US" dirty="0" smtClean="0"/>
              <a:t>a </a:t>
            </a:r>
            <a:r>
              <a:rPr lang="en-US" dirty="0"/>
              <a:t>Server-side Script</a:t>
            </a:r>
            <a:endParaRPr lang="en-AU" dirty="0"/>
          </a:p>
        </p:txBody>
      </p:sp>
      <p:sp>
        <p:nvSpPr>
          <p:cNvPr id="3" name="Content Placeholder 2"/>
          <p:cNvSpPr>
            <a:spLocks noGrp="1"/>
          </p:cNvSpPr>
          <p:nvPr>
            <p:ph idx="1"/>
          </p:nvPr>
        </p:nvSpPr>
        <p:spPr/>
        <p:txBody>
          <a:bodyPr/>
          <a:lstStyle/>
          <a:p>
            <a:pPr marL="0" indent="0">
              <a:buNone/>
            </a:pPr>
            <a:r>
              <a:rPr lang="en-AU" dirty="0" smtClean="0"/>
              <a:t>&lt;</a:t>
            </a:r>
            <a:r>
              <a:rPr lang="en-AU" dirty="0"/>
              <a:t>form method="post" action="https://webdevbasics.net/scripts/</a:t>
            </a:r>
            <a:r>
              <a:rPr lang="en-AU" dirty="0" err="1"/>
              <a:t>demo.php</a:t>
            </a:r>
            <a:r>
              <a:rPr lang="en-AU" dirty="0"/>
              <a:t> "&gt;</a:t>
            </a:r>
          </a:p>
        </p:txBody>
      </p:sp>
      <p:pic>
        <p:nvPicPr>
          <p:cNvPr id="4" name="Picture 7" descr="A form titled, Contact form displays the entry boxes for contact information. The form has the heading as Contact Us. The contact information in the form includes Name, Email, and Comments. The form has a submit button at the bottom.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667000"/>
            <a:ext cx="3286125"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web page titled, Form Confirmation displays the server side script with a text. The page has heading as your information has been received. Below the heading, the information such as name, email, and comments is display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2608262"/>
            <a:ext cx="3730625"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8"/>
          <p:cNvSpPr txBox="1">
            <a:spLocks noChangeArrowheads="1"/>
          </p:cNvSpPr>
          <p:nvPr/>
        </p:nvSpPr>
        <p:spPr bwMode="auto">
          <a:xfrm>
            <a:off x="457199" y="5310397"/>
            <a:ext cx="3286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9.21 </a:t>
            </a:r>
            <a:r>
              <a:rPr lang="en-US" altLang="en-US" sz="1600" dirty="0">
                <a:latin typeface="+mj-lt"/>
              </a:rPr>
              <a:t>The form is styled with CSS grid layout</a:t>
            </a:r>
          </a:p>
        </p:txBody>
      </p:sp>
      <p:sp>
        <p:nvSpPr>
          <p:cNvPr id="7" name="TextBox 8"/>
          <p:cNvSpPr txBox="1">
            <a:spLocks noChangeArrowheads="1"/>
          </p:cNvSpPr>
          <p:nvPr/>
        </p:nvSpPr>
        <p:spPr bwMode="auto">
          <a:xfrm>
            <a:off x="4419599" y="5271732"/>
            <a:ext cx="38068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9.22 </a:t>
            </a:r>
            <a:r>
              <a:rPr lang="en-US" altLang="en-US" sz="1600" dirty="0">
                <a:latin typeface="+mj-lt"/>
              </a:rPr>
              <a:t>The server-side script has created </a:t>
            </a:r>
            <a:r>
              <a:rPr lang="en-US" altLang="en-US" sz="1600" dirty="0" smtClean="0">
                <a:latin typeface="+mj-lt"/>
              </a:rPr>
              <a:t>this web </a:t>
            </a:r>
            <a:r>
              <a:rPr lang="en-US" altLang="en-US" sz="1600" dirty="0">
                <a:latin typeface="+mj-lt"/>
              </a:rPr>
              <a:t>page in response to the form</a:t>
            </a:r>
          </a:p>
        </p:txBody>
      </p:sp>
    </p:spTree>
    <p:extLst>
      <p:ext uri="{BB962C8B-B14F-4D97-AF65-F5344CB8AC3E}">
        <p14:creationId xmlns:p14="http://schemas.microsoft.com/office/powerpoint/2010/main" val="1431520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a:t>
            </a:r>
            <a:r>
              <a:rPr lang="en-US" dirty="0" smtClean="0"/>
              <a:t>Free Server-Side </a:t>
            </a:r>
            <a:r>
              <a:rPr lang="en-US" dirty="0"/>
              <a:t>Processing</a:t>
            </a:r>
            <a:endParaRPr lang="en-AU" dirty="0"/>
          </a:p>
        </p:txBody>
      </p:sp>
      <p:sp>
        <p:nvSpPr>
          <p:cNvPr id="3" name="Content Placeholder 2"/>
          <p:cNvSpPr>
            <a:spLocks noGrp="1"/>
          </p:cNvSpPr>
          <p:nvPr>
            <p:ph idx="1"/>
          </p:nvPr>
        </p:nvSpPr>
        <p:spPr/>
        <p:txBody>
          <a:bodyPr/>
          <a:lstStyle/>
          <a:p>
            <a:pPr marL="0" indent="0">
              <a:buNone/>
            </a:pPr>
            <a:r>
              <a:rPr lang="en-US" dirty="0"/>
              <a:t>Many web host providers offer free scripts for their clients. Contact their support area or FAQ to learn more about their services. </a:t>
            </a:r>
          </a:p>
          <a:p>
            <a:pPr marL="0" indent="0">
              <a:buNone/>
            </a:pPr>
            <a:r>
              <a:rPr lang="en-US" dirty="0"/>
              <a:t>Some web sites that offer FREE remotely hosted scripts (in return for displaying an ad).</a:t>
            </a:r>
          </a:p>
          <a:p>
            <a:pPr>
              <a:spcBef>
                <a:spcPts val="600"/>
              </a:spcBef>
            </a:pPr>
            <a:r>
              <a:rPr lang="en-US" sz="2400" dirty="0"/>
              <a:t>http://formbuddy.com</a:t>
            </a:r>
          </a:p>
          <a:p>
            <a:pPr>
              <a:spcBef>
                <a:spcPts val="600"/>
              </a:spcBef>
            </a:pPr>
            <a:r>
              <a:rPr lang="en-US" sz="2400" dirty="0"/>
              <a:t>http://www.formmail.com</a:t>
            </a:r>
          </a:p>
          <a:p>
            <a:pPr>
              <a:spcBef>
                <a:spcPts val="600"/>
              </a:spcBef>
            </a:pPr>
            <a:r>
              <a:rPr lang="en-US" sz="2400" dirty="0"/>
              <a:t>https://formspree.io</a:t>
            </a:r>
            <a:endParaRPr lang="en-AU" sz="2400" dirty="0"/>
          </a:p>
        </p:txBody>
      </p:sp>
    </p:spTree>
    <p:extLst>
      <p:ext uri="{BB962C8B-B14F-4D97-AF65-F5344CB8AC3E}">
        <p14:creationId xmlns:p14="http://schemas.microsoft.com/office/powerpoint/2010/main" val="31670746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Server-Side Scripting Technologies</a:t>
            </a:r>
          </a:p>
        </p:txBody>
      </p:sp>
      <p:sp>
        <p:nvSpPr>
          <p:cNvPr id="3" name="Content Placeholder 2"/>
          <p:cNvSpPr>
            <a:spLocks noGrp="1"/>
          </p:cNvSpPr>
          <p:nvPr>
            <p:ph idx="1"/>
          </p:nvPr>
        </p:nvSpPr>
        <p:spPr>
          <a:xfrm>
            <a:off x="457200" y="1600200"/>
            <a:ext cx="8229600" cy="4648200"/>
          </a:xfrm>
        </p:spPr>
        <p:txBody>
          <a:bodyPr/>
          <a:lstStyle/>
          <a:p>
            <a:r>
              <a:rPr lang="en-AU" dirty="0" err="1"/>
              <a:t>JavaServer</a:t>
            </a:r>
            <a:r>
              <a:rPr lang="en-AU" dirty="0"/>
              <a:t> Pages </a:t>
            </a:r>
            <a:br>
              <a:rPr lang="en-AU" dirty="0"/>
            </a:br>
            <a:r>
              <a:rPr lang="en-AU" dirty="0"/>
              <a:t>http://www.oracle.com/technetwork/java/javaee/jsp </a:t>
            </a:r>
          </a:p>
          <a:p>
            <a:pPr>
              <a:spcBef>
                <a:spcPts val="1200"/>
              </a:spcBef>
            </a:pPr>
            <a:r>
              <a:rPr lang="en-AU" dirty="0"/>
              <a:t>ColdFusion </a:t>
            </a:r>
            <a:br>
              <a:rPr lang="en-AU" dirty="0"/>
            </a:br>
            <a:r>
              <a:rPr lang="en-AU" dirty="0"/>
              <a:t>http://www.adobe.com/products/coldfusion </a:t>
            </a:r>
          </a:p>
          <a:p>
            <a:pPr>
              <a:spcBef>
                <a:spcPts val="1200"/>
              </a:spcBef>
            </a:pPr>
            <a:r>
              <a:rPr lang="en-AU" dirty="0" smtClean="0"/>
              <a:t>PHP</a:t>
            </a:r>
            <a:r>
              <a:rPr lang="en-AU" dirty="0"/>
              <a:t/>
            </a:r>
            <a:br>
              <a:rPr lang="en-AU" dirty="0"/>
            </a:br>
            <a:r>
              <a:rPr lang="en-AU" dirty="0"/>
              <a:t>http://www.php.net </a:t>
            </a:r>
          </a:p>
          <a:p>
            <a:pPr>
              <a:spcBef>
                <a:spcPts val="1200"/>
              </a:spcBef>
            </a:pPr>
            <a:r>
              <a:rPr lang="en-AU" dirty="0" smtClean="0"/>
              <a:t>Ruby </a:t>
            </a:r>
            <a:r>
              <a:rPr lang="en-AU" dirty="0"/>
              <a:t>on Rails </a:t>
            </a:r>
            <a:br>
              <a:rPr lang="en-AU" dirty="0"/>
            </a:br>
            <a:r>
              <a:rPr lang="en-AU" dirty="0"/>
              <a:t>http://www.rubyonrails.org</a:t>
            </a:r>
          </a:p>
          <a:p>
            <a:pPr>
              <a:spcBef>
                <a:spcPts val="1200"/>
              </a:spcBef>
            </a:pPr>
            <a:r>
              <a:rPr lang="en-AU" dirty="0" smtClean="0"/>
              <a:t>Microsoft’s </a:t>
            </a:r>
            <a:r>
              <a:rPr lang="en-AU" dirty="0"/>
              <a:t>.NET Framework </a:t>
            </a:r>
            <a:br>
              <a:rPr lang="en-AU" dirty="0"/>
            </a:br>
            <a:r>
              <a:rPr lang="en-AU" dirty="0"/>
              <a:t>http://www.microsoft.com/net </a:t>
            </a:r>
          </a:p>
        </p:txBody>
      </p:sp>
    </p:spTree>
    <p:extLst>
      <p:ext uri="{BB962C8B-B14F-4D97-AF65-F5344CB8AC3E}">
        <p14:creationId xmlns:p14="http://schemas.microsoft.com/office/powerpoint/2010/main" val="38023304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Checkpoint</a:t>
            </a:r>
            <a:r>
              <a:rPr lang="en-US" sz="2000" b="0" dirty="0"/>
              <a:t> </a:t>
            </a:r>
            <a:r>
              <a:rPr lang="en-US" sz="2000" b="0" dirty="0" smtClean="0"/>
              <a:t>(4 </a:t>
            </a:r>
            <a:r>
              <a:rPr lang="en-US" sz="2000" b="0" dirty="0"/>
              <a:t>of </a:t>
            </a:r>
            <a:r>
              <a:rPr lang="en-US" sz="2000" b="0" dirty="0" smtClean="0"/>
              <a:t>4)</a:t>
            </a:r>
            <a:endParaRPr lang="en-AU" sz="2000" dirty="0"/>
          </a:p>
        </p:txBody>
      </p:sp>
      <p:sp>
        <p:nvSpPr>
          <p:cNvPr id="3" name="Content Placeholder 2"/>
          <p:cNvSpPr>
            <a:spLocks noGrp="1"/>
          </p:cNvSpPr>
          <p:nvPr>
            <p:ph idx="1"/>
          </p:nvPr>
        </p:nvSpPr>
        <p:spPr/>
        <p:txBody>
          <a:bodyPr/>
          <a:lstStyle/>
          <a:p>
            <a:pPr marL="514350" indent="-514350">
              <a:buFont typeface="+mj-lt"/>
              <a:buAutoNum type="arabicPeriod"/>
            </a:pPr>
            <a:r>
              <a:rPr lang="en-US" dirty="0"/>
              <a:t>Describe server-side processing.</a:t>
            </a:r>
          </a:p>
          <a:p>
            <a:pPr marL="514350" indent="-514350">
              <a:buFont typeface="+mj-lt"/>
              <a:buAutoNum type="arabicPeriod"/>
            </a:pPr>
            <a:r>
              <a:rPr lang="en-US" dirty="0"/>
              <a:t>Describe why communication is needed between the developer of a server-side script and the web page designer.</a:t>
            </a:r>
            <a:endParaRPr lang="en-AU" dirty="0"/>
          </a:p>
        </p:txBody>
      </p:sp>
    </p:spTree>
    <p:extLst>
      <p:ext uri="{BB962C8B-B14F-4D97-AF65-F5344CB8AC3E}">
        <p14:creationId xmlns:p14="http://schemas.microsoft.com/office/powerpoint/2010/main" val="519472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a:t>
            </a:r>
            <a:r>
              <a:rPr lang="en-AU" dirty="0" smtClean="0"/>
              <a:t>Email </a:t>
            </a:r>
            <a:r>
              <a:rPr lang="en-AU" dirty="0"/>
              <a:t>Text Box</a:t>
            </a:r>
          </a:p>
        </p:txBody>
      </p:sp>
      <p:sp>
        <p:nvSpPr>
          <p:cNvPr id="3" name="Content Placeholder 2"/>
          <p:cNvSpPr>
            <a:spLocks noGrp="1"/>
          </p:cNvSpPr>
          <p:nvPr>
            <p:ph idx="1"/>
          </p:nvPr>
        </p:nvSpPr>
        <p:spPr>
          <a:xfrm>
            <a:off x="457200" y="1600200"/>
            <a:ext cx="8229600" cy="4724400"/>
          </a:xfrm>
        </p:spPr>
        <p:txBody>
          <a:bodyPr/>
          <a:lstStyle/>
          <a:p>
            <a:pPr marL="0" indent="0">
              <a:buNone/>
            </a:pPr>
            <a:r>
              <a:rPr lang="en-US" dirty="0"/>
              <a:t>&lt;input&gt;</a:t>
            </a:r>
          </a:p>
          <a:p>
            <a:pPr marL="0" indent="0">
              <a:buNone/>
            </a:pPr>
            <a:r>
              <a:rPr lang="en-US" dirty="0"/>
              <a:t>Accepts text information in e-mail address </a:t>
            </a:r>
            <a:r>
              <a:rPr lang="en-US" dirty="0" smtClean="0"/>
              <a:t>format</a:t>
            </a:r>
            <a:endParaRPr lang="en-US" dirty="0"/>
          </a:p>
          <a:p>
            <a:pPr>
              <a:spcBef>
                <a:spcPts val="600"/>
              </a:spcBef>
            </a:pPr>
            <a:r>
              <a:rPr lang="en-US" sz="2400" dirty="0"/>
              <a:t>Common Attributes:</a:t>
            </a:r>
          </a:p>
          <a:p>
            <a:pPr lvl="1"/>
            <a:r>
              <a:rPr lang="en-US" sz="2200" dirty="0"/>
              <a:t>type="</a:t>
            </a:r>
            <a:r>
              <a:rPr lang="en-US" sz="2200" dirty="0" err="1"/>
              <a:t>emai</a:t>
            </a:r>
            <a:r>
              <a:rPr lang="en-US" sz="2200" dirty="0"/>
              <a:t>"</a:t>
            </a:r>
          </a:p>
          <a:p>
            <a:pPr lvl="1"/>
            <a:r>
              <a:rPr lang="en-US" sz="2200" dirty="0"/>
              <a:t>name</a:t>
            </a:r>
          </a:p>
          <a:p>
            <a:pPr lvl="1"/>
            <a:r>
              <a:rPr lang="en-US" sz="2200" dirty="0"/>
              <a:t>id</a:t>
            </a:r>
          </a:p>
          <a:p>
            <a:pPr lvl="1"/>
            <a:r>
              <a:rPr lang="en-US" sz="2200" dirty="0"/>
              <a:t>size</a:t>
            </a:r>
          </a:p>
          <a:p>
            <a:pPr lvl="1"/>
            <a:r>
              <a:rPr lang="en-US" sz="2200" dirty="0" err="1"/>
              <a:t>maxlength</a:t>
            </a:r>
            <a:endParaRPr lang="en-US" sz="2200" dirty="0"/>
          </a:p>
          <a:p>
            <a:pPr lvl="1"/>
            <a:r>
              <a:rPr lang="en-US" sz="2200" dirty="0"/>
              <a:t>value</a:t>
            </a:r>
          </a:p>
          <a:p>
            <a:pPr lvl="1"/>
            <a:r>
              <a:rPr lang="en-US" sz="2200" dirty="0"/>
              <a:t>placeholder</a:t>
            </a:r>
          </a:p>
          <a:p>
            <a:pPr lvl="1"/>
            <a:r>
              <a:rPr lang="en-US" sz="2200" dirty="0"/>
              <a:t>required</a:t>
            </a:r>
            <a:endParaRPr lang="en-AU" sz="2200" dirty="0"/>
          </a:p>
        </p:txBody>
      </p:sp>
      <p:pic>
        <p:nvPicPr>
          <p:cNvPr id="4" name="Picture 1" descr="A browser titled, Form Example displays error. The error contains an input box for E mail with text, Dr. Morris. The heading above the input box is Join Our Newsletter. The input box show an error as please enter an email addres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971800"/>
            <a:ext cx="3852863"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3962399" y="5788025"/>
            <a:ext cx="40052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9.23</a:t>
            </a:r>
            <a:r>
              <a:rPr lang="en-US" altLang="en-US" sz="1600" dirty="0">
                <a:latin typeface="+mj-lt"/>
              </a:rPr>
              <a:t> The browser displays an error</a:t>
            </a:r>
          </a:p>
          <a:p>
            <a:r>
              <a:rPr lang="en-US" altLang="en-US" sz="1600" dirty="0">
                <a:latin typeface="+mj-lt"/>
              </a:rPr>
              <a:t>message</a:t>
            </a:r>
          </a:p>
        </p:txBody>
      </p:sp>
    </p:spTree>
    <p:extLst>
      <p:ext uri="{BB962C8B-B14F-4D97-AF65-F5344CB8AC3E}">
        <p14:creationId xmlns:p14="http://schemas.microsoft.com/office/powerpoint/2010/main" val="1654169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Telephone Number Text Box</a:t>
            </a:r>
            <a:endParaRPr lang="en-AU" dirty="0"/>
          </a:p>
        </p:txBody>
      </p:sp>
      <p:sp>
        <p:nvSpPr>
          <p:cNvPr id="3" name="Content Placeholder 2"/>
          <p:cNvSpPr>
            <a:spLocks noGrp="1"/>
          </p:cNvSpPr>
          <p:nvPr>
            <p:ph idx="1"/>
          </p:nvPr>
        </p:nvSpPr>
        <p:spPr>
          <a:xfrm>
            <a:off x="457200" y="1600200"/>
            <a:ext cx="8229600" cy="4724400"/>
          </a:xfrm>
        </p:spPr>
        <p:txBody>
          <a:bodyPr/>
          <a:lstStyle/>
          <a:p>
            <a:pPr marL="0" indent="0">
              <a:buNone/>
            </a:pPr>
            <a:r>
              <a:rPr lang="en-US" dirty="0"/>
              <a:t>&lt;input&gt;</a:t>
            </a:r>
          </a:p>
          <a:p>
            <a:pPr marL="0" indent="0">
              <a:buNone/>
            </a:pPr>
            <a:r>
              <a:rPr lang="en-US" dirty="0"/>
              <a:t>Accepts text information in telephone number format</a:t>
            </a:r>
          </a:p>
          <a:p>
            <a:pPr>
              <a:spcBef>
                <a:spcPts val="600"/>
              </a:spcBef>
            </a:pPr>
            <a:r>
              <a:rPr lang="en-US" sz="2400" dirty="0"/>
              <a:t>Common Attributes:</a:t>
            </a:r>
          </a:p>
          <a:p>
            <a:pPr lvl="1"/>
            <a:r>
              <a:rPr lang="en-US" sz="2200" dirty="0"/>
              <a:t>type="</a:t>
            </a:r>
            <a:r>
              <a:rPr lang="en-US" sz="2200" dirty="0" err="1"/>
              <a:t>tel</a:t>
            </a:r>
            <a:r>
              <a:rPr lang="en-US" sz="2200" dirty="0"/>
              <a:t>"</a:t>
            </a:r>
          </a:p>
          <a:p>
            <a:pPr lvl="1"/>
            <a:r>
              <a:rPr lang="en-US" sz="2200" dirty="0"/>
              <a:t>name</a:t>
            </a:r>
          </a:p>
          <a:p>
            <a:pPr lvl="1"/>
            <a:r>
              <a:rPr lang="en-US" sz="2200" dirty="0"/>
              <a:t>id</a:t>
            </a:r>
          </a:p>
          <a:p>
            <a:pPr lvl="1"/>
            <a:r>
              <a:rPr lang="en-US" sz="2200" dirty="0"/>
              <a:t>size</a:t>
            </a:r>
          </a:p>
          <a:p>
            <a:pPr lvl="1"/>
            <a:r>
              <a:rPr lang="en-US" sz="2200" dirty="0" err="1"/>
              <a:t>maxlength</a:t>
            </a:r>
            <a:endParaRPr lang="en-US" sz="2200" dirty="0"/>
          </a:p>
          <a:p>
            <a:pPr lvl="1"/>
            <a:r>
              <a:rPr lang="en-US" sz="2200" dirty="0"/>
              <a:t>value</a:t>
            </a:r>
          </a:p>
          <a:p>
            <a:pPr lvl="1"/>
            <a:r>
              <a:rPr lang="en-US" sz="2200" dirty="0"/>
              <a:t>placeholder</a:t>
            </a:r>
          </a:p>
          <a:p>
            <a:pPr lvl="1"/>
            <a:r>
              <a:rPr lang="en-US" sz="2200" dirty="0"/>
              <a:t>required</a:t>
            </a:r>
            <a:endParaRPr lang="en-AU" sz="2000" dirty="0"/>
          </a:p>
        </p:txBody>
      </p:sp>
      <p:sp>
        <p:nvSpPr>
          <p:cNvPr id="5" name="TextBox 8"/>
          <p:cNvSpPr txBox="1">
            <a:spLocks noChangeArrowheads="1"/>
          </p:cNvSpPr>
          <p:nvPr/>
        </p:nvSpPr>
        <p:spPr bwMode="auto">
          <a:xfrm>
            <a:off x="3962400" y="5620151"/>
            <a:ext cx="40052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a:t>
            </a:r>
            <a:r>
              <a:rPr lang="en-US" altLang="en-US" sz="1600" b="1" dirty="0" smtClean="0">
                <a:latin typeface="+mj-lt"/>
              </a:rPr>
              <a:t>9.24</a:t>
            </a:r>
            <a:r>
              <a:rPr lang="en-US" altLang="en-US" sz="1600" dirty="0">
                <a:latin typeface="+mj-lt"/>
              </a:rPr>
              <a:t> The browser displays an error</a:t>
            </a:r>
          </a:p>
          <a:p>
            <a:r>
              <a:rPr lang="en-US" altLang="en-US" sz="1600" dirty="0">
                <a:latin typeface="+mj-lt"/>
              </a:rPr>
              <a:t>message</a:t>
            </a:r>
          </a:p>
        </p:txBody>
      </p:sp>
      <p:pic>
        <p:nvPicPr>
          <p:cNvPr id="6" name="Picture 1" descr="The browser contains an input box for suggesting a website with text, google dot com. The heading above the input box is Share and Collaborate. The input box show an error as please enter a U R L. The page has button at the bottom and labeled as Send Form."/>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119227"/>
            <a:ext cx="33528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1527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Search Text Box</a:t>
            </a:r>
            <a:endParaRPr lang="en-AU" dirty="0"/>
          </a:p>
        </p:txBody>
      </p:sp>
      <p:sp>
        <p:nvSpPr>
          <p:cNvPr id="3" name="Content Placeholder 2"/>
          <p:cNvSpPr>
            <a:spLocks noGrp="1"/>
          </p:cNvSpPr>
          <p:nvPr>
            <p:ph idx="1"/>
          </p:nvPr>
        </p:nvSpPr>
        <p:spPr>
          <a:xfrm>
            <a:off x="457200" y="1600200"/>
            <a:ext cx="8229600" cy="4724400"/>
          </a:xfrm>
        </p:spPr>
        <p:txBody>
          <a:bodyPr/>
          <a:lstStyle/>
          <a:p>
            <a:pPr marL="0" indent="0">
              <a:buNone/>
            </a:pPr>
            <a:r>
              <a:rPr lang="en-US" dirty="0"/>
              <a:t>&lt;input&gt;</a:t>
            </a:r>
          </a:p>
          <a:p>
            <a:pPr marL="0" indent="0">
              <a:buNone/>
            </a:pPr>
            <a:r>
              <a:rPr lang="en-US" dirty="0"/>
              <a:t>Accepts search </a:t>
            </a:r>
            <a:r>
              <a:rPr lang="en-US" dirty="0" smtClean="0"/>
              <a:t>terms</a:t>
            </a:r>
            <a:endParaRPr lang="en-US" dirty="0"/>
          </a:p>
          <a:p>
            <a:pPr>
              <a:spcBef>
                <a:spcPts val="600"/>
              </a:spcBef>
            </a:pPr>
            <a:r>
              <a:rPr lang="en-US" sz="2400" dirty="0"/>
              <a:t>Common Attributes:</a:t>
            </a:r>
          </a:p>
          <a:p>
            <a:pPr lvl="1"/>
            <a:r>
              <a:rPr lang="en-US" sz="2200" dirty="0"/>
              <a:t>type="search"</a:t>
            </a:r>
          </a:p>
          <a:p>
            <a:pPr lvl="1"/>
            <a:r>
              <a:rPr lang="en-US" sz="2200" dirty="0"/>
              <a:t>name</a:t>
            </a:r>
          </a:p>
          <a:p>
            <a:pPr lvl="1"/>
            <a:r>
              <a:rPr lang="en-US" sz="2200" dirty="0"/>
              <a:t>id</a:t>
            </a:r>
          </a:p>
          <a:p>
            <a:pPr lvl="1"/>
            <a:r>
              <a:rPr lang="en-US" sz="2200" dirty="0"/>
              <a:t>size</a:t>
            </a:r>
          </a:p>
          <a:p>
            <a:pPr lvl="1"/>
            <a:r>
              <a:rPr lang="en-US" sz="2200" dirty="0" err="1"/>
              <a:t>maxlength</a:t>
            </a:r>
            <a:endParaRPr lang="en-US" sz="2200" dirty="0"/>
          </a:p>
          <a:p>
            <a:pPr lvl="1"/>
            <a:r>
              <a:rPr lang="en-US" sz="2200" dirty="0"/>
              <a:t>value</a:t>
            </a:r>
          </a:p>
          <a:p>
            <a:pPr lvl="1"/>
            <a:r>
              <a:rPr lang="en-US" sz="2200" dirty="0"/>
              <a:t>placeholder</a:t>
            </a:r>
          </a:p>
          <a:p>
            <a:pPr lvl="1"/>
            <a:r>
              <a:rPr lang="en-US" sz="2200" dirty="0"/>
              <a:t>required</a:t>
            </a:r>
            <a:endParaRPr lang="en-AU" sz="1800" dirty="0"/>
          </a:p>
        </p:txBody>
      </p:sp>
    </p:spTree>
    <p:extLst>
      <p:ext uri="{BB962C8B-B14F-4D97-AF65-F5344CB8AC3E}">
        <p14:creationId xmlns:p14="http://schemas.microsoft.com/office/powerpoint/2010/main" val="18582504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a:t>
            </a:r>
            <a:r>
              <a:rPr lang="en-AU" dirty="0" err="1"/>
              <a:t>Datalist</a:t>
            </a:r>
            <a:r>
              <a:rPr lang="en-AU" dirty="0"/>
              <a:t> </a:t>
            </a:r>
            <a:r>
              <a:rPr lang="en-AU" dirty="0" smtClean="0"/>
              <a:t>Control</a:t>
            </a:r>
            <a:r>
              <a:rPr lang="en-AU" sz="2000" b="0" dirty="0" smtClean="0"/>
              <a:t> (1 of 2)</a:t>
            </a:r>
            <a:endParaRPr lang="en-AU" sz="2000" b="0" dirty="0"/>
          </a:p>
        </p:txBody>
      </p:sp>
      <p:sp>
        <p:nvSpPr>
          <p:cNvPr id="3" name="Content Placeholder 2"/>
          <p:cNvSpPr>
            <a:spLocks noGrp="1"/>
          </p:cNvSpPr>
          <p:nvPr>
            <p:ph idx="1"/>
          </p:nvPr>
        </p:nvSpPr>
        <p:spPr/>
        <p:txBody>
          <a:bodyPr/>
          <a:lstStyle/>
          <a:p>
            <a:pPr marL="0" indent="0">
              <a:spcBef>
                <a:spcPts val="600"/>
              </a:spcBef>
              <a:buNone/>
            </a:pPr>
            <a:r>
              <a:rPr lang="en-AU" dirty="0"/>
              <a:t>&lt;label for="</a:t>
            </a:r>
            <a:r>
              <a:rPr lang="en-AU" dirty="0" err="1"/>
              <a:t>color</a:t>
            </a:r>
            <a:r>
              <a:rPr lang="en-AU" dirty="0"/>
              <a:t>"&gt;</a:t>
            </a:r>
            <a:r>
              <a:rPr lang="en-AU" dirty="0" err="1"/>
              <a:t>Favorite</a:t>
            </a:r>
            <a:r>
              <a:rPr lang="en-AU" dirty="0"/>
              <a:t> </a:t>
            </a:r>
            <a:r>
              <a:rPr lang="en-AU" dirty="0" err="1"/>
              <a:t>Color</a:t>
            </a:r>
            <a:r>
              <a:rPr lang="en-AU" dirty="0"/>
              <a:t>:&lt;/label&gt; </a:t>
            </a:r>
            <a:br>
              <a:rPr lang="en-AU" dirty="0"/>
            </a:br>
            <a:r>
              <a:rPr lang="en-AU" dirty="0"/>
              <a:t>&lt;input type="text" name="</a:t>
            </a:r>
            <a:r>
              <a:rPr lang="en-AU" dirty="0" err="1"/>
              <a:t>color</a:t>
            </a:r>
            <a:r>
              <a:rPr lang="en-AU" dirty="0"/>
              <a:t>" id="</a:t>
            </a:r>
            <a:r>
              <a:rPr lang="en-AU" dirty="0" err="1"/>
              <a:t>color</a:t>
            </a:r>
            <a:r>
              <a:rPr lang="en-AU" dirty="0"/>
              <a:t>" list="</a:t>
            </a:r>
            <a:r>
              <a:rPr lang="en-AU" dirty="0" err="1"/>
              <a:t>colors</a:t>
            </a:r>
            <a:r>
              <a:rPr lang="en-AU" dirty="0" smtClean="0"/>
              <a:t>"&gt;</a:t>
            </a:r>
            <a:endParaRPr lang="en-AU" dirty="0"/>
          </a:p>
          <a:p>
            <a:pPr marL="0" indent="0">
              <a:spcBef>
                <a:spcPts val="600"/>
              </a:spcBef>
              <a:buNone/>
            </a:pPr>
            <a:r>
              <a:rPr lang="en-AU" dirty="0"/>
              <a:t>&lt;</a:t>
            </a:r>
            <a:r>
              <a:rPr lang="en-AU" dirty="0" err="1"/>
              <a:t>datalist</a:t>
            </a:r>
            <a:r>
              <a:rPr lang="en-AU" dirty="0"/>
              <a:t> id="</a:t>
            </a:r>
            <a:r>
              <a:rPr lang="en-AU" dirty="0" err="1"/>
              <a:t>colors</a:t>
            </a:r>
            <a:r>
              <a:rPr lang="en-AU" dirty="0"/>
              <a:t>"&gt;</a:t>
            </a:r>
          </a:p>
          <a:p>
            <a:pPr marL="0" indent="0">
              <a:spcBef>
                <a:spcPts val="600"/>
              </a:spcBef>
              <a:buNone/>
            </a:pPr>
            <a:r>
              <a:rPr lang="en-AU" dirty="0"/>
              <a:t>     &lt;option value="red" label="Red"&gt;</a:t>
            </a:r>
          </a:p>
          <a:p>
            <a:pPr marL="0" indent="0">
              <a:spcBef>
                <a:spcPts val="600"/>
              </a:spcBef>
              <a:buNone/>
            </a:pPr>
            <a:r>
              <a:rPr lang="en-AU" dirty="0"/>
              <a:t>     &lt;option value="green" label="Green"&gt;</a:t>
            </a:r>
          </a:p>
          <a:p>
            <a:pPr marL="0" indent="0">
              <a:spcBef>
                <a:spcPts val="600"/>
              </a:spcBef>
              <a:buNone/>
            </a:pPr>
            <a:r>
              <a:rPr lang="en-AU" dirty="0"/>
              <a:t>     &lt;option value="blue" label="Blue"&gt;</a:t>
            </a:r>
          </a:p>
          <a:p>
            <a:pPr marL="0" indent="0">
              <a:spcBef>
                <a:spcPts val="600"/>
              </a:spcBef>
              <a:buNone/>
            </a:pPr>
            <a:r>
              <a:rPr lang="en-AU" dirty="0"/>
              <a:t>     &lt;option value="yellow" label=“Yellow"&gt;</a:t>
            </a:r>
          </a:p>
          <a:p>
            <a:pPr marL="0" indent="0">
              <a:spcBef>
                <a:spcPts val="600"/>
              </a:spcBef>
              <a:buNone/>
            </a:pPr>
            <a:r>
              <a:rPr lang="en-AU" dirty="0"/>
              <a:t>     &lt;option value="pink" label="Pink"&gt;</a:t>
            </a:r>
          </a:p>
          <a:p>
            <a:pPr marL="0" indent="0">
              <a:spcBef>
                <a:spcPts val="600"/>
              </a:spcBef>
              <a:buNone/>
            </a:pPr>
            <a:r>
              <a:rPr lang="en-AU" dirty="0"/>
              <a:t>      &lt;option value="black" label="Black"&gt;</a:t>
            </a:r>
          </a:p>
          <a:p>
            <a:pPr marL="0" indent="0">
              <a:spcBef>
                <a:spcPts val="600"/>
              </a:spcBef>
              <a:buNone/>
            </a:pPr>
            <a:r>
              <a:rPr lang="en-AU" dirty="0"/>
              <a:t>&lt;/</a:t>
            </a:r>
            <a:r>
              <a:rPr lang="en-AU" dirty="0" err="1"/>
              <a:t>datalist</a:t>
            </a:r>
            <a:r>
              <a:rPr lang="en-AU" dirty="0"/>
              <a:t>&gt;</a:t>
            </a:r>
          </a:p>
        </p:txBody>
      </p:sp>
    </p:spTree>
    <p:extLst>
      <p:ext uri="{BB962C8B-B14F-4D97-AF65-F5344CB8AC3E}">
        <p14:creationId xmlns:p14="http://schemas.microsoft.com/office/powerpoint/2010/main" val="1827296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a:t>
            </a:r>
            <a:r>
              <a:rPr lang="en-AU" dirty="0" err="1"/>
              <a:t>Datalist</a:t>
            </a:r>
            <a:r>
              <a:rPr lang="en-AU" dirty="0"/>
              <a:t> </a:t>
            </a:r>
            <a:r>
              <a:rPr lang="en-AU" dirty="0" smtClean="0"/>
              <a:t>Control</a:t>
            </a:r>
            <a:r>
              <a:rPr lang="en-AU" sz="2800" b="0" dirty="0"/>
              <a:t> </a:t>
            </a:r>
            <a:r>
              <a:rPr lang="en-AU" sz="2800" b="0" dirty="0" smtClean="0"/>
              <a:t>(2 </a:t>
            </a:r>
            <a:r>
              <a:rPr lang="en-AU" sz="2800" b="0" dirty="0"/>
              <a:t>of 2)</a:t>
            </a:r>
          </a:p>
        </p:txBody>
      </p:sp>
      <p:pic>
        <p:nvPicPr>
          <p:cNvPr id="4" name="Picture 1" descr="A browser titled, Form Example displays an input box for favorite color and a datalist. "/>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7596" y="1600200"/>
            <a:ext cx="6448809"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219199" y="5931382"/>
            <a:ext cx="6577205" cy="338554"/>
          </a:xfrm>
          <a:prstGeom prst="rect">
            <a:avLst/>
          </a:prstGeom>
        </p:spPr>
        <p:txBody>
          <a:bodyPr wrap="square">
            <a:spAutoFit/>
          </a:bodyPr>
          <a:lstStyle/>
          <a:p>
            <a:r>
              <a:rPr lang="en-AU" sz="1600" b="1" dirty="0"/>
              <a:t>Figure 9.25</a:t>
            </a:r>
            <a:r>
              <a:rPr lang="en-AU" sz="1600" dirty="0"/>
              <a:t> </a:t>
            </a:r>
            <a:r>
              <a:rPr lang="en-US" sz="1600" dirty="0"/>
              <a:t>Firefox displays the </a:t>
            </a:r>
            <a:r>
              <a:rPr lang="en-US" sz="1600" dirty="0" err="1"/>
              <a:t>datalist</a:t>
            </a:r>
            <a:r>
              <a:rPr lang="en-US" sz="1600" dirty="0"/>
              <a:t> form control</a:t>
            </a:r>
            <a:endParaRPr lang="en-AU" sz="1600" dirty="0"/>
          </a:p>
        </p:txBody>
      </p:sp>
    </p:spTree>
    <p:extLst>
      <p:ext uri="{BB962C8B-B14F-4D97-AF65-F5344CB8AC3E}">
        <p14:creationId xmlns:p14="http://schemas.microsoft.com/office/powerpoint/2010/main" val="16481479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Slider Control</a:t>
            </a:r>
          </a:p>
        </p:txBody>
      </p:sp>
      <p:sp>
        <p:nvSpPr>
          <p:cNvPr id="3" name="Content Placeholder 2"/>
          <p:cNvSpPr>
            <a:spLocks noGrp="1"/>
          </p:cNvSpPr>
          <p:nvPr>
            <p:ph idx="1"/>
          </p:nvPr>
        </p:nvSpPr>
        <p:spPr/>
        <p:txBody>
          <a:bodyPr/>
          <a:lstStyle/>
          <a:p>
            <a:pPr marL="0" indent="0">
              <a:buNone/>
            </a:pPr>
            <a:r>
              <a:rPr lang="en-US" dirty="0"/>
              <a:t>&lt;label for="</a:t>
            </a:r>
            <a:r>
              <a:rPr lang="en-US" dirty="0" err="1"/>
              <a:t>myChoice</a:t>
            </a:r>
            <a:r>
              <a:rPr lang="en-US" dirty="0"/>
              <a:t>"&gt;</a:t>
            </a:r>
          </a:p>
          <a:p>
            <a:pPr marL="0" indent="0">
              <a:buNone/>
            </a:pPr>
            <a:r>
              <a:rPr lang="en-US" dirty="0"/>
              <a:t>Choose a number between 1 and 100:&lt;/label&gt;&lt;</a:t>
            </a:r>
            <a:r>
              <a:rPr lang="en-US" dirty="0" err="1"/>
              <a:t>br</a:t>
            </a:r>
            <a:r>
              <a:rPr lang="en-US" dirty="0"/>
              <a:t>&gt;</a:t>
            </a:r>
          </a:p>
          <a:p>
            <a:pPr marL="0" indent="0">
              <a:buNone/>
            </a:pPr>
            <a:r>
              <a:rPr lang="en-US" dirty="0"/>
              <a:t>Low &lt;input type="range" </a:t>
            </a:r>
            <a:br>
              <a:rPr lang="en-US" dirty="0"/>
            </a:br>
            <a:r>
              <a:rPr lang="en-US" dirty="0"/>
              <a:t>         name="</a:t>
            </a:r>
            <a:r>
              <a:rPr lang="en-US" dirty="0" err="1"/>
              <a:t>myChoice</a:t>
            </a:r>
            <a:r>
              <a:rPr lang="en-US" dirty="0"/>
              <a:t>" </a:t>
            </a:r>
            <a:br>
              <a:rPr lang="en-US" dirty="0"/>
            </a:br>
            <a:r>
              <a:rPr lang="en-US" dirty="0"/>
              <a:t>         id="</a:t>
            </a:r>
            <a:r>
              <a:rPr lang="en-US" dirty="0" err="1"/>
              <a:t>myChoice</a:t>
            </a:r>
            <a:r>
              <a:rPr lang="en-US" dirty="0"/>
              <a:t>" </a:t>
            </a:r>
            <a:br>
              <a:rPr lang="en-US" dirty="0"/>
            </a:br>
            <a:r>
              <a:rPr lang="en-US" dirty="0"/>
              <a:t>         min="1" </a:t>
            </a:r>
            <a:br>
              <a:rPr lang="en-US" dirty="0"/>
            </a:br>
            <a:r>
              <a:rPr lang="en-US" dirty="0"/>
              <a:t>         max="100"&gt; High</a:t>
            </a:r>
            <a:endParaRPr lang="en-AU" dirty="0"/>
          </a:p>
        </p:txBody>
      </p:sp>
      <p:pic>
        <p:nvPicPr>
          <p:cNvPr id="4" name="Picture 1" descr="The form has heading Choose A Number at the top. The form contains a text above the volume slider as choose a number between 1 and 100. The volume slider is followed by two buttons labeled as send and res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819400"/>
            <a:ext cx="39751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4267200" y="5681203"/>
            <a:ext cx="4267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9.27</a:t>
            </a:r>
            <a:r>
              <a:rPr lang="en-US" altLang="en-US" sz="1600" dirty="0">
                <a:latin typeface="+mj-lt"/>
              </a:rPr>
              <a:t> The Firefox browser displays the</a:t>
            </a:r>
          </a:p>
          <a:p>
            <a:r>
              <a:rPr lang="en-US" altLang="en-US" sz="1600" dirty="0">
                <a:latin typeface="+mj-lt"/>
              </a:rPr>
              <a:t>range form control.</a:t>
            </a:r>
          </a:p>
        </p:txBody>
      </p:sp>
    </p:spTree>
    <p:extLst>
      <p:ext uri="{BB962C8B-B14F-4D97-AF65-F5344CB8AC3E}">
        <p14:creationId xmlns:p14="http://schemas.microsoft.com/office/powerpoint/2010/main" val="58955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Components of Using Forms</a:t>
            </a:r>
            <a:endParaRPr lang="en-AU" sz="2000" b="0" dirty="0"/>
          </a:p>
        </p:txBody>
      </p:sp>
      <p:sp>
        <p:nvSpPr>
          <p:cNvPr id="3" name="Content Placeholder 2"/>
          <p:cNvSpPr>
            <a:spLocks noGrp="1"/>
          </p:cNvSpPr>
          <p:nvPr>
            <p:ph idx="1"/>
          </p:nvPr>
        </p:nvSpPr>
        <p:spPr>
          <a:xfrm>
            <a:off x="457200" y="1600200"/>
            <a:ext cx="8229600" cy="4571999"/>
          </a:xfrm>
        </p:spPr>
        <p:txBody>
          <a:bodyPr/>
          <a:lstStyle/>
          <a:p>
            <a:pPr marL="514350" indent="-514350">
              <a:spcBef>
                <a:spcPts val="600"/>
              </a:spcBef>
              <a:buFont typeface="+mj-lt"/>
              <a:buAutoNum type="arabicPeriod"/>
            </a:pPr>
            <a:r>
              <a:rPr lang="en-US" dirty="0" smtClean="0"/>
              <a:t>The </a:t>
            </a:r>
            <a:r>
              <a:rPr lang="en-US" dirty="0"/>
              <a:t>HTML </a:t>
            </a:r>
            <a:r>
              <a:rPr lang="en-US" dirty="0" smtClean="0"/>
              <a:t>form </a:t>
            </a:r>
          </a:p>
          <a:p>
            <a:pPr marL="0" indent="0">
              <a:spcBef>
                <a:spcPts val="600"/>
              </a:spcBef>
              <a:buNone/>
            </a:pPr>
            <a:r>
              <a:rPr lang="en-US" dirty="0" smtClean="0"/>
              <a:t>the </a:t>
            </a:r>
            <a:r>
              <a:rPr lang="en-US" dirty="0"/>
              <a:t>web page user </a:t>
            </a:r>
            <a:r>
              <a:rPr lang="en-US" dirty="0" smtClean="0"/>
              <a:t>interface </a:t>
            </a:r>
            <a:endParaRPr lang="en-US" dirty="0"/>
          </a:p>
          <a:p>
            <a:pPr marL="0" indent="0">
              <a:spcBef>
                <a:spcPts val="600"/>
              </a:spcBef>
              <a:buNone/>
            </a:pPr>
            <a:r>
              <a:rPr lang="en-US" dirty="0" smtClean="0"/>
              <a:t>and</a:t>
            </a:r>
            <a:endParaRPr lang="en-US" dirty="0"/>
          </a:p>
          <a:p>
            <a:pPr marL="514350" indent="-514350">
              <a:spcBef>
                <a:spcPts val="600"/>
              </a:spcBef>
              <a:buFont typeface="+mj-lt"/>
              <a:buAutoNum type="arabicPeriod" startAt="2"/>
            </a:pPr>
            <a:r>
              <a:rPr lang="en-US" dirty="0" smtClean="0"/>
              <a:t>The </a:t>
            </a:r>
            <a:r>
              <a:rPr lang="en-US" dirty="0"/>
              <a:t>server-side </a:t>
            </a:r>
            <a:r>
              <a:rPr lang="en-US" dirty="0" smtClean="0"/>
              <a:t>processing</a:t>
            </a:r>
            <a:endParaRPr lang="en-US" dirty="0"/>
          </a:p>
          <a:p>
            <a:pPr marL="0" indent="0">
              <a:spcBef>
                <a:spcPts val="600"/>
              </a:spcBef>
              <a:buNone/>
            </a:pPr>
            <a:r>
              <a:rPr lang="en-US" dirty="0" smtClean="0"/>
              <a:t>Server-side </a:t>
            </a:r>
            <a:r>
              <a:rPr lang="en-US" dirty="0"/>
              <a:t>processing works with the form data and sends e-mail, writes to a text file, updates a database, or performs some other type of processing on the server.</a:t>
            </a:r>
            <a:endParaRPr lang="en-AU" dirty="0"/>
          </a:p>
        </p:txBody>
      </p:sp>
    </p:spTree>
    <p:extLst>
      <p:ext uri="{BB962C8B-B14F-4D97-AF65-F5344CB8AC3E}">
        <p14:creationId xmlns:p14="http://schemas.microsoft.com/office/powerpoint/2010/main" val="31998099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Spinner Control</a:t>
            </a:r>
          </a:p>
        </p:txBody>
      </p:sp>
      <p:sp>
        <p:nvSpPr>
          <p:cNvPr id="3" name="Content Placeholder 2"/>
          <p:cNvSpPr>
            <a:spLocks noGrp="1"/>
          </p:cNvSpPr>
          <p:nvPr>
            <p:ph idx="1"/>
          </p:nvPr>
        </p:nvSpPr>
        <p:spPr/>
        <p:txBody>
          <a:bodyPr/>
          <a:lstStyle/>
          <a:p>
            <a:pPr marL="0" indent="0">
              <a:buNone/>
            </a:pPr>
            <a:r>
              <a:rPr lang="en-US" dirty="0"/>
              <a:t>&lt;label for="</a:t>
            </a:r>
            <a:r>
              <a:rPr lang="en-US" dirty="0" err="1"/>
              <a:t>myChoice</a:t>
            </a:r>
            <a:r>
              <a:rPr lang="en-US" dirty="0"/>
              <a:t>"&gt;Choose a number between 1 and 10:&lt;/label&gt;</a:t>
            </a:r>
            <a:br>
              <a:rPr lang="en-US" dirty="0"/>
            </a:br>
            <a:r>
              <a:rPr lang="en-US" dirty="0"/>
              <a:t>&lt;input type="number"  </a:t>
            </a:r>
            <a:br>
              <a:rPr lang="en-US" dirty="0"/>
            </a:br>
            <a:r>
              <a:rPr lang="en-US" dirty="0"/>
              <a:t>           name="</a:t>
            </a:r>
            <a:r>
              <a:rPr lang="en-US" dirty="0" err="1"/>
              <a:t>myChoice</a:t>
            </a:r>
            <a:r>
              <a:rPr lang="en-US" dirty="0"/>
              <a:t>" </a:t>
            </a:r>
            <a:br>
              <a:rPr lang="en-US" dirty="0"/>
            </a:br>
            <a:r>
              <a:rPr lang="en-US" dirty="0"/>
              <a:t>           id="</a:t>
            </a:r>
            <a:r>
              <a:rPr lang="en-US" dirty="0" err="1"/>
              <a:t>myChoice</a:t>
            </a:r>
            <a:r>
              <a:rPr lang="en-US" dirty="0"/>
              <a:t>“</a:t>
            </a:r>
            <a:br>
              <a:rPr lang="en-US" dirty="0"/>
            </a:br>
            <a:r>
              <a:rPr lang="en-US" dirty="0"/>
              <a:t>           min="1" max="10"&gt;</a:t>
            </a:r>
            <a:endParaRPr lang="en-AU" dirty="0"/>
          </a:p>
        </p:txBody>
      </p:sp>
      <p:pic>
        <p:nvPicPr>
          <p:cNvPr id="4" name="Picture 1" descr="The form contains an input box with text 3. The input box is labeled as Choose a number between 1 and 100. The heading above the input box is Choose A Number. The input box is followed by two buttons labeled as send and reset respectivel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286000"/>
            <a:ext cx="3810000" cy="283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4343400" y="5167466"/>
            <a:ext cx="4038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9.28</a:t>
            </a:r>
            <a:r>
              <a:rPr lang="en-US" altLang="en-US" sz="1600" dirty="0">
                <a:latin typeface="+mj-lt"/>
              </a:rPr>
              <a:t> A spinner control displayed in the </a:t>
            </a:r>
            <a:r>
              <a:rPr lang="en-US" altLang="en-US" sz="1600" dirty="0" smtClean="0">
                <a:latin typeface="+mj-lt"/>
              </a:rPr>
              <a:t>Firefox browser</a:t>
            </a:r>
            <a:endParaRPr lang="en-US" altLang="en-US" sz="1600" dirty="0">
              <a:latin typeface="+mj-lt"/>
            </a:endParaRPr>
          </a:p>
        </p:txBody>
      </p:sp>
    </p:spTree>
    <p:extLst>
      <p:ext uri="{BB962C8B-B14F-4D97-AF65-F5344CB8AC3E}">
        <p14:creationId xmlns:p14="http://schemas.microsoft.com/office/powerpoint/2010/main" val="13553431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a:t>
            </a:r>
            <a:r>
              <a:rPr lang="en-AU" dirty="0" smtClean="0"/>
              <a:t>Calendar </a:t>
            </a:r>
            <a:r>
              <a:rPr lang="en-AU" dirty="0"/>
              <a:t>Date-Picker Control</a:t>
            </a:r>
          </a:p>
        </p:txBody>
      </p:sp>
      <p:sp>
        <p:nvSpPr>
          <p:cNvPr id="3" name="Content Placeholder 2"/>
          <p:cNvSpPr>
            <a:spLocks noGrp="1"/>
          </p:cNvSpPr>
          <p:nvPr>
            <p:ph idx="1"/>
          </p:nvPr>
        </p:nvSpPr>
        <p:spPr/>
        <p:txBody>
          <a:bodyPr/>
          <a:lstStyle/>
          <a:p>
            <a:pPr marL="0" indent="0">
              <a:buNone/>
            </a:pPr>
            <a:r>
              <a:rPr lang="en-US" dirty="0" smtClean="0"/>
              <a:t>&lt;</a:t>
            </a:r>
            <a:r>
              <a:rPr lang="en-US" dirty="0"/>
              <a:t>label for="</a:t>
            </a:r>
            <a:r>
              <a:rPr lang="en-US" dirty="0" err="1"/>
              <a:t>myDate</a:t>
            </a:r>
            <a:r>
              <a:rPr lang="en-US" dirty="0"/>
              <a:t>"&gt;Choose a Date&lt;/label&gt;</a:t>
            </a:r>
            <a:br>
              <a:rPr lang="en-US" dirty="0"/>
            </a:br>
            <a:r>
              <a:rPr lang="en-US" dirty="0"/>
              <a:t>&lt;input type="date" name="</a:t>
            </a:r>
            <a:r>
              <a:rPr lang="en-US" dirty="0" err="1"/>
              <a:t>myDate</a:t>
            </a:r>
            <a:r>
              <a:rPr lang="en-US" dirty="0"/>
              <a:t>" id="</a:t>
            </a:r>
            <a:r>
              <a:rPr lang="en-US" dirty="0" err="1"/>
              <a:t>myDate</a:t>
            </a:r>
            <a:r>
              <a:rPr lang="en-US" dirty="0"/>
              <a:t>"&gt;</a:t>
            </a:r>
            <a:endParaRPr lang="en-AU" dirty="0"/>
          </a:p>
        </p:txBody>
      </p:sp>
      <p:pic>
        <p:nvPicPr>
          <p:cNvPr id="4" name="Picture 1" descr="The form contains an input box with date m m forward slash d d forward slash y y y y and a calendar. The input box is labeled as Choose a Date. The heading above the input box is Choose A Date. The input box is followed by two buttons labeled as send and res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90800"/>
            <a:ext cx="383857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4967287" y="5358825"/>
            <a:ext cx="3581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9.29</a:t>
            </a:r>
            <a:r>
              <a:rPr lang="en-US" altLang="en-US" sz="1600" dirty="0">
                <a:latin typeface="+mj-lt"/>
              </a:rPr>
              <a:t> A date form control displayed in the Firefox browser</a:t>
            </a:r>
          </a:p>
        </p:txBody>
      </p:sp>
    </p:spTree>
    <p:extLst>
      <p:ext uri="{BB962C8B-B14F-4D97-AF65-F5344CB8AC3E}">
        <p14:creationId xmlns:p14="http://schemas.microsoft.com/office/powerpoint/2010/main" val="23828391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a:t>
            </a:r>
            <a:r>
              <a:rPr lang="en-AU" dirty="0" err="1"/>
              <a:t>Color</a:t>
            </a:r>
            <a:r>
              <a:rPr lang="en-AU" dirty="0"/>
              <a:t> Well Control</a:t>
            </a:r>
          </a:p>
        </p:txBody>
      </p:sp>
      <p:sp>
        <p:nvSpPr>
          <p:cNvPr id="3" name="Content Placeholder 2"/>
          <p:cNvSpPr>
            <a:spLocks noGrp="1"/>
          </p:cNvSpPr>
          <p:nvPr>
            <p:ph idx="1"/>
          </p:nvPr>
        </p:nvSpPr>
        <p:spPr/>
        <p:txBody>
          <a:bodyPr/>
          <a:lstStyle/>
          <a:p>
            <a:pPr marL="0" indent="0">
              <a:buNone/>
            </a:pPr>
            <a:r>
              <a:rPr lang="en-US" dirty="0" smtClean="0"/>
              <a:t>&lt;</a:t>
            </a:r>
            <a:r>
              <a:rPr lang="en-US" dirty="0"/>
              <a:t>label for="</a:t>
            </a:r>
            <a:r>
              <a:rPr lang="en-US" dirty="0" err="1"/>
              <a:t>myColor</a:t>
            </a:r>
            <a:r>
              <a:rPr lang="en-US" dirty="0"/>
              <a:t>"&gt;Choose a color:&lt;/label&gt;</a:t>
            </a:r>
            <a:br>
              <a:rPr lang="en-US" dirty="0"/>
            </a:br>
            <a:r>
              <a:rPr lang="en-US" dirty="0"/>
              <a:t>&lt;input type="color" name="</a:t>
            </a:r>
            <a:r>
              <a:rPr lang="en-US" dirty="0" err="1"/>
              <a:t>myColor</a:t>
            </a:r>
            <a:r>
              <a:rPr lang="en-US" dirty="0"/>
              <a:t>" id="</a:t>
            </a:r>
            <a:r>
              <a:rPr lang="en-US" dirty="0" err="1"/>
              <a:t>myColor</a:t>
            </a:r>
            <a:r>
              <a:rPr lang="en-US" dirty="0"/>
              <a:t>"&gt;</a:t>
            </a:r>
            <a:endParaRPr lang="en-AU" dirty="0"/>
          </a:p>
        </p:txBody>
      </p:sp>
      <p:pic>
        <p:nvPicPr>
          <p:cNvPr id="4" name="Picture 1" descr="The form contains an input box with a color panel labeled as Choose a Color. The heading above the input box is Choose A Color. The input box is followed by two buttons labeled as send and res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29682"/>
            <a:ext cx="449421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5256213" y="5356285"/>
            <a:ext cx="3201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9.30</a:t>
            </a:r>
            <a:r>
              <a:rPr lang="en-US" altLang="en-US" sz="1600" dirty="0">
                <a:latin typeface="+mj-lt"/>
              </a:rPr>
              <a:t> The Firefox </a:t>
            </a:r>
            <a:r>
              <a:rPr lang="en-US" altLang="en-US" sz="1600" dirty="0" smtClean="0">
                <a:latin typeface="+mj-lt"/>
              </a:rPr>
              <a:t>browser supports </a:t>
            </a:r>
            <a:r>
              <a:rPr lang="en-US" altLang="en-US" sz="1600" dirty="0">
                <a:latin typeface="+mj-lt"/>
              </a:rPr>
              <a:t>the color-well form control</a:t>
            </a:r>
          </a:p>
        </p:txBody>
      </p:sp>
    </p:spTree>
    <p:extLst>
      <p:ext uri="{BB962C8B-B14F-4D97-AF65-F5344CB8AC3E}">
        <p14:creationId xmlns:p14="http://schemas.microsoft.com/office/powerpoint/2010/main" val="16972515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with an HTML5 Form</a:t>
            </a:r>
            <a:endParaRPr lang="en-AU" dirty="0"/>
          </a:p>
        </p:txBody>
      </p:sp>
      <p:sp>
        <p:nvSpPr>
          <p:cNvPr id="3" name="Content Placeholder 2"/>
          <p:cNvSpPr>
            <a:spLocks noGrp="1"/>
          </p:cNvSpPr>
          <p:nvPr>
            <p:ph idx="1"/>
          </p:nvPr>
        </p:nvSpPr>
        <p:spPr>
          <a:xfrm>
            <a:off x="457200" y="1600200"/>
            <a:ext cx="8229600" cy="4639200"/>
          </a:xfrm>
        </p:spPr>
        <p:txBody>
          <a:bodyPr/>
          <a:lstStyle/>
          <a:p>
            <a:pPr marL="0" indent="0">
              <a:buNone/>
            </a:pPr>
            <a:r>
              <a:rPr lang="en-US" dirty="0"/>
              <a:t>The form display and functioning varies with browser support.</a:t>
            </a:r>
            <a:endParaRPr lang="en-AU" dirty="0"/>
          </a:p>
        </p:txBody>
      </p:sp>
      <p:pic>
        <p:nvPicPr>
          <p:cNvPr id="4" name="Picture 3" descr="The form has the heading as Send Us Your Comments. The heading is followed by a text required fields are marked with an asterisk and its symbol. The details in the form are Name, Email, Rating between 1 and 10, and Comments. The form has a submit button at the bott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2209800"/>
            <a:ext cx="3230236" cy="34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2514600" y="5654625"/>
            <a:ext cx="4495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9.31</a:t>
            </a:r>
            <a:r>
              <a:rPr lang="en-US" altLang="en-US" sz="1600" dirty="0">
                <a:latin typeface="+mj-lt"/>
              </a:rPr>
              <a:t> The form displayed in </a:t>
            </a:r>
            <a:r>
              <a:rPr lang="en-US" altLang="en-US" sz="1600" dirty="0" smtClean="0">
                <a:latin typeface="+mj-lt"/>
              </a:rPr>
              <a:t>the Firefox </a:t>
            </a:r>
            <a:r>
              <a:rPr lang="en-US" altLang="en-US" sz="1600" dirty="0">
                <a:latin typeface="+mj-lt"/>
              </a:rPr>
              <a:t>browser</a:t>
            </a:r>
          </a:p>
        </p:txBody>
      </p:sp>
    </p:spTree>
    <p:extLst>
      <p:ext uri="{BB962C8B-B14F-4D97-AF65-F5344CB8AC3E}">
        <p14:creationId xmlns:p14="http://schemas.microsoft.com/office/powerpoint/2010/main" val="261940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AU" sz="2000" b="0" dirty="0"/>
          </a:p>
        </p:txBody>
      </p:sp>
      <p:sp>
        <p:nvSpPr>
          <p:cNvPr id="3" name="Content Placeholder 2"/>
          <p:cNvSpPr>
            <a:spLocks noGrp="1"/>
          </p:cNvSpPr>
          <p:nvPr>
            <p:ph idx="1"/>
          </p:nvPr>
        </p:nvSpPr>
        <p:spPr>
          <a:xfrm>
            <a:off x="457200" y="1600200"/>
            <a:ext cx="8229600" cy="4571999"/>
          </a:xfrm>
        </p:spPr>
        <p:txBody>
          <a:bodyPr/>
          <a:lstStyle/>
          <a:p>
            <a:pPr marL="0" indent="0">
              <a:buNone/>
            </a:pPr>
            <a:r>
              <a:rPr lang="en-US" dirty="0"/>
              <a:t>This chapter introduced the use of forms on web pages. </a:t>
            </a:r>
          </a:p>
          <a:p>
            <a:pPr marL="0" indent="0">
              <a:buNone/>
            </a:pPr>
            <a:r>
              <a:rPr lang="en-US" dirty="0"/>
              <a:t>You learned about how to configure form elements and provide for accessibility. </a:t>
            </a:r>
          </a:p>
          <a:p>
            <a:pPr marL="0" indent="0">
              <a:buNone/>
            </a:pPr>
            <a:r>
              <a:rPr lang="en-US" dirty="0"/>
              <a:t>You also learned how to configure a form to access server-side processing. </a:t>
            </a:r>
          </a:p>
          <a:p>
            <a:pPr marL="0" indent="0">
              <a:buNone/>
            </a:pPr>
            <a:r>
              <a:rPr lang="en-US" dirty="0"/>
              <a:t>In addition, you learned about new HTML5 form controls.</a:t>
            </a:r>
          </a:p>
        </p:txBody>
      </p:sp>
    </p:spTree>
    <p:extLst>
      <p:ext uri="{BB962C8B-B14F-4D97-AF65-F5344CB8AC3E}">
        <p14:creationId xmlns:p14="http://schemas.microsoft.com/office/powerpoint/2010/main" val="190132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Using </a:t>
            </a:r>
            <a:r>
              <a:rPr lang="en-US" dirty="0" smtClean="0"/>
              <a:t>Forms</a:t>
            </a:r>
            <a:r>
              <a:rPr lang="en-US" sz="2000" b="0" dirty="0" smtClean="0"/>
              <a:t> (1 of 2)</a:t>
            </a:r>
            <a:endParaRPr lang="en-AU" sz="2000" b="0" dirty="0"/>
          </a:p>
        </p:txBody>
      </p:sp>
      <p:sp>
        <p:nvSpPr>
          <p:cNvPr id="3" name="Content Placeholder 2"/>
          <p:cNvSpPr>
            <a:spLocks noGrp="1"/>
          </p:cNvSpPr>
          <p:nvPr>
            <p:ph idx="1"/>
          </p:nvPr>
        </p:nvSpPr>
        <p:spPr>
          <a:xfrm>
            <a:off x="457200" y="1600201"/>
            <a:ext cx="8229600" cy="4309646"/>
          </a:xfrm>
        </p:spPr>
        <p:txBody>
          <a:bodyPr/>
          <a:lstStyle/>
          <a:p>
            <a:pPr marL="0" indent="0">
              <a:spcBef>
                <a:spcPts val="1200"/>
              </a:spcBef>
              <a:buNone/>
            </a:pPr>
            <a:r>
              <a:rPr lang="en-AU" b="1" dirty="0"/>
              <a:t>&lt;form&gt;</a:t>
            </a:r>
          </a:p>
          <a:p>
            <a:pPr>
              <a:spcBef>
                <a:spcPts val="1200"/>
              </a:spcBef>
            </a:pPr>
            <a:r>
              <a:rPr lang="en-AU" sz="2400" dirty="0"/>
              <a:t>Contains the form elements on a web page</a:t>
            </a:r>
          </a:p>
          <a:p>
            <a:pPr>
              <a:spcBef>
                <a:spcPts val="1200"/>
              </a:spcBef>
            </a:pPr>
            <a:r>
              <a:rPr lang="en-AU" sz="2400" dirty="0"/>
              <a:t>Container tag 	</a:t>
            </a:r>
          </a:p>
          <a:p>
            <a:pPr marL="0" indent="0">
              <a:spcBef>
                <a:spcPts val="1200"/>
              </a:spcBef>
              <a:buNone/>
            </a:pPr>
            <a:r>
              <a:rPr lang="en-AU" b="1" dirty="0"/>
              <a:t>&lt;input&gt;</a:t>
            </a:r>
          </a:p>
          <a:p>
            <a:pPr>
              <a:spcBef>
                <a:spcPts val="1200"/>
              </a:spcBef>
            </a:pPr>
            <a:r>
              <a:rPr lang="en-AU" sz="2400" dirty="0"/>
              <a:t>Configures a variety of form elements including </a:t>
            </a:r>
            <a:br>
              <a:rPr lang="en-AU" sz="2400" dirty="0"/>
            </a:br>
            <a:r>
              <a:rPr lang="en-AU" sz="2400" dirty="0"/>
              <a:t>text boxes, radio buttons, check boxes, and buttons</a:t>
            </a:r>
          </a:p>
          <a:p>
            <a:pPr>
              <a:spcBef>
                <a:spcPts val="1200"/>
              </a:spcBef>
            </a:pPr>
            <a:r>
              <a:rPr lang="en-AU" sz="2400" dirty="0"/>
              <a:t>Stand alone </a:t>
            </a:r>
            <a:r>
              <a:rPr lang="en-AU" sz="2400" dirty="0" smtClean="0"/>
              <a:t>tag</a:t>
            </a:r>
            <a:endParaRPr lang="en-AU" sz="2400" dirty="0"/>
          </a:p>
        </p:txBody>
      </p:sp>
    </p:spTree>
    <p:extLst>
      <p:ext uri="{BB962C8B-B14F-4D97-AF65-F5344CB8AC3E}">
        <p14:creationId xmlns:p14="http://schemas.microsoft.com/office/powerpoint/2010/main" val="234494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Using </a:t>
            </a:r>
            <a:r>
              <a:rPr lang="en-US" dirty="0" smtClean="0"/>
              <a:t>Forms</a:t>
            </a:r>
            <a:r>
              <a:rPr lang="en-US" sz="2000" b="0" dirty="0"/>
              <a:t> </a:t>
            </a:r>
            <a:r>
              <a:rPr lang="en-US" sz="2000" b="0" dirty="0" smtClean="0"/>
              <a:t>(2 </a:t>
            </a:r>
            <a:r>
              <a:rPr lang="en-US" sz="2000" b="0" dirty="0"/>
              <a:t>of 2)</a:t>
            </a:r>
            <a:endParaRPr lang="en-AU" sz="2000" dirty="0"/>
          </a:p>
        </p:txBody>
      </p:sp>
      <p:sp>
        <p:nvSpPr>
          <p:cNvPr id="3" name="Content Placeholder 2"/>
          <p:cNvSpPr>
            <a:spLocks noGrp="1"/>
          </p:cNvSpPr>
          <p:nvPr>
            <p:ph idx="1"/>
          </p:nvPr>
        </p:nvSpPr>
        <p:spPr>
          <a:xfrm>
            <a:off x="457200" y="1600201"/>
            <a:ext cx="8229600" cy="4309646"/>
          </a:xfrm>
        </p:spPr>
        <p:txBody>
          <a:bodyPr/>
          <a:lstStyle/>
          <a:p>
            <a:pPr marL="0" indent="0">
              <a:spcBef>
                <a:spcPts val="1200"/>
              </a:spcBef>
              <a:buNone/>
            </a:pPr>
            <a:r>
              <a:rPr lang="en-AU" b="1" dirty="0"/>
              <a:t>&lt;</a:t>
            </a:r>
            <a:r>
              <a:rPr lang="en-AU" b="1" dirty="0" err="1"/>
              <a:t>textarea</a:t>
            </a:r>
            <a:r>
              <a:rPr lang="en-AU" b="1" dirty="0"/>
              <a:t>&gt;</a:t>
            </a:r>
          </a:p>
          <a:p>
            <a:pPr>
              <a:spcBef>
                <a:spcPts val="600"/>
              </a:spcBef>
            </a:pPr>
            <a:r>
              <a:rPr lang="en-AU" sz="2400" dirty="0"/>
              <a:t>Configures a scrolling text box</a:t>
            </a:r>
          </a:p>
          <a:p>
            <a:pPr>
              <a:spcBef>
                <a:spcPts val="600"/>
              </a:spcBef>
            </a:pPr>
            <a:r>
              <a:rPr lang="en-AU" sz="2400" dirty="0"/>
              <a:t>Cont</a:t>
            </a:r>
            <a:r>
              <a:rPr lang="en-AU" dirty="0"/>
              <a:t>ainer tag</a:t>
            </a:r>
          </a:p>
          <a:p>
            <a:pPr marL="0" indent="0">
              <a:spcBef>
                <a:spcPts val="1200"/>
              </a:spcBef>
              <a:buNone/>
            </a:pPr>
            <a:r>
              <a:rPr lang="en-AU" b="1" dirty="0"/>
              <a:t>&lt;select&gt; </a:t>
            </a:r>
          </a:p>
          <a:p>
            <a:pPr>
              <a:spcBef>
                <a:spcPts val="600"/>
              </a:spcBef>
            </a:pPr>
            <a:r>
              <a:rPr lang="en-AU" sz="2400" dirty="0"/>
              <a:t>Configures </a:t>
            </a:r>
            <a:r>
              <a:rPr lang="en-AU" sz="2400" dirty="0" smtClean="0"/>
              <a:t>a </a:t>
            </a:r>
            <a:r>
              <a:rPr lang="en-AU" sz="2400" dirty="0"/>
              <a:t>select box (drop down list)</a:t>
            </a:r>
          </a:p>
          <a:p>
            <a:pPr>
              <a:spcBef>
                <a:spcPts val="600"/>
              </a:spcBef>
            </a:pPr>
            <a:r>
              <a:rPr lang="en-AU" sz="2400" dirty="0"/>
              <a:t>Container tag</a:t>
            </a:r>
          </a:p>
          <a:p>
            <a:pPr marL="0" indent="0">
              <a:spcBef>
                <a:spcPts val="1200"/>
              </a:spcBef>
              <a:buNone/>
            </a:pPr>
            <a:r>
              <a:rPr lang="en-AU" b="1" dirty="0"/>
              <a:t>&lt;option&gt; </a:t>
            </a:r>
          </a:p>
          <a:p>
            <a:pPr>
              <a:spcBef>
                <a:spcPts val="600"/>
              </a:spcBef>
            </a:pPr>
            <a:r>
              <a:rPr lang="en-AU" sz="2400" dirty="0"/>
              <a:t>Configures an option in the select box</a:t>
            </a:r>
          </a:p>
          <a:p>
            <a:pPr>
              <a:spcBef>
                <a:spcPts val="600"/>
              </a:spcBef>
            </a:pPr>
            <a:r>
              <a:rPr lang="en-AU" sz="2400" dirty="0"/>
              <a:t>Container </a:t>
            </a:r>
            <a:r>
              <a:rPr lang="en-AU" dirty="0"/>
              <a:t>tag</a:t>
            </a:r>
          </a:p>
          <a:p>
            <a:pPr>
              <a:spcBef>
                <a:spcPts val="1200"/>
              </a:spcBef>
            </a:pPr>
            <a:endParaRPr lang="en-AU" sz="2400" dirty="0"/>
          </a:p>
        </p:txBody>
      </p:sp>
    </p:spTree>
    <p:extLst>
      <p:ext uri="{BB962C8B-B14F-4D97-AF65-F5344CB8AC3E}">
        <p14:creationId xmlns:p14="http://schemas.microsoft.com/office/powerpoint/2010/main" val="420501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Form </a:t>
            </a:r>
            <a:r>
              <a:rPr lang="en-US" dirty="0" smtClean="0"/>
              <a:t>HTML</a:t>
            </a:r>
            <a:r>
              <a:rPr lang="en-US" sz="2000" b="0" dirty="0" smtClean="0"/>
              <a:t> (1 of 2)</a:t>
            </a:r>
            <a:endParaRPr lang="en-AU" sz="2000" b="0" dirty="0"/>
          </a:p>
        </p:txBody>
      </p:sp>
      <p:sp>
        <p:nvSpPr>
          <p:cNvPr id="3" name="Content Placeholder 2"/>
          <p:cNvSpPr>
            <a:spLocks noGrp="1"/>
          </p:cNvSpPr>
          <p:nvPr>
            <p:ph idx="1"/>
          </p:nvPr>
        </p:nvSpPr>
        <p:spPr>
          <a:xfrm>
            <a:off x="457200" y="1600201"/>
            <a:ext cx="8229600" cy="4309646"/>
          </a:xfrm>
        </p:spPr>
        <p:txBody>
          <a:bodyPr/>
          <a:lstStyle/>
          <a:p>
            <a:pPr marL="0" indent="0">
              <a:buNone/>
            </a:pPr>
            <a:r>
              <a:rPr lang="en-US" dirty="0"/>
              <a:t>&lt;form&gt; </a:t>
            </a:r>
          </a:p>
          <a:p>
            <a:pPr marL="354013" indent="0">
              <a:buNone/>
            </a:pPr>
            <a:r>
              <a:rPr lang="en-US" dirty="0" smtClean="0"/>
              <a:t>E-mail</a:t>
            </a:r>
            <a:r>
              <a:rPr lang="en-US" dirty="0"/>
              <a:t>: &lt;input type="text" name ="email"  id="email" required&gt;&lt;</a:t>
            </a:r>
            <a:r>
              <a:rPr lang="en-US" dirty="0" err="1"/>
              <a:t>br</a:t>
            </a:r>
            <a:r>
              <a:rPr lang="en-US" dirty="0"/>
              <a:t>&gt;</a:t>
            </a:r>
            <a:br>
              <a:rPr lang="en-US" dirty="0"/>
            </a:br>
            <a:r>
              <a:rPr lang="en-US" dirty="0" smtClean="0"/>
              <a:t>&lt;</a:t>
            </a:r>
            <a:r>
              <a:rPr lang="en-US" dirty="0"/>
              <a:t>input type="submit"&gt; </a:t>
            </a:r>
            <a:br>
              <a:rPr lang="en-US" dirty="0"/>
            </a:br>
            <a:r>
              <a:rPr lang="en-US" dirty="0" smtClean="0"/>
              <a:t>&lt;</a:t>
            </a:r>
            <a:r>
              <a:rPr lang="en-US" dirty="0"/>
              <a:t>input type="reset"&gt; </a:t>
            </a:r>
          </a:p>
          <a:p>
            <a:pPr marL="0" indent="0">
              <a:buNone/>
            </a:pPr>
            <a:r>
              <a:rPr lang="en-US" dirty="0"/>
              <a:t>&lt;/form&gt;</a:t>
            </a:r>
            <a:endParaRPr lang="en-AU" b="1" dirty="0"/>
          </a:p>
        </p:txBody>
      </p:sp>
    </p:spTree>
    <p:extLst>
      <p:ext uri="{BB962C8B-B14F-4D97-AF65-F5344CB8AC3E}">
        <p14:creationId xmlns:p14="http://schemas.microsoft.com/office/powerpoint/2010/main" val="254635138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8715</TotalTime>
  <Words>2255</Words>
  <Application>Microsoft Office PowerPoint</Application>
  <PresentationFormat>On-screen Show (4:3)</PresentationFormat>
  <Paragraphs>429</Paragraphs>
  <Slides>64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Times New Roman</vt:lpstr>
      <vt:lpstr>Verdana</vt:lpstr>
      <vt:lpstr>Wingdings</vt:lpstr>
      <vt:lpstr>508 Lecture</vt:lpstr>
      <vt:lpstr>Web Development &amp; Design Foundations  with HTML5</vt:lpstr>
      <vt:lpstr>Learning Outcomes (1 of 2)</vt:lpstr>
      <vt:lpstr>Learning Outcomes (2 of 2)</vt:lpstr>
      <vt:lpstr>Overview of Forms (1 of 2)</vt:lpstr>
      <vt:lpstr>Overview of Forms (2 of 2)</vt:lpstr>
      <vt:lpstr>Two Components of Using Forms</vt:lpstr>
      <vt:lpstr>HTML Using Forms (1 of 2)</vt:lpstr>
      <vt:lpstr>HTML Using Forms (2 of 2)</vt:lpstr>
      <vt:lpstr>Sample Form HTML (1 of 2)</vt:lpstr>
      <vt:lpstr>Sample Form HTML (2 of 2)</vt:lpstr>
      <vt:lpstr>HTML form element</vt:lpstr>
      <vt:lpstr>Input Text box</vt:lpstr>
      <vt:lpstr>textarea Scrolling Text Box</vt:lpstr>
      <vt:lpstr>input Submit Button</vt:lpstr>
      <vt:lpstr>input Reset Button</vt:lpstr>
      <vt:lpstr>Hands-On Practice</vt:lpstr>
      <vt:lpstr>input File Upload Control (1 of 2)</vt:lpstr>
      <vt:lpstr>input File Upload Control (2 of 2)</vt:lpstr>
      <vt:lpstr>input Password box</vt:lpstr>
      <vt:lpstr>input Check box</vt:lpstr>
      <vt:lpstr>input Radio Button (1 of 2)</vt:lpstr>
      <vt:lpstr>input Radio Button (2 of 2)</vt:lpstr>
      <vt:lpstr>input Hidden form data</vt:lpstr>
      <vt:lpstr>Select List (1 of 2)</vt:lpstr>
      <vt:lpstr>Select List (2 of 2)</vt:lpstr>
      <vt:lpstr>Options in a Select List</vt:lpstr>
      <vt:lpstr>Checkpoint (1 of 4)</vt:lpstr>
      <vt:lpstr>Checkpoint (2 of 4)</vt:lpstr>
      <vt:lpstr>input Image Button</vt:lpstr>
      <vt:lpstr> Button Element (1 of 2)</vt:lpstr>
      <vt:lpstr> Button Element (2 of 2)</vt:lpstr>
      <vt:lpstr>Accessibility &amp; Forms</vt:lpstr>
      <vt:lpstr>Label Element</vt:lpstr>
      <vt:lpstr>Fieldset and Legend Elements (1 of 3)</vt:lpstr>
      <vt:lpstr>Fieldset and Legend Elements (2 of 3)</vt:lpstr>
      <vt:lpstr>Fieldset and Legend Elements (3 of 3)</vt:lpstr>
      <vt:lpstr>tabindex attribute</vt:lpstr>
      <vt:lpstr>accesskey Attribute</vt:lpstr>
      <vt:lpstr>Checkpoint (3 of 4)</vt:lpstr>
      <vt:lpstr>Using CSS Float to Style a Form (1 of 2)</vt:lpstr>
      <vt:lpstr>Using CSS Float to Style a Form (2 of 2)</vt:lpstr>
      <vt:lpstr>Using CSS Grid Layout to Style a Form (1 of 3)</vt:lpstr>
      <vt:lpstr>Using CSS Grid Layout to Style a Form (2 of 3)</vt:lpstr>
      <vt:lpstr>Using CSS Grid Layout to Style a Form (3 of 3)</vt:lpstr>
      <vt:lpstr>Server-Side Processing</vt:lpstr>
      <vt:lpstr>CGI Common Gateway Interface</vt:lpstr>
      <vt:lpstr>Server-Side Scripting</vt:lpstr>
      <vt:lpstr>Steps in Utilizing Server-Side Processing</vt:lpstr>
      <vt:lpstr>Common Uses of Server-Side Scripting</vt:lpstr>
      <vt:lpstr>Sending information to a Server-side Script</vt:lpstr>
      <vt:lpstr>Sources of Free Server-Side Processing</vt:lpstr>
      <vt:lpstr>Server-Side Scripting Technologies</vt:lpstr>
      <vt:lpstr>Checkpoint (4 of 4)</vt:lpstr>
      <vt:lpstr>HTML5: Email Text Box</vt:lpstr>
      <vt:lpstr>HTML5: Telephone Number Text Box</vt:lpstr>
      <vt:lpstr>HTML5: Search Text Box</vt:lpstr>
      <vt:lpstr>HTML5: Datalist Control (1 of 2)</vt:lpstr>
      <vt:lpstr>HTML5: Datalist Control (2 of 2)</vt:lpstr>
      <vt:lpstr>HTML5: Slider Control</vt:lpstr>
      <vt:lpstr>HTML5: Spinner Control</vt:lpstr>
      <vt:lpstr>HTML5: Calendar Date-Picker Control</vt:lpstr>
      <vt:lpstr>HTML5: Color Well Control</vt:lpstr>
      <vt:lpstr>Practice with an HTML5 Form</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&amp; Design Foundations with HTML5, Tenth Edition</dc:title>
  <dc:subject>Computer Science</dc:subject>
  <dc:creator>Terry Ann Felke-Morris</dc:creator>
  <cp:keywords>Computer Science</cp:keywords>
  <cp:lastModifiedBy>Balwantsingh, Rawat</cp:lastModifiedBy>
  <cp:revision>678</cp:revision>
  <dcterms:created xsi:type="dcterms:W3CDTF">2014-07-14T20:04:21Z</dcterms:created>
  <dcterms:modified xsi:type="dcterms:W3CDTF">2019-11-21T10:33:56Z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