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0" r:id="rId5"/>
    <p:sldId id="259" r:id="rId6"/>
    <p:sldId id="261" r:id="rId7"/>
    <p:sldId id="262" r:id="rId8"/>
    <p:sldId id="266" r:id="rId9"/>
    <p:sldId id="264"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1599" autoAdjust="0"/>
  </p:normalViewPr>
  <p:slideViewPr>
    <p:cSldViewPr snapToGrid="0">
      <p:cViewPr varScale="1">
        <p:scale>
          <a:sx n="59" d="100"/>
          <a:sy n="59" d="100"/>
        </p:scale>
        <p:origin x="11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558E0-FDA6-4CEF-8712-101F0CB9F58D}" type="datetimeFigureOut">
              <a:rPr lang="en-US" smtClean="0"/>
              <a:t>10/20/2021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56DA1-8C4C-4091-A2F6-D185019289FC}" type="slidenum">
              <a:rPr lang="en-US" smtClean="0"/>
              <a:t>‹#›</a:t>
            </a:fld>
            <a:endParaRPr lang="en-US"/>
          </a:p>
        </p:txBody>
      </p:sp>
    </p:spTree>
    <p:extLst>
      <p:ext uri="{BB962C8B-B14F-4D97-AF65-F5344CB8AC3E}">
        <p14:creationId xmlns:p14="http://schemas.microsoft.com/office/powerpoint/2010/main" val="1139731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this century, Microsoft has release seven major Windows desktop versions.  Windows XP was the most advanced Windows for six years, and activity supported for more than 12.  While Windows 8 came out three years after Windows 7, eight was not well received and 7 remained the primary version until Windows 10 appeared in 2015.  The original Windows 8 went EOL four years before its’ predecessor.  </a:t>
            </a:r>
          </a:p>
        </p:txBody>
      </p:sp>
      <p:sp>
        <p:nvSpPr>
          <p:cNvPr id="4" name="Slide Number Placeholder 3"/>
          <p:cNvSpPr>
            <a:spLocks noGrp="1"/>
          </p:cNvSpPr>
          <p:nvPr>
            <p:ph type="sldNum" sz="quarter" idx="5"/>
          </p:nvPr>
        </p:nvSpPr>
        <p:spPr/>
        <p:txBody>
          <a:bodyPr/>
          <a:lstStyle/>
          <a:p>
            <a:fld id="{DD956DA1-8C4C-4091-A2F6-D185019289FC}" type="slidenum">
              <a:rPr lang="en-US" smtClean="0"/>
              <a:t>2</a:t>
            </a:fld>
            <a:endParaRPr lang="en-US"/>
          </a:p>
        </p:txBody>
      </p:sp>
    </p:spTree>
    <p:extLst>
      <p:ext uri="{BB962C8B-B14F-4D97-AF65-F5344CB8AC3E}">
        <p14:creationId xmlns:p14="http://schemas.microsoft.com/office/powerpoint/2010/main" val="934419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Sierra will go EOL later this fall, but Apple supports four major versions, with a fifth coming soon.  Microsoft supports just three, and counting 8.1, which is not widely used.  Active support is typically four years after release for Apple OS versions.</a:t>
            </a:r>
          </a:p>
        </p:txBody>
      </p:sp>
      <p:sp>
        <p:nvSpPr>
          <p:cNvPr id="4" name="Slide Number Placeholder 3"/>
          <p:cNvSpPr>
            <a:spLocks noGrp="1"/>
          </p:cNvSpPr>
          <p:nvPr>
            <p:ph type="sldNum" sz="quarter" idx="5"/>
          </p:nvPr>
        </p:nvSpPr>
        <p:spPr/>
        <p:txBody>
          <a:bodyPr/>
          <a:lstStyle/>
          <a:p>
            <a:fld id="{DD956DA1-8C4C-4091-A2F6-D185019289FC}" type="slidenum">
              <a:rPr lang="en-US" smtClean="0"/>
              <a:t>3</a:t>
            </a:fld>
            <a:endParaRPr lang="en-US"/>
          </a:p>
        </p:txBody>
      </p:sp>
    </p:spTree>
    <p:extLst>
      <p:ext uri="{BB962C8B-B14F-4D97-AF65-F5344CB8AC3E}">
        <p14:creationId xmlns:p14="http://schemas.microsoft.com/office/powerpoint/2010/main" val="325305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 this is the last nail in the coffin of Internet Explorer, as it’s limitations are getting more and more troublesome.  </a:t>
            </a:r>
          </a:p>
        </p:txBody>
      </p:sp>
      <p:sp>
        <p:nvSpPr>
          <p:cNvPr id="4" name="Slide Number Placeholder 3"/>
          <p:cNvSpPr>
            <a:spLocks noGrp="1"/>
          </p:cNvSpPr>
          <p:nvPr>
            <p:ph type="sldNum" sz="quarter" idx="5"/>
          </p:nvPr>
        </p:nvSpPr>
        <p:spPr/>
        <p:txBody>
          <a:bodyPr/>
          <a:lstStyle/>
          <a:p>
            <a:fld id="{DD956DA1-8C4C-4091-A2F6-D185019289FC}" type="slidenum">
              <a:rPr lang="en-US" smtClean="0"/>
              <a:t>4</a:t>
            </a:fld>
            <a:endParaRPr lang="en-US"/>
          </a:p>
        </p:txBody>
      </p:sp>
    </p:spTree>
    <p:extLst>
      <p:ext uri="{BB962C8B-B14F-4D97-AF65-F5344CB8AC3E}">
        <p14:creationId xmlns:p14="http://schemas.microsoft.com/office/powerpoint/2010/main" val="1331771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you’ve had Advanced CSS, you probably remember “Can I Use” tables, indicating if a feature is supported on a specific browser version.  To use a feature that was not supported on all current browsers required complicated coding.  Microsoft encourages the use of Edge, which supports almost all of the features covered in class.  Chrome and Firefox will probably be widely used, but I can hope that users install the newest version of their favorite browser when they update the OS.  That will mean more support for popular features.  Windows 11 ships without Internet Explorer, and hopefully that’s the last nail in the coffin for that browser.  The limitations are quite significant.</a:t>
            </a:r>
          </a:p>
        </p:txBody>
      </p:sp>
      <p:sp>
        <p:nvSpPr>
          <p:cNvPr id="4" name="Slide Number Placeholder 3"/>
          <p:cNvSpPr>
            <a:spLocks noGrp="1"/>
          </p:cNvSpPr>
          <p:nvPr>
            <p:ph type="sldNum" sz="quarter" idx="5"/>
          </p:nvPr>
        </p:nvSpPr>
        <p:spPr/>
        <p:txBody>
          <a:bodyPr/>
          <a:lstStyle/>
          <a:p>
            <a:fld id="{DD956DA1-8C4C-4091-A2F6-D185019289FC}" type="slidenum">
              <a:rPr lang="en-US" smtClean="0"/>
              <a:t>5</a:t>
            </a:fld>
            <a:endParaRPr lang="en-US"/>
          </a:p>
        </p:txBody>
      </p:sp>
    </p:spTree>
    <p:extLst>
      <p:ext uri="{BB962C8B-B14F-4D97-AF65-F5344CB8AC3E}">
        <p14:creationId xmlns:p14="http://schemas.microsoft.com/office/powerpoint/2010/main" val="1457890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Multi-platform development goals are one of many reasons for modular software design.  Only components that interact with the API need to be modified for different operating systems, including new releases.</a:t>
            </a:r>
          </a:p>
        </p:txBody>
      </p:sp>
      <p:sp>
        <p:nvSpPr>
          <p:cNvPr id="4" name="Slide Number Placeholder 3"/>
          <p:cNvSpPr>
            <a:spLocks noGrp="1"/>
          </p:cNvSpPr>
          <p:nvPr>
            <p:ph type="sldNum" sz="quarter" idx="5"/>
          </p:nvPr>
        </p:nvSpPr>
        <p:spPr/>
        <p:txBody>
          <a:bodyPr/>
          <a:lstStyle/>
          <a:p>
            <a:fld id="{DD956DA1-8C4C-4091-A2F6-D185019289FC}" type="slidenum">
              <a:rPr lang="en-US" smtClean="0"/>
              <a:t>6</a:t>
            </a:fld>
            <a:endParaRPr lang="en-US"/>
          </a:p>
        </p:txBody>
      </p:sp>
    </p:spTree>
    <p:extLst>
      <p:ext uri="{BB962C8B-B14F-4D97-AF65-F5344CB8AC3E}">
        <p14:creationId xmlns:p14="http://schemas.microsoft.com/office/powerpoint/2010/main" val="189666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Windows 11 system may make incremental changes to improve performance, and the visual output may be sightly different, but code to open a file or print a stack trace will still work.</a:t>
            </a:r>
          </a:p>
        </p:txBody>
      </p:sp>
      <p:sp>
        <p:nvSpPr>
          <p:cNvPr id="4" name="Slide Number Placeholder 3"/>
          <p:cNvSpPr>
            <a:spLocks noGrp="1"/>
          </p:cNvSpPr>
          <p:nvPr>
            <p:ph type="sldNum" sz="quarter" idx="5"/>
          </p:nvPr>
        </p:nvSpPr>
        <p:spPr/>
        <p:txBody>
          <a:bodyPr/>
          <a:lstStyle/>
          <a:p>
            <a:fld id="{DD956DA1-8C4C-4091-A2F6-D185019289FC}" type="slidenum">
              <a:rPr lang="en-US" smtClean="0"/>
              <a:t>7</a:t>
            </a:fld>
            <a:endParaRPr lang="en-US"/>
          </a:p>
        </p:txBody>
      </p:sp>
    </p:spTree>
    <p:extLst>
      <p:ext uri="{BB962C8B-B14F-4D97-AF65-F5344CB8AC3E}">
        <p14:creationId xmlns:p14="http://schemas.microsoft.com/office/powerpoint/2010/main" val="1797925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key takeaway here this that whatever security measures designers have developed so far in the computer age,  hackers have developed new forms of attack.  If they can’t break through a defense (like AES encryption, which has not been cracked at the time of this writing) they try to find ways around it, such as stealing credentials to access the encryption key.  The most obvious value of new systems is that criminals don’t know how to break them.  </a:t>
            </a:r>
          </a:p>
          <a:p>
            <a:r>
              <a:rPr lang="en-US" dirty="0"/>
              <a:t>Technology grounded in the TPM may not be breakable directly, but how hard it is to circumvent is not currently known with a new system.</a:t>
            </a:r>
          </a:p>
        </p:txBody>
      </p:sp>
      <p:sp>
        <p:nvSpPr>
          <p:cNvPr id="4" name="Slide Number Placeholder 3"/>
          <p:cNvSpPr>
            <a:spLocks noGrp="1"/>
          </p:cNvSpPr>
          <p:nvPr>
            <p:ph type="sldNum" sz="quarter" idx="5"/>
          </p:nvPr>
        </p:nvSpPr>
        <p:spPr/>
        <p:txBody>
          <a:bodyPr/>
          <a:lstStyle/>
          <a:p>
            <a:fld id="{DD956DA1-8C4C-4091-A2F6-D185019289FC}" type="slidenum">
              <a:rPr lang="en-US" smtClean="0"/>
              <a:t>8</a:t>
            </a:fld>
            <a:endParaRPr lang="en-US"/>
          </a:p>
        </p:txBody>
      </p:sp>
    </p:spTree>
    <p:extLst>
      <p:ext uri="{BB962C8B-B14F-4D97-AF65-F5344CB8AC3E}">
        <p14:creationId xmlns:p14="http://schemas.microsoft.com/office/powerpoint/2010/main" val="4007316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SDK has the tools developers need to code for a specific platform.  The SDK for Windows 11 is already on GitHub in a public repository, and I’ve included the link in the PowerPoint document.</a:t>
            </a:r>
          </a:p>
          <a:p>
            <a:r>
              <a:rPr lang="en-US" dirty="0"/>
              <a:t>There are more new features than I can cover verbally, but this screenshot is from GitHub, which you are free to explore.  </a:t>
            </a:r>
          </a:p>
        </p:txBody>
      </p:sp>
      <p:sp>
        <p:nvSpPr>
          <p:cNvPr id="4" name="Slide Number Placeholder 3"/>
          <p:cNvSpPr>
            <a:spLocks noGrp="1"/>
          </p:cNvSpPr>
          <p:nvPr>
            <p:ph type="sldNum" sz="quarter" idx="5"/>
          </p:nvPr>
        </p:nvSpPr>
        <p:spPr/>
        <p:txBody>
          <a:bodyPr/>
          <a:lstStyle/>
          <a:p>
            <a:fld id="{DD956DA1-8C4C-4091-A2F6-D185019289FC}" type="slidenum">
              <a:rPr lang="en-US" smtClean="0"/>
              <a:t>9</a:t>
            </a:fld>
            <a:endParaRPr lang="en-US"/>
          </a:p>
        </p:txBody>
      </p:sp>
    </p:spTree>
    <p:extLst>
      <p:ext uri="{BB962C8B-B14F-4D97-AF65-F5344CB8AC3E}">
        <p14:creationId xmlns:p14="http://schemas.microsoft.com/office/powerpoint/2010/main" val="121210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373D-65B2-4DFC-9E64-EF26D35DF5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4F45DD-6ECC-4F37-8F87-83FAF2FD56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736864-3AF3-46AE-BF11-062DDC64BB74}"/>
              </a:ext>
            </a:extLst>
          </p:cNvPr>
          <p:cNvSpPr>
            <a:spLocks noGrp="1"/>
          </p:cNvSpPr>
          <p:nvPr>
            <p:ph type="dt" sz="half" idx="10"/>
          </p:nvPr>
        </p:nvSpPr>
        <p:spPr/>
        <p:txBody>
          <a:bodyPr/>
          <a:lstStyle/>
          <a:p>
            <a:fld id="{2ADB96E3-0E68-4C83-A5D5-CD1606BF946F}" type="datetimeFigureOut">
              <a:rPr lang="en-US" smtClean="0"/>
              <a:t>10/20/2021</a:t>
            </a:fld>
            <a:endParaRPr lang="en-US"/>
          </a:p>
        </p:txBody>
      </p:sp>
      <p:sp>
        <p:nvSpPr>
          <p:cNvPr id="5" name="Footer Placeholder 4">
            <a:extLst>
              <a:ext uri="{FF2B5EF4-FFF2-40B4-BE49-F238E27FC236}">
                <a16:creationId xmlns:a16="http://schemas.microsoft.com/office/drawing/2014/main" id="{8D63D69C-0FE5-433D-A428-D02E038F97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81953-9EC5-4A9B-B69A-A6214AA17FF9}"/>
              </a:ext>
            </a:extLst>
          </p:cNvPr>
          <p:cNvSpPr>
            <a:spLocks noGrp="1"/>
          </p:cNvSpPr>
          <p:nvPr>
            <p:ph type="sldNum" sz="quarter" idx="12"/>
          </p:nvPr>
        </p:nvSpPr>
        <p:spPr/>
        <p:txBody>
          <a:bodyPr/>
          <a:lstStyle/>
          <a:p>
            <a:fld id="{5E81D0FB-A734-4C98-91F5-E42026B7DA9C}" type="slidenum">
              <a:rPr lang="en-US" smtClean="0"/>
              <a:t>‹#›</a:t>
            </a:fld>
            <a:endParaRPr lang="en-US"/>
          </a:p>
        </p:txBody>
      </p:sp>
    </p:spTree>
    <p:extLst>
      <p:ext uri="{BB962C8B-B14F-4D97-AF65-F5344CB8AC3E}">
        <p14:creationId xmlns:p14="http://schemas.microsoft.com/office/powerpoint/2010/main" val="1628560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B7F9-9C2C-471E-8C3B-4F17ECF552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7D054C-E82B-48E7-861A-0635B1C822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AA7F77-DD2E-468C-8E74-79138B46CE33}"/>
              </a:ext>
            </a:extLst>
          </p:cNvPr>
          <p:cNvSpPr>
            <a:spLocks noGrp="1"/>
          </p:cNvSpPr>
          <p:nvPr>
            <p:ph type="dt" sz="half" idx="10"/>
          </p:nvPr>
        </p:nvSpPr>
        <p:spPr/>
        <p:txBody>
          <a:bodyPr/>
          <a:lstStyle/>
          <a:p>
            <a:fld id="{2ADB96E3-0E68-4C83-A5D5-CD1606BF946F}" type="datetimeFigureOut">
              <a:rPr lang="en-US" smtClean="0"/>
              <a:t>10/20/2021</a:t>
            </a:fld>
            <a:endParaRPr lang="en-US"/>
          </a:p>
        </p:txBody>
      </p:sp>
      <p:sp>
        <p:nvSpPr>
          <p:cNvPr id="5" name="Footer Placeholder 4">
            <a:extLst>
              <a:ext uri="{FF2B5EF4-FFF2-40B4-BE49-F238E27FC236}">
                <a16:creationId xmlns:a16="http://schemas.microsoft.com/office/drawing/2014/main" id="{D914F1D2-4731-4FE2-BE3C-F76495CDB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18B76-F2F7-41B2-A767-C17E71095384}"/>
              </a:ext>
            </a:extLst>
          </p:cNvPr>
          <p:cNvSpPr>
            <a:spLocks noGrp="1"/>
          </p:cNvSpPr>
          <p:nvPr>
            <p:ph type="sldNum" sz="quarter" idx="12"/>
          </p:nvPr>
        </p:nvSpPr>
        <p:spPr/>
        <p:txBody>
          <a:bodyPr/>
          <a:lstStyle/>
          <a:p>
            <a:fld id="{5E81D0FB-A734-4C98-91F5-E42026B7DA9C}" type="slidenum">
              <a:rPr lang="en-US" smtClean="0"/>
              <a:t>‹#›</a:t>
            </a:fld>
            <a:endParaRPr lang="en-US"/>
          </a:p>
        </p:txBody>
      </p:sp>
    </p:spTree>
    <p:extLst>
      <p:ext uri="{BB962C8B-B14F-4D97-AF65-F5344CB8AC3E}">
        <p14:creationId xmlns:p14="http://schemas.microsoft.com/office/powerpoint/2010/main" val="243225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7664C5-F1FF-45D9-9BCC-EED2970931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B12D6F-CBAA-4A78-8400-CCDF0C966A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D339C4-4310-4E50-B7B9-EEA929170861}"/>
              </a:ext>
            </a:extLst>
          </p:cNvPr>
          <p:cNvSpPr>
            <a:spLocks noGrp="1"/>
          </p:cNvSpPr>
          <p:nvPr>
            <p:ph type="dt" sz="half" idx="10"/>
          </p:nvPr>
        </p:nvSpPr>
        <p:spPr/>
        <p:txBody>
          <a:bodyPr/>
          <a:lstStyle/>
          <a:p>
            <a:fld id="{2ADB96E3-0E68-4C83-A5D5-CD1606BF946F}" type="datetimeFigureOut">
              <a:rPr lang="en-US" smtClean="0"/>
              <a:t>10/20/2021</a:t>
            </a:fld>
            <a:endParaRPr lang="en-US"/>
          </a:p>
        </p:txBody>
      </p:sp>
      <p:sp>
        <p:nvSpPr>
          <p:cNvPr id="5" name="Footer Placeholder 4">
            <a:extLst>
              <a:ext uri="{FF2B5EF4-FFF2-40B4-BE49-F238E27FC236}">
                <a16:creationId xmlns:a16="http://schemas.microsoft.com/office/drawing/2014/main" id="{82B417D4-97BB-48AB-A763-765775AF2A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F1B0D-75A6-405A-97BD-FFBB90D7F734}"/>
              </a:ext>
            </a:extLst>
          </p:cNvPr>
          <p:cNvSpPr>
            <a:spLocks noGrp="1"/>
          </p:cNvSpPr>
          <p:nvPr>
            <p:ph type="sldNum" sz="quarter" idx="12"/>
          </p:nvPr>
        </p:nvSpPr>
        <p:spPr/>
        <p:txBody>
          <a:bodyPr/>
          <a:lstStyle/>
          <a:p>
            <a:fld id="{5E81D0FB-A734-4C98-91F5-E42026B7DA9C}" type="slidenum">
              <a:rPr lang="en-US" smtClean="0"/>
              <a:t>‹#›</a:t>
            </a:fld>
            <a:endParaRPr lang="en-US"/>
          </a:p>
        </p:txBody>
      </p:sp>
    </p:spTree>
    <p:extLst>
      <p:ext uri="{BB962C8B-B14F-4D97-AF65-F5344CB8AC3E}">
        <p14:creationId xmlns:p14="http://schemas.microsoft.com/office/powerpoint/2010/main" val="3199880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46B3-99A7-4B17-8BE5-3A90405B66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09A18A-3334-4598-AB15-D01604EF1E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60C7BE-821C-4188-9AB4-A42A94CD1162}"/>
              </a:ext>
            </a:extLst>
          </p:cNvPr>
          <p:cNvSpPr>
            <a:spLocks noGrp="1"/>
          </p:cNvSpPr>
          <p:nvPr>
            <p:ph type="dt" sz="half" idx="10"/>
          </p:nvPr>
        </p:nvSpPr>
        <p:spPr/>
        <p:txBody>
          <a:bodyPr/>
          <a:lstStyle/>
          <a:p>
            <a:fld id="{2ADB96E3-0E68-4C83-A5D5-CD1606BF946F}" type="datetimeFigureOut">
              <a:rPr lang="en-US" smtClean="0"/>
              <a:t>10/20/2021</a:t>
            </a:fld>
            <a:endParaRPr lang="en-US"/>
          </a:p>
        </p:txBody>
      </p:sp>
      <p:sp>
        <p:nvSpPr>
          <p:cNvPr id="5" name="Footer Placeholder 4">
            <a:extLst>
              <a:ext uri="{FF2B5EF4-FFF2-40B4-BE49-F238E27FC236}">
                <a16:creationId xmlns:a16="http://schemas.microsoft.com/office/drawing/2014/main" id="{5A08D857-C961-4FD0-86DC-45DC9E4F4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92AD1-E13B-43F4-B34C-CB7C4D5F40A7}"/>
              </a:ext>
            </a:extLst>
          </p:cNvPr>
          <p:cNvSpPr>
            <a:spLocks noGrp="1"/>
          </p:cNvSpPr>
          <p:nvPr>
            <p:ph type="sldNum" sz="quarter" idx="12"/>
          </p:nvPr>
        </p:nvSpPr>
        <p:spPr/>
        <p:txBody>
          <a:bodyPr/>
          <a:lstStyle/>
          <a:p>
            <a:fld id="{5E81D0FB-A734-4C98-91F5-E42026B7DA9C}" type="slidenum">
              <a:rPr lang="en-US" smtClean="0"/>
              <a:t>‹#›</a:t>
            </a:fld>
            <a:endParaRPr lang="en-US"/>
          </a:p>
        </p:txBody>
      </p:sp>
    </p:spTree>
    <p:extLst>
      <p:ext uri="{BB962C8B-B14F-4D97-AF65-F5344CB8AC3E}">
        <p14:creationId xmlns:p14="http://schemas.microsoft.com/office/powerpoint/2010/main" val="90046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944E-F721-4191-B06E-D46CCC5A46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1C0A1C-7FDB-4420-B0CD-2C3E9A8B38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D43D7E-B82B-4387-A2EE-A9EDE62A9C55}"/>
              </a:ext>
            </a:extLst>
          </p:cNvPr>
          <p:cNvSpPr>
            <a:spLocks noGrp="1"/>
          </p:cNvSpPr>
          <p:nvPr>
            <p:ph type="dt" sz="half" idx="10"/>
          </p:nvPr>
        </p:nvSpPr>
        <p:spPr/>
        <p:txBody>
          <a:bodyPr/>
          <a:lstStyle/>
          <a:p>
            <a:fld id="{2ADB96E3-0E68-4C83-A5D5-CD1606BF946F}" type="datetimeFigureOut">
              <a:rPr lang="en-US" smtClean="0"/>
              <a:t>10/20/2021</a:t>
            </a:fld>
            <a:endParaRPr lang="en-US"/>
          </a:p>
        </p:txBody>
      </p:sp>
      <p:sp>
        <p:nvSpPr>
          <p:cNvPr id="5" name="Footer Placeholder 4">
            <a:extLst>
              <a:ext uri="{FF2B5EF4-FFF2-40B4-BE49-F238E27FC236}">
                <a16:creationId xmlns:a16="http://schemas.microsoft.com/office/drawing/2014/main" id="{BC1BA55A-5A08-4544-8D3B-7CF633615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01AB6F-97B6-4875-9FEA-F3AFACFB7EFD}"/>
              </a:ext>
            </a:extLst>
          </p:cNvPr>
          <p:cNvSpPr>
            <a:spLocks noGrp="1"/>
          </p:cNvSpPr>
          <p:nvPr>
            <p:ph type="sldNum" sz="quarter" idx="12"/>
          </p:nvPr>
        </p:nvSpPr>
        <p:spPr/>
        <p:txBody>
          <a:bodyPr/>
          <a:lstStyle/>
          <a:p>
            <a:fld id="{5E81D0FB-A734-4C98-91F5-E42026B7DA9C}" type="slidenum">
              <a:rPr lang="en-US" smtClean="0"/>
              <a:t>‹#›</a:t>
            </a:fld>
            <a:endParaRPr lang="en-US"/>
          </a:p>
        </p:txBody>
      </p:sp>
    </p:spTree>
    <p:extLst>
      <p:ext uri="{BB962C8B-B14F-4D97-AF65-F5344CB8AC3E}">
        <p14:creationId xmlns:p14="http://schemas.microsoft.com/office/powerpoint/2010/main" val="395411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0C8D-AFC9-4AB4-882A-349350769B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FAC926-E069-4CF5-BF87-64BB973102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056634-D95E-4FCE-87DA-4633AF3C00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FB86CD-53B5-43BD-B63C-C8A15B3D1E2E}"/>
              </a:ext>
            </a:extLst>
          </p:cNvPr>
          <p:cNvSpPr>
            <a:spLocks noGrp="1"/>
          </p:cNvSpPr>
          <p:nvPr>
            <p:ph type="dt" sz="half" idx="10"/>
          </p:nvPr>
        </p:nvSpPr>
        <p:spPr/>
        <p:txBody>
          <a:bodyPr/>
          <a:lstStyle/>
          <a:p>
            <a:fld id="{2ADB96E3-0E68-4C83-A5D5-CD1606BF946F}" type="datetimeFigureOut">
              <a:rPr lang="en-US" smtClean="0"/>
              <a:t>10/20/2021</a:t>
            </a:fld>
            <a:endParaRPr lang="en-US"/>
          </a:p>
        </p:txBody>
      </p:sp>
      <p:sp>
        <p:nvSpPr>
          <p:cNvPr id="6" name="Footer Placeholder 5">
            <a:extLst>
              <a:ext uri="{FF2B5EF4-FFF2-40B4-BE49-F238E27FC236}">
                <a16:creationId xmlns:a16="http://schemas.microsoft.com/office/drawing/2014/main" id="{4C6F5CBB-C840-41AF-BCD0-954437DF5E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091FD8-EBD3-4481-BFB1-6A6C36308420}"/>
              </a:ext>
            </a:extLst>
          </p:cNvPr>
          <p:cNvSpPr>
            <a:spLocks noGrp="1"/>
          </p:cNvSpPr>
          <p:nvPr>
            <p:ph type="sldNum" sz="quarter" idx="12"/>
          </p:nvPr>
        </p:nvSpPr>
        <p:spPr/>
        <p:txBody>
          <a:bodyPr/>
          <a:lstStyle/>
          <a:p>
            <a:fld id="{5E81D0FB-A734-4C98-91F5-E42026B7DA9C}" type="slidenum">
              <a:rPr lang="en-US" smtClean="0"/>
              <a:t>‹#›</a:t>
            </a:fld>
            <a:endParaRPr lang="en-US"/>
          </a:p>
        </p:txBody>
      </p:sp>
    </p:spTree>
    <p:extLst>
      <p:ext uri="{BB962C8B-B14F-4D97-AF65-F5344CB8AC3E}">
        <p14:creationId xmlns:p14="http://schemas.microsoft.com/office/powerpoint/2010/main" val="332771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9EA00-C310-4354-88C4-68B3CA167B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B873E0-34B3-4A70-8956-8949F7E380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E374C7-49BA-482F-85DD-64BB09F114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2329F4-B75B-4259-B19C-F1FF5CED92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DF2D15-C30D-4734-BD23-0CBF245C50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B83613-13D9-4782-B587-76D5684C6B07}"/>
              </a:ext>
            </a:extLst>
          </p:cNvPr>
          <p:cNvSpPr>
            <a:spLocks noGrp="1"/>
          </p:cNvSpPr>
          <p:nvPr>
            <p:ph type="dt" sz="half" idx="10"/>
          </p:nvPr>
        </p:nvSpPr>
        <p:spPr/>
        <p:txBody>
          <a:bodyPr/>
          <a:lstStyle/>
          <a:p>
            <a:fld id="{2ADB96E3-0E68-4C83-A5D5-CD1606BF946F}" type="datetimeFigureOut">
              <a:rPr lang="en-US" smtClean="0"/>
              <a:t>10/20/2021</a:t>
            </a:fld>
            <a:endParaRPr lang="en-US"/>
          </a:p>
        </p:txBody>
      </p:sp>
      <p:sp>
        <p:nvSpPr>
          <p:cNvPr id="8" name="Footer Placeholder 7">
            <a:extLst>
              <a:ext uri="{FF2B5EF4-FFF2-40B4-BE49-F238E27FC236}">
                <a16:creationId xmlns:a16="http://schemas.microsoft.com/office/drawing/2014/main" id="{2BA874F6-944B-47CE-94EF-CC14FFBEB0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1B8136-1576-4BBF-9DDC-2B7A02349BCC}"/>
              </a:ext>
            </a:extLst>
          </p:cNvPr>
          <p:cNvSpPr>
            <a:spLocks noGrp="1"/>
          </p:cNvSpPr>
          <p:nvPr>
            <p:ph type="sldNum" sz="quarter" idx="12"/>
          </p:nvPr>
        </p:nvSpPr>
        <p:spPr/>
        <p:txBody>
          <a:bodyPr/>
          <a:lstStyle/>
          <a:p>
            <a:fld id="{5E81D0FB-A734-4C98-91F5-E42026B7DA9C}" type="slidenum">
              <a:rPr lang="en-US" smtClean="0"/>
              <a:t>‹#›</a:t>
            </a:fld>
            <a:endParaRPr lang="en-US"/>
          </a:p>
        </p:txBody>
      </p:sp>
    </p:spTree>
    <p:extLst>
      <p:ext uri="{BB962C8B-B14F-4D97-AF65-F5344CB8AC3E}">
        <p14:creationId xmlns:p14="http://schemas.microsoft.com/office/powerpoint/2010/main" val="2813787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ED07-6FB9-4AB9-A6CD-E1F942891C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7EFDBC-41DF-400F-8359-6C44C9AD0F41}"/>
              </a:ext>
            </a:extLst>
          </p:cNvPr>
          <p:cNvSpPr>
            <a:spLocks noGrp="1"/>
          </p:cNvSpPr>
          <p:nvPr>
            <p:ph type="dt" sz="half" idx="10"/>
          </p:nvPr>
        </p:nvSpPr>
        <p:spPr/>
        <p:txBody>
          <a:bodyPr/>
          <a:lstStyle/>
          <a:p>
            <a:fld id="{2ADB96E3-0E68-4C83-A5D5-CD1606BF946F}" type="datetimeFigureOut">
              <a:rPr lang="en-US" smtClean="0"/>
              <a:t>10/20/2021</a:t>
            </a:fld>
            <a:endParaRPr lang="en-US"/>
          </a:p>
        </p:txBody>
      </p:sp>
      <p:sp>
        <p:nvSpPr>
          <p:cNvPr id="4" name="Footer Placeholder 3">
            <a:extLst>
              <a:ext uri="{FF2B5EF4-FFF2-40B4-BE49-F238E27FC236}">
                <a16:creationId xmlns:a16="http://schemas.microsoft.com/office/drawing/2014/main" id="{AEE599C3-4148-4A78-84CE-996C55140E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A2B9BC-9483-4418-8070-B320A89F1F6E}"/>
              </a:ext>
            </a:extLst>
          </p:cNvPr>
          <p:cNvSpPr>
            <a:spLocks noGrp="1"/>
          </p:cNvSpPr>
          <p:nvPr>
            <p:ph type="sldNum" sz="quarter" idx="12"/>
          </p:nvPr>
        </p:nvSpPr>
        <p:spPr/>
        <p:txBody>
          <a:bodyPr/>
          <a:lstStyle/>
          <a:p>
            <a:fld id="{5E81D0FB-A734-4C98-91F5-E42026B7DA9C}" type="slidenum">
              <a:rPr lang="en-US" smtClean="0"/>
              <a:t>‹#›</a:t>
            </a:fld>
            <a:endParaRPr lang="en-US"/>
          </a:p>
        </p:txBody>
      </p:sp>
    </p:spTree>
    <p:extLst>
      <p:ext uri="{BB962C8B-B14F-4D97-AF65-F5344CB8AC3E}">
        <p14:creationId xmlns:p14="http://schemas.microsoft.com/office/powerpoint/2010/main" val="35120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AB971B-5488-4430-8FCB-96041FA442A3}"/>
              </a:ext>
            </a:extLst>
          </p:cNvPr>
          <p:cNvSpPr>
            <a:spLocks noGrp="1"/>
          </p:cNvSpPr>
          <p:nvPr>
            <p:ph type="dt" sz="half" idx="10"/>
          </p:nvPr>
        </p:nvSpPr>
        <p:spPr/>
        <p:txBody>
          <a:bodyPr/>
          <a:lstStyle/>
          <a:p>
            <a:fld id="{2ADB96E3-0E68-4C83-A5D5-CD1606BF946F}" type="datetimeFigureOut">
              <a:rPr lang="en-US" smtClean="0"/>
              <a:t>10/20/2021</a:t>
            </a:fld>
            <a:endParaRPr lang="en-US"/>
          </a:p>
        </p:txBody>
      </p:sp>
      <p:sp>
        <p:nvSpPr>
          <p:cNvPr id="3" name="Footer Placeholder 2">
            <a:extLst>
              <a:ext uri="{FF2B5EF4-FFF2-40B4-BE49-F238E27FC236}">
                <a16:creationId xmlns:a16="http://schemas.microsoft.com/office/drawing/2014/main" id="{8524553E-6A45-4C56-96E6-13B6523580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526A34-26AA-48AF-B597-D6AB8E13B354}"/>
              </a:ext>
            </a:extLst>
          </p:cNvPr>
          <p:cNvSpPr>
            <a:spLocks noGrp="1"/>
          </p:cNvSpPr>
          <p:nvPr>
            <p:ph type="sldNum" sz="quarter" idx="12"/>
          </p:nvPr>
        </p:nvSpPr>
        <p:spPr/>
        <p:txBody>
          <a:bodyPr/>
          <a:lstStyle/>
          <a:p>
            <a:fld id="{5E81D0FB-A734-4C98-91F5-E42026B7DA9C}" type="slidenum">
              <a:rPr lang="en-US" smtClean="0"/>
              <a:t>‹#›</a:t>
            </a:fld>
            <a:endParaRPr lang="en-US"/>
          </a:p>
        </p:txBody>
      </p:sp>
    </p:spTree>
    <p:extLst>
      <p:ext uri="{BB962C8B-B14F-4D97-AF65-F5344CB8AC3E}">
        <p14:creationId xmlns:p14="http://schemas.microsoft.com/office/powerpoint/2010/main" val="1243874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BD30-84E2-4FB9-A3A5-C803C2C45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726242-3F08-484B-B74C-A5D6F820DD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3BBD17-E5D3-4076-99E4-A0B514140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0A177-3A20-4744-9394-DC6DA7909587}"/>
              </a:ext>
            </a:extLst>
          </p:cNvPr>
          <p:cNvSpPr>
            <a:spLocks noGrp="1"/>
          </p:cNvSpPr>
          <p:nvPr>
            <p:ph type="dt" sz="half" idx="10"/>
          </p:nvPr>
        </p:nvSpPr>
        <p:spPr/>
        <p:txBody>
          <a:bodyPr/>
          <a:lstStyle/>
          <a:p>
            <a:fld id="{2ADB96E3-0E68-4C83-A5D5-CD1606BF946F}" type="datetimeFigureOut">
              <a:rPr lang="en-US" smtClean="0"/>
              <a:t>10/20/2021</a:t>
            </a:fld>
            <a:endParaRPr lang="en-US"/>
          </a:p>
        </p:txBody>
      </p:sp>
      <p:sp>
        <p:nvSpPr>
          <p:cNvPr id="6" name="Footer Placeholder 5">
            <a:extLst>
              <a:ext uri="{FF2B5EF4-FFF2-40B4-BE49-F238E27FC236}">
                <a16:creationId xmlns:a16="http://schemas.microsoft.com/office/drawing/2014/main" id="{82569AC5-B980-4396-A785-F56D1DAF90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3B128A-02DF-481D-9E30-5C930B7820D2}"/>
              </a:ext>
            </a:extLst>
          </p:cNvPr>
          <p:cNvSpPr>
            <a:spLocks noGrp="1"/>
          </p:cNvSpPr>
          <p:nvPr>
            <p:ph type="sldNum" sz="quarter" idx="12"/>
          </p:nvPr>
        </p:nvSpPr>
        <p:spPr/>
        <p:txBody>
          <a:bodyPr/>
          <a:lstStyle/>
          <a:p>
            <a:fld id="{5E81D0FB-A734-4C98-91F5-E42026B7DA9C}" type="slidenum">
              <a:rPr lang="en-US" smtClean="0"/>
              <a:t>‹#›</a:t>
            </a:fld>
            <a:endParaRPr lang="en-US"/>
          </a:p>
        </p:txBody>
      </p:sp>
    </p:spTree>
    <p:extLst>
      <p:ext uri="{BB962C8B-B14F-4D97-AF65-F5344CB8AC3E}">
        <p14:creationId xmlns:p14="http://schemas.microsoft.com/office/powerpoint/2010/main" val="1606343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1640-0BDA-408D-BBD3-A3322DB5B8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42F437-94C0-4BDF-BFC9-C0A8BB7809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F58FE4-65C7-410D-A804-DBEE0456E0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5247B5-F3FF-405C-8B28-0CF70AE1A3AE}"/>
              </a:ext>
            </a:extLst>
          </p:cNvPr>
          <p:cNvSpPr>
            <a:spLocks noGrp="1"/>
          </p:cNvSpPr>
          <p:nvPr>
            <p:ph type="dt" sz="half" idx="10"/>
          </p:nvPr>
        </p:nvSpPr>
        <p:spPr/>
        <p:txBody>
          <a:bodyPr/>
          <a:lstStyle/>
          <a:p>
            <a:fld id="{2ADB96E3-0E68-4C83-A5D5-CD1606BF946F}" type="datetimeFigureOut">
              <a:rPr lang="en-US" smtClean="0"/>
              <a:t>10/20/2021</a:t>
            </a:fld>
            <a:endParaRPr lang="en-US"/>
          </a:p>
        </p:txBody>
      </p:sp>
      <p:sp>
        <p:nvSpPr>
          <p:cNvPr id="6" name="Footer Placeholder 5">
            <a:extLst>
              <a:ext uri="{FF2B5EF4-FFF2-40B4-BE49-F238E27FC236}">
                <a16:creationId xmlns:a16="http://schemas.microsoft.com/office/drawing/2014/main" id="{AE30CBB5-DB5D-4F4B-88CF-06516EC872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FBAFC7-7354-43AA-9A5A-F1F562652316}"/>
              </a:ext>
            </a:extLst>
          </p:cNvPr>
          <p:cNvSpPr>
            <a:spLocks noGrp="1"/>
          </p:cNvSpPr>
          <p:nvPr>
            <p:ph type="sldNum" sz="quarter" idx="12"/>
          </p:nvPr>
        </p:nvSpPr>
        <p:spPr/>
        <p:txBody>
          <a:bodyPr/>
          <a:lstStyle/>
          <a:p>
            <a:fld id="{5E81D0FB-A734-4C98-91F5-E42026B7DA9C}" type="slidenum">
              <a:rPr lang="en-US" smtClean="0"/>
              <a:t>‹#›</a:t>
            </a:fld>
            <a:endParaRPr lang="en-US"/>
          </a:p>
        </p:txBody>
      </p:sp>
    </p:spTree>
    <p:extLst>
      <p:ext uri="{BB962C8B-B14F-4D97-AF65-F5344CB8AC3E}">
        <p14:creationId xmlns:p14="http://schemas.microsoft.com/office/powerpoint/2010/main" val="48909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4264DA-FDE4-4C78-99D6-5996F9605C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5F9394-29B0-48D2-8DCD-2944811927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37CF7C-582B-4A82-B7DF-C43D13CD44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B96E3-0E68-4C83-A5D5-CD1606BF946F}" type="datetimeFigureOut">
              <a:rPr lang="en-US" smtClean="0"/>
              <a:t>10/20/2021</a:t>
            </a:fld>
            <a:endParaRPr lang="en-US"/>
          </a:p>
        </p:txBody>
      </p:sp>
      <p:sp>
        <p:nvSpPr>
          <p:cNvPr id="5" name="Footer Placeholder 4">
            <a:extLst>
              <a:ext uri="{FF2B5EF4-FFF2-40B4-BE49-F238E27FC236}">
                <a16:creationId xmlns:a16="http://schemas.microsoft.com/office/drawing/2014/main" id="{4B9094F6-DB0E-4BCB-BAE3-532DA101B4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2D80D3-25F2-4F61-A767-3D90985A94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81D0FB-A734-4C98-91F5-E42026B7DA9C}" type="slidenum">
              <a:rPr lang="en-US" smtClean="0"/>
              <a:t>‹#›</a:t>
            </a:fld>
            <a:endParaRPr lang="en-US"/>
          </a:p>
        </p:txBody>
      </p:sp>
    </p:spTree>
    <p:extLst>
      <p:ext uri="{BB962C8B-B14F-4D97-AF65-F5344CB8AC3E}">
        <p14:creationId xmlns:p14="http://schemas.microsoft.com/office/powerpoint/2010/main" val="2535988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microsoft.com/en-us/windows/windows-for-developers/" TargetMode="External"/><Relationship Id="rId7" Type="http://schemas.openxmlformats.org/officeDocument/2006/relationships/hyperlink" Target="https://caniuse.com/?search=flexbox" TargetMode="External"/><Relationship Id="rId2" Type="http://schemas.openxmlformats.org/officeDocument/2006/relationships/hyperlink" Target="https://en.wikipedia.org/wiki/Windows_11" TargetMode="External"/><Relationship Id="rId1" Type="http://schemas.openxmlformats.org/officeDocument/2006/relationships/slideLayout" Target="../slideLayouts/slideLayout7.xml"/><Relationship Id="rId6" Type="http://schemas.openxmlformats.org/officeDocument/2006/relationships/hyperlink" Target="https://github.com/microsoft/WindowsAppSDK" TargetMode="External"/><Relationship Id="rId5" Type="http://schemas.openxmlformats.org/officeDocument/2006/relationships/hyperlink" Target="https://docs.microsoft.com/en-us/windows-hardware/drivers/bringup/device-guard-and-credential-guard" TargetMode="External"/><Relationship Id="rId4" Type="http://schemas.openxmlformats.org/officeDocument/2006/relationships/hyperlink" Target="https://docs.microsoft.com/en-us/windows/win32/directcomp/compositor-clock/compositor-cloc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E6A6-0C03-4D20-9D77-34263D7C328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22F7F8F6-80FC-49B9-ADCB-747DC3EB4BE1}"/>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C2D284D4-4D5D-4622-A1F7-11E00C5728AC}"/>
              </a:ext>
            </a:extLst>
          </p:cNvPr>
          <p:cNvPicPr>
            <a:picLocks noChangeAspect="1"/>
          </p:cNvPicPr>
          <p:nvPr/>
        </p:nvPicPr>
        <p:blipFill>
          <a:blip r:embed="rId2"/>
          <a:stretch>
            <a:fillRect/>
          </a:stretch>
        </p:blipFill>
        <p:spPr>
          <a:xfrm>
            <a:off x="1322363" y="757188"/>
            <a:ext cx="9547274" cy="5343623"/>
          </a:xfrm>
          <a:prstGeom prst="rect">
            <a:avLst/>
          </a:prstGeom>
        </p:spPr>
      </p:pic>
      <p:sp>
        <p:nvSpPr>
          <p:cNvPr id="6" name="TextBox 5">
            <a:extLst>
              <a:ext uri="{FF2B5EF4-FFF2-40B4-BE49-F238E27FC236}">
                <a16:creationId xmlns:a16="http://schemas.microsoft.com/office/drawing/2014/main" id="{BEC7C4AE-2451-40F9-9D5C-4C041D44B37F}"/>
              </a:ext>
            </a:extLst>
          </p:cNvPr>
          <p:cNvSpPr txBox="1"/>
          <p:nvPr/>
        </p:nvSpPr>
        <p:spPr>
          <a:xfrm>
            <a:off x="1913206" y="5257800"/>
            <a:ext cx="8201465" cy="523220"/>
          </a:xfrm>
          <a:prstGeom prst="rect">
            <a:avLst/>
          </a:prstGeom>
          <a:noFill/>
        </p:spPr>
        <p:txBody>
          <a:bodyPr wrap="square" rtlCol="0">
            <a:spAutoFit/>
          </a:bodyPr>
          <a:lstStyle/>
          <a:p>
            <a:r>
              <a:rPr lang="en-US" sz="2800" dirty="0">
                <a:solidFill>
                  <a:srgbClr val="FF00FF"/>
                </a:solidFill>
              </a:rPr>
              <a:t>What the New Windows Version Means For Developers</a:t>
            </a:r>
          </a:p>
        </p:txBody>
      </p:sp>
    </p:spTree>
    <p:extLst>
      <p:ext uri="{BB962C8B-B14F-4D97-AF65-F5344CB8AC3E}">
        <p14:creationId xmlns:p14="http://schemas.microsoft.com/office/powerpoint/2010/main" val="670130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5E11-B271-47BC-A628-2672C5D4C31D}"/>
              </a:ext>
            </a:extLst>
          </p:cNvPr>
          <p:cNvSpPr>
            <a:spLocks noGrp="1"/>
          </p:cNvSpPr>
          <p:nvPr>
            <p:ph type="title"/>
          </p:nvPr>
        </p:nvSpPr>
        <p:spPr/>
        <p:txBody>
          <a:bodyPr/>
          <a:lstStyle/>
          <a:p>
            <a:pPr algn="ctr"/>
            <a:r>
              <a:rPr lang="en-US" dirty="0"/>
              <a:t>The Look and Feel is Smoother</a:t>
            </a:r>
          </a:p>
        </p:txBody>
      </p:sp>
      <p:sp>
        <p:nvSpPr>
          <p:cNvPr id="3" name="Content Placeholder 2">
            <a:extLst>
              <a:ext uri="{FF2B5EF4-FFF2-40B4-BE49-F238E27FC236}">
                <a16:creationId xmlns:a16="http://schemas.microsoft.com/office/drawing/2014/main" id="{94927074-2D87-45F5-9424-9BE54CC4BD0C}"/>
              </a:ext>
            </a:extLst>
          </p:cNvPr>
          <p:cNvSpPr>
            <a:spLocks noGrp="1"/>
          </p:cNvSpPr>
          <p:nvPr>
            <p:ph idx="1"/>
          </p:nvPr>
        </p:nvSpPr>
        <p:spPr/>
        <p:txBody>
          <a:bodyPr>
            <a:normAutofit/>
          </a:bodyPr>
          <a:lstStyle/>
          <a:p>
            <a:r>
              <a:rPr lang="en-US" sz="3200" dirty="0">
                <a:effectLst/>
                <a:latin typeface="Segoe UI" panose="020B0502040204020203" pitchFamily="34" charset="0"/>
                <a:ea typeface="Calibri" panose="020F0502020204030204" pitchFamily="34" charset="0"/>
                <a:cs typeface="Times New Roman" panose="02020603050405020304" pitchFamily="18" charset="0"/>
              </a:rPr>
              <a:t>The compositor clock API</a:t>
            </a:r>
            <a:r>
              <a:rPr lang="en-US" sz="3200" dirty="0">
                <a:effectLst/>
                <a:latin typeface="Segoe UI" panose="020B0502040204020203" pitchFamily="34" charset="0"/>
                <a:ea typeface="Calibri" panose="020F0502020204030204" pitchFamily="34" charset="0"/>
              </a:rPr>
              <a:t> </a:t>
            </a:r>
            <a:r>
              <a:rPr lang="en-US" sz="3200" dirty="0">
                <a:solidFill>
                  <a:srgbClr val="171717"/>
                </a:solidFill>
                <a:effectLst/>
                <a:latin typeface="Segoe UI" panose="020B0502040204020203" pitchFamily="34" charset="0"/>
                <a:ea typeface="Calibri" panose="020F0502020204030204" pitchFamily="34" charset="0"/>
              </a:rPr>
              <a:t>offers statistics and frame rate control for presenting on-screen content smoothly, at the fastest possible cadence, and on a variety of hardware configurations.  Based on some video examples, this smoothness will be a great help to autistic users, reducing fatigue with little configuration or effort. </a:t>
            </a:r>
            <a:endParaRPr lang="en-US" sz="3200" dirty="0"/>
          </a:p>
        </p:txBody>
      </p:sp>
    </p:spTree>
    <p:extLst>
      <p:ext uri="{BB962C8B-B14F-4D97-AF65-F5344CB8AC3E}">
        <p14:creationId xmlns:p14="http://schemas.microsoft.com/office/powerpoint/2010/main" val="4053913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33B610-508A-4B9C-BEA6-EDACA42000FF}"/>
              </a:ext>
            </a:extLst>
          </p:cNvPr>
          <p:cNvSpPr txBox="1"/>
          <p:nvPr/>
        </p:nvSpPr>
        <p:spPr>
          <a:xfrm>
            <a:off x="1100379" y="944083"/>
            <a:ext cx="9841423" cy="769441"/>
          </a:xfrm>
          <a:prstGeom prst="rect">
            <a:avLst/>
          </a:prstGeom>
          <a:noFill/>
        </p:spPr>
        <p:txBody>
          <a:bodyPr wrap="square" rtlCol="0">
            <a:spAutoFit/>
          </a:bodyPr>
          <a:lstStyle/>
          <a:p>
            <a:r>
              <a:rPr lang="en-US" sz="4400" dirty="0"/>
              <a:t>Sources Used</a:t>
            </a:r>
          </a:p>
        </p:txBody>
      </p:sp>
      <p:sp>
        <p:nvSpPr>
          <p:cNvPr id="3" name="TextBox 2">
            <a:extLst>
              <a:ext uri="{FF2B5EF4-FFF2-40B4-BE49-F238E27FC236}">
                <a16:creationId xmlns:a16="http://schemas.microsoft.com/office/drawing/2014/main" id="{D3463163-83C6-4A65-B5AC-982D77B1289B}"/>
              </a:ext>
            </a:extLst>
          </p:cNvPr>
          <p:cNvSpPr txBox="1"/>
          <p:nvPr/>
        </p:nvSpPr>
        <p:spPr>
          <a:xfrm>
            <a:off x="1100379" y="1952786"/>
            <a:ext cx="8431079" cy="2031325"/>
          </a:xfrm>
          <a:prstGeom prst="rect">
            <a:avLst/>
          </a:prstGeom>
          <a:noFill/>
        </p:spPr>
        <p:txBody>
          <a:bodyPr wrap="square" rtlCol="0">
            <a:spAutoFit/>
          </a:bodyPr>
          <a:lstStyle/>
          <a:p>
            <a:pPr marL="285750" marR="0" indent="-285750">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dirty="0">
                <a:solidFill>
                  <a:srgbClr val="1F4E79"/>
                </a:solidFill>
                <a:effectLst/>
                <a:latin typeface="Calibri" panose="020F0502020204030204" pitchFamily="34" charset="0"/>
                <a:ea typeface="Calibri" panose="020F0502020204030204" pitchFamily="34" charset="0"/>
                <a:cs typeface="Times New Roman" panose="02020603050405020304" pitchFamily="18" charset="0"/>
                <a:hlinkClick r:id="rId2"/>
              </a:rPr>
              <a:t>https://en.wikipedia.org/wiki/Windows_11</a:t>
            </a:r>
            <a:endParaRPr lang="en-US" sz="1800" u="sng" dirty="0">
              <a:solidFill>
                <a:srgbClr val="1F4E79"/>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u="sng" dirty="0">
                <a:solidFill>
                  <a:srgbClr val="1F4E79"/>
                </a:solidFill>
                <a:effectLst/>
                <a:latin typeface="Calibri" panose="020F0502020204030204" pitchFamily="34" charset="0"/>
                <a:ea typeface="Calibri" panose="020F0502020204030204" pitchFamily="34" charset="0"/>
                <a:cs typeface="Times New Roman" panose="02020603050405020304" pitchFamily="18" charset="0"/>
                <a:hlinkClick r:id="rId3"/>
              </a:rPr>
              <a:t>https://developer.microsoft.com/en-us/windows/windows-for-developers/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285750" marR="0" indent="-285750">
              <a:spcBef>
                <a:spcPts val="0"/>
              </a:spcBef>
              <a:spcAft>
                <a:spcPts val="0"/>
              </a:spcAft>
              <a:buFont typeface="Arial" panose="020B0604020202020204" pitchFamily="34" charset="0"/>
              <a:buChar char="•"/>
            </a:pPr>
            <a:r>
              <a:rPr lang="en-US" sz="1800" u="sng" dirty="0">
                <a:solidFill>
                  <a:srgbClr val="1F4E79"/>
                </a:solidFill>
                <a:effectLst/>
                <a:latin typeface="Segoe UI" panose="020B0502040204020203" pitchFamily="34" charset="0"/>
                <a:ea typeface="Calibri" panose="020F0502020204030204" pitchFamily="34" charset="0"/>
                <a:cs typeface="Times New Roman" panose="02020603050405020304" pitchFamily="18" charset="0"/>
                <a:hlinkClick r:id="rId4"/>
              </a:rPr>
              <a:t>The compositor clock API</a:t>
            </a:r>
            <a:r>
              <a:rPr lang="en-US" sz="1800" dirty="0">
                <a:solidFill>
                  <a:srgbClr val="171717"/>
                </a:solidFill>
                <a:effectLst/>
                <a:latin typeface="Segoe UI" panose="020B0502040204020203" pitchFamily="34" charset="0"/>
                <a:ea typeface="Calibri" panose="020F0502020204030204" pitchFamily="34" charset="0"/>
              </a:rPr>
              <a:t> </a:t>
            </a:r>
            <a:endParaRPr lang="en-US" u="sng" dirty="0">
              <a:solidFill>
                <a:srgbClr val="1F4E79"/>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u="sng" dirty="0">
                <a:solidFill>
                  <a:srgbClr val="1F4E79"/>
                </a:solidFill>
                <a:effectLst/>
                <a:latin typeface="Calibri" panose="020F0502020204030204" pitchFamily="34" charset="0"/>
                <a:ea typeface="Calibri" panose="020F0502020204030204" pitchFamily="34" charset="0"/>
                <a:cs typeface="Times New Roman" panose="02020603050405020304" pitchFamily="18" charset="0"/>
                <a:hlinkClick r:id="rId5"/>
              </a:rPr>
              <a:t>https://docs.microsoft.com/en-us/windows-hardware/drivers/bringup/device-guard-and-credential-guard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dirty="0">
                <a:hlinkClick r:id="rId6"/>
              </a:rPr>
              <a:t>https://github.com/microsoft/WindowsAppSDK</a:t>
            </a:r>
            <a:r>
              <a:rPr lang="en-US" u="sng" dirty="0">
                <a:solidFill>
                  <a:srgbClr val="1F4E79"/>
                </a:solidFill>
                <a:latin typeface="Calibri" panose="020F0502020204030204" pitchFamily="34" charset="0"/>
                <a:cs typeface="Times New Roman" panose="02020603050405020304" pitchFamily="18" charset="0"/>
              </a:rPr>
              <a:t>  </a:t>
            </a:r>
          </a:p>
          <a:p>
            <a:pPr marL="285750" marR="0" indent="-285750">
              <a:spcBef>
                <a:spcPts val="0"/>
              </a:spcBef>
              <a:spcAft>
                <a:spcPts val="0"/>
              </a:spcAft>
              <a:buFont typeface="Arial" panose="020B0604020202020204" pitchFamily="34" charset="0"/>
              <a:buChar char="•"/>
            </a:pPr>
            <a:r>
              <a:rPr lang="en-US" dirty="0">
                <a:hlinkClick r:id="rId7"/>
              </a:rPr>
              <a:t>https://caniuse.com/?search=flexbox</a:t>
            </a:r>
            <a:r>
              <a:rPr lang="en-US" u="sng" dirty="0">
                <a:solidFill>
                  <a:srgbClr val="1F4E79"/>
                </a:solidFill>
                <a:latin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228784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65DE9-46AF-471E-A456-634699A3C0EA}"/>
              </a:ext>
            </a:extLst>
          </p:cNvPr>
          <p:cNvSpPr>
            <a:spLocks noGrp="1"/>
          </p:cNvSpPr>
          <p:nvPr>
            <p:ph type="title"/>
          </p:nvPr>
        </p:nvSpPr>
        <p:spPr/>
        <p:txBody>
          <a:bodyPr/>
          <a:lstStyle/>
          <a:p>
            <a:pPr algn="ctr"/>
            <a:r>
              <a:rPr lang="en-US" dirty="0"/>
              <a:t>Windows OS Upgrades are Infrequent</a:t>
            </a:r>
          </a:p>
        </p:txBody>
      </p:sp>
      <p:pic>
        <p:nvPicPr>
          <p:cNvPr id="5" name="Content Placeholder 4">
            <a:extLst>
              <a:ext uri="{FF2B5EF4-FFF2-40B4-BE49-F238E27FC236}">
                <a16:creationId xmlns:a16="http://schemas.microsoft.com/office/drawing/2014/main" id="{38FEF817-B15C-4C04-A368-28187309039A}"/>
              </a:ext>
            </a:extLst>
          </p:cNvPr>
          <p:cNvPicPr>
            <a:picLocks noGrp="1" noChangeAspect="1"/>
          </p:cNvPicPr>
          <p:nvPr>
            <p:ph idx="1"/>
          </p:nvPr>
        </p:nvPicPr>
        <p:blipFill>
          <a:blip r:embed="rId3"/>
          <a:stretch>
            <a:fillRect/>
          </a:stretch>
        </p:blipFill>
        <p:spPr>
          <a:xfrm>
            <a:off x="1818960" y="2371106"/>
            <a:ext cx="8717742" cy="2363613"/>
          </a:xfrm>
        </p:spPr>
      </p:pic>
    </p:spTree>
    <p:extLst>
      <p:ext uri="{BB962C8B-B14F-4D97-AF65-F5344CB8AC3E}">
        <p14:creationId xmlns:p14="http://schemas.microsoft.com/office/powerpoint/2010/main" val="23878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8868-E69C-41DA-93DC-7D692BB9164F}"/>
              </a:ext>
            </a:extLst>
          </p:cNvPr>
          <p:cNvSpPr>
            <a:spLocks noGrp="1"/>
          </p:cNvSpPr>
          <p:nvPr>
            <p:ph type="title"/>
          </p:nvPr>
        </p:nvSpPr>
        <p:spPr/>
        <p:txBody>
          <a:bodyPr/>
          <a:lstStyle/>
          <a:p>
            <a:r>
              <a:rPr lang="en-US" dirty="0"/>
              <a:t>We Have Seen 7 Mac OS Versions Since Windows 10 Release</a:t>
            </a:r>
          </a:p>
        </p:txBody>
      </p:sp>
      <p:pic>
        <p:nvPicPr>
          <p:cNvPr id="9" name="Content Placeholder 8">
            <a:extLst>
              <a:ext uri="{FF2B5EF4-FFF2-40B4-BE49-F238E27FC236}">
                <a16:creationId xmlns:a16="http://schemas.microsoft.com/office/drawing/2014/main" id="{2872AFF3-26DB-42BB-9DE8-501D844C01CE}"/>
              </a:ext>
            </a:extLst>
          </p:cNvPr>
          <p:cNvPicPr>
            <a:picLocks noGrp="1" noChangeAspect="1"/>
          </p:cNvPicPr>
          <p:nvPr>
            <p:ph idx="1"/>
          </p:nvPr>
        </p:nvPicPr>
        <p:blipFill>
          <a:blip r:embed="rId3"/>
          <a:stretch>
            <a:fillRect/>
          </a:stretch>
        </p:blipFill>
        <p:spPr>
          <a:xfrm>
            <a:off x="815652" y="2138766"/>
            <a:ext cx="10612412" cy="2653103"/>
          </a:xfrm>
        </p:spPr>
      </p:pic>
    </p:spTree>
    <p:extLst>
      <p:ext uri="{BB962C8B-B14F-4D97-AF65-F5344CB8AC3E}">
        <p14:creationId xmlns:p14="http://schemas.microsoft.com/office/powerpoint/2010/main" val="4072140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4856C4-2A52-4B34-95D5-9A31F5815E93}"/>
              </a:ext>
            </a:extLst>
          </p:cNvPr>
          <p:cNvSpPr txBox="1"/>
          <p:nvPr/>
        </p:nvSpPr>
        <p:spPr>
          <a:xfrm>
            <a:off x="1394847" y="960895"/>
            <a:ext cx="9469465" cy="4216539"/>
          </a:xfrm>
          <a:prstGeom prst="rect">
            <a:avLst/>
          </a:prstGeom>
          <a:noFill/>
        </p:spPr>
        <p:txBody>
          <a:bodyPr wrap="square" rtlCol="0">
            <a:spAutoFit/>
          </a:bodyPr>
          <a:lstStyle/>
          <a:p>
            <a:pPr algn="ctr"/>
            <a:r>
              <a:rPr lang="en-US" sz="3600" dirty="0">
                <a:effectLst/>
                <a:latin typeface="Calibri" panose="020F0502020204030204" pitchFamily="34" charset="0"/>
                <a:ea typeface="Calibri" panose="020F0502020204030204" pitchFamily="34" charset="0"/>
                <a:cs typeface="Times New Roman" panose="02020603050405020304" pitchFamily="18" charset="0"/>
              </a:rPr>
              <a:t>So, what does that mean to us, as developers?</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2800" dirty="0">
                <a:effectLst/>
                <a:latin typeface="Calibri" panose="020F0502020204030204" pitchFamily="34" charset="0"/>
                <a:ea typeface="Calibri" panose="020F0502020204030204" pitchFamily="34" charset="0"/>
                <a:cs typeface="Times New Roman" panose="02020603050405020304" pitchFamily="18" charset="0"/>
              </a:rPr>
              <a:t>In this class we are developing for the web, meaning that our applications run in the browser, creating a layer between our sites and the operating system.  That allows the same version of a website to run on Windows, Linux and Mac, usually without problems.  </a:t>
            </a:r>
          </a:p>
          <a:p>
            <a:r>
              <a:rPr lang="en-US" sz="2800" dirty="0">
                <a:latin typeface="Calibri" panose="020F0502020204030204" pitchFamily="34" charset="0"/>
                <a:ea typeface="Calibri" panose="020F0502020204030204" pitchFamily="34" charset="0"/>
                <a:cs typeface="Times New Roman" panose="02020603050405020304" pitchFamily="18" charset="0"/>
              </a:rPr>
              <a:t>Java runs on the server, and that will not interact directly with the new desktop OS.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00117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13FD2-08A6-47CE-8532-FDFD63696A9F}"/>
              </a:ext>
            </a:extLst>
          </p:cNvPr>
          <p:cNvSpPr>
            <a:spLocks noGrp="1"/>
          </p:cNvSpPr>
          <p:nvPr>
            <p:ph type="title"/>
          </p:nvPr>
        </p:nvSpPr>
        <p:spPr/>
        <p:txBody>
          <a:bodyPr/>
          <a:lstStyle/>
          <a:p>
            <a:pPr algn="ctr"/>
            <a:r>
              <a:rPr lang="en-US" dirty="0"/>
              <a:t>Remember This From Advance CSS?</a:t>
            </a:r>
          </a:p>
        </p:txBody>
      </p:sp>
      <p:pic>
        <p:nvPicPr>
          <p:cNvPr id="5" name="Content Placeholder 4">
            <a:extLst>
              <a:ext uri="{FF2B5EF4-FFF2-40B4-BE49-F238E27FC236}">
                <a16:creationId xmlns:a16="http://schemas.microsoft.com/office/drawing/2014/main" id="{6B4AA070-BA5A-4E8D-B40D-B52208180FEF}"/>
              </a:ext>
            </a:extLst>
          </p:cNvPr>
          <p:cNvPicPr>
            <a:picLocks noGrp="1" noChangeAspect="1"/>
          </p:cNvPicPr>
          <p:nvPr>
            <p:ph idx="1"/>
          </p:nvPr>
        </p:nvPicPr>
        <p:blipFill>
          <a:blip r:embed="rId3"/>
          <a:stretch>
            <a:fillRect/>
          </a:stretch>
        </p:blipFill>
        <p:spPr>
          <a:xfrm>
            <a:off x="2643187" y="1910556"/>
            <a:ext cx="6905625" cy="4181475"/>
          </a:xfrm>
        </p:spPr>
      </p:pic>
    </p:spTree>
    <p:extLst>
      <p:ext uri="{BB962C8B-B14F-4D97-AF65-F5344CB8AC3E}">
        <p14:creationId xmlns:p14="http://schemas.microsoft.com/office/powerpoint/2010/main" val="218638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47E9-168A-4AE0-AFA4-0583796FF2F1}"/>
              </a:ext>
            </a:extLst>
          </p:cNvPr>
          <p:cNvSpPr>
            <a:spLocks noGrp="1"/>
          </p:cNvSpPr>
          <p:nvPr>
            <p:ph type="title"/>
          </p:nvPr>
        </p:nvSpPr>
        <p:spPr/>
        <p:txBody>
          <a:bodyPr>
            <a:normAutofit/>
          </a:bodyPr>
          <a:lstStyle/>
          <a:p>
            <a:pPr algn="ctr"/>
            <a:r>
              <a:rPr lang="en-US" sz="3600" b="1" dirty="0"/>
              <a:t>If We Work On Desktop Apps, We Will Use the API</a:t>
            </a:r>
          </a:p>
        </p:txBody>
      </p:sp>
      <p:sp>
        <p:nvSpPr>
          <p:cNvPr id="3" name="Content Placeholder 2">
            <a:extLst>
              <a:ext uri="{FF2B5EF4-FFF2-40B4-BE49-F238E27FC236}">
                <a16:creationId xmlns:a16="http://schemas.microsoft.com/office/drawing/2014/main" id="{1C96FB90-5130-44DB-BEC7-E9EE4546DDA8}"/>
              </a:ext>
            </a:extLst>
          </p:cNvPr>
          <p:cNvSpPr>
            <a:spLocks noGrp="1"/>
          </p:cNvSpPr>
          <p:nvPr>
            <p:ph idx="1"/>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Knowing programming languages and processes, we may be working on desktop applications.  Those interact with the operating system, and this is done though the Application Programming Interface, or API.  We are familiar with the concept when we call System methods like </a:t>
            </a:r>
            <a:r>
              <a:rPr lang="en-US"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US" dirty="0">
                <a:effectLst/>
                <a:latin typeface="Calibri" panose="020F0502020204030204" pitchFamily="34" charset="0"/>
                <a:ea typeface="Calibri" panose="020F0502020204030204" pitchFamily="34" charset="0"/>
                <a:cs typeface="Times New Roman" panose="02020603050405020304" pitchFamily="18" charset="0"/>
              </a:rPr>
              <a:t>.  Fortunately, this one works with all current operating systems, but some API calls do not.  Typically, desktop applications have different versions for Mac and Windows, and possibly Linux.  However, they keep as much of the code base in common as possible.</a:t>
            </a:r>
          </a:p>
          <a:p>
            <a:endParaRPr lang="en-US" dirty="0"/>
          </a:p>
        </p:txBody>
      </p:sp>
    </p:spTree>
    <p:extLst>
      <p:ext uri="{BB962C8B-B14F-4D97-AF65-F5344CB8AC3E}">
        <p14:creationId xmlns:p14="http://schemas.microsoft.com/office/powerpoint/2010/main" val="3480271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DF9AD-3CC4-402C-81B8-13F632FA728E}"/>
              </a:ext>
            </a:extLst>
          </p:cNvPr>
          <p:cNvSpPr>
            <a:spLocks noGrp="1"/>
          </p:cNvSpPr>
          <p:nvPr>
            <p:ph type="title"/>
          </p:nvPr>
        </p:nvSpPr>
        <p:spPr/>
        <p:txBody>
          <a:bodyPr/>
          <a:lstStyle/>
          <a:p>
            <a:pPr algn="ctr"/>
            <a:r>
              <a:rPr lang="en-US" dirty="0"/>
              <a:t>Basic Windows API Features Will Not Change</a:t>
            </a:r>
          </a:p>
        </p:txBody>
      </p:sp>
      <p:sp>
        <p:nvSpPr>
          <p:cNvPr id="3" name="Content Placeholder 2">
            <a:extLst>
              <a:ext uri="{FF2B5EF4-FFF2-40B4-BE49-F238E27FC236}">
                <a16:creationId xmlns:a16="http://schemas.microsoft.com/office/drawing/2014/main" id="{BE020973-D6B6-4A47-B473-4B3861A9505E}"/>
              </a:ext>
            </a:extLst>
          </p:cNvPr>
          <p:cNvSpPr>
            <a:spLocks noGrp="1"/>
          </p:cNvSpPr>
          <p:nvPr>
            <p:ph idx="1"/>
          </p:nvPr>
        </p:nvSpPr>
        <p:spPr/>
        <p:txBody>
          <a:bodyPr/>
          <a:lstStyle/>
          <a:p>
            <a:pPr marL="0" marR="0">
              <a:spcBef>
                <a:spcPts val="0"/>
              </a:spcBef>
              <a:spcAft>
                <a:spcPts val="0"/>
              </a:spcAft>
            </a:pPr>
            <a:r>
              <a:rPr lang="en-US" sz="2400" b="1" dirty="0">
                <a:effectLst/>
                <a:latin typeface="Calibri" panose="020F0502020204030204" pitchFamily="34" charset="0"/>
                <a:ea typeface="Calibri" panose="020F0502020204030204" pitchFamily="34" charset="0"/>
                <a:cs typeface="Calibri" panose="020F0502020204030204" pitchFamily="34" charset="0"/>
              </a:rPr>
              <a:t>Basic Services </a:t>
            </a:r>
            <a:r>
              <a:rPr lang="en-US" sz="2400" dirty="0">
                <a:effectLst/>
                <a:latin typeface="Calibri" panose="020F0502020204030204" pitchFamily="34" charset="0"/>
                <a:ea typeface="Calibri" panose="020F0502020204030204" pitchFamily="34" charset="0"/>
                <a:cs typeface="Calibri" panose="020F0502020204030204" pitchFamily="34" charset="0"/>
              </a:rPr>
              <a:t>like system calls, saving files, etc.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b="1"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Advanced Services </a:t>
            </a:r>
            <a:r>
              <a:rPr lang="en-US" sz="24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such as the Windows Registry, background functionality, and more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b="1"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Graphic Device </a:t>
            </a:r>
            <a:r>
              <a:rPr lang="en-US" sz="2400" b="1" dirty="0">
                <a:solidFill>
                  <a:srgbClr val="202122"/>
                </a:solidFill>
                <a:latin typeface="Calibri" panose="020F0502020204030204" pitchFamily="34" charset="0"/>
                <a:ea typeface="Calibri" panose="020F0502020204030204" pitchFamily="34" charset="0"/>
                <a:cs typeface="Calibri" panose="020F0502020204030204" pitchFamily="34" charset="0"/>
              </a:rPr>
              <a:t>I</a:t>
            </a:r>
            <a:r>
              <a:rPr lang="en-US" sz="2400" b="1"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nterface </a:t>
            </a:r>
            <a:r>
              <a:rPr lang="en-US" sz="24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output to monitor, printer, etc.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b="1"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User Interface </a:t>
            </a:r>
            <a:r>
              <a:rPr lang="en-US" sz="24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the familiar Windows GUI, with app windows, buttons and the like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b="1"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Common Dialog </a:t>
            </a:r>
            <a:r>
              <a:rPr lang="en-US" sz="2400" b="1" dirty="0">
                <a:solidFill>
                  <a:srgbClr val="202122"/>
                </a:solidFill>
                <a:latin typeface="Calibri" panose="020F0502020204030204" pitchFamily="34" charset="0"/>
                <a:ea typeface="Calibri" panose="020F0502020204030204" pitchFamily="34" charset="0"/>
                <a:cs typeface="Calibri" panose="020F0502020204030204" pitchFamily="34" charset="0"/>
              </a:rPr>
              <a:t>B</a:t>
            </a:r>
            <a:r>
              <a:rPr lang="en-US" sz="2400" b="1"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ox </a:t>
            </a:r>
            <a:r>
              <a:rPr lang="en-US" sz="2400" b="1" dirty="0">
                <a:solidFill>
                  <a:srgbClr val="202122"/>
                </a:solidFill>
                <a:latin typeface="Calibri" panose="020F0502020204030204" pitchFamily="34" charset="0"/>
                <a:ea typeface="Calibri" panose="020F0502020204030204" pitchFamily="34" charset="0"/>
                <a:cs typeface="Calibri" panose="020F0502020204030204" pitchFamily="34" charset="0"/>
              </a:rPr>
              <a:t>L</a:t>
            </a:r>
            <a:r>
              <a:rPr lang="en-US" sz="2400" b="1"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ibrary </a:t>
            </a:r>
            <a:r>
              <a:rPr lang="en-US" sz="24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smaller interfaces to open and save files, choose colors, and other simple interactions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b="1"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Common Control Library </a:t>
            </a:r>
            <a:r>
              <a:rPr lang="en-US" sz="24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tool bars, tabs, status bars, and more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b="1"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Windows Shell </a:t>
            </a:r>
            <a:r>
              <a:rPr lang="en-US" sz="24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best known as the command line interface.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b="1"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Network Services </a:t>
            </a:r>
            <a:r>
              <a:rPr lang="en-US" sz="24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communication with other computers and network devices.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5576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DCF1-1B76-4936-A8AD-5998F6B7071D}"/>
              </a:ext>
            </a:extLst>
          </p:cNvPr>
          <p:cNvSpPr>
            <a:spLocks noGrp="1"/>
          </p:cNvSpPr>
          <p:nvPr>
            <p:ph type="title"/>
          </p:nvPr>
        </p:nvSpPr>
        <p:spPr/>
        <p:txBody>
          <a:bodyPr>
            <a:normAutofit/>
          </a:bodyPr>
          <a:lstStyle/>
          <a:p>
            <a:pPr algn="ctr"/>
            <a:r>
              <a:rPr lang="en-US" sz="5400" b="1" dirty="0"/>
              <a:t>Security Sees Progress </a:t>
            </a:r>
          </a:p>
        </p:txBody>
      </p:sp>
      <p:sp>
        <p:nvSpPr>
          <p:cNvPr id="3" name="Content Placeholder 2">
            <a:extLst>
              <a:ext uri="{FF2B5EF4-FFF2-40B4-BE49-F238E27FC236}">
                <a16:creationId xmlns:a16="http://schemas.microsoft.com/office/drawing/2014/main" id="{B8A0C98F-584B-4E80-A252-6ED1CF89FE89}"/>
              </a:ext>
            </a:extLst>
          </p:cNvPr>
          <p:cNvSpPr>
            <a:spLocks noGrp="1"/>
          </p:cNvSpPr>
          <p:nvPr>
            <p:ph idx="1"/>
          </p:nvPr>
        </p:nvSpPr>
        <p:spPr/>
        <p:txBody>
          <a:bodyPr/>
          <a:lstStyle/>
          <a:p>
            <a:r>
              <a:rPr lang="en-US"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According to Microsoft Windows Hardware Developer Documentation: </a:t>
            </a:r>
          </a:p>
          <a:p>
            <a:r>
              <a:rPr lang="en-US" sz="1800" dirty="0">
                <a:solidFill>
                  <a:srgbClr val="171717"/>
                </a:solidFill>
                <a:latin typeface="Segoe UI" panose="020B0502040204020203" pitchFamily="34" charset="0"/>
                <a:ea typeface="Calibri" panose="020F0502020204030204" pitchFamily="34" charset="0"/>
                <a:cs typeface="Times New Roman" panose="02020603050405020304" pitchFamily="18" charset="0"/>
              </a:rPr>
              <a:t>“</a:t>
            </a:r>
            <a:r>
              <a:rPr lang="en-US"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Hypervisor-Protected Code Integrity can use hardware technology and virtualization to isolate the Code Integrity (CI) decision-making function from the rest of the Windows operating system. When using virtualization-based security to isolate Code Integrity, the only way kernel memory can become executable is through a Code Integrity verification.”</a:t>
            </a:r>
          </a:p>
          <a:p>
            <a:r>
              <a:rPr lang="en-US" sz="1800" dirty="0">
                <a:solidFill>
                  <a:srgbClr val="171717"/>
                </a:solidFill>
                <a:latin typeface="Segoe UI" panose="020B0502040204020203" pitchFamily="34" charset="0"/>
                <a:ea typeface="Calibri" panose="020F0502020204030204" pitchFamily="34" charset="0"/>
                <a:cs typeface="Times New Roman" panose="02020603050405020304" pitchFamily="18" charset="0"/>
              </a:rPr>
              <a:t>Using the TPM chip and Secure Boot may also offer protection against rootkits and similar forms of malware that corrupt the boot process.  The TPM serves as a “root of trust” that is hard-wired on the motherboard and can’t be changed by code, malicious or otherwise.  Using this secure core as a base, Windows can check the in integrity of critical parts of the firmware and operating system.</a:t>
            </a:r>
          </a:p>
          <a:p>
            <a:r>
              <a:rPr lang="en-US" sz="1800" dirty="0">
                <a:solidFill>
                  <a:srgbClr val="171717"/>
                </a:solidFill>
                <a:latin typeface="Segoe UI" panose="020B0502040204020203" pitchFamily="34" charset="0"/>
                <a:ea typeface="Calibri" panose="020F0502020204030204" pitchFamily="34" charset="0"/>
                <a:cs typeface="Times New Roman" panose="02020603050405020304" pitchFamily="18" charset="0"/>
              </a:rPr>
              <a:t>Only time will tell if this is a turning point in the struggle against malware.  At the very least, it will make rootkits and other attacks that corrupt the boot process harder to execute.</a:t>
            </a:r>
          </a:p>
          <a:p>
            <a:r>
              <a:rPr lang="en-US" sz="1800" dirty="0">
                <a:solidFill>
                  <a:srgbClr val="171717"/>
                </a:solidFill>
                <a:latin typeface="Segoe UI" panose="020B0502040204020203" pitchFamily="34" charset="0"/>
                <a:ea typeface="Calibri" panose="020F0502020204030204" pitchFamily="34" charset="0"/>
                <a:cs typeface="Times New Roman" panose="02020603050405020304" pitchFamily="18" charset="0"/>
              </a:rPr>
              <a:t>It may also help defend against other types of injection, which deliberately enter executable code into what should be ordinary data.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02815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F72B-BE0D-4E72-9539-31D15FF2F623}"/>
              </a:ext>
            </a:extLst>
          </p:cNvPr>
          <p:cNvSpPr>
            <a:spLocks noGrp="1"/>
          </p:cNvSpPr>
          <p:nvPr>
            <p:ph type="title"/>
          </p:nvPr>
        </p:nvSpPr>
        <p:spPr/>
        <p:txBody>
          <a:bodyPr>
            <a:normAutofit/>
          </a:bodyPr>
          <a:lstStyle/>
          <a:p>
            <a:pPr algn="ctr"/>
            <a:r>
              <a:rPr lang="en-US" sz="5400" dirty="0"/>
              <a:t>Windows 11 SDK* is on GitHub!</a:t>
            </a:r>
          </a:p>
        </p:txBody>
      </p:sp>
      <p:pic>
        <p:nvPicPr>
          <p:cNvPr id="5" name="Content Placeholder 4">
            <a:extLst>
              <a:ext uri="{FF2B5EF4-FFF2-40B4-BE49-F238E27FC236}">
                <a16:creationId xmlns:a16="http://schemas.microsoft.com/office/drawing/2014/main" id="{645BEDA1-1EBB-4A46-B414-55B6747EC1D4}"/>
              </a:ext>
            </a:extLst>
          </p:cNvPr>
          <p:cNvPicPr>
            <a:picLocks noGrp="1" noChangeAspect="1"/>
          </p:cNvPicPr>
          <p:nvPr>
            <p:ph idx="1"/>
          </p:nvPr>
        </p:nvPicPr>
        <p:blipFill>
          <a:blip r:embed="rId3"/>
          <a:stretch>
            <a:fillRect/>
          </a:stretch>
        </p:blipFill>
        <p:spPr>
          <a:xfrm>
            <a:off x="2209800" y="2124869"/>
            <a:ext cx="7772400" cy="3752850"/>
          </a:xfrm>
        </p:spPr>
      </p:pic>
      <p:sp>
        <p:nvSpPr>
          <p:cNvPr id="6" name="TextBox 5">
            <a:extLst>
              <a:ext uri="{FF2B5EF4-FFF2-40B4-BE49-F238E27FC236}">
                <a16:creationId xmlns:a16="http://schemas.microsoft.com/office/drawing/2014/main" id="{B348D844-F74D-47CA-AF67-CB014349C049}"/>
              </a:ext>
            </a:extLst>
          </p:cNvPr>
          <p:cNvSpPr txBox="1"/>
          <p:nvPr/>
        </p:nvSpPr>
        <p:spPr>
          <a:xfrm>
            <a:off x="1456841" y="5997844"/>
            <a:ext cx="6400800" cy="369332"/>
          </a:xfrm>
          <a:prstGeom prst="rect">
            <a:avLst/>
          </a:prstGeom>
          <a:noFill/>
        </p:spPr>
        <p:txBody>
          <a:bodyPr wrap="square" rtlCol="0">
            <a:spAutoFit/>
          </a:bodyPr>
          <a:lstStyle/>
          <a:p>
            <a:r>
              <a:rPr lang="en-US" dirty="0"/>
              <a:t>*Software Development Kit</a:t>
            </a:r>
          </a:p>
        </p:txBody>
      </p:sp>
    </p:spTree>
    <p:extLst>
      <p:ext uri="{BB962C8B-B14F-4D97-AF65-F5344CB8AC3E}">
        <p14:creationId xmlns:p14="http://schemas.microsoft.com/office/powerpoint/2010/main" val="592231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1208</Words>
  <Application>Microsoft Office PowerPoint</Application>
  <PresentationFormat>Widescreen</PresentationFormat>
  <Paragraphs>54</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Segoe UI</vt:lpstr>
      <vt:lpstr>Office Theme</vt:lpstr>
      <vt:lpstr>PowerPoint Presentation</vt:lpstr>
      <vt:lpstr>Windows OS Upgrades are Infrequent</vt:lpstr>
      <vt:lpstr>We Have Seen 7 Mac OS Versions Since Windows 10 Release</vt:lpstr>
      <vt:lpstr>PowerPoint Presentation</vt:lpstr>
      <vt:lpstr>Remember This From Advance CSS?</vt:lpstr>
      <vt:lpstr>If We Work On Desktop Apps, We Will Use the API</vt:lpstr>
      <vt:lpstr>Basic Windows API Features Will Not Change</vt:lpstr>
      <vt:lpstr>Security Sees Progress </vt:lpstr>
      <vt:lpstr>Windows 11 SDK* is on GitHub!</vt:lpstr>
      <vt:lpstr>The Look and Feel is Smoother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Johnson</dc:creator>
  <cp:lastModifiedBy>Julie Johnson</cp:lastModifiedBy>
  <cp:revision>4</cp:revision>
  <dcterms:created xsi:type="dcterms:W3CDTF">2021-10-20T02:26:42Z</dcterms:created>
  <dcterms:modified xsi:type="dcterms:W3CDTF">2021-10-20T23:27:18Z</dcterms:modified>
</cp:coreProperties>
</file>