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797675" cy="9928225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ae33ad36_1_10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ae33ad36_1_10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1ae33ad36_1_10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ae33ad36_1_18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ae33ad36_1_18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1ae33ad36_1_18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ae33ad36_1_29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ae33ad36_1_29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1ae33ad36_1_29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ae33ad36_1_46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ae33ad36_1_46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1ae33ad36_1_46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ae33ad36_1_55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ae33ad36_1_55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41ae33ad36_1_55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1ae33ad36_1_64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1ae33ad36_1_64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1ae33ad36_1_64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1ae33ad36_1_73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1ae33ad36_1_73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41ae33ad36_1_73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1ae33ad36_1_84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1ae33ad36_1_84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1ae33ad36_1_84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c10f5b5b_0_0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c10f5b5b_0_0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41c10f5b5b_0_0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919163" y="746125"/>
            <a:ext cx="495935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a58918f8_2_0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a58918f8_2_0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ea58918f8_2_0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a58918f8_0_0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a58918f8_0_0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ea58918f8_0_0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ea58918f8_0_7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ea58918f8_0_7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ea58918f8_0_7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a58918f8_0_18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a58918f8_0_18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ea58918f8_0_18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ae33ad36_1_0:notes"/>
          <p:cNvSpPr/>
          <p:nvPr>
            <p:ph idx="2" type="sldImg"/>
          </p:nvPr>
        </p:nvSpPr>
        <p:spPr>
          <a:xfrm>
            <a:off x="919163" y="746125"/>
            <a:ext cx="49593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ae33ad36_1_0:notes"/>
          <p:cNvSpPr txBox="1"/>
          <p:nvPr>
            <p:ph idx="1" type="body"/>
          </p:nvPr>
        </p:nvSpPr>
        <p:spPr>
          <a:xfrm>
            <a:off x="681038" y="4716463"/>
            <a:ext cx="5435700" cy="446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41ae33ad36_1_0:notes"/>
          <p:cNvSpPr txBox="1"/>
          <p:nvPr>
            <p:ph idx="12" type="sldNum"/>
          </p:nvPr>
        </p:nvSpPr>
        <p:spPr>
          <a:xfrm>
            <a:off x="3849688" y="9429750"/>
            <a:ext cx="2946300" cy="49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0" y="0"/>
            <a:ext cx="9144000" cy="4864100"/>
            <a:chOff x="0" y="0"/>
            <a:chExt cx="9144000" cy="4863599"/>
          </a:xfrm>
        </p:grpSpPr>
        <p:pic>
          <p:nvPicPr>
            <p:cNvPr descr="bckg_may26_large2"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4863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"/>
            <p:cNvSpPr/>
            <p:nvPr/>
          </p:nvSpPr>
          <p:spPr>
            <a:xfrm>
              <a:off x="0" y="4719136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26400" y="1252800"/>
            <a:ext cx="8136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>
            <a:lvl1pPr lv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26400" y="3402000"/>
            <a:ext cx="4068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22222"/>
              </a:lnSpc>
              <a:spcBef>
                <a:spcPts val="438"/>
              </a:spcBef>
              <a:spcAft>
                <a:spcPts val="0"/>
              </a:spcAft>
              <a:buClr>
                <a:srgbClr val="003366"/>
              </a:buClr>
              <a:buSzPts val="1440"/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25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024"/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25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024"/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25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024"/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>
  <p:cSld name="Abschnittsüberschri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2"/>
          <p:cNvGrpSpPr/>
          <p:nvPr/>
        </p:nvGrpSpPr>
        <p:grpSpPr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descr="bckg_may26_large2" id="59" name="Google Shape;59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2"/>
            <p:cNvSpPr/>
            <p:nvPr/>
          </p:nvSpPr>
          <p:spPr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2"/>
          <p:cNvSpPr txBox="1"/>
          <p:nvPr>
            <p:ph type="title"/>
          </p:nvPr>
        </p:nvSpPr>
        <p:spPr>
          <a:xfrm>
            <a:off x="626400" y="3247200"/>
            <a:ext cx="8136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_Tech-Fak_DinA0_4C.pdf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0" y="5777548"/>
            <a:ext cx="2768400" cy="74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3720" y="5818981"/>
            <a:ext cx="2879317" cy="509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el und Inhalt">
  <p:cSld name="1_Titel und Inhal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37574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627062" y="1094315"/>
            <a:ext cx="8135937" cy="463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SzPts val="144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152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152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152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überschrift">
  <p:cSld name="Abschnittsüberschrif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0"/>
            <a:ext cx="9144000" cy="1995488"/>
            <a:chOff x="0" y="0"/>
            <a:chExt cx="9144000" cy="1994863"/>
          </a:xfrm>
        </p:grpSpPr>
        <p:pic>
          <p:nvPicPr>
            <p:cNvPr descr="bckg_may26_large2"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1994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/>
            <p:nvPr/>
          </p:nvSpPr>
          <p:spPr>
            <a:xfrm>
              <a:off x="0" y="1850400"/>
              <a:ext cx="9144000" cy="144463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626400" y="3247200"/>
            <a:ext cx="8136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lvl="0" marR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475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Merriweather San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22222"/>
              </a:lnSpc>
              <a:spcBef>
                <a:spcPts val="438"/>
              </a:spcBef>
              <a:spcAft>
                <a:spcPts val="0"/>
              </a:spcAft>
              <a:buClr>
                <a:srgbClr val="003366"/>
              </a:buClr>
              <a:buSzPts val="1440"/>
              <a:buFont typeface="Merriweather San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3624" lvl="2" marL="1371600" marR="0" rtl="0" algn="l">
              <a:lnSpc>
                <a:spcPct val="125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024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3624" lvl="3" marL="1828800" marR="0" rtl="0" algn="l">
              <a:lnSpc>
                <a:spcPct val="125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024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3623" lvl="4" marL="2286000" marR="0" rtl="0" algn="l">
              <a:lnSpc>
                <a:spcPct val="125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024"/>
              <a:buFont typeface="Merriweather San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27063" y="1112400"/>
            <a:ext cx="8135937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SzPts val="144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152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152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152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>
  <p:cSld name="Zwei Inhal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626400" y="1112400"/>
            <a:ext cx="3960000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SzPts val="192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408"/>
              <a:buNone/>
              <a:defRPr sz="2200"/>
            </a:lvl3pPr>
            <a:lvl4pPr indent="-228600" lvl="3" marL="18288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408"/>
              <a:buNone/>
              <a:defRPr sz="2200"/>
            </a:lvl4pPr>
            <a:lvl5pPr indent="-228600" lvl="4" marL="22860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408"/>
              <a:buNone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802400" y="1112400"/>
            <a:ext cx="3960000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SzPts val="192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408"/>
              <a:buNone/>
              <a:defRPr sz="2200"/>
            </a:lvl3pPr>
            <a:lvl4pPr indent="-228600" lvl="3" marL="18288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408"/>
              <a:buNone/>
              <a:defRPr sz="2200"/>
            </a:lvl4pPr>
            <a:lvl5pPr indent="-228600" lvl="4" marL="22860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1408"/>
              <a:buNone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Beschriftung">
  <p:cSld name="Bild mit Beschriftun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>
            <p:ph idx="2" type="pic"/>
          </p:nvPr>
        </p:nvSpPr>
        <p:spPr>
          <a:xfrm>
            <a:off x="1792288" y="1972800"/>
            <a:ext cx="5486400" cy="3978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Merriweather Sans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Clr>
                <a:srgbClr val="003366"/>
              </a:buClr>
              <a:buSzPts val="2240"/>
              <a:buFont typeface="Merriweather Sans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536"/>
              <a:buFont typeface="Merriweather San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28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28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1792288" y="5951538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1428"/>
              </a:lnSpc>
              <a:spcBef>
                <a:spcPts val="47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64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576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SzPts val="576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Tech-Fak_DinA0_4C.pdf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94400" y="5777548"/>
            <a:ext cx="2768400" cy="748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3720" y="5818981"/>
            <a:ext cx="2879317" cy="5098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27063" y="1112400"/>
            <a:ext cx="8135937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Merriweather Sans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38"/>
              </a:spcBef>
              <a:spcAft>
                <a:spcPts val="0"/>
              </a:spcAft>
              <a:buClr>
                <a:srgbClr val="003366"/>
              </a:buClr>
              <a:buSzPts val="1920"/>
              <a:buFont typeface="Merriweather San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408"/>
              <a:buFont typeface="Merriweather Sans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408"/>
              <a:buFont typeface="Merriweather San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88"/>
              </a:spcBef>
              <a:spcAft>
                <a:spcPts val="0"/>
              </a:spcAft>
              <a:buClr>
                <a:srgbClr val="003366"/>
              </a:buClr>
              <a:buSzPts val="1408"/>
              <a:buFont typeface="Merriweather San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 rot="10800000">
            <a:off x="627063" y="863600"/>
            <a:ext cx="8135937" cy="0"/>
          </a:xfrm>
          <a:prstGeom prst="straightConnector1">
            <a:avLst/>
          </a:prstGeom>
          <a:noFill/>
          <a:ln cap="flat" cmpd="sng" w="9525">
            <a:solidFill>
              <a:srgbClr val="0033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27063" y="6513698"/>
            <a:ext cx="68135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000"/>
              <a:buFont typeface="Arial"/>
              <a:buNone/>
            </a:pPr>
            <a:r>
              <a:rPr lang="en-AU"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AU" sz="1000">
                <a:solidFill>
                  <a:srgbClr val="969696"/>
                </a:solidFill>
              </a:rPr>
              <a:t>Linda, Lea</a:t>
            </a:r>
            <a:r>
              <a:rPr lang="en-AU"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   |   MaD Lab</a:t>
            </a:r>
            <a:r>
              <a:rPr lang="en-AU"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AU" sz="1000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|   </a:t>
            </a:r>
            <a:r>
              <a:rPr lang="en-AU" sz="1000">
                <a:solidFill>
                  <a:srgbClr val="969696"/>
                </a:solidFill>
              </a:rPr>
              <a:t>Processing Tutorial</a:t>
            </a:r>
            <a:endParaRPr sz="1000">
              <a:solidFill>
                <a:srgbClr val="9696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Tech-Fak_DinA0_4C.pdf" id="36" name="Google Shape;3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91800" y="201772"/>
            <a:ext cx="1771200" cy="478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ds_color_bild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4100" y="201600"/>
            <a:ext cx="472197" cy="47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hardware/Sensor.html" TargetMode="External"/><Relationship Id="rId4" Type="http://schemas.openxmlformats.org/officeDocument/2006/relationships/hyperlink" Target="https://developer.android.com/reference/android/hardware/Sensor.html" TargetMode="External"/><Relationship Id="rId5" Type="http://schemas.openxmlformats.org/officeDocument/2006/relationships/hyperlink" Target="https://android.processing.org/tutorials/sensors/index.html" TargetMode="External"/><Relationship Id="rId6" Type="http://schemas.openxmlformats.org/officeDocument/2006/relationships/hyperlink" Target="https://android.processing.org/tutorials/sensors/index.html" TargetMode="External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cessing.org/download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cessing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cbasisessing.org/reference/libraries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cessing.org/reference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ojamo/controlp5" TargetMode="External"/><Relationship Id="rId4" Type="http://schemas.openxmlformats.org/officeDocument/2006/relationships/hyperlink" Target="http://www.sojamo.de/libraries/controlP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626399" y="2306925"/>
            <a:ext cx="8136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AU">
                <a:latin typeface="Arial"/>
                <a:ea typeface="Arial"/>
                <a:cs typeface="Arial"/>
                <a:sym typeface="Arial"/>
              </a:rPr>
              <a:t>Tutorial: Processing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26399" y="3330000"/>
            <a:ext cx="59169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Linda Vorberg, Lea Henrich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Summerschool 2019 Sarntal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AU">
                <a:solidFill>
                  <a:srgbClr val="FFFFFF"/>
                </a:solidFill>
              </a:rPr>
              <a:t>Course: </a:t>
            </a:r>
            <a:r>
              <a:rPr b="0" lang="en-A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Wearable AI for Human Augmentation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A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and Data Analytics Lab (CS 14)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adding sliders, buttons, dropdowns etc.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ControlP5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225" y="1670125"/>
            <a:ext cx="5027900" cy="4791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adding sliders, buttons, dropdowns etc.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ControlP5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74" y="1698225"/>
            <a:ext cx="7420900" cy="45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adding sliders, buttons, dropdowns etc.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ControlP5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60" y="1686223"/>
            <a:ext cx="6172374" cy="446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adding sliders, buttons, dropdowns etc.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ControlP5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600" y="1721900"/>
            <a:ext cx="4335099" cy="456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smartphone </a:t>
            </a:r>
            <a:r>
              <a:rPr b="0" lang="en-AU"/>
              <a:t>contains sensors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b="0" lang="en-AU"/>
              <a:t>obtain information about </a:t>
            </a:r>
            <a:r>
              <a:rPr lang="en-AU"/>
              <a:t>movement, position</a:t>
            </a:r>
            <a:r>
              <a:rPr b="0" lang="en-AU"/>
              <a:t> etc.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import packages from </a:t>
            </a:r>
            <a:r>
              <a:rPr i="1" lang="en-AU"/>
              <a:t>Android SDK</a:t>
            </a:r>
            <a:r>
              <a:rPr b="0" lang="en-AU"/>
              <a:t> to include sensor </a:t>
            </a:r>
            <a:r>
              <a:rPr lang="en-AU"/>
              <a:t>measurement </a:t>
            </a:r>
            <a:r>
              <a:rPr b="0" lang="en-AU"/>
              <a:t>in </a:t>
            </a:r>
            <a:r>
              <a:rPr lang="en-AU"/>
              <a:t>sketch 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1" lang="en-AU" sz="1800" u="sng">
                <a:solidFill>
                  <a:srgbClr val="000000"/>
                </a:solidFill>
                <a:hlinkClick r:id="rId3"/>
              </a:rPr>
              <a:t>https://developer.android.com/reference/android/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1" lang="en-AU" sz="1800" u="sng">
                <a:solidFill>
                  <a:srgbClr val="000000"/>
                </a:solidFill>
                <a:hlinkClick r:id="rId4"/>
              </a:rPr>
              <a:t>hardware/Sensor.html</a:t>
            </a:r>
            <a:endParaRPr b="0" i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i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1" lang="en-AU" sz="1800" u="sng">
                <a:solidFill>
                  <a:srgbClr val="000000"/>
                </a:solidFill>
                <a:hlinkClick r:id="rId5"/>
              </a:rPr>
              <a:t>https://android.processing.org/tutorials/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1" lang="en-AU" sz="1800" u="sng">
                <a:solidFill>
                  <a:srgbClr val="000000"/>
                </a:solidFill>
                <a:hlinkClick r:id="rId6"/>
              </a:rPr>
              <a:t>sensors/index.html</a:t>
            </a:r>
            <a:endParaRPr b="0" i="1" sz="1800" u="sng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Packages to use Android sensors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9926" y="3286801"/>
            <a:ext cx="2368075" cy="28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lang="en-AU"/>
              <a:t>1. </a:t>
            </a:r>
            <a:r>
              <a:rPr lang="en-AU"/>
              <a:t>Create sensor manager</a:t>
            </a:r>
            <a:endParaRPr/>
          </a:p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create sketch that responds to changes in acceleration</a:t>
            </a:r>
            <a:endParaRPr b="0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3997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android.content.Context;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android.hardware.Sensor;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android.hardware.SensorManager;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Context context;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SensorManager manager;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Sensor sensor;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void setup(){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void draw(){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Android sensors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lang="en-AU"/>
              <a:t>2. Add </a:t>
            </a:r>
            <a:r>
              <a:rPr lang="en-AU"/>
              <a:t>sensor listener</a:t>
            </a:r>
            <a:endParaRPr/>
          </a:p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notifies sketch that new data is available</a:t>
            </a:r>
            <a:endParaRPr b="0"/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100">
              <a:solidFill>
                <a:srgbClr val="33997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android.hardware.SensorEvent;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android.hardware.SensorEventListener;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AccelerometerListener listener;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void setup(){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void draw(){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Android sensors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lang="en-AU"/>
              <a:t>3. Reading the sensor data</a:t>
            </a:r>
            <a:endParaRPr/>
          </a:p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data consists of three float numbers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➢"/>
            </a:pPr>
            <a:r>
              <a:rPr b="0" lang="en-AU"/>
              <a:t>acceleration along the X, Y, and Z axis </a:t>
            </a:r>
            <a:endParaRPr b="0"/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3997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100">
              <a:solidFill>
                <a:srgbClr val="33997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Context context;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SensorManager manager;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Sensor sensor;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AccelerometerListener listener;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ax, ay, az</a:t>
            </a:r>
            <a:r>
              <a:rPr b="0" lang="en-AU" sz="1100"/>
              <a:t>;</a:t>
            </a:r>
            <a:endParaRPr b="0" sz="1100"/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/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AU" sz="11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-AU" sz="11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textFont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AU" sz="11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createFont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AU" sz="1100">
                <a:solidFill>
                  <a:srgbClr val="7D4793"/>
                </a:solidFill>
                <a:latin typeface="Courier New"/>
                <a:ea typeface="Courier New"/>
                <a:cs typeface="Courier New"/>
                <a:sym typeface="Courier New"/>
              </a:rPr>
              <a:t>"SansSerif"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, 30 * displayDensity));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/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solidFill>
                  <a:srgbClr val="33997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AU" sz="11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en-AU" sz="11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(0);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en-AU" sz="110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n-AU" sz="1100">
                <a:solidFill>
                  <a:srgbClr val="7D4793"/>
                </a:solidFill>
                <a:latin typeface="Courier New"/>
                <a:ea typeface="Courier New"/>
                <a:cs typeface="Courier New"/>
                <a:sym typeface="Courier New"/>
              </a:rPr>
              <a:t>"X: "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+ ax + </a:t>
            </a:r>
            <a:r>
              <a:rPr b="0" lang="en-AU" sz="1100">
                <a:solidFill>
                  <a:srgbClr val="7D4793"/>
                </a:solidFill>
                <a:latin typeface="Courier New"/>
                <a:ea typeface="Courier New"/>
                <a:cs typeface="Courier New"/>
                <a:sym typeface="Courier New"/>
              </a:rPr>
              <a:t>"\nY: "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+ ay + </a:t>
            </a:r>
            <a:r>
              <a:rPr b="0" lang="en-AU" sz="1100">
                <a:solidFill>
                  <a:srgbClr val="7D4793"/>
                </a:solidFill>
                <a:latin typeface="Courier New"/>
                <a:ea typeface="Courier New"/>
                <a:cs typeface="Courier New"/>
                <a:sym typeface="Courier New"/>
              </a:rPr>
              <a:t>"\nZ: "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 + az, 0, 0, </a:t>
            </a:r>
            <a:r>
              <a:rPr b="0" lang="en-AU" sz="1100">
                <a:solidFill>
                  <a:srgbClr val="D94A7A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lang="en-AU" sz="1100">
                <a:solidFill>
                  <a:srgbClr val="D94A7A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AU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33997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Android sensors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627070" y="1112400"/>
            <a:ext cx="46386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Possibility to display signals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include dropdowns, buttons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display animations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create GUIs</a:t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5" name="Google Shape;225;p31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Example Application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075" y="1112400"/>
            <a:ext cx="2783082" cy="52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626400" y="3247200"/>
            <a:ext cx="8136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lang="en-AU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27063" y="1112400"/>
            <a:ext cx="8135937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AU"/>
              <a:t>Download processing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0" i="1" lang="en-AU" u="sng">
                <a:solidFill>
                  <a:schemeClr val="hlink"/>
                </a:solidFill>
                <a:hlinkClick r:id="rId3"/>
              </a:rPr>
              <a:t>https://processing.org/download/</a:t>
            </a:r>
            <a:endParaRPr b="0" i="1"/>
          </a:p>
          <a:p>
            <a:pPr indent="-2794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/>
              <a:t>Programming language: </a:t>
            </a:r>
            <a:r>
              <a:rPr lang="en-AU"/>
              <a:t>Java </a:t>
            </a:r>
            <a:r>
              <a:rPr b="0" lang="en-AU"/>
              <a:t>(optional JavaScript)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/>
              <a:t>For creating </a:t>
            </a:r>
            <a:r>
              <a:rPr lang="en-AU"/>
              <a:t>interactive visual programs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/>
              <a:t>Processing contains </a:t>
            </a:r>
            <a:r>
              <a:rPr lang="en-AU"/>
              <a:t>methods</a:t>
            </a:r>
            <a:r>
              <a:rPr b="0" lang="en-AU"/>
              <a:t> and </a:t>
            </a:r>
            <a:r>
              <a:rPr lang="en-AU"/>
              <a:t>functions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/>
              <a:t>And </a:t>
            </a:r>
            <a:r>
              <a:rPr lang="en-AU"/>
              <a:t>libraries</a:t>
            </a:r>
            <a:r>
              <a:rPr b="0" lang="en-AU"/>
              <a:t> for advanced features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</a:pPr>
            <a:r>
              <a:rPr lang="en-AU"/>
              <a:t>Basics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 u="sng">
                <a:solidFill>
                  <a:schemeClr val="hlink"/>
                </a:solidFill>
                <a:hlinkClick r:id="rId3"/>
              </a:rPr>
              <a:t>https://processing.org/</a:t>
            </a:r>
            <a:endParaRPr b="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 b="0"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237" name="Google Shape;237;p33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</a:pPr>
            <a:r>
              <a:rPr lang="en-AU"/>
              <a:t>References</a:t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</a:pPr>
            <a:r>
              <a:rPr lang="en-AU"/>
              <a:t>Basics</a:t>
            </a:r>
            <a:endParaRPr/>
          </a:p>
        </p:txBody>
      </p:sp>
      <p:pic>
        <p:nvPicPr>
          <p:cNvPr descr="Ein Bild, das Screenshot enthält.&#10;&#10;Automatisch generierte Beschreibung" id="88" name="Google Shape;8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635" y="1901402"/>
            <a:ext cx="4049465" cy="34709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1853966" y="1317072"/>
            <a:ext cx="1736522" cy="369332"/>
          </a:xfrm>
          <a:prstGeom prst="rect">
            <a:avLst/>
          </a:prstGeom>
          <a:noFill/>
          <a:ln cap="flat" cmpd="sng" w="19050">
            <a:solidFill>
              <a:srgbClr val="005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program</a:t>
            </a:r>
            <a:endParaRPr/>
          </a:p>
        </p:txBody>
      </p:sp>
      <p:cxnSp>
        <p:nvCxnSpPr>
          <p:cNvPr id="90" name="Google Shape;90;p16"/>
          <p:cNvCxnSpPr>
            <a:stCxn id="89" idx="2"/>
          </p:cNvCxnSpPr>
          <p:nvPr/>
        </p:nvCxnSpPr>
        <p:spPr>
          <a:xfrm>
            <a:off x="2722227" y="1686404"/>
            <a:ext cx="339900" cy="620700"/>
          </a:xfrm>
          <a:prstGeom prst="straightConnector1">
            <a:avLst/>
          </a:prstGeom>
          <a:noFill/>
          <a:ln cap="flat" cmpd="sng" w="28575">
            <a:solidFill>
              <a:srgbClr val="005F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643080" y="1485628"/>
            <a:ext cx="1651771" cy="369332"/>
          </a:xfrm>
          <a:prstGeom prst="rect">
            <a:avLst/>
          </a:prstGeom>
          <a:noFill/>
          <a:ln cap="flat" cmpd="sng" w="19050">
            <a:solidFill>
              <a:srgbClr val="005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program</a:t>
            </a:r>
            <a:endParaRPr/>
          </a:p>
        </p:txBody>
      </p:sp>
      <p:cxnSp>
        <p:nvCxnSpPr>
          <p:cNvPr id="92" name="Google Shape;92;p16"/>
          <p:cNvCxnSpPr>
            <a:stCxn id="91" idx="2"/>
          </p:cNvCxnSpPr>
          <p:nvPr/>
        </p:nvCxnSpPr>
        <p:spPr>
          <a:xfrm flipH="1">
            <a:off x="3305266" y="1854960"/>
            <a:ext cx="1163700" cy="452100"/>
          </a:xfrm>
          <a:prstGeom prst="straightConnector1">
            <a:avLst/>
          </a:prstGeom>
          <a:noFill/>
          <a:ln cap="flat" cmpd="sng" w="28575">
            <a:solidFill>
              <a:srgbClr val="005FB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4468965" y="3095538"/>
            <a:ext cx="983879" cy="400110"/>
          </a:xfrm>
          <a:prstGeom prst="rect">
            <a:avLst/>
          </a:prstGeom>
          <a:noFill/>
          <a:ln cap="flat" cmpd="sng" w="19050">
            <a:solidFill>
              <a:srgbClr val="005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671699" y="4716288"/>
            <a:ext cx="1318040" cy="400110"/>
          </a:xfrm>
          <a:prstGeom prst="rect">
            <a:avLst/>
          </a:prstGeom>
          <a:noFill/>
          <a:ln cap="flat" cmpd="sng" w="19050">
            <a:solidFill>
              <a:srgbClr val="005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27063" y="1112400"/>
            <a:ext cx="8135937" cy="5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/>
              <a:t>Processing program called </a:t>
            </a:r>
            <a:r>
              <a:rPr b="0" i="1" lang="en-AU"/>
              <a:t>Sketch</a:t>
            </a:r>
            <a:r>
              <a:rPr b="0" lang="en-AU"/>
              <a:t>, stored in </a:t>
            </a:r>
            <a:r>
              <a:rPr b="0" i="1" lang="en-AU"/>
              <a:t>Sketchbook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>
                <a:latin typeface="Courier New"/>
                <a:ea typeface="Courier New"/>
                <a:cs typeface="Courier New"/>
                <a:sym typeface="Courier New"/>
              </a:rPr>
              <a:t>setup()</a:t>
            </a:r>
            <a:r>
              <a:rPr b="0" lang="en-AU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AU">
                <a:latin typeface="Arial"/>
                <a:ea typeface="Arial"/>
                <a:cs typeface="Arial"/>
                <a:sym typeface="Arial"/>
              </a:rPr>
              <a:t>block for </a:t>
            </a:r>
            <a:r>
              <a:rPr lang="en-AU"/>
              <a:t>initialization</a:t>
            </a:r>
            <a:r>
              <a:rPr b="0" lang="en-AU">
                <a:latin typeface="Arial"/>
                <a:ea typeface="Arial"/>
                <a:cs typeface="Arial"/>
                <a:sym typeface="Arial"/>
              </a:rPr>
              <a:t> (background etc.)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lang="en-AU">
                <a:latin typeface="Courier New"/>
                <a:ea typeface="Courier New"/>
                <a:cs typeface="Courier New"/>
                <a:sym typeface="Courier New"/>
              </a:rPr>
              <a:t>draw()</a:t>
            </a:r>
            <a:r>
              <a:rPr b="0" lang="en-AU"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0" lang="en-AU">
                <a:latin typeface="Arial"/>
                <a:ea typeface="Arial"/>
                <a:cs typeface="Arial"/>
                <a:sym typeface="Arial"/>
              </a:rPr>
              <a:t>block to handle the </a:t>
            </a:r>
            <a:r>
              <a:rPr lang="en-AU"/>
              <a:t>animation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1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0" lang="en-AU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lang="en-AU">
                <a:latin typeface="Courier New"/>
                <a:ea typeface="Courier New"/>
                <a:cs typeface="Courier New"/>
                <a:sym typeface="Courier New"/>
              </a:rPr>
              <a:t>etup() </a:t>
            </a:r>
            <a:r>
              <a:rPr b="0" lang="en-AU">
                <a:latin typeface="Arial"/>
                <a:ea typeface="Arial"/>
                <a:cs typeface="Arial"/>
                <a:sym typeface="Arial"/>
              </a:rPr>
              <a:t>executed once,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0" lang="en-AU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lang="en-AU">
                <a:latin typeface="Courier New"/>
                <a:ea typeface="Courier New"/>
                <a:cs typeface="Courier New"/>
                <a:sym typeface="Courier New"/>
              </a:rPr>
              <a:t>raw() </a:t>
            </a:r>
            <a:r>
              <a:rPr b="0" lang="en-AU">
                <a:latin typeface="Arial"/>
                <a:ea typeface="Arial"/>
                <a:cs typeface="Arial"/>
                <a:sym typeface="Arial"/>
              </a:rPr>
              <a:t>executed continuously</a:t>
            </a:r>
            <a:endParaRPr b="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312150" y="6408738"/>
            <a:ext cx="450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626400" y="320400"/>
            <a:ext cx="8135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Arial"/>
              <a:buNone/>
            </a:pPr>
            <a:r>
              <a:rPr lang="en-AU"/>
              <a:t>Basics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Basics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922" y="1870975"/>
            <a:ext cx="4870725" cy="42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83650" y="1189750"/>
            <a:ext cx="81360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A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AU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(x,y)</a:t>
            </a:r>
            <a:r>
              <a:rPr lang="en-AU" sz="2800"/>
              <a:t>creates a processing window</a:t>
            </a:r>
            <a:r>
              <a:rPr lang="en-AU"/>
              <a:t> 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83650" y="2692600"/>
            <a:ext cx="2205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x: horizontal pixels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551350" y="3332050"/>
            <a:ext cx="2176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y: vertical pixels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51350" y="2709550"/>
            <a:ext cx="1692600" cy="292500"/>
          </a:xfrm>
          <a:prstGeom prst="rect">
            <a:avLst/>
          </a:prstGeom>
          <a:noFill/>
          <a:ln cap="flat" cmpd="sng" w="9525">
            <a:solidFill>
              <a:srgbClr val="005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 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51350" y="3365950"/>
            <a:ext cx="1692600" cy="292500"/>
          </a:xfrm>
          <a:prstGeom prst="rect">
            <a:avLst/>
          </a:prstGeom>
          <a:noFill/>
          <a:ln cap="flat" cmpd="sng" w="9525">
            <a:solidFill>
              <a:srgbClr val="005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save sketch as application ( for Mac, Windows, etc):</a:t>
            </a:r>
            <a:endParaRPr b="0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i="1" lang="en-AU"/>
              <a:t>File→ Export application </a:t>
            </a:r>
            <a:endParaRPr i="1"/>
          </a:p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show example sketches to help you creating your own sketch:</a:t>
            </a:r>
            <a:endParaRPr b="0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i="1" lang="en-AU"/>
              <a:t>File→ Examples</a:t>
            </a:r>
            <a:endParaRPr i="1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Basics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Integrating libraries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747175" y="5900350"/>
            <a:ext cx="7396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AU" sz="1100">
                <a:solidFill>
                  <a:schemeClr val="dk1"/>
                </a:solidFill>
              </a:rPr>
              <a:t>    </a:t>
            </a:r>
            <a:r>
              <a:rPr lang="en-AU">
                <a:solidFill>
                  <a:schemeClr val="dk1"/>
                </a:solidFill>
              </a:rPr>
              <a:t>  Reference to libraries: </a:t>
            </a:r>
            <a:r>
              <a:rPr lang="en-AU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https://procBasisessing.org/reference/libraries/</a:t>
            </a:r>
            <a:endParaRPr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28642" l="15349" r="23278" t="0"/>
          <a:stretch/>
        </p:blipFill>
        <p:spPr>
          <a:xfrm>
            <a:off x="950075" y="1063150"/>
            <a:ext cx="7396200" cy="483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68863" y="111315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click right on function to show its reference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all methods: </a:t>
            </a:r>
            <a:r>
              <a:rPr b="0" lang="en-AU" sz="20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https://processing.org/reference/</a:t>
            </a:r>
            <a:endParaRPr b="0" sz="2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Methods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10095" l="3056" r="32593" t="3615"/>
          <a:stretch/>
        </p:blipFill>
        <p:spPr>
          <a:xfrm>
            <a:off x="1470350" y="2024850"/>
            <a:ext cx="5884426" cy="443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627063" y="1112400"/>
            <a:ext cx="8136000" cy="52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lang="en-AU"/>
              <a:t>Library to create a GUI:</a:t>
            </a:r>
            <a:endParaRPr/>
          </a:p>
          <a:p>
            <a:pPr indent="-406400" lvl="0" marL="457200" rtl="0" algn="l">
              <a:spcBef>
                <a:spcPts val="475"/>
              </a:spcBef>
              <a:spcAft>
                <a:spcPts val="0"/>
              </a:spcAft>
              <a:buSzPts val="2800"/>
              <a:buChar char="●"/>
            </a:pPr>
            <a:r>
              <a:rPr lang="en-AU"/>
              <a:t>ControlP5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i="1" lang="en-AU"/>
              <a:t>Sketch → Import Library → Add Library </a:t>
            </a:r>
            <a:r>
              <a:rPr b="0" lang="en-AU"/>
              <a:t>(search for </a:t>
            </a:r>
            <a:r>
              <a:rPr lang="en-AU"/>
              <a:t>ControlP5</a:t>
            </a:r>
            <a:r>
              <a:rPr b="0" lang="en-AU"/>
              <a:t>)</a:t>
            </a:r>
            <a:endParaRPr b="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lang="en-AU"/>
              <a:t>see documentation: </a:t>
            </a:r>
            <a:endParaRPr b="0"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1" lang="en-AU" u="sng">
                <a:solidFill>
                  <a:srgbClr val="000000"/>
                </a:solidFill>
                <a:hlinkClick r:id="rId3"/>
              </a:rPr>
              <a:t>https://github.com/sojamo/controlp5</a:t>
            </a:r>
            <a:endParaRPr/>
          </a:p>
          <a:p>
            <a:pPr indent="0" lvl="0" marL="45720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1" lang="en-AU" u="sng">
                <a:solidFill>
                  <a:srgbClr val="000000"/>
                </a:solidFill>
                <a:hlinkClick r:id="rId4"/>
              </a:rPr>
              <a:t>http://www.sojamo.de/libraries/controlP5/</a:t>
            </a:r>
            <a:endParaRPr b="0" i="1" u="sng">
              <a:solidFill>
                <a:srgbClr val="000000"/>
              </a:solidFill>
            </a:endParaRPr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312150" y="6408738"/>
            <a:ext cx="450900" cy="449400"/>
          </a:xfrm>
          <a:prstGeom prst="rect">
            <a:avLst/>
          </a:prstGeom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626400" y="320400"/>
            <a:ext cx="8136000" cy="3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GUI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_FAU_Slides_4_3_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D_FAU_Slides_4_3_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