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13"/>
  </p:notesMasterIdLst>
  <p:sldIdLst>
    <p:sldId id="256" r:id="rId2"/>
    <p:sldId id="257" r:id="rId3"/>
    <p:sldId id="261" r:id="rId4"/>
    <p:sldId id="263" r:id="rId5"/>
    <p:sldId id="264" r:id="rId6"/>
    <p:sldId id="268" r:id="rId7"/>
    <p:sldId id="260" r:id="rId8"/>
    <p:sldId id="262" r:id="rId9"/>
    <p:sldId id="258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D8F2"/>
    <a:srgbClr val="F7F7F7"/>
    <a:srgbClr val="FEFEFC"/>
    <a:srgbClr val="F8F9E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D07E9-B70B-4149-8A5B-F34F45B6C216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6C811-41B7-4445-9FD0-E44608638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46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0A9E-C278-4870-8C6B-592587ECC624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EDA Group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3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8893-67CA-4EC2-A24E-D2321942A08B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EDA Group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2690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8893-67CA-4EC2-A24E-D2321942A08B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EDA Group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873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8893-67CA-4EC2-A24E-D2321942A08B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EDA Group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053574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8893-67CA-4EC2-A24E-D2321942A08B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EDA Group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2472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8893-67CA-4EC2-A24E-D2321942A08B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EDA Group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7123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8893-67CA-4EC2-A24E-D2321942A08B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EDA Group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2172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B427-132F-4F8C-A20F-27D979C3641C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EDA Group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26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9B19-5ABC-4110-B770-E8C0FCCD8B50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EDA Group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35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D5F8-E6A0-4589-BFE3-6A7C35C2BD9F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EDA Group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40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FA4B-B44F-4F8A-AF18-62979B1FDB80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EDA Group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80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ED43-21A3-47D6-BC9C-D48DFE2779FC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EDA Group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90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0A1A-BAC2-43F1-A027-09E570D70ED3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EDA Group 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42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5E89-3E49-4112-A2B8-BC829D83C733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EDA Group 2020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42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0234-BB7D-4C2C-9292-27FF6F71B9D8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EDA Group 2020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82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0E67-56EC-476A-9C62-4144FEAACDAA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EDA Group 2020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17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5243-586D-43E5-925C-55BCAF5A4632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EDA Group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55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99E8893-67CA-4EC2-A24E-D2321942A08B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EDA Group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6884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F13F-F221-4D0C-A5D2-D03F89F4C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6030" y="254568"/>
            <a:ext cx="7159937" cy="1059883"/>
          </a:xfrm>
        </p:spPr>
        <p:txBody>
          <a:bodyPr>
            <a:normAutofit fontScale="90000"/>
          </a:bodyPr>
          <a:lstStyle/>
          <a:p>
            <a:pPr algn="ctr" rtl="1"/>
            <a:r>
              <a:rPr lang="fa-IR" sz="6600" dirty="0">
                <a:solidFill>
                  <a:schemeClr val="bg1"/>
                </a:solidFill>
                <a:cs typeface="Titr" panose="00000700000000000000" pitchFamily="2" charset="-78"/>
              </a:rPr>
              <a:t>به نام خدا</a:t>
            </a:r>
            <a:endParaRPr lang="en-US" sz="6600" dirty="0">
              <a:solidFill>
                <a:schemeClr val="bg1"/>
              </a:solidFill>
              <a:cs typeface="Titr" panose="00000700000000000000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E10423-B339-4D54-B131-D4201B4D7503}"/>
              </a:ext>
            </a:extLst>
          </p:cNvPr>
          <p:cNvSpPr txBox="1"/>
          <p:nvPr/>
        </p:nvSpPr>
        <p:spPr>
          <a:xfrm>
            <a:off x="2722621" y="1570152"/>
            <a:ext cx="6888424" cy="168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3600" b="1" dirty="0">
                <a:solidFill>
                  <a:schemeClr val="bg2"/>
                </a:solidFill>
                <a:cs typeface="Mitra" panose="00000400000000000000" pitchFamily="2" charset="-78"/>
              </a:rPr>
              <a:t>پروژه ی درس معماری کامپیوتر</a:t>
            </a:r>
          </a:p>
          <a:p>
            <a:pPr algn="ctr" rtl="1">
              <a:lnSpc>
                <a:spcPct val="150000"/>
              </a:lnSpc>
            </a:pPr>
            <a:r>
              <a:rPr lang="fa-IR" sz="3600" b="1" dirty="0">
                <a:solidFill>
                  <a:schemeClr val="bg2"/>
                </a:solidFill>
                <a:cs typeface="Mitra" panose="00000400000000000000" pitchFamily="2" charset="-78"/>
              </a:rPr>
              <a:t>شبیه سازی پردازنده ی </a:t>
            </a:r>
            <a:r>
              <a:rPr lang="en-US" sz="3600" b="1" dirty="0">
                <a:solidFill>
                  <a:schemeClr val="bg2"/>
                </a:solidFill>
                <a:cs typeface="Mitra" panose="00000400000000000000" pitchFamily="2" charset="-78"/>
              </a:rPr>
              <a:t>MIPS</a:t>
            </a:r>
            <a:r>
              <a:rPr lang="fa-IR" sz="3600" b="1" dirty="0">
                <a:solidFill>
                  <a:schemeClr val="bg2"/>
                </a:solidFill>
                <a:cs typeface="Mitra" panose="00000400000000000000" pitchFamily="2" charset="-78"/>
              </a:rPr>
              <a:t>  با زبان جاوا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52F0-F82C-4ED1-93B8-93AAE5FA7C0D}"/>
              </a:ext>
            </a:extLst>
          </p:cNvPr>
          <p:cNvSpPr txBox="1"/>
          <p:nvPr/>
        </p:nvSpPr>
        <p:spPr>
          <a:xfrm>
            <a:off x="5239335" y="3867150"/>
            <a:ext cx="18549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3200" dirty="0">
                <a:solidFill>
                  <a:schemeClr val="tx1">
                    <a:lumMod val="50000"/>
                  </a:schemeClr>
                </a:solidFill>
                <a:cs typeface="Mitra" panose="00000400000000000000" pitchFamily="2" charset="-78"/>
              </a:rPr>
              <a:t>اعضای گروه  :</a:t>
            </a:r>
            <a:endParaRPr lang="en-US" sz="3200" dirty="0">
              <a:solidFill>
                <a:schemeClr val="tx1">
                  <a:lumMod val="50000"/>
                </a:schemeClr>
              </a:solidFill>
              <a:cs typeface="Mitra" panose="000004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3BD637-EA6F-461F-BEBC-1737C3E9E065}"/>
              </a:ext>
            </a:extLst>
          </p:cNvPr>
          <p:cNvSpPr txBox="1"/>
          <p:nvPr/>
        </p:nvSpPr>
        <p:spPr>
          <a:xfrm>
            <a:off x="8401719" y="4838698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3200" b="1" dirty="0">
                <a:solidFill>
                  <a:srgbClr val="00B050"/>
                </a:solidFill>
                <a:cs typeface="Mitra" panose="00000400000000000000" pitchFamily="2" charset="-78"/>
              </a:rPr>
              <a:t>درسا مطیع اله</a:t>
            </a:r>
            <a:endParaRPr lang="en-US" sz="3200" b="1" dirty="0">
              <a:solidFill>
                <a:srgbClr val="00B050"/>
              </a:solidFill>
              <a:cs typeface="Mitra" panose="000004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313664-0BD5-4E96-A114-7B5CE6923100}"/>
              </a:ext>
            </a:extLst>
          </p:cNvPr>
          <p:cNvSpPr txBox="1"/>
          <p:nvPr/>
        </p:nvSpPr>
        <p:spPr>
          <a:xfrm>
            <a:off x="5351545" y="4838700"/>
            <a:ext cx="17427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3200" b="1" dirty="0">
                <a:solidFill>
                  <a:srgbClr val="00B050"/>
                </a:solidFill>
                <a:cs typeface="Mitra" panose="00000400000000000000" pitchFamily="2" charset="-78"/>
              </a:rPr>
              <a:t>علی کریمی</a:t>
            </a:r>
            <a:endParaRPr lang="en-US" sz="3200" b="1" dirty="0">
              <a:solidFill>
                <a:srgbClr val="00B050"/>
              </a:solidFill>
              <a:cs typeface="Mitra" panose="00000400000000000000" pitchFamily="2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C99185-0C8A-423F-B3D2-78F194A254A0}"/>
              </a:ext>
            </a:extLst>
          </p:cNvPr>
          <p:cNvSpPr txBox="1"/>
          <p:nvPr/>
        </p:nvSpPr>
        <p:spPr>
          <a:xfrm>
            <a:off x="1241786" y="4838698"/>
            <a:ext cx="2802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3200" b="1" dirty="0">
                <a:solidFill>
                  <a:srgbClr val="00B050"/>
                </a:solidFill>
                <a:cs typeface="Mitra" panose="00000400000000000000" pitchFamily="2" charset="-78"/>
              </a:rPr>
              <a:t>احسان موسوی پور</a:t>
            </a:r>
            <a:endParaRPr lang="en-US" sz="3200" b="1" dirty="0">
              <a:solidFill>
                <a:srgbClr val="00B050"/>
              </a:solidFill>
              <a:cs typeface="Mitra" panose="00000400000000000000" pitchFamily="2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8B33AB-6ACA-47ED-9CCC-DA4CEDCD830C}"/>
              </a:ext>
            </a:extLst>
          </p:cNvPr>
          <p:cNvSpPr txBox="1"/>
          <p:nvPr/>
        </p:nvSpPr>
        <p:spPr>
          <a:xfrm>
            <a:off x="5561538" y="6184243"/>
            <a:ext cx="132279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2400" b="1" dirty="0">
                <a:solidFill>
                  <a:schemeClr val="bg2"/>
                </a:solidFill>
                <a:cs typeface="Mitra" panose="00000400000000000000" pitchFamily="2" charset="-78"/>
              </a:rPr>
              <a:t>بهار 1399</a:t>
            </a:r>
          </a:p>
        </p:txBody>
      </p:sp>
    </p:spTree>
    <p:extLst>
      <p:ext uri="{BB962C8B-B14F-4D97-AF65-F5344CB8AC3E}">
        <p14:creationId xmlns:p14="http://schemas.microsoft.com/office/powerpoint/2010/main" val="490465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687F826A-AC63-4A0E-8811-B07641AC9193}"/>
              </a:ext>
            </a:extLst>
          </p:cNvPr>
          <p:cNvSpPr/>
          <p:nvPr/>
        </p:nvSpPr>
        <p:spPr>
          <a:xfrm>
            <a:off x="9294921" y="-203200"/>
            <a:ext cx="2897080" cy="7167633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BC256C-04DA-4B0E-8562-ED7335E6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47629"/>
            <a:ext cx="1142245" cy="669925"/>
          </a:xfrm>
        </p:spPr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8E6F80-2FFB-4412-B8D2-63DB820A792B}"/>
              </a:ext>
            </a:extLst>
          </p:cNvPr>
          <p:cNvSpPr txBox="1"/>
          <p:nvPr/>
        </p:nvSpPr>
        <p:spPr>
          <a:xfrm>
            <a:off x="9718056" y="2918185"/>
            <a:ext cx="1902821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800" b="1" dirty="0" err="1">
                <a:solidFill>
                  <a:schemeClr val="accent1"/>
                </a:solidFill>
                <a:cs typeface="Mitra" panose="00000400000000000000" pitchFamily="2" charset="-78"/>
              </a:rPr>
              <a:t>درسا</a:t>
            </a:r>
            <a:r>
              <a:rPr lang="fa-IR" sz="2800" b="1" dirty="0">
                <a:solidFill>
                  <a:schemeClr val="accent1"/>
                </a:solidFill>
                <a:cs typeface="Mitra" panose="00000400000000000000" pitchFamily="2" charset="-78"/>
              </a:rPr>
              <a:t> مطیع اله</a:t>
            </a:r>
            <a:endParaRPr lang="en-US" sz="2800" b="1" dirty="0">
              <a:solidFill>
                <a:schemeClr val="accent1"/>
              </a:solidFill>
              <a:cs typeface="Mitra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6ECF1B-795E-42A4-B0E2-DE9E03EAC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75" y="471918"/>
            <a:ext cx="9139513" cy="56757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49B288-0DD9-4059-B12E-3D1764E60CF3}"/>
              </a:ext>
            </a:extLst>
          </p:cNvPr>
          <p:cNvSpPr txBox="1"/>
          <p:nvPr/>
        </p:nvSpPr>
        <p:spPr>
          <a:xfrm>
            <a:off x="10414015" y="3559306"/>
            <a:ext cx="510901" cy="655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sz="2800" b="1" dirty="0">
                <a:cs typeface="Mitra" panose="00000400000000000000" pitchFamily="2" charset="-78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6C097A-2B7B-4130-A0EF-1A1589A49A25}"/>
              </a:ext>
            </a:extLst>
          </p:cNvPr>
          <p:cNvSpPr txBox="1"/>
          <p:nvPr/>
        </p:nvSpPr>
        <p:spPr>
          <a:xfrm>
            <a:off x="9673091" y="4244109"/>
            <a:ext cx="2342603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cs typeface="Mitra" panose="00000400000000000000" pitchFamily="2" charset="-78"/>
              </a:rPr>
              <a:t>Data Memory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49D99A5-6351-4EDF-82DE-0A34437CF27F}"/>
              </a:ext>
            </a:extLst>
          </p:cNvPr>
          <p:cNvGrpSpPr/>
          <p:nvPr/>
        </p:nvGrpSpPr>
        <p:grpSpPr>
          <a:xfrm>
            <a:off x="9418179" y="-110329"/>
            <a:ext cx="2650563" cy="2935643"/>
            <a:chOff x="12415671" y="10367374"/>
            <a:chExt cx="3078480" cy="340958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73A9253-1799-4E43-A754-A3E097BE35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288" t="983" r="44462" b="55328"/>
            <a:stretch/>
          </p:blipFill>
          <p:spPr>
            <a:xfrm>
              <a:off x="12415671" y="10782408"/>
              <a:ext cx="3078480" cy="299455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C1B408-856E-4958-B411-E6D6514A1F52}"/>
                </a:ext>
              </a:extLst>
            </p:cNvPr>
            <p:cNvSpPr txBox="1"/>
            <p:nvPr/>
          </p:nvSpPr>
          <p:spPr>
            <a:xfrm>
              <a:off x="12477134" y="10367374"/>
              <a:ext cx="2846104" cy="79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>
                <a:lnSpc>
                  <a:spcPct val="150000"/>
                </a:lnSpc>
              </a:pPr>
              <a:r>
                <a:rPr lang="en-US" sz="2800" b="1" dirty="0">
                  <a:solidFill>
                    <a:srgbClr val="C00000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Data Memory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7484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1E10423-B339-4D54-B131-D4201B4D7503}"/>
              </a:ext>
            </a:extLst>
          </p:cNvPr>
          <p:cNvSpPr txBox="1"/>
          <p:nvPr/>
        </p:nvSpPr>
        <p:spPr>
          <a:xfrm>
            <a:off x="3606375" y="4379581"/>
            <a:ext cx="4979248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3600" b="1" dirty="0">
                <a:solidFill>
                  <a:schemeClr val="bg2"/>
                </a:solidFill>
                <a:cs typeface="Mitra" panose="00000400000000000000" pitchFamily="2" charset="-78"/>
              </a:rPr>
              <a:t>با تشکر از توجه و همراهی شما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8B33AB-6ACA-47ED-9CCC-DA4CEDCD830C}"/>
              </a:ext>
            </a:extLst>
          </p:cNvPr>
          <p:cNvSpPr txBox="1"/>
          <p:nvPr/>
        </p:nvSpPr>
        <p:spPr>
          <a:xfrm>
            <a:off x="5561538" y="6184243"/>
            <a:ext cx="132279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2400" b="1" dirty="0">
                <a:solidFill>
                  <a:schemeClr val="bg2"/>
                </a:solidFill>
                <a:cs typeface="Mitra" panose="00000400000000000000" pitchFamily="2" charset="-78"/>
              </a:rPr>
              <a:t>بهار 1399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201EAE7-E890-44CD-B747-6CFD98F09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6031" y="2369117"/>
            <a:ext cx="7159937" cy="1059883"/>
          </a:xfrm>
        </p:spPr>
        <p:txBody>
          <a:bodyPr>
            <a:normAutofit/>
          </a:bodyPr>
          <a:lstStyle/>
          <a:p>
            <a:pPr algn="ctr" rtl="1"/>
            <a:r>
              <a:rPr lang="fa-IR" sz="6000" dirty="0">
                <a:solidFill>
                  <a:schemeClr val="bg1"/>
                </a:solidFill>
                <a:cs typeface="Titr" panose="00000700000000000000" pitchFamily="2" charset="-78"/>
              </a:rPr>
              <a:t>پایان</a:t>
            </a:r>
            <a:endParaRPr lang="en-US" sz="6000" dirty="0">
              <a:solidFill>
                <a:schemeClr val="bg1"/>
              </a:solidFill>
              <a:cs typeface="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2011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032C0EB-5B6E-4363-8F98-C4D4923550F9}"/>
              </a:ext>
            </a:extLst>
          </p:cNvPr>
          <p:cNvSpPr/>
          <p:nvPr/>
        </p:nvSpPr>
        <p:spPr>
          <a:xfrm>
            <a:off x="-2" y="0"/>
            <a:ext cx="3862230" cy="68668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DDFB9073-5DA8-4C90-85F5-230536C36D23}"/>
              </a:ext>
            </a:extLst>
          </p:cNvPr>
          <p:cNvSpPr/>
          <p:nvPr/>
        </p:nvSpPr>
        <p:spPr>
          <a:xfrm>
            <a:off x="3843189" y="5821679"/>
            <a:ext cx="4262124" cy="1384533"/>
          </a:xfrm>
          <a:prstGeom prst="flowChart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50B6E1-69E0-450C-A1C6-E44E2CF39DAA}"/>
              </a:ext>
            </a:extLst>
          </p:cNvPr>
          <p:cNvSpPr/>
          <p:nvPr/>
        </p:nvSpPr>
        <p:spPr>
          <a:xfrm>
            <a:off x="3843190" y="-13066"/>
            <a:ext cx="4297632" cy="58347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4583D9-8BC8-43F6-9880-E7F950D2FDE7}"/>
              </a:ext>
            </a:extLst>
          </p:cNvPr>
          <p:cNvSpPr/>
          <p:nvPr/>
        </p:nvSpPr>
        <p:spPr>
          <a:xfrm>
            <a:off x="8105313" y="0"/>
            <a:ext cx="4086687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18AB1-24FA-4385-92D7-9ECE6CD1DE30}"/>
              </a:ext>
            </a:extLst>
          </p:cNvPr>
          <p:cNvSpPr txBox="1"/>
          <p:nvPr/>
        </p:nvSpPr>
        <p:spPr>
          <a:xfrm>
            <a:off x="4713839" y="5954239"/>
            <a:ext cx="2049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400" b="1" dirty="0">
                <a:latin typeface="Roboto Medium" panose="02000000000000000000" pitchFamily="2" charset="0"/>
                <a:ea typeface="Roboto Medium" panose="02000000000000000000" pitchFamily="2" charset="0"/>
                <a:cs typeface="2  Badr" panose="00000400000000000000" pitchFamily="2" charset="-78"/>
              </a:rPr>
              <a:t>EDA Group 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8949E3-8EAF-4E17-A9FB-4CB71B1E77C2}"/>
              </a:ext>
            </a:extLst>
          </p:cNvPr>
          <p:cNvSpPr txBox="1"/>
          <p:nvPr/>
        </p:nvSpPr>
        <p:spPr>
          <a:xfrm>
            <a:off x="9321228" y="-13066"/>
            <a:ext cx="21574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3200" b="1" dirty="0">
                <a:solidFill>
                  <a:schemeClr val="bg1"/>
                </a:solidFill>
                <a:cs typeface="Mitra" panose="00000400000000000000" pitchFamily="2" charset="-78"/>
              </a:rPr>
              <a:t>درسا مطیع اله</a:t>
            </a:r>
            <a:endParaRPr lang="en-US" sz="3200" b="1" dirty="0">
              <a:solidFill>
                <a:schemeClr val="bg1"/>
              </a:solidFill>
              <a:cs typeface="Mitra" panose="00000400000000000000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4CA5A5-FC1F-4862-9D9D-C9041E4DDDC4}"/>
              </a:ext>
            </a:extLst>
          </p:cNvPr>
          <p:cNvSpPr txBox="1"/>
          <p:nvPr/>
        </p:nvSpPr>
        <p:spPr>
          <a:xfrm>
            <a:off x="8447696" y="623706"/>
            <a:ext cx="3621458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Circuit modules connect &amp; sync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320843-813E-49D5-B883-9AB4DE01F694}"/>
              </a:ext>
            </a:extLst>
          </p:cNvPr>
          <p:cNvSpPr txBox="1"/>
          <p:nvPr/>
        </p:nvSpPr>
        <p:spPr>
          <a:xfrm>
            <a:off x="207179" y="-34248"/>
            <a:ext cx="2876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3200" b="1" dirty="0">
                <a:solidFill>
                  <a:schemeClr val="bg1"/>
                </a:solidFill>
                <a:cs typeface="Mitra" panose="00000400000000000000" pitchFamily="2" charset="-78"/>
              </a:rPr>
              <a:t>احسان موسوی پور</a:t>
            </a:r>
            <a:endParaRPr lang="en-US" sz="3200" b="1" dirty="0">
              <a:solidFill>
                <a:schemeClr val="bg1"/>
              </a:solidFill>
              <a:cs typeface="Mitra" panose="00000400000000000000" pitchFamily="2" charset="-78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13C3E9-6879-4B66-93C9-F77E1F001B48}"/>
              </a:ext>
            </a:extLst>
          </p:cNvPr>
          <p:cNvGrpSpPr/>
          <p:nvPr/>
        </p:nvGrpSpPr>
        <p:grpSpPr>
          <a:xfrm>
            <a:off x="445004" y="1427765"/>
            <a:ext cx="2638725" cy="2737733"/>
            <a:chOff x="8924925" y="1118368"/>
            <a:chExt cx="2876549" cy="306289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0599E09-2DEE-4D87-8B7F-0C0EFB37AE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47" t="46943" r="68046" b="5671"/>
            <a:stretch/>
          </p:blipFill>
          <p:spPr>
            <a:xfrm>
              <a:off x="8924925" y="1530175"/>
              <a:ext cx="2876549" cy="265109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FCA4FE-10B2-4492-B5FD-FA941973296E}"/>
                </a:ext>
              </a:extLst>
            </p:cNvPr>
            <p:cNvSpPr txBox="1"/>
            <p:nvPr/>
          </p:nvSpPr>
          <p:spPr>
            <a:xfrm>
              <a:off x="9297223" y="1118368"/>
              <a:ext cx="2131950" cy="65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>
                <a:lnSpc>
                  <a:spcPct val="150000"/>
                </a:lnSpc>
              </a:pPr>
              <a:r>
                <a:rPr lang="en-US" sz="2400" b="1" dirty="0">
                  <a:solidFill>
                    <a:srgbClr val="C00000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Register File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83877DD-9006-4241-AA22-FFDC380D4B90}"/>
              </a:ext>
            </a:extLst>
          </p:cNvPr>
          <p:cNvSpPr txBox="1"/>
          <p:nvPr/>
        </p:nvSpPr>
        <p:spPr>
          <a:xfrm>
            <a:off x="759460" y="756375"/>
            <a:ext cx="18121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sz="2400" b="1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Circuit sync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8E6F80-2FFB-4412-B8D2-63DB820A792B}"/>
              </a:ext>
            </a:extLst>
          </p:cNvPr>
          <p:cNvSpPr txBox="1"/>
          <p:nvPr/>
        </p:nvSpPr>
        <p:spPr>
          <a:xfrm>
            <a:off x="4769215" y="30748"/>
            <a:ext cx="1876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3200" b="1" dirty="0">
                <a:solidFill>
                  <a:schemeClr val="bg1"/>
                </a:solidFill>
                <a:cs typeface="Mitra" panose="00000400000000000000" pitchFamily="2" charset="-78"/>
              </a:rPr>
              <a:t>علی کریمی</a:t>
            </a:r>
            <a:endParaRPr lang="en-US" sz="3200" b="1" dirty="0">
              <a:solidFill>
                <a:schemeClr val="bg1"/>
              </a:solidFill>
              <a:cs typeface="Mitra" panose="00000400000000000000" pitchFamily="2" charset="-78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6AD2DA7-CC64-41ED-89CE-B5A7391B56B1}"/>
              </a:ext>
            </a:extLst>
          </p:cNvPr>
          <p:cNvGrpSpPr/>
          <p:nvPr/>
        </p:nvGrpSpPr>
        <p:grpSpPr>
          <a:xfrm>
            <a:off x="4360461" y="1510278"/>
            <a:ext cx="2918460" cy="2780117"/>
            <a:chOff x="4754880" y="764741"/>
            <a:chExt cx="2918460" cy="2780117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D59BF16-28DC-42EE-A879-F1289350C4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1768" t="56665" r="34295" b="7853"/>
            <a:stretch/>
          </p:blipFill>
          <p:spPr>
            <a:xfrm>
              <a:off x="4754880" y="1112953"/>
              <a:ext cx="2918460" cy="2431905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8C0D4A3-1415-4DBC-B7C5-0E6EA9168DDA}"/>
                </a:ext>
              </a:extLst>
            </p:cNvPr>
            <p:cNvSpPr txBox="1"/>
            <p:nvPr/>
          </p:nvSpPr>
          <p:spPr>
            <a:xfrm>
              <a:off x="5724630" y="764741"/>
              <a:ext cx="81670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>
                <a:lnSpc>
                  <a:spcPct val="150000"/>
                </a:lnSpc>
              </a:pPr>
              <a:r>
                <a:rPr lang="en-US" sz="2400" b="1" dirty="0">
                  <a:solidFill>
                    <a:srgbClr val="C00000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ALU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F50BC33-9AF8-42CD-A9C1-6F97140EB97E}"/>
              </a:ext>
            </a:extLst>
          </p:cNvPr>
          <p:cNvSpPr txBox="1"/>
          <p:nvPr/>
        </p:nvSpPr>
        <p:spPr>
          <a:xfrm>
            <a:off x="4352489" y="903761"/>
            <a:ext cx="29184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sz="2400" b="1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Presentation Slides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0673394-4A90-480B-938F-2BD84DED1B83}"/>
              </a:ext>
            </a:extLst>
          </p:cNvPr>
          <p:cNvGrpSpPr/>
          <p:nvPr/>
        </p:nvGrpSpPr>
        <p:grpSpPr>
          <a:xfrm>
            <a:off x="445004" y="4146511"/>
            <a:ext cx="2638724" cy="2580479"/>
            <a:chOff x="501359" y="3380090"/>
            <a:chExt cx="2336452" cy="2720316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7207FE7-F62D-42B0-A339-8466E75019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2358" t="6157" r="17415" b="56179"/>
            <a:stretch/>
          </p:blipFill>
          <p:spPr>
            <a:xfrm>
              <a:off x="501359" y="3654425"/>
              <a:ext cx="2336452" cy="2445981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6F5441E-7A36-46CE-8151-414DC66A023A}"/>
                </a:ext>
              </a:extLst>
            </p:cNvPr>
            <p:cNvSpPr txBox="1"/>
            <p:nvPr/>
          </p:nvSpPr>
          <p:spPr>
            <a:xfrm>
              <a:off x="652555" y="3380090"/>
              <a:ext cx="2034057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>
                <a:lnSpc>
                  <a:spcPct val="150000"/>
                </a:lnSpc>
              </a:pPr>
              <a:r>
                <a:rPr lang="en-US" sz="2000" b="1" dirty="0">
                  <a:solidFill>
                    <a:srgbClr val="C00000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ALU Control unit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73F527D-C40D-4DB6-A36C-1F2DD92D5986}"/>
              </a:ext>
            </a:extLst>
          </p:cNvPr>
          <p:cNvGrpSpPr/>
          <p:nvPr/>
        </p:nvGrpSpPr>
        <p:grpSpPr>
          <a:xfrm>
            <a:off x="9321228" y="1060864"/>
            <a:ext cx="2019162" cy="2099156"/>
            <a:chOff x="12337936" y="4092644"/>
            <a:chExt cx="3191624" cy="3318069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3D790A07-DD0D-4F28-811C-A623438B6F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2671" t="50017" r="1788" b="6295"/>
            <a:stretch/>
          </p:blipFill>
          <p:spPr>
            <a:xfrm>
              <a:off x="12415671" y="4416161"/>
              <a:ext cx="3113889" cy="2994552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BDEB095-A384-4B2B-BB37-2411E7655F15}"/>
                </a:ext>
              </a:extLst>
            </p:cNvPr>
            <p:cNvSpPr txBox="1"/>
            <p:nvPr/>
          </p:nvSpPr>
          <p:spPr>
            <a:xfrm>
              <a:off x="12337936" y="4092644"/>
              <a:ext cx="3191622" cy="614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>
                <a:lnSpc>
                  <a:spcPct val="150000"/>
                </a:lnSpc>
              </a:pPr>
              <a:r>
                <a:rPr lang="en-US" sz="1400" b="1" dirty="0">
                  <a:solidFill>
                    <a:srgbClr val="C00000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Instruction Memory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779324E-294B-4E86-97EF-8F25F3D2B622}"/>
              </a:ext>
            </a:extLst>
          </p:cNvPr>
          <p:cNvGrpSpPr/>
          <p:nvPr/>
        </p:nvGrpSpPr>
        <p:grpSpPr>
          <a:xfrm>
            <a:off x="9337169" y="2976658"/>
            <a:ext cx="1987277" cy="1964904"/>
            <a:chOff x="12375803" y="7431059"/>
            <a:chExt cx="3153757" cy="3118248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2C834402-65B4-49C0-BFB2-22D98F0E48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50" t="3618" r="72500" b="56137"/>
            <a:stretch/>
          </p:blipFill>
          <p:spPr>
            <a:xfrm>
              <a:off x="12451080" y="7790814"/>
              <a:ext cx="3078480" cy="2758493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CFBA5F1-11BE-42CE-9BA3-0A726B1C11FA}"/>
                </a:ext>
              </a:extLst>
            </p:cNvPr>
            <p:cNvSpPr txBox="1"/>
            <p:nvPr/>
          </p:nvSpPr>
          <p:spPr>
            <a:xfrm>
              <a:off x="12375803" y="7431059"/>
              <a:ext cx="3149195" cy="688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>
                <a:lnSpc>
                  <a:spcPct val="150000"/>
                </a:lnSpc>
              </a:pPr>
              <a:r>
                <a:rPr lang="en-US" sz="1600" b="1" dirty="0">
                  <a:solidFill>
                    <a:srgbClr val="C00000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Main Control unit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57452BF-21E9-4664-AD5D-B7548525C071}"/>
              </a:ext>
            </a:extLst>
          </p:cNvPr>
          <p:cNvGrpSpPr/>
          <p:nvPr/>
        </p:nvGrpSpPr>
        <p:grpSpPr>
          <a:xfrm>
            <a:off x="9368507" y="4756134"/>
            <a:ext cx="1943806" cy="2093410"/>
            <a:chOff x="12398191" y="10442720"/>
            <a:chExt cx="3095960" cy="3334240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660237CE-7AD6-49E1-AFCF-D3C688F4D9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288" t="983" r="44462" b="55328"/>
            <a:stretch/>
          </p:blipFill>
          <p:spPr>
            <a:xfrm>
              <a:off x="12415671" y="10782408"/>
              <a:ext cx="3078480" cy="2994552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FA553E7-763E-4D17-8183-AD841FE82CAA}"/>
                </a:ext>
              </a:extLst>
            </p:cNvPr>
            <p:cNvSpPr txBox="1"/>
            <p:nvPr/>
          </p:nvSpPr>
          <p:spPr>
            <a:xfrm>
              <a:off x="12398191" y="10442720"/>
              <a:ext cx="2846104" cy="679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>
                <a:lnSpc>
                  <a:spcPct val="150000"/>
                </a:lnSpc>
              </a:pPr>
              <a:r>
                <a:rPr lang="en-US" b="1" dirty="0">
                  <a:solidFill>
                    <a:srgbClr val="C00000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Data Memory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5725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687F826A-AC63-4A0E-8811-B07641AC9193}"/>
              </a:ext>
            </a:extLst>
          </p:cNvPr>
          <p:cNvSpPr/>
          <p:nvPr/>
        </p:nvSpPr>
        <p:spPr>
          <a:xfrm>
            <a:off x="9294921" y="-203200"/>
            <a:ext cx="2897080" cy="7167633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BC256C-04DA-4B0E-8562-ED7335E6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47629"/>
            <a:ext cx="1142245" cy="669925"/>
          </a:xfrm>
        </p:spPr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8E6F80-2FFB-4412-B8D2-63DB820A792B}"/>
              </a:ext>
            </a:extLst>
          </p:cNvPr>
          <p:cNvSpPr txBox="1"/>
          <p:nvPr/>
        </p:nvSpPr>
        <p:spPr>
          <a:xfrm>
            <a:off x="9718056" y="2918185"/>
            <a:ext cx="1902821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800" b="1" dirty="0" err="1">
                <a:solidFill>
                  <a:schemeClr val="accent1"/>
                </a:solidFill>
                <a:cs typeface="Mitra" panose="00000400000000000000" pitchFamily="2" charset="-78"/>
              </a:rPr>
              <a:t>درسا</a:t>
            </a:r>
            <a:r>
              <a:rPr lang="fa-IR" sz="2800" b="1" dirty="0">
                <a:solidFill>
                  <a:schemeClr val="accent1"/>
                </a:solidFill>
                <a:cs typeface="Mitra" panose="00000400000000000000" pitchFamily="2" charset="-78"/>
              </a:rPr>
              <a:t> مطیع اله</a:t>
            </a:r>
            <a:endParaRPr lang="en-US" sz="2800" b="1" dirty="0">
              <a:solidFill>
                <a:schemeClr val="accent1"/>
              </a:solidFill>
              <a:cs typeface="Mitra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6ECF1B-795E-42A4-B0E2-DE9E03EAC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75" y="471918"/>
            <a:ext cx="9139513" cy="567571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5DDF54C-D74D-4D5A-A360-8711F4C4D099}"/>
              </a:ext>
            </a:extLst>
          </p:cNvPr>
          <p:cNvGrpSpPr/>
          <p:nvPr/>
        </p:nvGrpSpPr>
        <p:grpSpPr>
          <a:xfrm>
            <a:off x="9242463" y="134436"/>
            <a:ext cx="2820358" cy="2783749"/>
            <a:chOff x="12184738" y="4109307"/>
            <a:chExt cx="3344822" cy="330140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BF56DD5-B436-45AB-9B92-9033A9F923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2671" t="50017" r="1788" b="6295"/>
            <a:stretch/>
          </p:blipFill>
          <p:spPr>
            <a:xfrm>
              <a:off x="12415671" y="4416161"/>
              <a:ext cx="3113889" cy="299455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B124A72-7A77-4D2F-BA38-DFF0B70CEE49}"/>
                </a:ext>
              </a:extLst>
            </p:cNvPr>
            <p:cNvSpPr txBox="1"/>
            <p:nvPr/>
          </p:nvSpPr>
          <p:spPr>
            <a:xfrm>
              <a:off x="12184738" y="4109307"/>
              <a:ext cx="3191622" cy="561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>
                <a:lnSpc>
                  <a:spcPct val="150000"/>
                </a:lnSpc>
              </a:pPr>
              <a:r>
                <a:rPr lang="en-US" b="1" dirty="0">
                  <a:solidFill>
                    <a:srgbClr val="C00000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Instruction Memory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149B288-0DD9-4059-B12E-3D1764E60CF3}"/>
              </a:ext>
            </a:extLst>
          </p:cNvPr>
          <p:cNvSpPr txBox="1"/>
          <p:nvPr/>
        </p:nvSpPr>
        <p:spPr>
          <a:xfrm>
            <a:off x="10414015" y="3559306"/>
            <a:ext cx="510901" cy="655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sz="2800" b="1" dirty="0">
                <a:cs typeface="Mitra" panose="00000400000000000000" pitchFamily="2" charset="-78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6C097A-2B7B-4130-A0EF-1A1589A49A25}"/>
              </a:ext>
            </a:extLst>
          </p:cNvPr>
          <p:cNvSpPr txBox="1"/>
          <p:nvPr/>
        </p:nvSpPr>
        <p:spPr>
          <a:xfrm>
            <a:off x="9673091" y="4244109"/>
            <a:ext cx="2342603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cs typeface="Mitra" panose="00000400000000000000" pitchFamily="2" charset="-78"/>
              </a:rPr>
              <a:t>Instruction Memory</a:t>
            </a:r>
          </a:p>
        </p:txBody>
      </p:sp>
    </p:spTree>
    <p:extLst>
      <p:ext uri="{BB962C8B-B14F-4D97-AF65-F5344CB8AC3E}">
        <p14:creationId xmlns:p14="http://schemas.microsoft.com/office/powerpoint/2010/main" val="940238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687F826A-AC63-4A0E-8811-B07641AC9193}"/>
              </a:ext>
            </a:extLst>
          </p:cNvPr>
          <p:cNvSpPr/>
          <p:nvPr/>
        </p:nvSpPr>
        <p:spPr>
          <a:xfrm>
            <a:off x="9294921" y="-203200"/>
            <a:ext cx="2897080" cy="7167633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BC256C-04DA-4B0E-8562-ED7335E6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47629"/>
            <a:ext cx="1142245" cy="669925"/>
          </a:xfrm>
        </p:spPr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8E6F80-2FFB-4412-B8D2-63DB820A792B}"/>
              </a:ext>
            </a:extLst>
          </p:cNvPr>
          <p:cNvSpPr txBox="1"/>
          <p:nvPr/>
        </p:nvSpPr>
        <p:spPr>
          <a:xfrm>
            <a:off x="9718056" y="2918185"/>
            <a:ext cx="1902821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800" b="1" dirty="0" err="1">
                <a:solidFill>
                  <a:schemeClr val="accent1"/>
                </a:solidFill>
                <a:cs typeface="Mitra" panose="00000400000000000000" pitchFamily="2" charset="-78"/>
              </a:rPr>
              <a:t>درسا</a:t>
            </a:r>
            <a:r>
              <a:rPr lang="fa-IR" sz="2800" b="1" dirty="0">
                <a:solidFill>
                  <a:schemeClr val="accent1"/>
                </a:solidFill>
                <a:cs typeface="Mitra" panose="00000400000000000000" pitchFamily="2" charset="-78"/>
              </a:rPr>
              <a:t> مطیع اله</a:t>
            </a:r>
            <a:endParaRPr lang="en-US" sz="2800" b="1" dirty="0">
              <a:solidFill>
                <a:schemeClr val="accent1"/>
              </a:solidFill>
              <a:cs typeface="Mitra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6ECF1B-795E-42A4-B0E2-DE9E03EAC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75" y="471918"/>
            <a:ext cx="9139513" cy="56757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49B288-0DD9-4059-B12E-3D1764E60CF3}"/>
              </a:ext>
            </a:extLst>
          </p:cNvPr>
          <p:cNvSpPr txBox="1"/>
          <p:nvPr/>
        </p:nvSpPr>
        <p:spPr>
          <a:xfrm>
            <a:off x="10414015" y="3559306"/>
            <a:ext cx="510901" cy="655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sz="2800" b="1" dirty="0">
                <a:cs typeface="Mitra" panose="00000400000000000000" pitchFamily="2" charset="-78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6C097A-2B7B-4130-A0EF-1A1589A49A25}"/>
              </a:ext>
            </a:extLst>
          </p:cNvPr>
          <p:cNvSpPr txBox="1"/>
          <p:nvPr/>
        </p:nvSpPr>
        <p:spPr>
          <a:xfrm>
            <a:off x="9673091" y="4244109"/>
            <a:ext cx="2342603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cs typeface="Mitra" panose="00000400000000000000" pitchFamily="2" charset="-78"/>
              </a:rPr>
              <a:t>Jump , Branch &amp; PC</a:t>
            </a:r>
          </a:p>
        </p:txBody>
      </p:sp>
    </p:spTree>
    <p:extLst>
      <p:ext uri="{BB962C8B-B14F-4D97-AF65-F5344CB8AC3E}">
        <p14:creationId xmlns:p14="http://schemas.microsoft.com/office/powerpoint/2010/main" val="3069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687F826A-AC63-4A0E-8811-B07641AC9193}"/>
              </a:ext>
            </a:extLst>
          </p:cNvPr>
          <p:cNvSpPr/>
          <p:nvPr/>
        </p:nvSpPr>
        <p:spPr>
          <a:xfrm>
            <a:off x="9294921" y="-203200"/>
            <a:ext cx="2897080" cy="7167633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BC256C-04DA-4B0E-8562-ED7335E6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47629"/>
            <a:ext cx="1142245" cy="669925"/>
          </a:xfrm>
        </p:spPr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8E6F80-2FFB-4412-B8D2-63DB820A792B}"/>
              </a:ext>
            </a:extLst>
          </p:cNvPr>
          <p:cNvSpPr txBox="1"/>
          <p:nvPr/>
        </p:nvSpPr>
        <p:spPr>
          <a:xfrm>
            <a:off x="9718056" y="2918185"/>
            <a:ext cx="1902821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800" b="1" dirty="0" err="1">
                <a:solidFill>
                  <a:schemeClr val="accent1"/>
                </a:solidFill>
                <a:cs typeface="Mitra" panose="00000400000000000000" pitchFamily="2" charset="-78"/>
              </a:rPr>
              <a:t>درسا</a:t>
            </a:r>
            <a:r>
              <a:rPr lang="fa-IR" sz="2800" b="1" dirty="0">
                <a:solidFill>
                  <a:schemeClr val="accent1"/>
                </a:solidFill>
                <a:cs typeface="Mitra" panose="00000400000000000000" pitchFamily="2" charset="-78"/>
              </a:rPr>
              <a:t> مطیع اله</a:t>
            </a:r>
            <a:endParaRPr lang="en-US" sz="2800" b="1" dirty="0">
              <a:solidFill>
                <a:schemeClr val="accent1"/>
              </a:solidFill>
              <a:cs typeface="Mitra" panose="00000400000000000000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49B288-0DD9-4059-B12E-3D1764E60CF3}"/>
              </a:ext>
            </a:extLst>
          </p:cNvPr>
          <p:cNvSpPr txBox="1"/>
          <p:nvPr/>
        </p:nvSpPr>
        <p:spPr>
          <a:xfrm>
            <a:off x="10414015" y="3559306"/>
            <a:ext cx="510901" cy="655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sz="2800" b="1" dirty="0">
                <a:cs typeface="Mitra" panose="00000400000000000000" pitchFamily="2" charset="-78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6C097A-2B7B-4130-A0EF-1A1589A49A25}"/>
              </a:ext>
            </a:extLst>
          </p:cNvPr>
          <p:cNvSpPr txBox="1"/>
          <p:nvPr/>
        </p:nvSpPr>
        <p:spPr>
          <a:xfrm>
            <a:off x="9673091" y="4244109"/>
            <a:ext cx="2342603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cs typeface="Mitra" panose="00000400000000000000" pitchFamily="2" charset="-78"/>
              </a:rPr>
              <a:t>Main Control unit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DC40E9-0473-4372-8BEA-F5EA05540966}"/>
              </a:ext>
            </a:extLst>
          </p:cNvPr>
          <p:cNvGrpSpPr/>
          <p:nvPr/>
        </p:nvGrpSpPr>
        <p:grpSpPr>
          <a:xfrm>
            <a:off x="9319821" y="-634"/>
            <a:ext cx="2847279" cy="2815224"/>
            <a:chOff x="12375803" y="7431059"/>
            <a:chExt cx="3153757" cy="311824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EF74130-5A13-496C-AC09-3BF2667BC1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50" t="3618" r="72500" b="56137"/>
            <a:stretch/>
          </p:blipFill>
          <p:spPr>
            <a:xfrm>
              <a:off x="12451080" y="7790814"/>
              <a:ext cx="3078480" cy="275849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F63B0F-0134-47DD-A39F-400DFF1E501F}"/>
                </a:ext>
              </a:extLst>
            </p:cNvPr>
            <p:cNvSpPr txBox="1"/>
            <p:nvPr/>
          </p:nvSpPr>
          <p:spPr>
            <a:xfrm>
              <a:off x="12375803" y="7431059"/>
              <a:ext cx="3149195" cy="664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>
                <a:lnSpc>
                  <a:spcPct val="150000"/>
                </a:lnSpc>
              </a:pPr>
              <a:r>
                <a:rPr lang="en-US" sz="2400" b="1" dirty="0">
                  <a:solidFill>
                    <a:srgbClr val="C00000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Main Control unit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D833BB2-0F3B-47D2-8413-4F4993C58B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56" r="10065" b="5244"/>
          <a:stretch/>
        </p:blipFill>
        <p:spPr>
          <a:xfrm>
            <a:off x="239244" y="98819"/>
            <a:ext cx="8972232" cy="666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77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687F826A-AC63-4A0E-8811-B07641AC9193}"/>
              </a:ext>
            </a:extLst>
          </p:cNvPr>
          <p:cNvSpPr/>
          <p:nvPr/>
        </p:nvSpPr>
        <p:spPr>
          <a:xfrm>
            <a:off x="9294921" y="-203200"/>
            <a:ext cx="2897080" cy="7167633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BC256C-04DA-4B0E-8562-ED7335E6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47629"/>
            <a:ext cx="1142245" cy="669925"/>
          </a:xfrm>
        </p:spPr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8E6F80-2FFB-4412-B8D2-63DB820A792B}"/>
              </a:ext>
            </a:extLst>
          </p:cNvPr>
          <p:cNvSpPr txBox="1"/>
          <p:nvPr/>
        </p:nvSpPr>
        <p:spPr>
          <a:xfrm>
            <a:off x="9718056" y="2918185"/>
            <a:ext cx="1902821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800" b="1" dirty="0" err="1">
                <a:solidFill>
                  <a:schemeClr val="accent1"/>
                </a:solidFill>
                <a:cs typeface="Mitra" panose="00000400000000000000" pitchFamily="2" charset="-78"/>
              </a:rPr>
              <a:t>درسا</a:t>
            </a:r>
            <a:r>
              <a:rPr lang="fa-IR" sz="2800" b="1" dirty="0">
                <a:solidFill>
                  <a:schemeClr val="accent1"/>
                </a:solidFill>
                <a:cs typeface="Mitra" panose="00000400000000000000" pitchFamily="2" charset="-78"/>
              </a:rPr>
              <a:t> مطیع اله</a:t>
            </a:r>
            <a:endParaRPr lang="en-US" sz="2800" b="1" dirty="0">
              <a:solidFill>
                <a:schemeClr val="accent1"/>
              </a:solidFill>
              <a:cs typeface="Mitra" panose="00000400000000000000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49B288-0DD9-4059-B12E-3D1764E60CF3}"/>
              </a:ext>
            </a:extLst>
          </p:cNvPr>
          <p:cNvSpPr txBox="1"/>
          <p:nvPr/>
        </p:nvSpPr>
        <p:spPr>
          <a:xfrm>
            <a:off x="10414015" y="3559306"/>
            <a:ext cx="510901" cy="655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sz="2800" b="1" dirty="0">
                <a:cs typeface="Mitra" panose="00000400000000000000" pitchFamily="2" charset="-78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6C097A-2B7B-4130-A0EF-1A1589A49A25}"/>
              </a:ext>
            </a:extLst>
          </p:cNvPr>
          <p:cNvSpPr txBox="1"/>
          <p:nvPr/>
        </p:nvSpPr>
        <p:spPr>
          <a:xfrm>
            <a:off x="9673091" y="4244109"/>
            <a:ext cx="2342603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cs typeface="Mitra" panose="00000400000000000000" pitchFamily="2" charset="-78"/>
              </a:rPr>
              <a:t>Main Control unit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DC40E9-0473-4372-8BEA-F5EA05540966}"/>
              </a:ext>
            </a:extLst>
          </p:cNvPr>
          <p:cNvGrpSpPr/>
          <p:nvPr/>
        </p:nvGrpSpPr>
        <p:grpSpPr>
          <a:xfrm>
            <a:off x="9319821" y="-634"/>
            <a:ext cx="2847279" cy="2815224"/>
            <a:chOff x="12375803" y="7431059"/>
            <a:chExt cx="3153757" cy="311824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EF74130-5A13-496C-AC09-3BF2667BC1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50" t="3618" r="72500" b="56137"/>
            <a:stretch/>
          </p:blipFill>
          <p:spPr>
            <a:xfrm>
              <a:off x="12451080" y="7790814"/>
              <a:ext cx="3078480" cy="275849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F63B0F-0134-47DD-A39F-400DFF1E501F}"/>
                </a:ext>
              </a:extLst>
            </p:cNvPr>
            <p:cNvSpPr txBox="1"/>
            <p:nvPr/>
          </p:nvSpPr>
          <p:spPr>
            <a:xfrm>
              <a:off x="12375803" y="7431059"/>
              <a:ext cx="3149195" cy="664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>
                <a:lnSpc>
                  <a:spcPct val="150000"/>
                </a:lnSpc>
              </a:pPr>
              <a:r>
                <a:rPr lang="en-US" sz="2400" b="1" dirty="0">
                  <a:solidFill>
                    <a:srgbClr val="C00000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Main Control unit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8A7CB97-D67D-4BA1-97B0-2E06F41BD1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52" t="13478"/>
          <a:stretch/>
        </p:blipFill>
        <p:spPr>
          <a:xfrm>
            <a:off x="42112" y="299448"/>
            <a:ext cx="9283791" cy="5800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47457F-DA47-4744-A949-D8C9EEF97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3696" y="6185855"/>
            <a:ext cx="1640774" cy="6069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E77E8A-5004-44DF-B947-CCD33490C4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12" y="6185855"/>
            <a:ext cx="2087524" cy="5934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EB896F0-13D7-4579-A449-DE30612955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8530" y="6166677"/>
            <a:ext cx="2306371" cy="65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17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687F826A-AC63-4A0E-8811-B07641AC9193}"/>
              </a:ext>
            </a:extLst>
          </p:cNvPr>
          <p:cNvSpPr/>
          <p:nvPr/>
        </p:nvSpPr>
        <p:spPr>
          <a:xfrm>
            <a:off x="9294920" y="-513929"/>
            <a:ext cx="2897080" cy="7492753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BC256C-04DA-4B0E-8562-ED7335E6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47629"/>
            <a:ext cx="1142245" cy="669925"/>
          </a:xfrm>
        </p:spPr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8E6F80-2FFB-4412-B8D2-63DB820A792B}"/>
              </a:ext>
            </a:extLst>
          </p:cNvPr>
          <p:cNvSpPr txBox="1"/>
          <p:nvPr/>
        </p:nvSpPr>
        <p:spPr>
          <a:xfrm>
            <a:off x="9424097" y="3003756"/>
            <a:ext cx="2638724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800" b="1" dirty="0">
                <a:solidFill>
                  <a:schemeClr val="accent1"/>
                </a:solidFill>
                <a:cs typeface="Mitra" panose="00000400000000000000" pitchFamily="2" charset="-78"/>
              </a:rPr>
              <a:t>احسان موسوی پور</a:t>
            </a:r>
            <a:endParaRPr lang="en-US" sz="2800" b="1" dirty="0">
              <a:solidFill>
                <a:schemeClr val="accent1"/>
              </a:solidFill>
              <a:cs typeface="Mitra" panose="00000400000000000000" pitchFamily="2" charset="-78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4FC968-3571-4DBA-9F61-AF8428166380}"/>
              </a:ext>
            </a:extLst>
          </p:cNvPr>
          <p:cNvGrpSpPr/>
          <p:nvPr/>
        </p:nvGrpSpPr>
        <p:grpSpPr>
          <a:xfrm>
            <a:off x="9424097" y="-11752"/>
            <a:ext cx="2638725" cy="2737733"/>
            <a:chOff x="8924925" y="1118368"/>
            <a:chExt cx="2876549" cy="306289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5DA2305-8946-4C04-95A8-4E11985372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47" t="46943" r="68046" b="5671"/>
            <a:stretch/>
          </p:blipFill>
          <p:spPr>
            <a:xfrm>
              <a:off x="8924925" y="1530175"/>
              <a:ext cx="2876549" cy="265109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103FE67-36B4-4652-B73C-0C892F24CCF9}"/>
                </a:ext>
              </a:extLst>
            </p:cNvPr>
            <p:cNvSpPr txBox="1"/>
            <p:nvPr/>
          </p:nvSpPr>
          <p:spPr>
            <a:xfrm>
              <a:off x="9297223" y="1118368"/>
              <a:ext cx="2131950" cy="65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>
                <a:lnSpc>
                  <a:spcPct val="150000"/>
                </a:lnSpc>
              </a:pPr>
              <a:r>
                <a:rPr lang="en-US" sz="2400" b="1" dirty="0">
                  <a:solidFill>
                    <a:srgbClr val="C00000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Register File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321F1FE-8435-46C6-A407-4301FA4BA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40" y="317267"/>
            <a:ext cx="9161998" cy="58303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534268-5348-4B12-B883-BBBB9FCBBBC1}"/>
              </a:ext>
            </a:extLst>
          </p:cNvPr>
          <p:cNvSpPr txBox="1"/>
          <p:nvPr/>
        </p:nvSpPr>
        <p:spPr>
          <a:xfrm>
            <a:off x="10414015" y="3559306"/>
            <a:ext cx="510901" cy="655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sz="2800" b="1" dirty="0">
                <a:cs typeface="Mitra" panose="00000400000000000000" pitchFamily="2" charset="-78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42CC11-C361-45B6-9B2D-6930A830A50A}"/>
              </a:ext>
            </a:extLst>
          </p:cNvPr>
          <p:cNvSpPr txBox="1"/>
          <p:nvPr/>
        </p:nvSpPr>
        <p:spPr>
          <a:xfrm>
            <a:off x="9673091" y="4244109"/>
            <a:ext cx="2342603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cs typeface="Mitra" panose="00000400000000000000" pitchFamily="2" charset="-78"/>
              </a:rPr>
              <a:t>Register File</a:t>
            </a:r>
          </a:p>
        </p:txBody>
      </p:sp>
    </p:spTree>
    <p:extLst>
      <p:ext uri="{BB962C8B-B14F-4D97-AF65-F5344CB8AC3E}">
        <p14:creationId xmlns:p14="http://schemas.microsoft.com/office/powerpoint/2010/main" val="2829422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687F826A-AC63-4A0E-8811-B07641AC9193}"/>
              </a:ext>
            </a:extLst>
          </p:cNvPr>
          <p:cNvSpPr/>
          <p:nvPr/>
        </p:nvSpPr>
        <p:spPr>
          <a:xfrm>
            <a:off x="9294918" y="-518160"/>
            <a:ext cx="2897080" cy="7492753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BC256C-04DA-4B0E-8562-ED7335E6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47629"/>
            <a:ext cx="1142245" cy="669925"/>
          </a:xfrm>
        </p:spPr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8E6F80-2FFB-4412-B8D2-63DB820A792B}"/>
              </a:ext>
            </a:extLst>
          </p:cNvPr>
          <p:cNvSpPr txBox="1"/>
          <p:nvPr/>
        </p:nvSpPr>
        <p:spPr>
          <a:xfrm>
            <a:off x="9424097" y="3003756"/>
            <a:ext cx="2638724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800" b="1" dirty="0">
                <a:solidFill>
                  <a:schemeClr val="accent1"/>
                </a:solidFill>
                <a:cs typeface="Mitra" panose="00000400000000000000" pitchFamily="2" charset="-78"/>
              </a:rPr>
              <a:t>احسان موسوی پور</a:t>
            </a:r>
            <a:endParaRPr lang="en-US" sz="2800" b="1" dirty="0">
              <a:solidFill>
                <a:schemeClr val="accent1"/>
              </a:solidFill>
              <a:cs typeface="Mitra" panose="000004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C253F-85F6-46EE-BB4C-92D3ED6AF129}"/>
              </a:ext>
            </a:extLst>
          </p:cNvPr>
          <p:cNvSpPr txBox="1"/>
          <p:nvPr/>
        </p:nvSpPr>
        <p:spPr>
          <a:xfrm>
            <a:off x="10414015" y="3559306"/>
            <a:ext cx="510901" cy="655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sz="2800" b="1" dirty="0">
                <a:cs typeface="Mitra" panose="00000400000000000000" pitchFamily="2" charset="-78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AE9869-2FDD-4C2F-86F3-549034215780}"/>
              </a:ext>
            </a:extLst>
          </p:cNvPr>
          <p:cNvSpPr txBox="1"/>
          <p:nvPr/>
        </p:nvSpPr>
        <p:spPr>
          <a:xfrm>
            <a:off x="9673091" y="4244109"/>
            <a:ext cx="2342603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cs typeface="Mitra" panose="00000400000000000000" pitchFamily="2" charset="-78"/>
              </a:rPr>
              <a:t>ALU Control unit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BCBBDCD-B4A7-4CE4-88AE-5E8D67829AD2}"/>
              </a:ext>
            </a:extLst>
          </p:cNvPr>
          <p:cNvGrpSpPr/>
          <p:nvPr/>
        </p:nvGrpSpPr>
        <p:grpSpPr>
          <a:xfrm>
            <a:off x="9424097" y="0"/>
            <a:ext cx="2638724" cy="2720316"/>
            <a:chOff x="501359" y="3380090"/>
            <a:chExt cx="2336452" cy="272031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7348F55-E46C-45E9-AAC7-E786D46A17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2358" t="6157" r="17415" b="56179"/>
            <a:stretch/>
          </p:blipFill>
          <p:spPr>
            <a:xfrm>
              <a:off x="501359" y="3654425"/>
              <a:ext cx="2336452" cy="244598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46DC99-1CCB-4F99-886B-4B4D2BFB8B70}"/>
                </a:ext>
              </a:extLst>
            </p:cNvPr>
            <p:cNvSpPr txBox="1"/>
            <p:nvPr/>
          </p:nvSpPr>
          <p:spPr>
            <a:xfrm>
              <a:off x="652555" y="3380090"/>
              <a:ext cx="2034057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>
                <a:lnSpc>
                  <a:spcPct val="150000"/>
                </a:lnSpc>
              </a:pPr>
              <a:r>
                <a:rPr lang="en-US" sz="2000" b="1" dirty="0">
                  <a:solidFill>
                    <a:srgbClr val="C00000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ALU Control unit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E7862B9-83A0-4F56-89CD-3398449471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38"/>
          <a:stretch/>
        </p:blipFill>
        <p:spPr>
          <a:xfrm>
            <a:off x="65540" y="74818"/>
            <a:ext cx="9144000" cy="630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62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687F826A-AC63-4A0E-8811-B07641AC9193}"/>
              </a:ext>
            </a:extLst>
          </p:cNvPr>
          <p:cNvSpPr/>
          <p:nvPr/>
        </p:nvSpPr>
        <p:spPr>
          <a:xfrm>
            <a:off x="9294920" y="-416560"/>
            <a:ext cx="2897080" cy="7363460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6AD2DA7-CC64-41ED-89CE-B5A7391B56B1}"/>
              </a:ext>
            </a:extLst>
          </p:cNvPr>
          <p:cNvGrpSpPr/>
          <p:nvPr/>
        </p:nvGrpSpPr>
        <p:grpSpPr>
          <a:xfrm>
            <a:off x="9507984" y="-71022"/>
            <a:ext cx="2475045" cy="2508844"/>
            <a:chOff x="4754880" y="586543"/>
            <a:chExt cx="2918460" cy="2958315"/>
          </a:xfrm>
          <a:effectLst/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D59BF16-28DC-42EE-A879-F1289350C4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200000"/>
                      </a14:imgEffect>
                    </a14:imgLayer>
                  </a14:imgProps>
                </a:ext>
              </a:extLst>
            </a:blip>
            <a:srcRect l="41768" t="56665" r="34295" b="7853"/>
            <a:stretch/>
          </p:blipFill>
          <p:spPr>
            <a:xfrm>
              <a:off x="4754880" y="1112953"/>
              <a:ext cx="2918460" cy="243190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8C0D4A3-1415-4DBC-B7C5-0E6EA9168DDA}"/>
                </a:ext>
              </a:extLst>
            </p:cNvPr>
            <p:cNvSpPr txBox="1"/>
            <p:nvPr/>
          </p:nvSpPr>
          <p:spPr>
            <a:xfrm>
              <a:off x="5303045" y="586543"/>
              <a:ext cx="1507841" cy="1052818"/>
            </a:xfrm>
            <a:prstGeom prst="rect">
              <a:avLst/>
            </a:prstGeom>
            <a:noFill/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r" rtl="1">
                <a:lnSpc>
                  <a:spcPct val="150000"/>
                </a:lnSpc>
              </a:pPr>
              <a:r>
                <a:rPr lang="en-US" sz="3200" b="1" dirty="0">
                  <a:solidFill>
                    <a:srgbClr val="C00000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ALU</a:t>
              </a:r>
              <a:endParaRPr lang="en-US" sz="2400" b="1" dirty="0">
                <a:solidFill>
                  <a:srgbClr val="C00000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BC256C-04DA-4B0E-8562-ED7335E6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47629"/>
            <a:ext cx="1142245" cy="669925"/>
          </a:xfrm>
        </p:spPr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EA0780-A745-41C3-BC17-AA557CAF9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35" y="654401"/>
            <a:ext cx="9204509" cy="582819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F8E6F80-2FFB-4412-B8D2-63DB820A792B}"/>
              </a:ext>
            </a:extLst>
          </p:cNvPr>
          <p:cNvSpPr txBox="1"/>
          <p:nvPr/>
        </p:nvSpPr>
        <p:spPr>
          <a:xfrm>
            <a:off x="9929758" y="2656162"/>
            <a:ext cx="1627404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800" b="1" dirty="0">
                <a:solidFill>
                  <a:schemeClr val="accent1"/>
                </a:solidFill>
                <a:cs typeface="Mitra" panose="00000400000000000000" pitchFamily="2" charset="-78"/>
              </a:rPr>
              <a:t>علی کریمی</a:t>
            </a:r>
            <a:endParaRPr lang="en-US" sz="2800" b="1" dirty="0">
              <a:solidFill>
                <a:schemeClr val="accent1"/>
              </a:solidFill>
              <a:cs typeface="Mitra" panose="000004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7B3439-AD9B-4850-97DF-25D0668EE27F}"/>
              </a:ext>
            </a:extLst>
          </p:cNvPr>
          <p:cNvSpPr txBox="1"/>
          <p:nvPr/>
        </p:nvSpPr>
        <p:spPr>
          <a:xfrm>
            <a:off x="10414015" y="3559306"/>
            <a:ext cx="510901" cy="655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sz="2800" b="1" dirty="0">
                <a:cs typeface="Mitra" panose="00000400000000000000" pitchFamily="2" charset="-78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717A25-FD17-4D20-A986-78CC08FAA0C9}"/>
              </a:ext>
            </a:extLst>
          </p:cNvPr>
          <p:cNvSpPr txBox="1"/>
          <p:nvPr/>
        </p:nvSpPr>
        <p:spPr>
          <a:xfrm>
            <a:off x="9673091" y="4244109"/>
            <a:ext cx="2342603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cs typeface="Mitra" panose="00000400000000000000" pitchFamily="2" charset="-78"/>
              </a:rPr>
              <a:t>ALU</a:t>
            </a:r>
          </a:p>
        </p:txBody>
      </p:sp>
    </p:spTree>
    <p:extLst>
      <p:ext uri="{BB962C8B-B14F-4D97-AF65-F5344CB8AC3E}">
        <p14:creationId xmlns:p14="http://schemas.microsoft.com/office/powerpoint/2010/main" val="956119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281</TotalTime>
  <Words>148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MV Boli</vt:lpstr>
      <vt:lpstr>Roboto Medium</vt:lpstr>
      <vt:lpstr>Wingdings 3</vt:lpstr>
      <vt:lpstr>Ion</vt:lpstr>
      <vt:lpstr>به نام خدا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پایان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Karimi</dc:creator>
  <cp:lastModifiedBy>Ali Karimi</cp:lastModifiedBy>
  <cp:revision>26</cp:revision>
  <dcterms:created xsi:type="dcterms:W3CDTF">2020-07-26T13:27:26Z</dcterms:created>
  <dcterms:modified xsi:type="dcterms:W3CDTF">2020-07-29T06:51:25Z</dcterms:modified>
</cp:coreProperties>
</file>