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851" r:id="rId4"/>
    <p:sldId id="852" r:id="rId5"/>
    <p:sldId id="853" r:id="rId7"/>
    <p:sldId id="854" r:id="rId8"/>
    <p:sldId id="856" r:id="rId9"/>
    <p:sldId id="857" r:id="rId10"/>
    <p:sldId id="858" r:id="rId11"/>
    <p:sldId id="859" r:id="rId12"/>
    <p:sldId id="860" r:id="rId13"/>
    <p:sldId id="861" r:id="rId14"/>
    <p:sldId id="862" r:id="rId15"/>
    <p:sldId id="882" r:id="rId16"/>
    <p:sldId id="884" r:id="rId17"/>
    <p:sldId id="885" r:id="rId18"/>
    <p:sldId id="886" r:id="rId19"/>
    <p:sldId id="888" r:id="rId20"/>
    <p:sldId id="890" r:id="rId21"/>
    <p:sldId id="891" r:id="rId22"/>
    <p:sldId id="892" r:id="rId23"/>
    <p:sldId id="893" r:id="rId24"/>
    <p:sldId id="894" r:id="rId25"/>
    <p:sldId id="895" r:id="rId26"/>
    <p:sldId id="896" r:id="rId27"/>
    <p:sldId id="897" r:id="rId28"/>
    <p:sldId id="898" r:id="rId29"/>
    <p:sldId id="899" r:id="rId30"/>
    <p:sldId id="900" r:id="rId31"/>
    <p:sldId id="901" r:id="rId32"/>
    <p:sldId id="902" r:id="rId33"/>
    <p:sldId id="903" r:id="rId34"/>
    <p:sldId id="904" r:id="rId35"/>
    <p:sldId id="909" r:id="rId36"/>
    <p:sldId id="910" r:id="rId37"/>
    <p:sldId id="913" r:id="rId38"/>
    <p:sldId id="914" r:id="rId39"/>
    <p:sldId id="915" r:id="rId40"/>
    <p:sldId id="916" r:id="rId41"/>
    <p:sldId id="917" r:id="rId42"/>
    <p:sldId id="918" r:id="rId43"/>
    <p:sldId id="919" r:id="rId44"/>
    <p:sldId id="920" r:id="rId45"/>
    <p:sldId id="921" r:id="rId46"/>
    <p:sldId id="922" r:id="rId47"/>
    <p:sldId id="923" r:id="rId48"/>
    <p:sldId id="924" r:id="rId49"/>
    <p:sldId id="925" r:id="rId50"/>
    <p:sldId id="926" r:id="rId51"/>
    <p:sldId id="927" r:id="rId52"/>
    <p:sldId id="930" r:id="rId53"/>
    <p:sldId id="931" r:id="rId54"/>
    <p:sldId id="932" r:id="rId55"/>
    <p:sldId id="933" r:id="rId56"/>
    <p:sldId id="934" r:id="rId57"/>
    <p:sldId id="935" r:id="rId58"/>
    <p:sldId id="936" r:id="rId59"/>
    <p:sldId id="937" r:id="rId60"/>
    <p:sldId id="938" r:id="rId61"/>
    <p:sldId id="939" r:id="rId62"/>
    <p:sldId id="940" r:id="rId63"/>
    <p:sldId id="941" r:id="rId64"/>
    <p:sldId id="942" r:id="rId65"/>
    <p:sldId id="943" r:id="rId66"/>
    <p:sldId id="944" r:id="rId67"/>
    <p:sldId id="945" r:id="rId68"/>
    <p:sldId id="946" r:id="rId69"/>
    <p:sldId id="949" r:id="rId70"/>
    <p:sldId id="950" r:id="rId71"/>
    <p:sldId id="951" r:id="rId72"/>
    <p:sldId id="952" r:id="rId73"/>
    <p:sldId id="953" r:id="rId74"/>
    <p:sldId id="954" r:id="rId75"/>
    <p:sldId id="955" r:id="rId76"/>
    <p:sldId id="956" r:id="rId77"/>
    <p:sldId id="957" r:id="rId78"/>
    <p:sldId id="958" r:id="rId79"/>
    <p:sldId id="959" r:id="rId80"/>
    <p:sldId id="960" r:id="rId81"/>
    <p:sldId id="961" r:id="rId82"/>
    <p:sldId id="435" r:id="rId83"/>
    <p:sldId id="436" r:id="rId84"/>
  </p:sldIdLst>
  <p:sldSz cx="9359900" cy="6858000"/>
  <p:notesSz cx="93599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50"/>
        <p:guide pos="21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535630" cy="25806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235944" y="0"/>
            <a:ext cx="5535630" cy="25806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44215" y="642938"/>
            <a:ext cx="3086100" cy="173593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77453" y="2475309"/>
            <a:ext cx="10219624" cy="2025253"/>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4885432"/>
            <a:ext cx="5535630" cy="25806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235944" y="4885432"/>
            <a:ext cx="5535630" cy="258068"/>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4"/>
        <p:cNvGrpSpPr/>
        <p:nvPr/>
      </p:nvGrpSpPr>
      <p:grpSpPr>
        <a:xfrm>
          <a:off x="0" y="0"/>
          <a:ext cx="0" cy="0"/>
          <a:chOff x="0" y="0"/>
          <a:chExt cx="0" cy="0"/>
        </a:xfrm>
      </p:grpSpPr>
      <p:sp>
        <p:nvSpPr>
          <p:cNvPr id="205" name="Google Shape;205;p1: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06" name="Google Shape;206;p1: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1"/>
        <p:cNvGrpSpPr/>
        <p:nvPr/>
      </p:nvGrpSpPr>
      <p:grpSpPr>
        <a:xfrm>
          <a:off x="0" y="0"/>
          <a:ext cx="0" cy="0"/>
          <a:chOff x="0" y="0"/>
          <a:chExt cx="0" cy="0"/>
        </a:xfrm>
      </p:grpSpPr>
      <p:sp>
        <p:nvSpPr>
          <p:cNvPr id="212" name="Google Shape;212;p2: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13" name="Google Shape;213;p2: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4"/>
        <p:cNvGrpSpPr/>
        <p:nvPr/>
      </p:nvGrpSpPr>
      <p:grpSpPr>
        <a:xfrm>
          <a:off x="0" y="0"/>
          <a:ext cx="0" cy="0"/>
          <a:chOff x="0" y="0"/>
          <a:chExt cx="0" cy="0"/>
        </a:xfrm>
      </p:grpSpPr>
      <p:sp>
        <p:nvSpPr>
          <p:cNvPr id="225" name="Google Shape;225;p3: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26" name="Google Shape;226;p3: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1"/>
        <p:cNvGrpSpPr/>
        <p:nvPr/>
      </p:nvGrpSpPr>
      <p:grpSpPr>
        <a:xfrm>
          <a:off x="0" y="0"/>
          <a:ext cx="0" cy="0"/>
          <a:chOff x="0" y="0"/>
          <a:chExt cx="0" cy="0"/>
        </a:xfrm>
      </p:grpSpPr>
      <p:sp>
        <p:nvSpPr>
          <p:cNvPr id="242" name="Google Shape;242;p5: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43" name="Google Shape;243;p5: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1"/>
        <p:cNvGrpSpPr/>
        <p:nvPr/>
      </p:nvGrpSpPr>
      <p:grpSpPr>
        <a:xfrm>
          <a:off x="0" y="0"/>
          <a:ext cx="0" cy="0"/>
          <a:chOff x="0" y="0"/>
          <a:chExt cx="0" cy="0"/>
        </a:xfrm>
      </p:grpSpPr>
      <p:sp>
        <p:nvSpPr>
          <p:cNvPr id="252" name="Google Shape;252;p6: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53" name="Google Shape;253;p6: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3"/>
        <p:cNvGrpSpPr/>
        <p:nvPr/>
      </p:nvGrpSpPr>
      <p:grpSpPr>
        <a:xfrm>
          <a:off x="0" y="0"/>
          <a:ext cx="0" cy="0"/>
          <a:chOff x="0" y="0"/>
          <a:chExt cx="0" cy="0"/>
        </a:xfrm>
      </p:grpSpPr>
      <p:sp>
        <p:nvSpPr>
          <p:cNvPr id="264" name="Google Shape;264;p7: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65" name="Google Shape;265;p7: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5"/>
        <p:cNvGrpSpPr/>
        <p:nvPr/>
      </p:nvGrpSpPr>
      <p:grpSpPr>
        <a:xfrm>
          <a:off x="0" y="0"/>
          <a:ext cx="0" cy="0"/>
          <a:chOff x="0" y="0"/>
          <a:chExt cx="0" cy="0"/>
        </a:xfrm>
      </p:grpSpPr>
      <p:sp>
        <p:nvSpPr>
          <p:cNvPr id="276" name="Google Shape;276;p8: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77" name="Google Shape;277;p8: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7"/>
        <p:cNvGrpSpPr/>
        <p:nvPr/>
      </p:nvGrpSpPr>
      <p:grpSpPr>
        <a:xfrm>
          <a:off x="0" y="0"/>
          <a:ext cx="0" cy="0"/>
          <a:chOff x="0" y="0"/>
          <a:chExt cx="0" cy="0"/>
        </a:xfrm>
      </p:grpSpPr>
      <p:sp>
        <p:nvSpPr>
          <p:cNvPr id="298" name="Google Shape;298;p9: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99" name="Google Shape;299;p9: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4"/>
        <p:cNvGrpSpPr/>
        <p:nvPr/>
      </p:nvGrpSpPr>
      <p:grpSpPr>
        <a:xfrm>
          <a:off x="0" y="0"/>
          <a:ext cx="0" cy="0"/>
          <a:chOff x="0" y="0"/>
          <a:chExt cx="0" cy="0"/>
        </a:xfrm>
      </p:grpSpPr>
      <p:sp>
        <p:nvSpPr>
          <p:cNvPr id="315" name="Google Shape;315;p10: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16" name="Google Shape;316;p10: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6"/>
        <p:cNvGrpSpPr/>
        <p:nvPr/>
      </p:nvGrpSpPr>
      <p:grpSpPr>
        <a:xfrm>
          <a:off x="0" y="0"/>
          <a:ext cx="0" cy="0"/>
          <a:chOff x="0" y="0"/>
          <a:chExt cx="0" cy="0"/>
        </a:xfrm>
      </p:grpSpPr>
      <p:sp>
        <p:nvSpPr>
          <p:cNvPr id="327" name="Google Shape;327;p11: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28" name="Google Shape;328;p11: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1"/>
        <p:cNvGrpSpPr/>
        <p:nvPr/>
      </p:nvGrpSpPr>
      <p:grpSpPr>
        <a:xfrm>
          <a:off x="0" y="0"/>
          <a:ext cx="0" cy="0"/>
          <a:chOff x="0" y="0"/>
          <a:chExt cx="0" cy="0"/>
        </a:xfrm>
      </p:grpSpPr>
      <p:sp>
        <p:nvSpPr>
          <p:cNvPr id="342" name="Google Shape;342;p12: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43" name="Google Shape;343;p12: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13: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51" name="Google Shape;351;p13: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7"/>
        <p:cNvGrpSpPr/>
        <p:nvPr/>
      </p:nvGrpSpPr>
      <p:grpSpPr>
        <a:xfrm>
          <a:off x="0" y="0"/>
          <a:ext cx="0" cy="0"/>
          <a:chOff x="0" y="0"/>
          <a:chExt cx="0" cy="0"/>
        </a:xfrm>
      </p:grpSpPr>
      <p:sp>
        <p:nvSpPr>
          <p:cNvPr id="358" name="Google Shape;358;p14: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59" name="Google Shape;359;p14: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8"/>
        <p:cNvGrpSpPr/>
        <p:nvPr/>
      </p:nvGrpSpPr>
      <p:grpSpPr>
        <a:xfrm>
          <a:off x="0" y="0"/>
          <a:ext cx="0" cy="0"/>
          <a:chOff x="0" y="0"/>
          <a:chExt cx="0" cy="0"/>
        </a:xfrm>
      </p:grpSpPr>
      <p:sp>
        <p:nvSpPr>
          <p:cNvPr id="369" name="Google Shape;369;p15: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70" name="Google Shape;370;p15: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5"/>
        <p:cNvGrpSpPr/>
        <p:nvPr/>
      </p:nvGrpSpPr>
      <p:grpSpPr>
        <a:xfrm>
          <a:off x="0" y="0"/>
          <a:ext cx="0" cy="0"/>
          <a:chOff x="0" y="0"/>
          <a:chExt cx="0" cy="0"/>
        </a:xfrm>
      </p:grpSpPr>
      <p:sp>
        <p:nvSpPr>
          <p:cNvPr id="376" name="Google Shape;376;p16: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77" name="Google Shape;377;p16: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5"/>
        <p:cNvGrpSpPr/>
        <p:nvPr/>
      </p:nvGrpSpPr>
      <p:grpSpPr>
        <a:xfrm>
          <a:off x="0" y="0"/>
          <a:ext cx="0" cy="0"/>
          <a:chOff x="0" y="0"/>
          <a:chExt cx="0" cy="0"/>
        </a:xfrm>
      </p:grpSpPr>
      <p:sp>
        <p:nvSpPr>
          <p:cNvPr id="386" name="Google Shape;386;p17: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87" name="Google Shape;387;p17: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6"/>
        <p:cNvGrpSpPr/>
        <p:nvPr/>
      </p:nvGrpSpPr>
      <p:grpSpPr>
        <a:xfrm>
          <a:off x="0" y="0"/>
          <a:ext cx="0" cy="0"/>
          <a:chOff x="0" y="0"/>
          <a:chExt cx="0" cy="0"/>
        </a:xfrm>
      </p:grpSpPr>
      <p:sp>
        <p:nvSpPr>
          <p:cNvPr id="397" name="Google Shape;397;p18: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98" name="Google Shape;398;p18: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5"/>
        <p:cNvGrpSpPr/>
        <p:nvPr/>
      </p:nvGrpSpPr>
      <p:grpSpPr>
        <a:xfrm>
          <a:off x="0" y="0"/>
          <a:ext cx="0" cy="0"/>
          <a:chOff x="0" y="0"/>
          <a:chExt cx="0" cy="0"/>
        </a:xfrm>
      </p:grpSpPr>
      <p:sp>
        <p:nvSpPr>
          <p:cNvPr id="656" name="Google Shape;656;p44: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657" name="Google Shape;657;p44: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2"/>
        <p:cNvGrpSpPr/>
        <p:nvPr/>
      </p:nvGrpSpPr>
      <p:grpSpPr>
        <a:xfrm>
          <a:off x="0" y="0"/>
          <a:ext cx="0" cy="0"/>
          <a:chOff x="0" y="0"/>
          <a:chExt cx="0" cy="0"/>
        </a:xfrm>
      </p:grpSpPr>
      <p:sp>
        <p:nvSpPr>
          <p:cNvPr id="663" name="Google Shape;663;p45: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664" name="Google Shape;664;p45: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2"/>
        <p:cNvGrpSpPr/>
        <p:nvPr/>
      </p:nvGrpSpPr>
      <p:grpSpPr>
        <a:xfrm>
          <a:off x="0" y="0"/>
          <a:ext cx="0" cy="0"/>
          <a:chOff x="0" y="0"/>
          <a:chExt cx="0" cy="0"/>
        </a:xfrm>
      </p:grpSpPr>
      <p:sp>
        <p:nvSpPr>
          <p:cNvPr id="673" name="Google Shape;673;p46: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674" name="Google Shape;674;p46: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p:sp>
      <p:sp>
        <p:nvSpPr>
          <p:cNvPr id="1229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1"/>
        <p:cNvGrpSpPr/>
        <p:nvPr/>
      </p:nvGrpSpPr>
      <p:grpSpPr>
        <a:xfrm>
          <a:off x="0" y="0"/>
          <a:ext cx="0" cy="0"/>
          <a:chOff x="0" y="0"/>
          <a:chExt cx="0" cy="0"/>
        </a:xfrm>
      </p:grpSpPr>
      <p:sp>
        <p:nvSpPr>
          <p:cNvPr id="682" name="Google Shape;682;p47: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683" name="Google Shape;683;p47: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0"/>
        <p:cNvGrpSpPr/>
        <p:nvPr/>
      </p:nvGrpSpPr>
      <p:grpSpPr>
        <a:xfrm>
          <a:off x="0" y="0"/>
          <a:ext cx="0" cy="0"/>
          <a:chOff x="0" y="0"/>
          <a:chExt cx="0" cy="0"/>
        </a:xfrm>
      </p:grpSpPr>
      <p:sp>
        <p:nvSpPr>
          <p:cNvPr id="691" name="Google Shape;691;p48: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692" name="Google Shape;692;p48: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0"/>
        <p:cNvGrpSpPr/>
        <p:nvPr/>
      </p:nvGrpSpPr>
      <p:grpSpPr>
        <a:xfrm>
          <a:off x="0" y="0"/>
          <a:ext cx="0" cy="0"/>
          <a:chOff x="0" y="0"/>
          <a:chExt cx="0" cy="0"/>
        </a:xfrm>
      </p:grpSpPr>
      <p:sp>
        <p:nvSpPr>
          <p:cNvPr id="701" name="Google Shape;701;p49: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2" name="Google Shape;702;p49: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1"/>
        <p:cNvGrpSpPr/>
        <p:nvPr/>
      </p:nvGrpSpPr>
      <p:grpSpPr>
        <a:xfrm>
          <a:off x="0" y="0"/>
          <a:ext cx="0" cy="0"/>
          <a:chOff x="0" y="0"/>
          <a:chExt cx="0" cy="0"/>
        </a:xfrm>
      </p:grpSpPr>
      <p:sp>
        <p:nvSpPr>
          <p:cNvPr id="712" name="Google Shape;712;p50: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3" name="Google Shape;713;p50: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3"/>
        <p:cNvGrpSpPr/>
        <p:nvPr/>
      </p:nvGrpSpPr>
      <p:grpSpPr>
        <a:xfrm>
          <a:off x="0" y="0"/>
          <a:ext cx="0" cy="0"/>
          <a:chOff x="0" y="0"/>
          <a:chExt cx="0" cy="0"/>
        </a:xfrm>
      </p:grpSpPr>
      <p:sp>
        <p:nvSpPr>
          <p:cNvPr id="734" name="Google Shape;734;p52: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735" name="Google Shape;735;p52: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2"/>
        <p:cNvGrpSpPr/>
        <p:nvPr/>
      </p:nvGrpSpPr>
      <p:grpSpPr>
        <a:xfrm>
          <a:off x="0" y="0"/>
          <a:ext cx="0" cy="0"/>
          <a:chOff x="0" y="0"/>
          <a:chExt cx="0" cy="0"/>
        </a:xfrm>
      </p:grpSpPr>
      <p:sp>
        <p:nvSpPr>
          <p:cNvPr id="743" name="Google Shape;743;p53: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744" name="Google Shape;744;p53: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1"/>
        <p:cNvGrpSpPr/>
        <p:nvPr/>
      </p:nvGrpSpPr>
      <p:grpSpPr>
        <a:xfrm>
          <a:off x="0" y="0"/>
          <a:ext cx="0" cy="0"/>
          <a:chOff x="0" y="0"/>
          <a:chExt cx="0" cy="0"/>
        </a:xfrm>
      </p:grpSpPr>
      <p:sp>
        <p:nvSpPr>
          <p:cNvPr id="752" name="Google Shape;752;p54: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753" name="Google Shape;753;p54: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1"/>
        <p:cNvGrpSpPr/>
        <p:nvPr/>
      </p:nvGrpSpPr>
      <p:grpSpPr>
        <a:xfrm>
          <a:off x="0" y="0"/>
          <a:ext cx="0" cy="0"/>
          <a:chOff x="0" y="0"/>
          <a:chExt cx="0" cy="0"/>
        </a:xfrm>
      </p:grpSpPr>
      <p:sp>
        <p:nvSpPr>
          <p:cNvPr id="762" name="Google Shape;762;p55: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763" name="Google Shape;763;p55: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1"/>
        <p:cNvGrpSpPr/>
        <p:nvPr/>
      </p:nvGrpSpPr>
      <p:grpSpPr>
        <a:xfrm>
          <a:off x="0" y="0"/>
          <a:ext cx="0" cy="0"/>
          <a:chOff x="0" y="0"/>
          <a:chExt cx="0" cy="0"/>
        </a:xfrm>
      </p:grpSpPr>
      <p:sp>
        <p:nvSpPr>
          <p:cNvPr id="772" name="Google Shape;772;p56: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773" name="Google Shape;773;p56: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2"/>
        <p:cNvGrpSpPr/>
        <p:nvPr/>
      </p:nvGrpSpPr>
      <p:grpSpPr>
        <a:xfrm>
          <a:off x="0" y="0"/>
          <a:ext cx="0" cy="0"/>
          <a:chOff x="0" y="0"/>
          <a:chExt cx="0" cy="0"/>
        </a:xfrm>
      </p:grpSpPr>
      <p:sp>
        <p:nvSpPr>
          <p:cNvPr id="783" name="Google Shape;783;p57: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784" name="Google Shape;784;p57:notes"/>
          <p:cNvSpPr>
            <a:spLocks noGrp="1" noRot="1" noChangeAspect="1"/>
          </p:cNvSpPr>
          <p:nvPr>
            <p:ph type="sldImg" idx="2"/>
          </p:nvPr>
        </p:nvSpPr>
        <p:spPr>
          <a:xfrm>
            <a:off x="1201738" y="720725"/>
            <a:ext cx="49117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p:sp>
      <p:sp>
        <p:nvSpPr>
          <p:cNvPr id="184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p:sp>
      <p:sp>
        <p:nvSpPr>
          <p:cNvPr id="256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p:sp>
      <p:sp>
        <p:nvSpPr>
          <p:cNvPr id="2765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p:sp>
      <p:sp>
        <p:nvSpPr>
          <p:cNvPr id="296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p:sp>
      <p:sp>
        <p:nvSpPr>
          <p:cNvPr id="389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p:sp>
      <p:sp>
        <p:nvSpPr>
          <p:cNvPr id="409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02468" y="2125980"/>
            <a:ext cx="7961312"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404937" y="3840480"/>
            <a:ext cx="6556375"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A40020"/>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A40020"/>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468312" y="1577340"/>
            <a:ext cx="4074318"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823618" y="1577340"/>
            <a:ext cx="4074318"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A40020"/>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11" y="457200"/>
            <a:ext cx="8424196" cy="13716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68011" y="1981200"/>
            <a:ext cx="4134096" cy="3886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758111" y="1981200"/>
            <a:ext cx="4134096" cy="3886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Rectangle 2"/>
          <p:cNvSpPr>
            <a:spLocks noGrp="1" noChangeArrowheads="1"/>
          </p:cNvSpPr>
          <p:nvPr>
            <p:ph type="ftr" sz="quarter" idx="10"/>
          </p:nvPr>
        </p:nvSpPr>
        <p:spPr/>
        <p:txBody>
          <a:bodyPr/>
          <a:lstStyle>
            <a:lvl1pPr>
              <a:defRPr/>
            </a:lvl1pPr>
          </a:lstStyle>
          <a:p>
            <a:pPr>
              <a:defRPr/>
            </a:pPr>
            <a:endParaRPr lang="en-US" altLang="en-US"/>
          </a:p>
        </p:txBody>
      </p:sp>
      <p:sp>
        <p:nvSpPr>
          <p:cNvPr id="6" name="Rectangle 3"/>
          <p:cNvSpPr>
            <a:spLocks noGrp="1" noChangeArrowheads="1"/>
          </p:cNvSpPr>
          <p:nvPr>
            <p:ph type="sldNum" sz="quarter" idx="11"/>
          </p:nvPr>
        </p:nvSpPr>
        <p:spPr/>
        <p:txBody>
          <a:bodyPr/>
          <a:lstStyle>
            <a:lvl1pPr>
              <a:defRPr/>
            </a:lvl1pPr>
          </a:lstStyle>
          <a:p>
            <a:pPr>
              <a:defRPr/>
            </a:pPr>
            <a:fld id="{8C9CEE1A-2EAA-4307-A587-0FD22C1CD022}" type="slidenum">
              <a:rPr lang="en-US" altLang="en-US"/>
            </a:fld>
            <a:endParaRPr lang="en-US" altLang="en-US"/>
          </a:p>
        </p:txBody>
      </p:sp>
      <p:sp>
        <p:nvSpPr>
          <p:cNvPr id="7" name="Rectangle 16"/>
          <p:cNvSpPr>
            <a:spLocks noGrp="1" noChangeArrowheads="1"/>
          </p:cNvSpPr>
          <p:nvPr>
            <p:ph type="dt" sz="half" idx="12"/>
          </p:nvPr>
        </p:nvSpPr>
        <p:spPr/>
        <p:txBody>
          <a:bodyPr/>
          <a:lstStyle>
            <a:lvl1pPr>
              <a:defRPr/>
            </a:lvl1pPr>
          </a:lstStyle>
          <a:p>
            <a:pPr>
              <a:defRPr/>
            </a:pPr>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image" Target="../media/image2.png"/><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361932" cy="6858000"/>
          </a:xfrm>
          <a:prstGeom prst="rect">
            <a:avLst/>
          </a:prstGeom>
        </p:spPr>
      </p:pic>
      <p:pic>
        <p:nvPicPr>
          <p:cNvPr id="17" name="bg object 17"/>
          <p:cNvPicPr/>
          <p:nvPr/>
        </p:nvPicPr>
        <p:blipFill>
          <a:blip r:embed="rId8" cstate="print"/>
          <a:stretch>
            <a:fillRect/>
          </a:stretch>
        </p:blipFill>
        <p:spPr>
          <a:xfrm>
            <a:off x="0" y="359"/>
            <a:ext cx="9361931" cy="1028700"/>
          </a:xfrm>
          <a:prstGeom prst="rect">
            <a:avLst/>
          </a:prstGeom>
        </p:spPr>
      </p:pic>
      <p:pic>
        <p:nvPicPr>
          <p:cNvPr id="18" name="bg object 18"/>
          <p:cNvPicPr/>
          <p:nvPr/>
        </p:nvPicPr>
        <p:blipFill>
          <a:blip r:embed="rId9" cstate="print"/>
          <a:stretch>
            <a:fillRect/>
          </a:stretch>
        </p:blipFill>
        <p:spPr>
          <a:xfrm>
            <a:off x="4505467" y="0"/>
            <a:ext cx="4856463" cy="599948"/>
          </a:xfrm>
          <a:prstGeom prst="rect">
            <a:avLst/>
          </a:prstGeom>
        </p:spPr>
      </p:pic>
      <p:pic>
        <p:nvPicPr>
          <p:cNvPr id="19" name="bg object 19"/>
          <p:cNvPicPr/>
          <p:nvPr/>
        </p:nvPicPr>
        <p:blipFill>
          <a:blip r:embed="rId10" cstate="print"/>
          <a:stretch>
            <a:fillRect/>
          </a:stretch>
        </p:blipFill>
        <p:spPr>
          <a:xfrm>
            <a:off x="0" y="0"/>
            <a:ext cx="9287417" cy="1025778"/>
          </a:xfrm>
          <a:prstGeom prst="rect">
            <a:avLst/>
          </a:prstGeom>
        </p:spPr>
      </p:pic>
      <p:pic>
        <p:nvPicPr>
          <p:cNvPr id="20" name="bg object 20"/>
          <p:cNvPicPr/>
          <p:nvPr/>
        </p:nvPicPr>
        <p:blipFill>
          <a:blip r:embed="rId11" cstate="print"/>
          <a:stretch>
            <a:fillRect/>
          </a:stretch>
        </p:blipFill>
        <p:spPr>
          <a:xfrm>
            <a:off x="-1025" y="47117"/>
            <a:ext cx="9363592" cy="912240"/>
          </a:xfrm>
          <a:prstGeom prst="rect">
            <a:avLst/>
          </a:prstGeom>
        </p:spPr>
      </p:pic>
      <p:sp>
        <p:nvSpPr>
          <p:cNvPr id="2" name="Holder 2"/>
          <p:cNvSpPr>
            <a:spLocks noGrp="1"/>
          </p:cNvSpPr>
          <p:nvPr>
            <p:ph type="title"/>
          </p:nvPr>
        </p:nvSpPr>
        <p:spPr>
          <a:xfrm>
            <a:off x="447649" y="776731"/>
            <a:ext cx="4102735" cy="635000"/>
          </a:xfrm>
          <a:prstGeom prst="rect">
            <a:avLst/>
          </a:prstGeom>
        </p:spPr>
        <p:txBody>
          <a:bodyPr wrap="square" lIns="0" tIns="0" rIns="0" bIns="0">
            <a:spAutoFit/>
          </a:bodyPr>
          <a:lstStyle>
            <a:lvl1pPr>
              <a:defRPr sz="4000" b="0" i="0">
                <a:solidFill>
                  <a:srgbClr val="A40020"/>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533857" y="1477289"/>
            <a:ext cx="8298535" cy="2433954"/>
          </a:xfrm>
          <a:prstGeom prst="rect">
            <a:avLst/>
          </a:prstGeom>
        </p:spPr>
        <p:txBody>
          <a:bodyPr wrap="square" lIns="0" tIns="0" rIns="0" bIns="0">
            <a:spAutoFit/>
          </a:bodyPr>
          <a:lstStyle>
            <a:lvl1pPr>
              <a:defRPr sz="20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3184525" y="6377940"/>
            <a:ext cx="299720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68312" y="6377940"/>
            <a:ext cx="2154237"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743700" y="6377940"/>
            <a:ext cx="2154237"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www.youtube.com/watch?v=eD07NznguA4&amp;ab_channel=OpenIntroOrg" TargetMode="External"/><Relationship Id="rId4" Type="http://schemas.openxmlformats.org/officeDocument/2006/relationships/hyperlink" Target="https://www.youtube.com/watch?v=cX532N_XLIs&amp;ab_channel=MarinStatsLectures-RProgramming%26Statistics" TargetMode="External"/><Relationship Id="rId3" Type="http://schemas.openxmlformats.org/officeDocument/2006/relationships/hyperlink" Target="http://www.rstudio.com/ide/download/desktop" TargetMode="External"/><Relationship Id="rId2" Type="http://schemas.openxmlformats.org/officeDocument/2006/relationships/hyperlink" Target="http://cran.r-project.org/bin/" TargetMode="External"/><Relationship Id="rId1" Type="http://schemas.openxmlformats.org/officeDocument/2006/relationships/hyperlink" Target="http://cran.r-project.org/doc/contrib/Verzani-SimpleR.pd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5.xml"/><Relationship Id="rId2" Type="http://schemas.openxmlformats.org/officeDocument/2006/relationships/image" Target="../media/image20.emf"/><Relationship Id="rId1"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hyperlink" Target="http://www.rstudio.com/" TargetMode="External"/><Relationship Id="rId1" Type="http://schemas.openxmlformats.org/officeDocument/2006/relationships/hyperlink" Target="http://cran.r-project.org/bin/windows/base/"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2.vml"/><Relationship Id="rId3" Type="http://schemas.openxmlformats.org/officeDocument/2006/relationships/slideLayout" Target="../slideLayouts/slideLayout5.xml"/><Relationship Id="rId2" Type="http://schemas.openxmlformats.org/officeDocument/2006/relationships/image" Target="../media/image21.png"/><Relationship Id="rId1" Type="http://schemas.openxmlformats.org/officeDocument/2006/relationships/oleObject" Target="../embeddings/oleObject2.bin"/></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3.vml"/><Relationship Id="rId3" Type="http://schemas.openxmlformats.org/officeDocument/2006/relationships/slideLayout" Target="../slideLayouts/slideLayout5.xml"/><Relationship Id="rId2" Type="http://schemas.openxmlformats.org/officeDocument/2006/relationships/image" Target="../media/image22.png"/><Relationship Id="rId1" Type="http://schemas.openxmlformats.org/officeDocument/2006/relationships/oleObject" Target="../embeddings/oleObject3.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4.vml"/><Relationship Id="rId3" Type="http://schemas.openxmlformats.org/officeDocument/2006/relationships/slideLayout" Target="../slideLayouts/slideLayout5.xml"/><Relationship Id="rId2" Type="http://schemas.openxmlformats.org/officeDocument/2006/relationships/image" Target="../media/image23.png"/><Relationship Id="rId1" Type="http://schemas.openxmlformats.org/officeDocument/2006/relationships/oleObject" Target="../embeddings/oleObject4.bin"/></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5.vml"/><Relationship Id="rId3" Type="http://schemas.openxmlformats.org/officeDocument/2006/relationships/slideLayout" Target="../slideLayouts/slideLayout5.xml"/><Relationship Id="rId2" Type="http://schemas.openxmlformats.org/officeDocument/2006/relationships/image" Target="../media/image24.png"/><Relationship Id="rId1" Type="http://schemas.openxmlformats.org/officeDocument/2006/relationships/oleObject" Target="../embeddings/oleObject5.bin"/></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6.vml"/><Relationship Id="rId3" Type="http://schemas.openxmlformats.org/officeDocument/2006/relationships/slideLayout" Target="../slideLayouts/slideLayout5.xml"/><Relationship Id="rId2" Type="http://schemas.openxmlformats.org/officeDocument/2006/relationships/image" Target="../media/image25.png"/><Relationship Id="rId1" Type="http://schemas.openxmlformats.org/officeDocument/2006/relationships/oleObject" Target="../embeddings/oleObject6.bin"/></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7.vml"/><Relationship Id="rId3" Type="http://schemas.openxmlformats.org/officeDocument/2006/relationships/slideLayout" Target="../slideLayouts/slideLayout5.xml"/><Relationship Id="rId2" Type="http://schemas.openxmlformats.org/officeDocument/2006/relationships/image" Target="../media/image24.png"/><Relationship Id="rId1"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image" Target="../media/image26.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image" Target="../media/image28.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image" Target="../media/image29.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5.xml"/><Relationship Id="rId2" Type="http://schemas.openxmlformats.org/officeDocument/2006/relationships/image" Target="../media/image31.png"/><Relationship Id="rId1"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artofstat.com/web-apps" TargetMode="External"/><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image" Target="../media/image32.jpe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5.jpeg"/><Relationship Id="rId1" Type="http://schemas.openxmlformats.org/officeDocument/2006/relationships/hyperlink" Target="mailto:tanujitisi@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28" y="0"/>
            <a:ext cx="9363710" cy="6858000"/>
            <a:chOff x="-1028" y="0"/>
            <a:chExt cx="9363710" cy="6858000"/>
          </a:xfrm>
        </p:grpSpPr>
        <p:pic>
          <p:nvPicPr>
            <p:cNvPr id="3" name="object 3"/>
            <p:cNvPicPr/>
            <p:nvPr/>
          </p:nvPicPr>
          <p:blipFill>
            <a:blip r:embed="rId1" cstate="print"/>
            <a:stretch>
              <a:fillRect/>
            </a:stretch>
          </p:blipFill>
          <p:spPr>
            <a:xfrm>
              <a:off x="0" y="0"/>
              <a:ext cx="9361932" cy="6858000"/>
            </a:xfrm>
            <a:prstGeom prst="rect">
              <a:avLst/>
            </a:prstGeom>
          </p:spPr>
        </p:pic>
        <p:pic>
          <p:nvPicPr>
            <p:cNvPr id="4" name="object 4"/>
            <p:cNvPicPr/>
            <p:nvPr/>
          </p:nvPicPr>
          <p:blipFill>
            <a:blip r:embed="rId2" cstate="print"/>
            <a:stretch>
              <a:fillRect/>
            </a:stretch>
          </p:blipFill>
          <p:spPr>
            <a:xfrm>
              <a:off x="0" y="359"/>
              <a:ext cx="9361931" cy="1028700"/>
            </a:xfrm>
            <a:prstGeom prst="rect">
              <a:avLst/>
            </a:prstGeom>
          </p:spPr>
        </p:pic>
        <p:pic>
          <p:nvPicPr>
            <p:cNvPr id="5" name="object 5"/>
            <p:cNvPicPr/>
            <p:nvPr/>
          </p:nvPicPr>
          <p:blipFill>
            <a:blip r:embed="rId3" cstate="print"/>
            <a:stretch>
              <a:fillRect/>
            </a:stretch>
          </p:blipFill>
          <p:spPr>
            <a:xfrm>
              <a:off x="4505467" y="0"/>
              <a:ext cx="4856463" cy="599948"/>
            </a:xfrm>
            <a:prstGeom prst="rect">
              <a:avLst/>
            </a:prstGeom>
          </p:spPr>
        </p:pic>
        <p:pic>
          <p:nvPicPr>
            <p:cNvPr id="6" name="object 6"/>
            <p:cNvPicPr/>
            <p:nvPr/>
          </p:nvPicPr>
          <p:blipFill>
            <a:blip r:embed="rId4" cstate="print"/>
            <a:stretch>
              <a:fillRect/>
            </a:stretch>
          </p:blipFill>
          <p:spPr>
            <a:xfrm>
              <a:off x="0" y="0"/>
              <a:ext cx="9287417" cy="1025778"/>
            </a:xfrm>
            <a:prstGeom prst="rect">
              <a:avLst/>
            </a:prstGeom>
          </p:spPr>
        </p:pic>
        <p:pic>
          <p:nvPicPr>
            <p:cNvPr id="7" name="object 7"/>
            <p:cNvPicPr/>
            <p:nvPr/>
          </p:nvPicPr>
          <p:blipFill>
            <a:blip r:embed="rId5" cstate="print"/>
            <a:stretch>
              <a:fillRect/>
            </a:stretch>
          </p:blipFill>
          <p:spPr>
            <a:xfrm>
              <a:off x="-1028" y="47117"/>
              <a:ext cx="9363595" cy="912240"/>
            </a:xfrm>
            <a:prstGeom prst="rect">
              <a:avLst/>
            </a:prstGeom>
          </p:spPr>
        </p:pic>
      </p:grpSp>
      <p:sp>
        <p:nvSpPr>
          <p:cNvPr id="8" name="object 8"/>
          <p:cNvSpPr txBox="1">
            <a:spLocks noGrp="1"/>
          </p:cNvSpPr>
          <p:nvPr>
            <p:ph type="title"/>
          </p:nvPr>
        </p:nvSpPr>
        <p:spPr>
          <a:xfrm>
            <a:off x="2084070" y="3124200"/>
            <a:ext cx="5148580" cy="750570"/>
          </a:xfrm>
          <a:prstGeom prst="rect">
            <a:avLst/>
          </a:prstGeom>
        </p:spPr>
        <p:txBody>
          <a:bodyPr vert="horz" wrap="square" lIns="0" tIns="12065" rIns="0" bIns="0" rtlCol="0">
            <a:spAutoFit/>
          </a:bodyPr>
          <a:lstStyle/>
          <a:p>
            <a:pPr marL="12700" marR="5080" indent="1158240" algn="ctr">
              <a:lnSpc>
                <a:spcPct val="120000"/>
              </a:lnSpc>
              <a:spcBef>
                <a:spcPts val="95"/>
              </a:spcBef>
            </a:pPr>
            <a:br>
              <a:rPr sz="2000" b="1" i="1" spc="5" dirty="0">
                <a:solidFill>
                  <a:srgbClr val="FFFF00"/>
                </a:solidFill>
                <a:latin typeface="Constantia" panose="02030602050306030303"/>
                <a:cs typeface="Constantia" panose="02030602050306030303"/>
              </a:rPr>
            </a:br>
            <a:r>
              <a:rPr sz="2000" b="1" i="1" dirty="0">
                <a:solidFill>
                  <a:srgbClr val="FFFF00"/>
                </a:solidFill>
                <a:latin typeface="Constantia" panose="02030602050306030303"/>
                <a:cs typeface="Constantia" panose="02030602050306030303"/>
                <a:sym typeface="+mn-ea"/>
              </a:rPr>
              <a:t>Testing of Hypothesis &amp; Data Analysis </a:t>
            </a:r>
            <a:endParaRPr sz="2000">
              <a:latin typeface="Constantia" panose="02030602050306030303"/>
              <a:cs typeface="Constantia" panose="02030602050306030303"/>
            </a:endParaRPr>
          </a:p>
        </p:txBody>
      </p:sp>
      <p:sp>
        <p:nvSpPr>
          <p:cNvPr id="11" name="Text Box 10"/>
          <p:cNvSpPr txBox="1"/>
          <p:nvPr/>
        </p:nvSpPr>
        <p:spPr>
          <a:xfrm>
            <a:off x="1483995" y="968375"/>
            <a:ext cx="6701155" cy="1568450"/>
          </a:xfrm>
          <a:prstGeom prst="rect">
            <a:avLst/>
          </a:prstGeom>
          <a:noFill/>
        </p:spPr>
        <p:txBody>
          <a:bodyPr wrap="square" rtlCol="0">
            <a:spAutoFit/>
          </a:bodyPr>
          <a:p>
            <a:pPr algn="ctr"/>
            <a:r>
              <a:rPr lang="en-US" sz="3600" b="1">
                <a:solidFill>
                  <a:srgbClr val="FFFF00"/>
                </a:solidFill>
              </a:rPr>
              <a:t>RESEARCH METHODOLOGY AND DATA ANALYSIS</a:t>
            </a:r>
            <a:endParaRPr lang="en-US" sz="3600" b="1">
              <a:solidFill>
                <a:srgbClr val="FFFF00"/>
              </a:solidFill>
            </a:endParaRPr>
          </a:p>
          <a:p>
            <a:pPr algn="ctr"/>
            <a:r>
              <a:rPr lang="en-US" sz="2400" b="1">
                <a:solidFill>
                  <a:schemeClr val="bg1"/>
                </a:solidFill>
              </a:rPr>
              <a:t>Workshop conducted by KSTA and VTU </a:t>
            </a:r>
            <a:endParaRPr lang="en-US" sz="2400" b="1">
              <a:solidFill>
                <a:schemeClr val="bg1"/>
              </a:solidFill>
            </a:endParaRPr>
          </a:p>
        </p:txBody>
      </p:sp>
      <p:sp>
        <p:nvSpPr>
          <p:cNvPr id="12" name="Text Box 11"/>
          <p:cNvSpPr txBox="1"/>
          <p:nvPr/>
        </p:nvSpPr>
        <p:spPr>
          <a:xfrm>
            <a:off x="3085465" y="3056255"/>
            <a:ext cx="3042285" cy="368300"/>
          </a:xfrm>
          <a:prstGeom prst="rect">
            <a:avLst/>
          </a:prstGeom>
          <a:noFill/>
        </p:spPr>
        <p:txBody>
          <a:bodyPr wrap="square" rtlCol="0">
            <a:spAutoFit/>
          </a:bodyPr>
          <a:p>
            <a:pPr algn="ctr"/>
            <a:r>
              <a:rPr b="1" i="1" spc="-5" dirty="0">
                <a:solidFill>
                  <a:srgbClr val="FFFF00"/>
                </a:solidFill>
                <a:latin typeface="Constantia" panose="02030602050306030303"/>
                <a:cs typeface="Constantia" panose="02030602050306030303"/>
                <a:sym typeface="+mn-ea"/>
              </a:rPr>
              <a:t>Session </a:t>
            </a:r>
            <a:r>
              <a:rPr lang="en-US" b="1" i="1" spc="-5" dirty="0">
                <a:solidFill>
                  <a:srgbClr val="FFFF00"/>
                </a:solidFill>
                <a:latin typeface="Constantia" panose="02030602050306030303"/>
                <a:cs typeface="Constantia" panose="02030602050306030303"/>
                <a:sym typeface="+mn-ea"/>
              </a:rPr>
              <a:t>3</a:t>
            </a:r>
            <a:r>
              <a:rPr b="1" i="1" dirty="0">
                <a:solidFill>
                  <a:srgbClr val="FFFF00"/>
                </a:solidFill>
                <a:latin typeface="Constantia" panose="02030602050306030303"/>
                <a:cs typeface="Constantia" panose="02030602050306030303"/>
                <a:sym typeface="+mn-ea"/>
              </a:rPr>
              <a:t>: </a:t>
            </a:r>
            <a:r>
              <a:rPr b="1" i="1" spc="5" dirty="0">
                <a:solidFill>
                  <a:srgbClr val="FFFF00"/>
                </a:solidFill>
                <a:latin typeface="Constantia" panose="02030602050306030303"/>
                <a:cs typeface="Constantia" panose="02030602050306030303"/>
                <a:sym typeface="+mn-ea"/>
              </a:rPr>
              <a:t> </a:t>
            </a:r>
            <a:endParaRPr lang="en-US"/>
          </a:p>
        </p:txBody>
      </p:sp>
      <p:sp>
        <p:nvSpPr>
          <p:cNvPr id="13" name="Subtitle 12"/>
          <p:cNvSpPr>
            <a:spLocks noGrp="1"/>
          </p:cNvSpPr>
          <p:nvPr>
            <p:ph type="subTitle" idx="1"/>
          </p:nvPr>
        </p:nvSpPr>
        <p:spPr>
          <a:xfrm>
            <a:off x="895364" y="4811585"/>
            <a:ext cx="8041518" cy="1752600"/>
          </a:xfrm>
        </p:spPr>
        <p:txBody>
          <a:bodyPr vert="horz" lIns="0" tIns="45720" rIns="18288" bIns="45720" anchor="t">
            <a:normAutofit lnSpcReduction="10000"/>
          </a:bodyPr>
          <a:p>
            <a:pPr algn="ctr"/>
            <a:r>
              <a:rPr lang="en-US" sz="2400" b="1" dirty="0">
                <a:solidFill>
                  <a:srgbClr val="FFFFFF"/>
                </a:solidFill>
              </a:rPr>
              <a:t>Madhurima Panja</a:t>
            </a:r>
            <a:endParaRPr lang="en-US" sz="2400" b="1" dirty="0">
              <a:solidFill>
                <a:srgbClr val="FFFFFF"/>
              </a:solidFill>
            </a:endParaRPr>
          </a:p>
          <a:p>
            <a:pPr algn="ctr"/>
            <a:r>
              <a:rPr lang="en-US" i="1" dirty="0" smtClean="0">
                <a:solidFill>
                  <a:srgbClr val="FFFFFF"/>
                </a:solidFill>
                <a:sym typeface="+mn-ea"/>
              </a:rPr>
              <a:t>Research Scholar Center for Data Sciences - </a:t>
            </a:r>
            <a:r>
              <a:rPr lang="en-US" sz="2400" dirty="0" smtClean="0">
                <a:solidFill>
                  <a:srgbClr val="FFFFFF"/>
                </a:solidFill>
                <a:sym typeface="+mn-ea"/>
              </a:rPr>
              <a:t>IIIT Bangalore</a:t>
            </a:r>
            <a:endParaRPr lang="en-US" sz="2400" dirty="0" smtClean="0">
              <a:solidFill>
                <a:srgbClr val="FFFFFF"/>
              </a:solidFill>
              <a:sym typeface="+mn-ea"/>
            </a:endParaRPr>
          </a:p>
          <a:p>
            <a:pPr algn="ctr"/>
            <a:endParaRPr lang="en-US" sz="2400" dirty="0" smtClean="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11" y="894213"/>
            <a:ext cx="8424196" cy="503755"/>
          </a:xfrm>
        </p:spPr>
        <p:txBody>
          <a:bodyPr>
            <a:noAutofit/>
          </a:bodyPr>
          <a:lstStyle/>
          <a:p>
            <a:r>
              <a:rPr lang="en-US" dirty="0">
                <a:solidFill>
                  <a:srgbClr val="C00000"/>
                </a:solidFill>
                <a:latin typeface="Times New Roman" panose="02020603050405020304" pitchFamily="18" charset="0"/>
                <a:cs typeface="Times New Roman" panose="02020603050405020304" pitchFamily="18" charset="0"/>
              </a:rPr>
              <a:t>Concept of working directory</a:t>
            </a:r>
            <a:endParaRPr lang="en-GB" dirty="0"/>
          </a:p>
        </p:txBody>
      </p:sp>
      <p:sp>
        <p:nvSpPr>
          <p:cNvPr id="3" name="Content Placeholder 2"/>
          <p:cNvSpPr>
            <a:spLocks noGrp="1"/>
          </p:cNvSpPr>
          <p:nvPr>
            <p:ph idx="1"/>
          </p:nvPr>
        </p:nvSpPr>
        <p:spPr>
          <a:xfrm>
            <a:off x="468011" y="1653499"/>
            <a:ext cx="8424196" cy="4388525"/>
          </a:xfrm>
        </p:spPr>
        <p:txBody>
          <a:bodyPr>
            <a:normAutofit/>
          </a:bodyPr>
          <a:lstStyle/>
          <a:p>
            <a:r>
              <a:rPr lang="en-US" dirty="0"/>
              <a:t>&gt;</a:t>
            </a:r>
            <a:r>
              <a:rPr lang="en-US" dirty="0" err="1"/>
              <a:t>getwd</a:t>
            </a:r>
            <a:r>
              <a:rPr lang="en-US" dirty="0" smtClean="0"/>
              <a:t>()</a:t>
            </a:r>
            <a:endParaRPr lang="en-US" dirty="0" smtClean="0"/>
          </a:p>
          <a:p>
            <a:pPr marL="0" indent="0">
              <a:buNone/>
            </a:pPr>
            <a:endParaRPr lang="en-GB" dirty="0"/>
          </a:p>
          <a:p>
            <a:r>
              <a:rPr lang="en-US" dirty="0"/>
              <a:t>[1] "C:\</a:t>
            </a:r>
            <a:r>
              <a:rPr lang="en-US" dirty="0" smtClean="0"/>
              <a:t>Users\DA\R\Database</a:t>
            </a:r>
            <a:r>
              <a:rPr lang="en-US" dirty="0"/>
              <a:t>"</a:t>
            </a:r>
            <a:endParaRPr lang="en-GB" dirty="0"/>
          </a:p>
          <a:p>
            <a:endParaRPr lang="en-GB" dirty="0"/>
          </a:p>
          <a:p>
            <a:r>
              <a:rPr lang="en-US" dirty="0"/>
              <a:t>&gt; </a:t>
            </a:r>
            <a:r>
              <a:rPr lang="en-US" dirty="0" err="1"/>
              <a:t>setwd</a:t>
            </a:r>
            <a:r>
              <a:rPr lang="en-US" dirty="0"/>
              <a:t>('D:\Data Analytics\Project\Database)</a:t>
            </a:r>
            <a:endParaRPr lang="en-GB" dirty="0"/>
          </a:p>
          <a:p>
            <a:endParaRPr lang="en-GB" dirty="0"/>
          </a:p>
          <a:p>
            <a:r>
              <a:rPr lang="en-US" dirty="0"/>
              <a:t>&gt; </a:t>
            </a:r>
            <a:r>
              <a:rPr lang="en-US" dirty="0" err="1"/>
              <a:t>dir</a:t>
            </a:r>
            <a:r>
              <a:rPr lang="en-US" dirty="0"/>
              <a:t>()                      </a:t>
            </a:r>
            <a:r>
              <a:rPr lang="en-US" dirty="0">
                <a:solidFill>
                  <a:srgbClr val="0070C0"/>
                </a:solidFill>
              </a:rPr>
              <a:t>## working directory listing</a:t>
            </a:r>
            <a:endParaRPr lang="en-GB" dirty="0">
              <a:solidFill>
                <a:srgbClr val="0070C0"/>
              </a:solidFill>
            </a:endParaRPr>
          </a:p>
          <a:p>
            <a:endParaRPr lang="en-GB" dirty="0"/>
          </a:p>
          <a:p>
            <a:r>
              <a:rPr lang="en-US" dirty="0"/>
              <a:t>&gt;ls()                         </a:t>
            </a:r>
            <a:r>
              <a:rPr lang="en-US" dirty="0">
                <a:solidFill>
                  <a:srgbClr val="0070C0"/>
                </a:solidFill>
              </a:rPr>
              <a:t>## Workspace listing of objects</a:t>
            </a:r>
            <a:endParaRPr lang="en-GB" dirty="0">
              <a:solidFill>
                <a:srgbClr val="0070C0"/>
              </a:solidFill>
            </a:endParaRPr>
          </a:p>
          <a:p>
            <a:endParaRPr lang="en-GB" dirty="0"/>
          </a:p>
          <a:p>
            <a:r>
              <a:rPr lang="en-US" dirty="0"/>
              <a:t>&gt;</a:t>
            </a:r>
            <a:r>
              <a:rPr lang="en-US" dirty="0" err="1"/>
              <a:t>rm</a:t>
            </a:r>
            <a:r>
              <a:rPr lang="en-US" dirty="0"/>
              <a:t>(‘object’)           </a:t>
            </a:r>
            <a:r>
              <a:rPr lang="en-US" dirty="0">
                <a:solidFill>
                  <a:srgbClr val="0070C0"/>
                </a:solidFill>
              </a:rPr>
              <a:t>## Remove an element “object”, if exist</a:t>
            </a:r>
            <a:endParaRPr lang="en-GB" dirty="0"/>
          </a:p>
          <a:p>
            <a:pPr marL="0" indent="0">
              <a:buNone/>
            </a:pPr>
            <a:r>
              <a:rPr lang="en-US" dirty="0"/>
              <a:t> </a:t>
            </a:r>
            <a:endParaRPr lang="en-GB" dirty="0"/>
          </a:p>
          <a:p>
            <a:r>
              <a:rPr lang="en-US" dirty="0"/>
              <a:t>&gt; </a:t>
            </a:r>
            <a:r>
              <a:rPr lang="en-US" dirty="0" err="1"/>
              <a:t>rm</a:t>
            </a:r>
            <a:r>
              <a:rPr lang="en-US" dirty="0"/>
              <a:t>(list = ls())      </a:t>
            </a:r>
            <a:r>
              <a:rPr lang="en-US" dirty="0">
                <a:solidFill>
                  <a:srgbClr val="0070C0"/>
                </a:solidFill>
              </a:rPr>
              <a:t>## Cleaning</a:t>
            </a:r>
            <a:endParaRPr lang="en-GB" dirty="0">
              <a:solidFill>
                <a:srgbClr val="0070C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016" y="963216"/>
            <a:ext cx="8424196" cy="503755"/>
          </a:xfrm>
        </p:spPr>
        <p:txBody>
          <a:bodyPr>
            <a:noAutofit/>
          </a:bodyPr>
          <a:lstStyle/>
          <a:p>
            <a:r>
              <a:rPr lang="en-US" dirty="0">
                <a:solidFill>
                  <a:srgbClr val="FF0000"/>
                </a:solidFill>
                <a:latin typeface="Times New Roman" panose="02020603050405020304" pitchFamily="18" charset="0"/>
                <a:cs typeface="Times New Roman" panose="02020603050405020304" pitchFamily="18" charset="0"/>
              </a:rPr>
              <a:t>Reading data from a data file</a:t>
            </a:r>
            <a:endParaRPr lang="en-GB" dirty="0">
              <a:solidFill>
                <a:srgbClr val="FF0000"/>
              </a:solidFill>
            </a:endParaRPr>
          </a:p>
        </p:txBody>
      </p:sp>
      <p:sp>
        <p:nvSpPr>
          <p:cNvPr id="3" name="Content Placeholder 2"/>
          <p:cNvSpPr>
            <a:spLocks noGrp="1"/>
          </p:cNvSpPr>
          <p:nvPr>
            <p:ph idx="1"/>
          </p:nvPr>
        </p:nvSpPr>
        <p:spPr>
          <a:xfrm>
            <a:off x="468011" y="1653499"/>
            <a:ext cx="8424196" cy="4388525"/>
          </a:xfrm>
        </p:spPr>
        <p:txBody>
          <a:bodyPr>
            <a:normAutofit fontScale="62500"/>
          </a:bodyPr>
          <a:lstStyle/>
          <a:p>
            <a:r>
              <a:rPr lang="en-US" dirty="0"/>
              <a:t>&gt; </a:t>
            </a:r>
            <a:r>
              <a:rPr lang="en-IN" dirty="0" err="1"/>
              <a:t>setwd</a:t>
            </a:r>
            <a:r>
              <a:rPr lang="en-IN" dirty="0"/>
              <a:t>("D</a:t>
            </a:r>
            <a:r>
              <a:rPr lang="en-IN" dirty="0" smtClean="0"/>
              <a:t>:/Tanujit/data </a:t>
            </a:r>
            <a:r>
              <a:rPr lang="en-IN" dirty="0"/>
              <a:t>analytics/my work") </a:t>
            </a:r>
            <a:r>
              <a:rPr lang="en-US" dirty="0"/>
              <a:t>#</a:t>
            </a:r>
            <a:r>
              <a:rPr lang="en-US" dirty="0">
                <a:solidFill>
                  <a:srgbClr val="0070C0"/>
                </a:solidFill>
              </a:rPr>
              <a:t>Set the working directory to file location</a:t>
            </a:r>
            <a:endParaRPr lang="en-US" dirty="0">
              <a:solidFill>
                <a:srgbClr val="0070C0"/>
              </a:solidFill>
            </a:endParaRPr>
          </a:p>
          <a:p>
            <a:endParaRPr lang="en-GB" dirty="0"/>
          </a:p>
          <a:p>
            <a:r>
              <a:rPr lang="en-US" dirty="0"/>
              <a:t>&gt; </a:t>
            </a:r>
            <a:r>
              <a:rPr lang="en-US" dirty="0" err="1"/>
              <a:t>getwd</a:t>
            </a:r>
            <a:r>
              <a:rPr lang="en-US" dirty="0"/>
              <a:t>()</a:t>
            </a:r>
            <a:endParaRPr lang="en-GB" dirty="0"/>
          </a:p>
          <a:p>
            <a:r>
              <a:rPr lang="en-US" dirty="0"/>
              <a:t>[1] "D</a:t>
            </a:r>
            <a:r>
              <a:rPr lang="en-US" dirty="0" smtClean="0"/>
              <a:t>:/Tanujit/data </a:t>
            </a:r>
            <a:r>
              <a:rPr lang="en-US" dirty="0"/>
              <a:t>analytics/my work“</a:t>
            </a:r>
            <a:endParaRPr lang="en-US" dirty="0"/>
          </a:p>
          <a:p>
            <a:endParaRPr lang="en-US" dirty="0"/>
          </a:p>
          <a:p>
            <a:r>
              <a:rPr lang="en-US" dirty="0"/>
              <a:t>&gt; </a:t>
            </a:r>
            <a:r>
              <a:rPr lang="en-US" dirty="0" err="1"/>
              <a:t>dir</a:t>
            </a:r>
            <a:r>
              <a:rPr lang="en-US" dirty="0"/>
              <a:t>()</a:t>
            </a:r>
            <a:endParaRPr lang="en-GB" dirty="0"/>
          </a:p>
          <a:p>
            <a:r>
              <a:rPr lang="en-US" dirty="0" err="1" smtClean="0"/>
              <a:t>rm</a:t>
            </a:r>
            <a:r>
              <a:rPr lang="en-US" dirty="0" smtClean="0"/>
              <a:t>(list=ls(all=TRUE</a:t>
            </a:r>
            <a:r>
              <a:rPr lang="en-US" dirty="0"/>
              <a:t>))  </a:t>
            </a:r>
            <a:r>
              <a:rPr lang="en-US" dirty="0">
                <a:solidFill>
                  <a:srgbClr val="0070C0"/>
                </a:solidFill>
              </a:rPr>
              <a:t># Refresh session           </a:t>
            </a:r>
            <a:endParaRPr lang="en-US" dirty="0">
              <a:solidFill>
                <a:srgbClr val="0070C0"/>
              </a:solidFill>
            </a:endParaRPr>
          </a:p>
          <a:p>
            <a:endParaRPr lang="en-GB" dirty="0">
              <a:solidFill>
                <a:srgbClr val="0070C0"/>
              </a:solidFill>
            </a:endParaRPr>
          </a:p>
          <a:p>
            <a:r>
              <a:rPr lang="en-US" dirty="0"/>
              <a:t>&gt; data=read.csv('iris.csv', header = T, </a:t>
            </a:r>
            <a:r>
              <a:rPr lang="en-US" dirty="0" err="1"/>
              <a:t>sep</a:t>
            </a:r>
            <a:r>
              <a:rPr lang="en-US" dirty="0"/>
              <a:t>=",") </a:t>
            </a:r>
            <a:endParaRPr lang="en-US" dirty="0"/>
          </a:p>
          <a:p>
            <a:r>
              <a:rPr lang="en-US" dirty="0"/>
              <a:t>(data = </a:t>
            </a:r>
            <a:r>
              <a:rPr lang="en-US" dirty="0" err="1"/>
              <a:t>read.table</a:t>
            </a:r>
            <a:r>
              <a:rPr lang="en-US" dirty="0"/>
              <a:t>(‘iris.csv', header = T, </a:t>
            </a:r>
            <a:r>
              <a:rPr lang="en-US" dirty="0" err="1"/>
              <a:t>sep</a:t>
            </a:r>
            <a:r>
              <a:rPr lang="en-US" dirty="0"/>
              <a:t> = ','))</a:t>
            </a:r>
            <a:endParaRPr lang="en-GB" dirty="0"/>
          </a:p>
          <a:p>
            <a:r>
              <a:rPr lang="en-US" dirty="0"/>
              <a:t>&gt; ls()</a:t>
            </a:r>
            <a:endParaRPr lang="en-GB" dirty="0"/>
          </a:p>
          <a:p>
            <a:r>
              <a:rPr lang="en-US" dirty="0"/>
              <a:t>[1] "data"</a:t>
            </a:r>
            <a:endParaRPr lang="en-US" dirty="0"/>
          </a:p>
          <a:p>
            <a:endParaRPr lang="en-GB" dirty="0"/>
          </a:p>
          <a:p>
            <a:r>
              <a:rPr lang="en-US" dirty="0"/>
              <a:t>&gt; </a:t>
            </a:r>
            <a:r>
              <a:rPr lang="en-US" dirty="0" err="1"/>
              <a:t>str</a:t>
            </a:r>
            <a:r>
              <a:rPr lang="en-US" dirty="0"/>
              <a:t>(data)</a:t>
            </a:r>
            <a:endParaRPr lang="en-GB" dirty="0"/>
          </a:p>
          <a:p>
            <a:r>
              <a:rPr lang="pt-BR" dirty="0">
                <a:solidFill>
                  <a:srgbClr val="0070C0"/>
                </a:solidFill>
              </a:rPr>
              <a:t>'data.frame':	149 obs. of  5 variables:</a:t>
            </a:r>
            <a:endParaRPr lang="pt-BR" dirty="0">
              <a:solidFill>
                <a:srgbClr val="0070C0"/>
              </a:solidFill>
            </a:endParaRPr>
          </a:p>
          <a:p>
            <a:r>
              <a:rPr lang="pt-BR" dirty="0">
                <a:solidFill>
                  <a:srgbClr val="0070C0"/>
                </a:solidFill>
              </a:rPr>
              <a:t> $ X5.1       : num  4.9 4.7 4.6 5 5.4 4.6 5 4.4 4.9 5.4 ...</a:t>
            </a:r>
            <a:endParaRPr lang="pt-BR" dirty="0">
              <a:solidFill>
                <a:srgbClr val="0070C0"/>
              </a:solidFill>
            </a:endParaRPr>
          </a:p>
          <a:p>
            <a:r>
              <a:rPr lang="pt-BR" dirty="0">
                <a:solidFill>
                  <a:srgbClr val="0070C0"/>
                </a:solidFill>
              </a:rPr>
              <a:t> $ X3.5       : num  3 3.2 3.1 3.6 3.9 3.4 3.4 2.9 3.1 3.7 ...</a:t>
            </a:r>
            <a:endParaRPr lang="pt-BR" dirty="0">
              <a:solidFill>
                <a:srgbClr val="0070C0"/>
              </a:solidFill>
            </a:endParaRPr>
          </a:p>
          <a:p>
            <a:r>
              <a:rPr lang="pt-BR" dirty="0">
                <a:solidFill>
                  <a:srgbClr val="0070C0"/>
                </a:solidFill>
              </a:rPr>
              <a:t> $ X1.4       : num  1.4 1.3 1.5 1.4 1.7 1.4 1.5 1.4 1.5 1.5 ...</a:t>
            </a:r>
            <a:endParaRPr lang="pt-BR" dirty="0">
              <a:solidFill>
                <a:srgbClr val="0070C0"/>
              </a:solidFill>
            </a:endParaRPr>
          </a:p>
          <a:p>
            <a:r>
              <a:rPr lang="pt-BR" dirty="0">
                <a:solidFill>
                  <a:srgbClr val="0070C0"/>
                </a:solidFill>
              </a:rPr>
              <a:t> $ X0.2       : num  0.2 0.2 0.2 0.2 0.4 0.3 0.2 0.2 0.1 0.2 ...</a:t>
            </a:r>
            <a:endParaRPr lang="pt-BR" dirty="0">
              <a:solidFill>
                <a:srgbClr val="0070C0"/>
              </a:solidFill>
            </a:endParaRPr>
          </a:p>
          <a:p>
            <a:r>
              <a:rPr lang="pt-BR" dirty="0">
                <a:solidFill>
                  <a:srgbClr val="0070C0"/>
                </a:solidFill>
              </a:rPr>
              <a:t> $ Iris.setosa: Factor w/ 3 levels "Iris-setosa",..: 1 1 1 1 1 1 1 1 1 1 ...</a:t>
            </a:r>
            <a:endParaRPr lang="en-GB" dirty="0">
              <a:solidFill>
                <a:srgbClr val="0070C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889" y="963216"/>
            <a:ext cx="8424196" cy="503755"/>
          </a:xfrm>
        </p:spPr>
        <p:txBody>
          <a:bodyPr>
            <a:noAutofit/>
          </a:bodyPr>
          <a:lstStyle/>
          <a:p>
            <a:r>
              <a:rPr lang="en-US" dirty="0">
                <a:solidFill>
                  <a:srgbClr val="FF0000"/>
                </a:solidFill>
                <a:latin typeface="Times New Roman" panose="02020603050405020304" pitchFamily="18" charset="0"/>
                <a:cs typeface="Times New Roman" panose="02020603050405020304" pitchFamily="18" charset="0"/>
              </a:rPr>
              <a:t>Accessing elements from a file</a:t>
            </a:r>
            <a:endParaRPr lang="en-GB" dirty="0">
              <a:solidFill>
                <a:srgbClr val="FF0000"/>
              </a:solidFill>
            </a:endParaRPr>
          </a:p>
        </p:txBody>
      </p:sp>
      <p:sp>
        <p:nvSpPr>
          <p:cNvPr id="3" name="Content Placeholder 2"/>
          <p:cNvSpPr>
            <a:spLocks noGrp="1"/>
          </p:cNvSpPr>
          <p:nvPr>
            <p:ph idx="1"/>
          </p:nvPr>
        </p:nvSpPr>
        <p:spPr>
          <a:xfrm>
            <a:off x="468011" y="1653499"/>
            <a:ext cx="8424196" cy="4388525"/>
          </a:xfrm>
        </p:spPr>
        <p:txBody>
          <a:bodyPr>
            <a:normAutofit/>
          </a:bodyPr>
          <a:lstStyle/>
          <a:p>
            <a:r>
              <a:rPr lang="en-US" dirty="0"/>
              <a:t>&gt; </a:t>
            </a:r>
            <a:r>
              <a:rPr lang="en-US" dirty="0">
                <a:latin typeface="Times New Roman" panose="02020603050405020304" pitchFamily="18" charset="0"/>
                <a:cs typeface="Times New Roman" panose="02020603050405020304" pitchFamily="18" charset="0"/>
              </a:rPr>
              <a:t>data$X5.1</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 4.9  4.7  4.6  5.0  5.4  4.6  5.0  4.4  4.9  5.4  4.8  4.8  4.3  5.8  5.7</a:t>
            </a:r>
            <a:endParaRPr lang="en-IN" dirty="0">
              <a:latin typeface="Times New Roman" panose="02020603050405020304" pitchFamily="18" charset="0"/>
              <a:cs typeface="Times New Roman" panose="02020603050405020304" pitchFamily="18" charset="0"/>
            </a:endParaRPr>
          </a:p>
          <a:p>
            <a:r>
              <a:rPr lang="en-US" dirty="0"/>
              <a:t>&gt; </a:t>
            </a:r>
            <a:r>
              <a:rPr lang="en-US" dirty="0">
                <a:latin typeface="Times New Roman" panose="02020603050405020304" pitchFamily="18" charset="0"/>
                <a:cs typeface="Times New Roman" panose="02020603050405020304" pitchFamily="18" charset="0"/>
              </a:rPr>
              <a:t>data$X5.1[7]=5.2</a:t>
            </a:r>
            <a:endParaRPr lang="en-US" dirty="0">
              <a:latin typeface="Times New Roman" panose="02020603050405020304" pitchFamily="18" charset="0"/>
              <a:cs typeface="Times New Roman" panose="02020603050405020304" pitchFamily="18" charset="0"/>
            </a:endParaRPr>
          </a:p>
          <a:p>
            <a:r>
              <a:rPr lang="en-US" dirty="0"/>
              <a:t>&gt; data$X5.1</a:t>
            </a:r>
            <a:endParaRPr lang="en-US" dirty="0"/>
          </a:p>
          <a:p>
            <a:r>
              <a:rPr lang="en-US" dirty="0">
                <a:latin typeface="Times New Roman" panose="02020603050405020304" pitchFamily="18" charset="0"/>
                <a:cs typeface="Times New Roman" panose="02020603050405020304" pitchFamily="18" charset="0"/>
              </a:rPr>
              <a:t>  [1] 4.9  4.7  4.6  5.0  5.4  4.6  5.2  4.4  4.9  5.4  4.8  4.8  4.3  5.8  5.7</a:t>
            </a:r>
            <a:r>
              <a:rPr lang="en-US" sz="2300" dirty="0">
                <a:solidFill>
                  <a:srgbClr val="0070C0"/>
                </a:solidFill>
                <a:latin typeface="Times New Roman" panose="02020603050405020304" pitchFamily="18" charset="0"/>
                <a:cs typeface="Times New Roman" panose="02020603050405020304" pitchFamily="18" charset="0"/>
              </a:rPr>
              <a:t>                         </a:t>
            </a:r>
            <a:endParaRPr lang="en-US" sz="2300" dirty="0" smtClean="0">
              <a:solidFill>
                <a:srgbClr val="0070C0"/>
              </a:solidFill>
              <a:latin typeface="Times New Roman" panose="02020603050405020304" pitchFamily="18" charset="0"/>
              <a:cs typeface="Times New Roman" panose="02020603050405020304" pitchFamily="18" charset="0"/>
            </a:endParaRPr>
          </a:p>
          <a:p>
            <a:pPr marL="0" indent="0">
              <a:buNone/>
            </a:pPr>
            <a:r>
              <a:rPr lang="en-US" sz="2300" dirty="0" smtClean="0">
                <a:solidFill>
                  <a:srgbClr val="0070C0"/>
                </a:solidFill>
              </a:rPr>
              <a:t>#</a:t>
            </a:r>
            <a:r>
              <a:rPr lang="en-US" sz="2300" dirty="0">
                <a:solidFill>
                  <a:srgbClr val="0070C0"/>
                </a:solidFill>
              </a:rPr>
              <a:t>Note: This change has happened in workspace only not in the file.</a:t>
            </a:r>
            <a:endParaRPr lang="en-GB" sz="2300" dirty="0">
              <a:solidFill>
                <a:srgbClr val="0070C0"/>
              </a:solidFill>
            </a:endParaRPr>
          </a:p>
          <a:p>
            <a:r>
              <a:rPr lang="en-US" dirty="0">
                <a:solidFill>
                  <a:srgbClr val="FF0000"/>
                </a:solidFill>
              </a:rPr>
              <a:t>How to make it permanent? </a:t>
            </a:r>
            <a:endParaRPr lang="en-GB" dirty="0">
              <a:solidFill>
                <a:srgbClr val="FF0000"/>
              </a:solidFill>
            </a:endParaRPr>
          </a:p>
          <a:p>
            <a:r>
              <a:rPr lang="en-US" dirty="0"/>
              <a:t>write.csv / </a:t>
            </a:r>
            <a:r>
              <a:rPr lang="en-US" dirty="0" err="1"/>
              <a:t>write.table</a:t>
            </a:r>
            <a:endParaRPr lang="en-GB" dirty="0"/>
          </a:p>
          <a:p>
            <a:r>
              <a:rPr lang="en-US" dirty="0"/>
              <a:t>&gt;</a:t>
            </a:r>
            <a:r>
              <a:rPr lang="en-US" dirty="0" err="1"/>
              <a:t>write.table</a:t>
            </a:r>
            <a:r>
              <a:rPr lang="en-US" dirty="0"/>
              <a:t>(data, file =‘iris_mod.csv', </a:t>
            </a:r>
            <a:r>
              <a:rPr lang="en-US" dirty="0" err="1"/>
              <a:t>row.names</a:t>
            </a:r>
            <a:r>
              <a:rPr lang="en-US" dirty="0"/>
              <a:t> = FALSE, </a:t>
            </a:r>
            <a:r>
              <a:rPr lang="en-US" dirty="0" err="1"/>
              <a:t>sep</a:t>
            </a:r>
            <a:r>
              <a:rPr lang="en-US" dirty="0"/>
              <a:t> = ',')</a:t>
            </a:r>
            <a:endParaRPr lang="en-GB" dirty="0"/>
          </a:p>
          <a:p>
            <a:r>
              <a:rPr lang="en-US" dirty="0">
                <a:solidFill>
                  <a:srgbClr val="0070C0"/>
                </a:solidFill>
              </a:rPr>
              <a:t>If  </a:t>
            </a:r>
            <a:r>
              <a:rPr lang="en-US" dirty="0" err="1">
                <a:solidFill>
                  <a:srgbClr val="0070C0"/>
                </a:solidFill>
              </a:rPr>
              <a:t>row.names</a:t>
            </a:r>
            <a:r>
              <a:rPr lang="en-US" dirty="0">
                <a:solidFill>
                  <a:srgbClr val="0070C0"/>
                </a:solidFill>
              </a:rPr>
              <a:t> is TRUE, R adds one ID column in the beginning of file.</a:t>
            </a:r>
            <a:endParaRPr lang="en-GB" dirty="0">
              <a:solidFill>
                <a:srgbClr val="0070C0"/>
              </a:solidFill>
            </a:endParaRPr>
          </a:p>
          <a:p>
            <a:r>
              <a:rPr lang="en-US" dirty="0">
                <a:solidFill>
                  <a:srgbClr val="0070C0"/>
                </a:solidFill>
              </a:rPr>
              <a:t>So its suggested to use </a:t>
            </a:r>
            <a:r>
              <a:rPr lang="en-US" dirty="0" err="1">
                <a:solidFill>
                  <a:srgbClr val="0070C0"/>
                </a:solidFill>
              </a:rPr>
              <a:t>row.names</a:t>
            </a:r>
            <a:r>
              <a:rPr lang="en-US" dirty="0">
                <a:solidFill>
                  <a:srgbClr val="0070C0"/>
                </a:solidFill>
              </a:rPr>
              <a:t> = FALSE option</a:t>
            </a:r>
            <a:endParaRPr lang="en-GB" dirty="0">
              <a:solidFill>
                <a:srgbClr val="0070C0"/>
              </a:solidFill>
            </a:endParaRPr>
          </a:p>
          <a:p>
            <a:r>
              <a:rPr lang="en-US" dirty="0"/>
              <a:t>&gt;write.csv(data, file ==‘iris_mod.csv', </a:t>
            </a:r>
            <a:r>
              <a:rPr lang="en-US" dirty="0" err="1"/>
              <a:t>row.names</a:t>
            </a:r>
            <a:r>
              <a:rPr lang="en-US" dirty="0"/>
              <a:t> = TRUE)   ## to test</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528" y="902839"/>
            <a:ext cx="8424196" cy="503755"/>
          </a:xfrm>
        </p:spPr>
        <p:txBody>
          <a:bodyPr>
            <a:noAutofit/>
          </a:bodyPr>
          <a:lstStyle/>
          <a:p>
            <a:r>
              <a:rPr lang="en-US" dirty="0">
                <a:solidFill>
                  <a:srgbClr val="C00000"/>
                </a:solidFill>
                <a:latin typeface="Times New Roman" panose="02020603050405020304" pitchFamily="18" charset="0"/>
                <a:cs typeface="Times New Roman" panose="02020603050405020304" pitchFamily="18" charset="0"/>
              </a:rPr>
              <a:t>Data frame in R</a:t>
            </a:r>
            <a:endParaRPr lang="en-GB" dirty="0">
              <a:solidFill>
                <a:srgbClr val="C00000"/>
              </a:solidFill>
            </a:endParaRPr>
          </a:p>
        </p:txBody>
      </p:sp>
      <p:sp>
        <p:nvSpPr>
          <p:cNvPr id="3" name="Content Placeholder 2"/>
          <p:cNvSpPr>
            <a:spLocks noGrp="1"/>
          </p:cNvSpPr>
          <p:nvPr>
            <p:ph idx="1"/>
          </p:nvPr>
        </p:nvSpPr>
        <p:spPr>
          <a:xfrm>
            <a:off x="688528" y="1653498"/>
            <a:ext cx="8424196" cy="4597341"/>
          </a:xfrm>
        </p:spPr>
        <p:txBody>
          <a:bodyPr>
            <a:normAutofit/>
          </a:bodyPr>
          <a:lstStyle/>
          <a:p>
            <a:pPr marL="0" lvl="0" indent="0">
              <a:buNone/>
            </a:pPr>
            <a:r>
              <a:rPr lang="en-US" dirty="0">
                <a:solidFill>
                  <a:srgbClr val="0070C0"/>
                </a:solidFill>
              </a:rPr>
              <a:t>A data frame is more general than a matrix, in that different columns can have different modes (numeric, character, factor, etc.). </a:t>
            </a:r>
            <a:endParaRPr lang="en-GB" dirty="0">
              <a:solidFill>
                <a:srgbClr val="0070C0"/>
              </a:solidFill>
            </a:endParaRPr>
          </a:p>
          <a:p>
            <a:r>
              <a:rPr lang="en-US" dirty="0"/>
              <a:t>&gt;d &lt;- c(1,2,3,4)</a:t>
            </a:r>
            <a:endParaRPr lang="en-GB" dirty="0"/>
          </a:p>
          <a:p>
            <a:r>
              <a:rPr lang="en-US" dirty="0"/>
              <a:t>&gt;e &lt;- c("red", "white", "red", NA)</a:t>
            </a:r>
            <a:endParaRPr lang="en-GB" dirty="0"/>
          </a:p>
          <a:p>
            <a:r>
              <a:rPr lang="en-US" dirty="0"/>
              <a:t>&gt;f &lt;- c(TRUE,TRUE,TRUE,FALSE)</a:t>
            </a:r>
            <a:endParaRPr lang="en-GB" dirty="0"/>
          </a:p>
          <a:p>
            <a:r>
              <a:rPr lang="en-US" dirty="0"/>
              <a:t>&gt;</a:t>
            </a:r>
            <a:r>
              <a:rPr lang="en-US" dirty="0" err="1"/>
              <a:t>myframe</a:t>
            </a:r>
            <a:r>
              <a:rPr lang="en-US" dirty="0"/>
              <a:t> &lt;- </a:t>
            </a:r>
            <a:r>
              <a:rPr lang="en-US" dirty="0" err="1"/>
              <a:t>data.frame</a:t>
            </a:r>
            <a:r>
              <a:rPr lang="en-US" dirty="0"/>
              <a:t>(</a:t>
            </a:r>
            <a:r>
              <a:rPr lang="en-US" dirty="0" err="1"/>
              <a:t>d,e,f</a:t>
            </a:r>
            <a:r>
              <a:rPr lang="en-US" dirty="0"/>
              <a:t>)</a:t>
            </a:r>
            <a:endParaRPr lang="en-GB" dirty="0"/>
          </a:p>
          <a:p>
            <a:r>
              <a:rPr lang="en-US" dirty="0"/>
              <a:t>&gt;names(</a:t>
            </a:r>
            <a:r>
              <a:rPr lang="en-US" dirty="0" err="1"/>
              <a:t>myframe</a:t>
            </a:r>
            <a:r>
              <a:rPr lang="en-US" dirty="0"/>
              <a:t>) &lt;- c("</a:t>
            </a:r>
            <a:r>
              <a:rPr lang="en-US" dirty="0" err="1"/>
              <a:t>ID","Color","Passed</a:t>
            </a:r>
            <a:r>
              <a:rPr lang="en-US" dirty="0"/>
              <a:t>") </a:t>
            </a:r>
            <a:r>
              <a:rPr lang="en-US" dirty="0">
                <a:solidFill>
                  <a:srgbClr val="0070C0"/>
                </a:solidFill>
              </a:rPr>
              <a:t># Variable names</a:t>
            </a:r>
            <a:endParaRPr lang="en-GB" dirty="0">
              <a:solidFill>
                <a:srgbClr val="0070C0"/>
              </a:solidFill>
            </a:endParaRPr>
          </a:p>
          <a:p>
            <a:r>
              <a:rPr lang="en-US" dirty="0"/>
              <a:t>&gt;</a:t>
            </a:r>
            <a:r>
              <a:rPr lang="en-US" dirty="0" err="1"/>
              <a:t>myframe</a:t>
            </a:r>
            <a:endParaRPr lang="en-GB" dirty="0"/>
          </a:p>
          <a:p>
            <a:r>
              <a:rPr lang="en-US" dirty="0"/>
              <a:t>&gt;</a:t>
            </a:r>
            <a:r>
              <a:rPr lang="en-US" dirty="0" err="1"/>
              <a:t>myframe</a:t>
            </a:r>
            <a:r>
              <a:rPr lang="en-US" dirty="0"/>
              <a:t>[1:3,]         </a:t>
            </a:r>
            <a:r>
              <a:rPr lang="en-US" dirty="0">
                <a:solidFill>
                  <a:srgbClr val="0070C0"/>
                </a:solidFill>
              </a:rPr>
              <a:t># Rows 1 , 2, 3 of data frame</a:t>
            </a:r>
            <a:endParaRPr lang="en-GB" dirty="0">
              <a:solidFill>
                <a:srgbClr val="0070C0"/>
              </a:solidFill>
            </a:endParaRPr>
          </a:p>
          <a:p>
            <a:r>
              <a:rPr lang="en-US" dirty="0"/>
              <a:t>&gt;</a:t>
            </a:r>
            <a:r>
              <a:rPr lang="en-US" dirty="0" err="1"/>
              <a:t>myframe</a:t>
            </a:r>
            <a:r>
              <a:rPr lang="en-US" dirty="0"/>
              <a:t>[,1:2]         </a:t>
            </a:r>
            <a:r>
              <a:rPr lang="en-US" dirty="0">
                <a:solidFill>
                  <a:srgbClr val="0070C0"/>
                </a:solidFill>
              </a:rPr>
              <a:t># Col 1, 2 of data frame</a:t>
            </a:r>
            <a:endParaRPr lang="en-GB" dirty="0">
              <a:solidFill>
                <a:srgbClr val="0070C0"/>
              </a:solidFill>
            </a:endParaRPr>
          </a:p>
          <a:p>
            <a:r>
              <a:rPr lang="en-US" dirty="0"/>
              <a:t>&gt;</a:t>
            </a:r>
            <a:r>
              <a:rPr lang="en-US" dirty="0" err="1"/>
              <a:t>myframe</a:t>
            </a:r>
            <a:r>
              <a:rPr lang="en-US" dirty="0"/>
              <a:t>[c("</a:t>
            </a:r>
            <a:r>
              <a:rPr lang="en-US" dirty="0" err="1"/>
              <a:t>ID","Color</a:t>
            </a:r>
            <a:r>
              <a:rPr lang="en-US" dirty="0"/>
              <a:t>")] </a:t>
            </a:r>
            <a:r>
              <a:rPr lang="en-US" sz="2400" dirty="0">
                <a:solidFill>
                  <a:srgbClr val="0070C0"/>
                </a:solidFill>
              </a:rPr>
              <a:t>#Columns ID and color from data frame</a:t>
            </a:r>
            <a:endParaRPr lang="en-GB" sz="2400" dirty="0">
              <a:solidFill>
                <a:srgbClr val="0070C0"/>
              </a:solidFill>
            </a:endParaRPr>
          </a:p>
          <a:p>
            <a:r>
              <a:rPr lang="en-US" dirty="0"/>
              <a:t>&gt;</a:t>
            </a:r>
            <a:r>
              <a:rPr lang="en-US" dirty="0" err="1"/>
              <a:t>myframe$ID</a:t>
            </a:r>
            <a:r>
              <a:rPr lang="en-US" dirty="0"/>
              <a:t>       </a:t>
            </a:r>
            <a:r>
              <a:rPr lang="en-US" dirty="0">
                <a:solidFill>
                  <a:srgbClr val="0070C0"/>
                </a:solidFill>
              </a:rPr>
              <a:t># Variable ID in the data frame</a:t>
            </a:r>
            <a:endParaRPr lang="en-GB" dirty="0">
              <a:solidFill>
                <a:srgbClr val="0070C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10244" name="Text Box 5"/>
          <p:cNvSpPr txBox="1">
            <a:spLocks noChangeArrowheads="1"/>
          </p:cNvSpPr>
          <p:nvPr/>
        </p:nvSpPr>
        <p:spPr bwMode="auto">
          <a:xfrm>
            <a:off x="261109" y="1143311"/>
            <a:ext cx="8914190" cy="304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367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725"/>
              </a:spcBef>
              <a:buNone/>
            </a:pPr>
            <a:endParaRPr lang="en-IN" altLang="en-US" sz="1800">
              <a:solidFill>
                <a:srgbClr val="0000CC"/>
              </a:solidFill>
              <a:cs typeface="Arial" panose="020B0604020202020204" pitchFamily="34" charset="0"/>
            </a:endParaRPr>
          </a:p>
          <a:p>
            <a:pPr>
              <a:spcBef>
                <a:spcPts val="725"/>
              </a:spcBef>
              <a:buNone/>
            </a:pPr>
            <a:r>
              <a:rPr lang="en-IN" altLang="en-US" sz="1800">
                <a:solidFill>
                  <a:srgbClr val="0000CC"/>
                </a:solidFill>
                <a:cs typeface="Arial" panose="020B0604020202020204" pitchFamily="34" charset="0"/>
              </a:rPr>
              <a:t>Exercise 1</a:t>
            </a:r>
            <a:r>
              <a:rPr lang="en-IN" altLang="en-US" sz="1800">
                <a:cs typeface="Arial" panose="020B0604020202020204" pitchFamily="34" charset="0"/>
              </a:rPr>
              <a:t>: The monthly credit card expenses of an individual in 1000 rupees is  given in the file Credit_Card_Expenses.csv.</a:t>
            </a:r>
            <a:endParaRPr lang="en-IN" altLang="en-US" sz="1800">
              <a:cs typeface="Arial" panose="020B0604020202020204" pitchFamily="34" charset="0"/>
            </a:endParaRPr>
          </a:p>
          <a:p>
            <a:pPr>
              <a:spcBef>
                <a:spcPts val="725"/>
              </a:spcBef>
              <a:buNone/>
            </a:pPr>
            <a:endParaRPr lang="en-IN" altLang="en-US" sz="1800">
              <a:cs typeface="Arial" panose="020B0604020202020204" pitchFamily="34" charset="0"/>
            </a:endParaRPr>
          </a:p>
          <a:p>
            <a:pPr>
              <a:spcBef>
                <a:spcPts val="540"/>
              </a:spcBef>
              <a:buFontTx/>
              <a:buAutoNum type="alphaLcPeriod"/>
            </a:pPr>
            <a:r>
              <a:rPr lang="en-IN" altLang="en-US" sz="1800">
                <a:cs typeface="Arial" panose="020B0604020202020204" pitchFamily="34" charset="0"/>
              </a:rPr>
              <a:t>Read the dataset to R studio</a:t>
            </a:r>
            <a:endParaRPr lang="en-IN" altLang="en-US" sz="1800">
              <a:cs typeface="Arial" panose="020B0604020202020204" pitchFamily="34" charset="0"/>
            </a:endParaRPr>
          </a:p>
          <a:p>
            <a:pPr>
              <a:spcBef>
                <a:spcPts val="540"/>
              </a:spcBef>
              <a:buFontTx/>
              <a:buAutoNum type="alphaLcPeriod"/>
            </a:pPr>
            <a:r>
              <a:rPr lang="en-IN" altLang="en-US" sz="1800">
                <a:cs typeface="Arial" panose="020B0604020202020204" pitchFamily="34" charset="0"/>
              </a:rPr>
              <a:t>Compute mean, median minimum, maximum, range, variance, standard  deviation, skewness, kurtosis and quantiles of Credit Card Expenses</a:t>
            </a:r>
            <a:endParaRPr lang="en-IN" altLang="en-US" sz="1800">
              <a:cs typeface="Arial" panose="020B0604020202020204" pitchFamily="34" charset="0"/>
            </a:endParaRPr>
          </a:p>
          <a:p>
            <a:pPr>
              <a:spcBef>
                <a:spcPts val="540"/>
              </a:spcBef>
              <a:buFontTx/>
              <a:buAutoNum type="alphaLcPeriod"/>
            </a:pPr>
            <a:r>
              <a:rPr lang="en-IN" altLang="en-US" sz="1800">
                <a:cs typeface="Arial" panose="020B0604020202020204" pitchFamily="34" charset="0"/>
              </a:rPr>
              <a:t>Compute default summary of Credit Card Expenses</a:t>
            </a:r>
            <a:endParaRPr lang="en-IN" altLang="en-US" sz="1800">
              <a:cs typeface="Arial" panose="020B0604020202020204" pitchFamily="34" charset="0"/>
            </a:endParaRPr>
          </a:p>
          <a:p>
            <a:pPr>
              <a:spcBef>
                <a:spcPts val="540"/>
              </a:spcBef>
              <a:buFontTx/>
              <a:buAutoNum type="alphaLcPeriod"/>
            </a:pPr>
            <a:r>
              <a:rPr lang="en-IN" altLang="en-US" sz="1800">
                <a:cs typeface="Arial" panose="020B0604020202020204" pitchFamily="34" charset="0"/>
              </a:rPr>
              <a:t>Draw Histogram of Credit Card Expenses</a:t>
            </a:r>
            <a:endParaRPr lang="en-IN" altLang="en-US" sz="1800">
              <a:cs typeface="Arial" panose="020B0604020202020204" pitchFamily="34" charset="0"/>
            </a:endParaRPr>
          </a:p>
        </p:txBody>
      </p:sp>
      <p:sp>
        <p:nvSpPr>
          <p:cNvPr id="10245" name="Text Box 6"/>
          <p:cNvSpPr txBox="1">
            <a:spLocks noChangeArrowheads="1"/>
          </p:cNvSpPr>
          <p:nvPr/>
        </p:nvSpPr>
        <p:spPr bwMode="auto">
          <a:xfrm>
            <a:off x="946816" y="1905208"/>
            <a:ext cx="7466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10247" name="Text Box 3"/>
          <p:cNvSpPr txBox="1">
            <a:spLocks noChangeArrowheads="1"/>
          </p:cNvSpPr>
          <p:nvPr/>
        </p:nvSpPr>
        <p:spPr bwMode="auto">
          <a:xfrm>
            <a:off x="1251574" y="609982"/>
            <a:ext cx="6933259"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dirty="0">
                <a:solidFill>
                  <a:srgbClr val="CC3300"/>
                </a:solidFill>
              </a:rPr>
              <a:t>DESCRIPTIVE STATISTICS</a:t>
            </a:r>
            <a:endParaRPr lang="en-US" altLang="en-US" sz="2000" b="1" dirty="0">
              <a:solidFill>
                <a:srgbClr val="CC33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11268" name="Text Box 5"/>
          <p:cNvSpPr txBox="1">
            <a:spLocks noChangeArrowheads="1"/>
          </p:cNvSpPr>
          <p:nvPr/>
        </p:nvSpPr>
        <p:spPr bwMode="auto">
          <a:xfrm>
            <a:off x="337298" y="1219501"/>
            <a:ext cx="891419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cs typeface="Arial" panose="020B0604020202020204" pitchFamily="34" charset="0"/>
              </a:rPr>
              <a:t>The monthly credit card expenses of an individual in 1000 rupees is given below. Kindly summarize the data</a:t>
            </a:r>
            <a:endParaRPr lang="en-US" altLang="en-US" sz="1800">
              <a:cs typeface="Arial" panose="020B0604020202020204" pitchFamily="34" charset="0"/>
            </a:endParaRPr>
          </a:p>
        </p:txBody>
      </p:sp>
      <p:sp>
        <p:nvSpPr>
          <p:cNvPr id="11269" name="Text Box 6"/>
          <p:cNvSpPr txBox="1">
            <a:spLocks noChangeArrowheads="1"/>
          </p:cNvSpPr>
          <p:nvPr/>
        </p:nvSpPr>
        <p:spPr bwMode="auto">
          <a:xfrm>
            <a:off x="946816" y="1905208"/>
            <a:ext cx="7466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latin typeface="Times New Roman" panose="02020603050405020304" pitchFamily="18" charset="0"/>
            </a:endParaRPr>
          </a:p>
        </p:txBody>
      </p:sp>
      <p:graphicFrame>
        <p:nvGraphicFramePr>
          <p:cNvPr id="15367" name="Group 7"/>
          <p:cNvGraphicFramePr>
            <a:graphicFrameLocks noGrp="1"/>
          </p:cNvGraphicFramePr>
          <p:nvPr/>
        </p:nvGraphicFramePr>
        <p:xfrm>
          <a:off x="413488" y="1981396"/>
          <a:ext cx="8456930" cy="4023360"/>
        </p:xfrm>
        <a:graphic>
          <a:graphicData uri="http://schemas.openxmlformats.org/drawingml/2006/table">
            <a:tbl>
              <a:tblPr/>
              <a:tblGrid>
                <a:gridCol w="1549400"/>
                <a:gridCol w="2826385"/>
                <a:gridCol w="1187450"/>
                <a:gridCol w="2893695"/>
              </a:tblGrid>
              <a:tr h="3657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dirty="0" smtClean="0">
                          <a:ln>
                            <a:noFill/>
                          </a:ln>
                          <a:solidFill>
                            <a:srgbClr val="990000"/>
                          </a:solidFill>
                          <a:effectLst/>
                          <a:latin typeface="Arial" panose="020B0604020202020204" pitchFamily="34" charset="0"/>
                        </a:rPr>
                        <a:t>Month</a:t>
                      </a:r>
                      <a:endParaRPr kumimoji="0" lang="en-US" sz="1800" b="0" i="0" u="none" strike="noStrike" cap="none" normalizeH="0" baseline="0" dirty="0" smtClean="0">
                        <a:ln>
                          <a:noFill/>
                        </a:ln>
                        <a:solidFill>
                          <a:srgbClr val="990000"/>
                        </a:solidFill>
                        <a:effectLst/>
                        <a:latin typeface="Arial" panose="020B0604020202020204" pitchFamily="34" charset="0"/>
                      </a:endParaRPr>
                    </a:p>
                  </a:txBody>
                  <a:tcPr marL="91435" marR="91435"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dirty="0" smtClean="0">
                          <a:ln>
                            <a:noFill/>
                          </a:ln>
                          <a:solidFill>
                            <a:srgbClr val="990000"/>
                          </a:solidFill>
                          <a:effectLst/>
                          <a:latin typeface="Arial" panose="020B0604020202020204" pitchFamily="34" charset="0"/>
                        </a:rPr>
                        <a:t>Credit Card Expenses</a:t>
                      </a:r>
                      <a:endParaRPr kumimoji="0" lang="en-US" sz="1800" b="0" i="0" u="none" strike="noStrike" cap="none" normalizeH="0" baseline="0" dirty="0" smtClean="0">
                        <a:ln>
                          <a:noFill/>
                        </a:ln>
                        <a:solidFill>
                          <a:srgbClr val="990000"/>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dirty="0" smtClean="0">
                          <a:ln>
                            <a:noFill/>
                          </a:ln>
                          <a:solidFill>
                            <a:srgbClr val="990000"/>
                          </a:solidFill>
                          <a:effectLst/>
                          <a:latin typeface="Arial" panose="020B0604020202020204" pitchFamily="34" charset="0"/>
                        </a:rPr>
                        <a:t>Month</a:t>
                      </a:r>
                      <a:endParaRPr kumimoji="0" lang="en-US" sz="1800" b="0" i="0" u="none" strike="noStrike" cap="none" normalizeH="0" baseline="0" dirty="0" smtClean="0">
                        <a:ln>
                          <a:noFill/>
                        </a:ln>
                        <a:solidFill>
                          <a:srgbClr val="990000"/>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dirty="0" smtClean="0">
                          <a:ln>
                            <a:noFill/>
                          </a:ln>
                          <a:solidFill>
                            <a:srgbClr val="990000"/>
                          </a:solidFill>
                          <a:effectLst/>
                          <a:latin typeface="Arial" panose="020B0604020202020204" pitchFamily="34" charset="0"/>
                        </a:rPr>
                        <a:t>Credit Card Expenses</a:t>
                      </a:r>
                      <a:endParaRPr kumimoji="0" lang="en-US" sz="1800" b="0" i="0" u="none" strike="noStrike" cap="none" normalizeH="0" baseline="0" dirty="0" smtClean="0">
                        <a:ln>
                          <a:noFill/>
                        </a:ln>
                        <a:solidFill>
                          <a:srgbClr val="990000"/>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dirty="0" smtClean="0">
                          <a:ln>
                            <a:noFill/>
                          </a:ln>
                          <a:solidFill>
                            <a:schemeClr val="tx1"/>
                          </a:solidFill>
                          <a:effectLst/>
                          <a:latin typeface="Arial" panose="020B0604020202020204" pitchFamily="34" charset="0"/>
                        </a:rPr>
                        <a:t>1</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L="91435" marR="91435"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dirty="0" smtClean="0">
                          <a:ln>
                            <a:noFill/>
                          </a:ln>
                          <a:solidFill>
                            <a:schemeClr val="tx1"/>
                          </a:solidFill>
                          <a:effectLst/>
                          <a:latin typeface="Arial" panose="020B0604020202020204" pitchFamily="34" charset="0"/>
                        </a:rPr>
                        <a:t>55</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11</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63</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2</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dirty="0" smtClean="0">
                          <a:ln>
                            <a:noFill/>
                          </a:ln>
                          <a:solidFill>
                            <a:schemeClr val="tx1"/>
                          </a:solidFill>
                          <a:effectLst/>
                          <a:latin typeface="Arial" panose="020B0604020202020204" pitchFamily="34" charset="0"/>
                        </a:rPr>
                        <a:t>65</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dirty="0" smtClean="0">
                          <a:ln>
                            <a:noFill/>
                          </a:ln>
                          <a:solidFill>
                            <a:schemeClr val="tx1"/>
                          </a:solidFill>
                          <a:effectLst/>
                          <a:latin typeface="Arial" panose="020B0604020202020204" pitchFamily="34" charset="0"/>
                        </a:rPr>
                        <a:t>12</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55</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3</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59</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dirty="0" smtClean="0">
                          <a:ln>
                            <a:noFill/>
                          </a:ln>
                          <a:solidFill>
                            <a:schemeClr val="tx1"/>
                          </a:solidFill>
                          <a:effectLst/>
                          <a:latin typeface="Arial" panose="020B0604020202020204" pitchFamily="34" charset="0"/>
                        </a:rPr>
                        <a:t>13</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dirty="0" smtClean="0">
                          <a:ln>
                            <a:noFill/>
                          </a:ln>
                          <a:solidFill>
                            <a:schemeClr val="tx1"/>
                          </a:solidFill>
                          <a:effectLst/>
                          <a:latin typeface="Arial" panose="020B0604020202020204" pitchFamily="34" charset="0"/>
                        </a:rPr>
                        <a:t>61</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4</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59</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14</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dirty="0" smtClean="0">
                          <a:ln>
                            <a:noFill/>
                          </a:ln>
                          <a:solidFill>
                            <a:schemeClr val="tx1"/>
                          </a:solidFill>
                          <a:effectLst/>
                          <a:latin typeface="Arial" panose="020B0604020202020204" pitchFamily="34" charset="0"/>
                        </a:rPr>
                        <a:t>61</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5</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57</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15</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dirty="0" smtClean="0">
                          <a:ln>
                            <a:noFill/>
                          </a:ln>
                          <a:solidFill>
                            <a:schemeClr val="tx1"/>
                          </a:solidFill>
                          <a:effectLst/>
                          <a:latin typeface="Arial" panose="020B0604020202020204" pitchFamily="34" charset="0"/>
                        </a:rPr>
                        <a:t>57</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6</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61</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16</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dirty="0" smtClean="0">
                          <a:ln>
                            <a:noFill/>
                          </a:ln>
                          <a:solidFill>
                            <a:schemeClr val="tx1"/>
                          </a:solidFill>
                          <a:effectLst/>
                          <a:latin typeface="Arial" panose="020B0604020202020204" pitchFamily="34" charset="0"/>
                        </a:rPr>
                        <a:t>59</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7</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53</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17</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dirty="0" smtClean="0">
                          <a:ln>
                            <a:noFill/>
                          </a:ln>
                          <a:solidFill>
                            <a:schemeClr val="tx1"/>
                          </a:solidFill>
                          <a:effectLst/>
                          <a:latin typeface="Arial" panose="020B0604020202020204" pitchFamily="34" charset="0"/>
                        </a:rPr>
                        <a:t>61</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8</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63</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18</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dirty="0" smtClean="0">
                          <a:ln>
                            <a:noFill/>
                          </a:ln>
                          <a:solidFill>
                            <a:schemeClr val="tx1"/>
                          </a:solidFill>
                          <a:effectLst/>
                          <a:latin typeface="Arial" panose="020B0604020202020204" pitchFamily="34" charset="0"/>
                        </a:rPr>
                        <a:t>57</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9</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59</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19</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dirty="0" smtClean="0">
                          <a:ln>
                            <a:noFill/>
                          </a:ln>
                          <a:solidFill>
                            <a:schemeClr val="tx1"/>
                          </a:solidFill>
                          <a:effectLst/>
                          <a:latin typeface="Arial" panose="020B0604020202020204" pitchFamily="34" charset="0"/>
                        </a:rPr>
                        <a:t>59</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57</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20</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dirty="0" smtClean="0">
                          <a:ln>
                            <a:noFill/>
                          </a:ln>
                          <a:solidFill>
                            <a:schemeClr val="tx1"/>
                          </a:solidFill>
                          <a:effectLst/>
                          <a:latin typeface="Arial" panose="020B0604020202020204" pitchFamily="34" charset="0"/>
                        </a:rPr>
                        <a:t>63</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L="91435" marR="91435"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333" name="Text Box 9"/>
          <p:cNvSpPr txBox="1">
            <a:spLocks noChangeArrowheads="1"/>
          </p:cNvSpPr>
          <p:nvPr/>
        </p:nvSpPr>
        <p:spPr bwMode="auto">
          <a:xfrm>
            <a:off x="1613835" y="609191"/>
            <a:ext cx="519835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dirty="0">
                <a:solidFill>
                  <a:srgbClr val="CC3300"/>
                </a:solidFill>
                <a:latin typeface="Times New Roman" panose="02020603050405020304" pitchFamily="18" charset="0"/>
              </a:rPr>
              <a:t>DESCRIPTIVE STATISTICS</a:t>
            </a:r>
            <a:endParaRPr lang="en-US" altLang="en-US" sz="1800" b="1" dirty="0">
              <a:solidFill>
                <a:srgbClr val="CC33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17412" name="Text Box 5"/>
          <p:cNvSpPr txBox="1">
            <a:spLocks noChangeArrowheads="1"/>
          </p:cNvSpPr>
          <p:nvPr/>
        </p:nvSpPr>
        <p:spPr bwMode="auto">
          <a:xfrm>
            <a:off x="337298" y="1125851"/>
            <a:ext cx="8914190" cy="475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367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725"/>
              </a:spcBef>
              <a:buNone/>
            </a:pPr>
            <a:endParaRPr lang="en-IN" altLang="en-US" sz="1800">
              <a:solidFill>
                <a:srgbClr val="0000CC"/>
              </a:solidFill>
              <a:cs typeface="Arial" panose="020B0604020202020204" pitchFamily="34" charset="0"/>
            </a:endParaRPr>
          </a:p>
          <a:p>
            <a:pPr>
              <a:spcBef>
                <a:spcPts val="725"/>
              </a:spcBef>
              <a:buNone/>
            </a:pPr>
            <a:r>
              <a:rPr lang="en-IN" altLang="en-US" sz="1800">
                <a:solidFill>
                  <a:srgbClr val="0000CC"/>
                </a:solidFill>
                <a:cs typeface="Arial" panose="020B0604020202020204" pitchFamily="34" charset="0"/>
              </a:rPr>
              <a:t>Reading a csv file to R Studio : </a:t>
            </a:r>
            <a:r>
              <a:rPr lang="en-IN" altLang="en-US" sz="1800">
                <a:solidFill>
                  <a:srgbClr val="C00000"/>
                </a:solidFill>
                <a:cs typeface="Arial" panose="020B0604020202020204" pitchFamily="34" charset="0"/>
              </a:rPr>
              <a:t>Source code</a:t>
            </a:r>
            <a:endParaRPr lang="en-IN" altLang="en-US" sz="1800">
              <a:cs typeface="Arial" panose="020B0604020202020204" pitchFamily="34" charset="0"/>
            </a:endParaRPr>
          </a:p>
          <a:p>
            <a:pPr>
              <a:spcBef>
                <a:spcPts val="540"/>
              </a:spcBef>
              <a:buFont typeface="Wingdings" panose="05000000000000000000" pitchFamily="2" charset="2"/>
              <a:buChar char="Ø"/>
            </a:pPr>
            <a:r>
              <a:rPr lang="en-IN" altLang="en-US" sz="1800">
                <a:latin typeface="Arial Narrow" panose="020B0606020202030204" pitchFamily="34" charset="0"/>
                <a:ea typeface="Arial Narrow" panose="020B0606020202030204" pitchFamily="34" charset="0"/>
                <a:cs typeface="Arial Narrow" panose="020B0606020202030204" pitchFamily="34" charset="0"/>
              </a:rPr>
              <a:t>Credit_Card_Expenses &lt;- read.csv(“Credit_Card_Expenses.csv")</a:t>
            </a:r>
            <a:endParaRPr lang="en-IN" altLang="en-US" sz="1800">
              <a:latin typeface="Arial Narrow" panose="020B0606020202030204" pitchFamily="34" charset="0"/>
              <a:ea typeface="Arial Narrow" panose="020B0606020202030204" pitchFamily="34" charset="0"/>
              <a:cs typeface="Arial Narrow" panose="020B0606020202030204" pitchFamily="34" charset="0"/>
            </a:endParaRPr>
          </a:p>
          <a:p>
            <a:pPr>
              <a:spcBef>
                <a:spcPts val="540"/>
              </a:spcBef>
              <a:buFont typeface="Wingdings" panose="05000000000000000000" pitchFamily="2" charset="2"/>
              <a:buChar char="Ø"/>
            </a:pPr>
            <a:endParaRPr lang="en-IN" altLang="en-US" sz="1800">
              <a:latin typeface="Arial Narrow" panose="020B0606020202030204" pitchFamily="34" charset="0"/>
              <a:ea typeface="Arial Narrow" panose="020B0606020202030204" pitchFamily="34" charset="0"/>
              <a:cs typeface="Arial Narrow" panose="020B0606020202030204" pitchFamily="34" charset="0"/>
            </a:endParaRPr>
          </a:p>
          <a:p>
            <a:pPr>
              <a:spcBef>
                <a:spcPts val="540"/>
              </a:spcBef>
              <a:buNone/>
            </a:pPr>
            <a:r>
              <a:rPr lang="en-IN" altLang="en-US" sz="1800">
                <a:cs typeface="Arial" panose="020B0604020202020204" pitchFamily="34" charset="0"/>
              </a:rPr>
              <a:t>To change the name of the data set to : </a:t>
            </a:r>
            <a:r>
              <a:rPr lang="en-IN" altLang="en-US" sz="1800">
                <a:solidFill>
                  <a:srgbClr val="0000CC"/>
                </a:solidFill>
                <a:cs typeface="Arial" panose="020B0604020202020204" pitchFamily="34" charset="0"/>
              </a:rPr>
              <a:t>mydata</a:t>
            </a:r>
            <a:endParaRPr lang="en-IN" altLang="en-US" sz="1800">
              <a:cs typeface="Arial" panose="020B0604020202020204" pitchFamily="34" charset="0"/>
            </a:endParaRPr>
          </a:p>
          <a:p>
            <a:pPr>
              <a:spcBef>
                <a:spcPts val="540"/>
              </a:spcBef>
              <a:buNone/>
            </a:pPr>
            <a:r>
              <a:rPr lang="en-IN" altLang="en-US" sz="1800">
                <a:latin typeface="Arial Narrow" panose="020B0606020202030204" pitchFamily="34" charset="0"/>
                <a:ea typeface="Arial Narrow" panose="020B0606020202030204" pitchFamily="34" charset="0"/>
                <a:cs typeface="Arial Narrow" panose="020B0606020202030204" pitchFamily="34" charset="0"/>
              </a:rPr>
              <a:t>&gt; mydata = Credit_Card_Expenses</a:t>
            </a:r>
            <a:endParaRPr lang="en-IN" altLang="en-US" sz="1800">
              <a:latin typeface="Arial Narrow" panose="020B0606020202030204" pitchFamily="34" charset="0"/>
              <a:ea typeface="Arial Narrow" panose="020B0606020202030204" pitchFamily="34" charset="0"/>
              <a:cs typeface="Arial Narrow" panose="020B0606020202030204" pitchFamily="34" charset="0"/>
            </a:endParaRPr>
          </a:p>
          <a:p>
            <a:pPr>
              <a:spcBef>
                <a:spcPts val="540"/>
              </a:spcBef>
              <a:buNone/>
            </a:pPr>
            <a:endParaRPr lang="en-IN" altLang="en-US" sz="1800">
              <a:cs typeface="Arial" panose="020B0604020202020204" pitchFamily="34" charset="0"/>
            </a:endParaRPr>
          </a:p>
          <a:p>
            <a:pPr>
              <a:spcBef>
                <a:spcPts val="540"/>
              </a:spcBef>
              <a:buNone/>
            </a:pPr>
            <a:r>
              <a:rPr lang="en-IN" altLang="en-US" sz="1800">
                <a:cs typeface="Arial" panose="020B0604020202020204" pitchFamily="34" charset="0"/>
              </a:rPr>
              <a:t>To display the contents of the data set</a:t>
            </a:r>
            <a:endParaRPr lang="en-IN" altLang="en-US" sz="1800">
              <a:cs typeface="Arial" panose="020B0604020202020204" pitchFamily="34" charset="0"/>
            </a:endParaRPr>
          </a:p>
          <a:p>
            <a:pPr>
              <a:spcBef>
                <a:spcPts val="540"/>
              </a:spcBef>
              <a:buNone/>
            </a:pPr>
            <a:r>
              <a:rPr lang="en-IN" altLang="en-US" sz="1800">
                <a:latin typeface="Arial Narrow" panose="020B0606020202030204" pitchFamily="34" charset="0"/>
                <a:ea typeface="Arial Narrow" panose="020B0606020202030204" pitchFamily="34" charset="0"/>
                <a:cs typeface="Arial Narrow" panose="020B0606020202030204" pitchFamily="34" charset="0"/>
              </a:rPr>
              <a:t>&gt; print(mydata)</a:t>
            </a:r>
            <a:endParaRPr lang="en-IN" altLang="en-US" sz="1800">
              <a:latin typeface="Arial Narrow" panose="020B0606020202030204" pitchFamily="34" charset="0"/>
              <a:ea typeface="Arial Narrow" panose="020B0606020202030204" pitchFamily="34" charset="0"/>
              <a:cs typeface="Arial Narrow" panose="020B0606020202030204" pitchFamily="34" charset="0"/>
            </a:endParaRPr>
          </a:p>
          <a:p>
            <a:pPr>
              <a:lnSpc>
                <a:spcPct val="150000"/>
              </a:lnSpc>
              <a:spcBef>
                <a:spcPct val="0"/>
              </a:spcBef>
              <a:buFontTx/>
              <a:buNone/>
            </a:pPr>
            <a:endParaRPr lang="en-IN" altLang="en-US" sz="1800">
              <a:cs typeface="Arial" panose="020B0604020202020204" pitchFamily="34" charset="0"/>
            </a:endParaRPr>
          </a:p>
          <a:p>
            <a:pPr>
              <a:lnSpc>
                <a:spcPct val="150000"/>
              </a:lnSpc>
              <a:spcBef>
                <a:spcPct val="0"/>
              </a:spcBef>
              <a:buFontTx/>
              <a:buNone/>
            </a:pPr>
            <a:r>
              <a:rPr lang="en-IN" altLang="en-US" sz="1800">
                <a:cs typeface="Arial" panose="020B0604020202020204" pitchFamily="34" charset="0"/>
              </a:rPr>
              <a:t>To read a particular column or variable of data set to a ne variable  Example: Read </a:t>
            </a:r>
            <a:r>
              <a:rPr lang="en-IN" altLang="en-US" sz="1800">
                <a:solidFill>
                  <a:srgbClr val="0000CC"/>
                </a:solidFill>
                <a:cs typeface="Arial" panose="020B0604020202020204" pitchFamily="34" charset="0"/>
              </a:rPr>
              <a:t>CC_Expenses </a:t>
            </a:r>
            <a:r>
              <a:rPr lang="en-IN" altLang="en-US" sz="1800">
                <a:cs typeface="Arial" panose="020B0604020202020204" pitchFamily="34" charset="0"/>
              </a:rPr>
              <a:t>to </a:t>
            </a:r>
            <a:r>
              <a:rPr lang="en-IN" altLang="en-US" sz="1800">
                <a:solidFill>
                  <a:srgbClr val="0000CC"/>
                </a:solidFill>
                <a:cs typeface="Arial" panose="020B0604020202020204" pitchFamily="34" charset="0"/>
              </a:rPr>
              <a:t>CC</a:t>
            </a:r>
            <a:endParaRPr lang="en-IN" altLang="en-US" sz="1800">
              <a:cs typeface="Arial" panose="020B0604020202020204" pitchFamily="34" charset="0"/>
            </a:endParaRPr>
          </a:p>
          <a:p>
            <a:pPr>
              <a:spcBef>
                <a:spcPts val="540"/>
              </a:spcBef>
              <a:buNone/>
            </a:pPr>
            <a:r>
              <a:rPr lang="en-IN" altLang="en-US" sz="1800">
                <a:latin typeface="Arial Narrow" panose="020B0606020202030204" pitchFamily="34" charset="0"/>
                <a:ea typeface="Arial Narrow" panose="020B0606020202030204" pitchFamily="34" charset="0"/>
                <a:cs typeface="Arial Narrow" panose="020B0606020202030204" pitchFamily="34" charset="0"/>
              </a:rPr>
              <a:t>&gt;CC = mydata</a:t>
            </a:r>
            <a:r>
              <a:rPr lang="en-IN" altLang="en-US" sz="1800">
                <a:solidFill>
                  <a:srgbClr val="0000CC"/>
                </a:solidFill>
                <a:latin typeface="Arial Narrow" panose="020B0606020202030204" pitchFamily="34" charset="0"/>
                <a:ea typeface="Arial Narrow" panose="020B0606020202030204" pitchFamily="34" charset="0"/>
                <a:cs typeface="Arial Narrow" panose="020B0606020202030204" pitchFamily="34" charset="0"/>
              </a:rPr>
              <a:t>$</a:t>
            </a:r>
            <a:r>
              <a:rPr lang="en-IN" altLang="en-US" sz="1800">
                <a:latin typeface="Arial Narrow" panose="020B0606020202030204" pitchFamily="34" charset="0"/>
                <a:ea typeface="Arial Narrow" panose="020B0606020202030204" pitchFamily="34" charset="0"/>
                <a:cs typeface="Arial Narrow" panose="020B0606020202030204" pitchFamily="34" charset="0"/>
              </a:rPr>
              <a:t>CC_Expenses</a:t>
            </a:r>
            <a:endParaRPr lang="en-IN" altLang="en-US" sz="1800">
              <a:latin typeface="Arial Narrow" panose="020B0606020202030204" pitchFamily="34" charset="0"/>
              <a:ea typeface="Arial Narrow" panose="020B0606020202030204" pitchFamily="34" charset="0"/>
              <a:cs typeface="Arial Narrow" panose="020B0606020202030204" pitchFamily="34" charset="0"/>
            </a:endParaRPr>
          </a:p>
        </p:txBody>
      </p:sp>
      <p:sp>
        <p:nvSpPr>
          <p:cNvPr id="17414" name="Text Box 9"/>
          <p:cNvSpPr txBox="1">
            <a:spLocks noChangeArrowheads="1"/>
          </p:cNvSpPr>
          <p:nvPr/>
        </p:nvSpPr>
        <p:spPr bwMode="auto">
          <a:xfrm>
            <a:off x="1536208" y="578238"/>
            <a:ext cx="519835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dirty="0">
                <a:solidFill>
                  <a:srgbClr val="CC3300"/>
                </a:solidFill>
                <a:latin typeface="Times New Roman" panose="02020603050405020304" pitchFamily="18" charset="0"/>
              </a:rPr>
              <a:t>DESCRIPTIVE STATISTICS</a:t>
            </a:r>
            <a:endParaRPr lang="en-US" altLang="en-US" sz="1800" b="1" dirty="0">
              <a:solidFill>
                <a:srgbClr val="CC33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21507" name="Text Box 4"/>
          <p:cNvSpPr txBox="1">
            <a:spLocks noChangeArrowheads="1"/>
          </p:cNvSpPr>
          <p:nvPr/>
        </p:nvSpPr>
        <p:spPr bwMode="auto">
          <a:xfrm>
            <a:off x="1332076" y="605221"/>
            <a:ext cx="434281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DESCRIPTIVE STATISTICS</a:t>
            </a:r>
            <a:endParaRPr lang="en-US" altLang="en-US" sz="2000" b="1" dirty="0">
              <a:solidFill>
                <a:srgbClr val="CC3300"/>
              </a:solidFill>
            </a:endParaRPr>
          </a:p>
        </p:txBody>
      </p:sp>
      <p:graphicFrame>
        <p:nvGraphicFramePr>
          <p:cNvPr id="10" name="Table 9"/>
          <p:cNvGraphicFramePr>
            <a:graphicFrameLocks noGrp="1"/>
          </p:cNvGraphicFramePr>
          <p:nvPr/>
        </p:nvGraphicFramePr>
        <p:xfrm>
          <a:off x="488950" y="1219200"/>
          <a:ext cx="3700780" cy="3923030"/>
        </p:xfrm>
        <a:graphic>
          <a:graphicData uri="http://schemas.openxmlformats.org/drawingml/2006/table">
            <a:tbl>
              <a:tblPr/>
              <a:tblGrid>
                <a:gridCol w="1236345"/>
                <a:gridCol w="2464435"/>
              </a:tblGrid>
              <a:tr h="413385">
                <a:tc>
                  <a:txBody>
                    <a:bodyPr/>
                    <a:lstStyle/>
                    <a:p>
                      <a:pPr>
                        <a:lnSpc>
                          <a:spcPct val="115000"/>
                        </a:lnSpc>
                        <a:spcAft>
                          <a:spcPts val="0"/>
                        </a:spcAft>
                      </a:pPr>
                      <a:r>
                        <a:rPr lang="en-IN" sz="1800" b="0" kern="1200" dirty="0">
                          <a:solidFill>
                            <a:srgbClr val="C00000"/>
                          </a:solidFill>
                          <a:latin typeface="Arial" panose="020B0604020202020204"/>
                          <a:ea typeface="Times New Roman" panose="02020603050405020304"/>
                          <a:cs typeface="Times New Roman" panose="02020603050405020304"/>
                        </a:rPr>
                        <a:t>Operator </a:t>
                      </a:r>
                      <a:endParaRPr lang="en-IN" sz="1100" b="0" dirty="0">
                        <a:solidFill>
                          <a:srgbClr val="C00000"/>
                        </a:solidFill>
                        <a:latin typeface="Calibri" panose="020F0502020204030204"/>
                        <a:ea typeface="Calibri" panose="020F0502020204030204"/>
                        <a:cs typeface="Times New Roman" panose="02020603050405020304"/>
                      </a:endParaRPr>
                    </a:p>
                  </a:txBody>
                  <a:tcPr marL="91427" marR="91427" marT="45731" marB="457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b="0" kern="1200" dirty="0">
                          <a:solidFill>
                            <a:srgbClr val="C00000"/>
                          </a:solidFill>
                          <a:latin typeface="Arial" panose="020B0604020202020204"/>
                          <a:ea typeface="Times New Roman" panose="02020603050405020304"/>
                          <a:cs typeface="Times New Roman" panose="02020603050405020304"/>
                        </a:rPr>
                        <a:t>Description </a:t>
                      </a:r>
                      <a:endParaRPr lang="en-IN" sz="1100" b="0" dirty="0">
                        <a:solidFill>
                          <a:srgbClr val="C00000"/>
                        </a:solidFill>
                        <a:latin typeface="Calibri" panose="020F0502020204030204"/>
                        <a:ea typeface="Calibri" panose="020F0502020204030204"/>
                        <a:cs typeface="Times New Roman" panose="02020603050405020304"/>
                      </a:endParaRPr>
                    </a:p>
                  </a:txBody>
                  <a:tcPr marL="91427" marR="91427" marT="45731" marB="457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385">
                <a:tc>
                  <a:txBody>
                    <a:bodyPr/>
                    <a:lstStyle/>
                    <a:p>
                      <a:pPr algn="ctr">
                        <a:lnSpc>
                          <a:spcPct val="115000"/>
                        </a:lnSpc>
                        <a:spcAft>
                          <a:spcPts val="0"/>
                        </a:spcAft>
                      </a:pPr>
                      <a:r>
                        <a:rPr lang="en-IN" sz="1800" b="0" kern="1200" dirty="0">
                          <a:solidFill>
                            <a:srgbClr val="000000"/>
                          </a:solidFill>
                          <a:latin typeface="Arial" panose="020B0604020202020204"/>
                          <a:ea typeface="Times New Roman" panose="02020603050405020304"/>
                          <a:cs typeface="Times New Roman" panose="02020603050405020304"/>
                        </a:rPr>
                        <a:t>+ </a:t>
                      </a:r>
                      <a:endParaRPr lang="en-IN" sz="1100" b="0" dirty="0">
                        <a:latin typeface="Calibri" panose="020F0502020204030204"/>
                        <a:ea typeface="Calibri" panose="020F0502020204030204"/>
                        <a:cs typeface="Times New Roman" panose="02020603050405020304"/>
                      </a:endParaRPr>
                    </a:p>
                  </a:txBody>
                  <a:tcPr marL="91427" marR="91427" marT="45731" marB="457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kern="1200">
                          <a:solidFill>
                            <a:srgbClr val="000000"/>
                          </a:solidFill>
                          <a:latin typeface="Arial" panose="020B0604020202020204"/>
                          <a:ea typeface="Times New Roman" panose="02020603050405020304"/>
                          <a:cs typeface="Times New Roman" panose="02020603050405020304"/>
                        </a:rPr>
                        <a:t>addition</a:t>
                      </a:r>
                      <a:endParaRPr lang="en-IN" sz="1100">
                        <a:latin typeface="Calibri" panose="020F0502020204030204"/>
                        <a:ea typeface="Calibri" panose="020F0502020204030204"/>
                        <a:cs typeface="Times New Roman" panose="02020603050405020304"/>
                      </a:endParaRPr>
                    </a:p>
                  </a:txBody>
                  <a:tcPr marL="91427" marR="91427" marT="45731" marB="457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385">
                <a:tc>
                  <a:txBody>
                    <a:bodyPr/>
                    <a:lstStyle/>
                    <a:p>
                      <a:pPr algn="ctr">
                        <a:lnSpc>
                          <a:spcPct val="115000"/>
                        </a:lnSpc>
                        <a:spcAft>
                          <a:spcPts val="0"/>
                        </a:spcAft>
                      </a:pPr>
                      <a:r>
                        <a:rPr lang="en-IN" sz="1800" b="0" kern="1200" dirty="0">
                          <a:solidFill>
                            <a:srgbClr val="000000"/>
                          </a:solidFill>
                          <a:latin typeface="Arial" panose="020B0604020202020204"/>
                          <a:ea typeface="Times New Roman" panose="02020603050405020304"/>
                          <a:cs typeface="Times New Roman" panose="02020603050405020304"/>
                        </a:rPr>
                        <a:t>- </a:t>
                      </a:r>
                      <a:endParaRPr lang="en-IN" sz="1100" b="0" dirty="0">
                        <a:latin typeface="Calibri" panose="020F0502020204030204"/>
                        <a:ea typeface="Calibri" panose="020F0502020204030204"/>
                        <a:cs typeface="Times New Roman" panose="02020603050405020304"/>
                      </a:endParaRPr>
                    </a:p>
                  </a:txBody>
                  <a:tcPr marL="91427" marR="91427" marT="45731" marB="457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kern="1200">
                          <a:solidFill>
                            <a:srgbClr val="000000"/>
                          </a:solidFill>
                          <a:latin typeface="Arial" panose="020B0604020202020204"/>
                          <a:ea typeface="Times New Roman" panose="02020603050405020304"/>
                          <a:cs typeface="Times New Roman" panose="02020603050405020304"/>
                        </a:rPr>
                        <a:t>subtraction</a:t>
                      </a:r>
                      <a:endParaRPr lang="en-IN" sz="1100">
                        <a:latin typeface="Calibri" panose="020F0502020204030204"/>
                        <a:ea typeface="Calibri" panose="020F0502020204030204"/>
                        <a:cs typeface="Times New Roman" panose="02020603050405020304"/>
                      </a:endParaRPr>
                    </a:p>
                  </a:txBody>
                  <a:tcPr marL="91427" marR="91427" marT="45731" marB="457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385">
                <a:tc>
                  <a:txBody>
                    <a:bodyPr/>
                    <a:lstStyle/>
                    <a:p>
                      <a:pPr algn="ctr">
                        <a:lnSpc>
                          <a:spcPct val="115000"/>
                        </a:lnSpc>
                        <a:spcAft>
                          <a:spcPts val="0"/>
                        </a:spcAft>
                      </a:pPr>
                      <a:r>
                        <a:rPr lang="en-IN" sz="1800" b="0" kern="1200" dirty="0">
                          <a:solidFill>
                            <a:srgbClr val="000000"/>
                          </a:solidFill>
                          <a:latin typeface="Arial" panose="020B0604020202020204"/>
                          <a:ea typeface="Times New Roman" panose="02020603050405020304"/>
                          <a:cs typeface="Times New Roman" panose="02020603050405020304"/>
                        </a:rPr>
                        <a:t>* </a:t>
                      </a:r>
                      <a:endParaRPr lang="en-IN" sz="1100" b="0" dirty="0">
                        <a:latin typeface="Calibri" panose="020F0502020204030204"/>
                        <a:ea typeface="Calibri" panose="020F0502020204030204"/>
                        <a:cs typeface="Times New Roman" panose="02020603050405020304"/>
                      </a:endParaRPr>
                    </a:p>
                  </a:txBody>
                  <a:tcPr marL="91427" marR="91427" marT="45731" marB="457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kern="1200">
                          <a:solidFill>
                            <a:srgbClr val="000000"/>
                          </a:solidFill>
                          <a:latin typeface="Arial" panose="020B0604020202020204"/>
                          <a:ea typeface="Times New Roman" panose="02020603050405020304"/>
                          <a:cs typeface="Times New Roman" panose="02020603050405020304"/>
                        </a:rPr>
                        <a:t>multiplication</a:t>
                      </a:r>
                      <a:endParaRPr lang="en-IN" sz="1100">
                        <a:latin typeface="Calibri" panose="020F0502020204030204"/>
                        <a:ea typeface="Calibri" panose="020F0502020204030204"/>
                        <a:cs typeface="Times New Roman" panose="02020603050405020304"/>
                      </a:endParaRPr>
                    </a:p>
                  </a:txBody>
                  <a:tcPr marL="91427" marR="91427" marT="45731" marB="457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385">
                <a:tc>
                  <a:txBody>
                    <a:bodyPr/>
                    <a:lstStyle/>
                    <a:p>
                      <a:pPr algn="ctr">
                        <a:lnSpc>
                          <a:spcPct val="115000"/>
                        </a:lnSpc>
                        <a:spcAft>
                          <a:spcPts val="0"/>
                        </a:spcAft>
                      </a:pPr>
                      <a:r>
                        <a:rPr lang="en-IN" sz="1800" b="0" kern="1200" dirty="0">
                          <a:solidFill>
                            <a:srgbClr val="000000"/>
                          </a:solidFill>
                          <a:latin typeface="Arial" panose="020B0604020202020204"/>
                          <a:ea typeface="Times New Roman" panose="02020603050405020304"/>
                          <a:cs typeface="Times New Roman" panose="02020603050405020304"/>
                        </a:rPr>
                        <a:t>/ </a:t>
                      </a:r>
                      <a:endParaRPr lang="en-IN" sz="1100" b="0" dirty="0">
                        <a:latin typeface="Calibri" panose="020F0502020204030204"/>
                        <a:ea typeface="Calibri" panose="020F0502020204030204"/>
                        <a:cs typeface="Times New Roman" panose="02020603050405020304"/>
                      </a:endParaRPr>
                    </a:p>
                  </a:txBody>
                  <a:tcPr marL="91427" marR="91427" marT="45731" marB="457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kern="1200" dirty="0">
                          <a:solidFill>
                            <a:srgbClr val="000000"/>
                          </a:solidFill>
                          <a:latin typeface="Arial" panose="020B0604020202020204"/>
                          <a:ea typeface="Times New Roman" panose="02020603050405020304"/>
                          <a:cs typeface="Times New Roman" panose="02020603050405020304"/>
                        </a:rPr>
                        <a:t>division</a:t>
                      </a:r>
                      <a:endParaRPr lang="en-IN" sz="1100" dirty="0">
                        <a:latin typeface="Calibri" panose="020F0502020204030204"/>
                        <a:ea typeface="Calibri" panose="020F0502020204030204"/>
                        <a:cs typeface="Times New Roman" panose="02020603050405020304"/>
                      </a:endParaRPr>
                    </a:p>
                  </a:txBody>
                  <a:tcPr marL="91427" marR="91427" marT="45731" marB="457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385">
                <a:tc>
                  <a:txBody>
                    <a:bodyPr/>
                    <a:lstStyle/>
                    <a:p>
                      <a:pPr algn="ctr">
                        <a:lnSpc>
                          <a:spcPct val="115000"/>
                        </a:lnSpc>
                        <a:spcAft>
                          <a:spcPts val="0"/>
                        </a:spcAft>
                      </a:pPr>
                      <a:r>
                        <a:rPr lang="en-IN" sz="1800" b="0" kern="1200" dirty="0">
                          <a:solidFill>
                            <a:srgbClr val="000000"/>
                          </a:solidFill>
                          <a:latin typeface="Arial" panose="020B0604020202020204"/>
                          <a:ea typeface="Times New Roman" panose="02020603050405020304"/>
                          <a:cs typeface="Times New Roman" panose="02020603050405020304"/>
                        </a:rPr>
                        <a:t>^ or ** </a:t>
                      </a:r>
                      <a:endParaRPr lang="en-IN" sz="1100" b="0" dirty="0">
                        <a:latin typeface="Calibri" panose="020F0502020204030204"/>
                        <a:ea typeface="Calibri" panose="020F0502020204030204"/>
                        <a:cs typeface="Times New Roman" panose="02020603050405020304"/>
                      </a:endParaRPr>
                    </a:p>
                  </a:txBody>
                  <a:tcPr marL="91427" marR="91427" marT="45731" marB="457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kern="1200">
                          <a:solidFill>
                            <a:srgbClr val="000000"/>
                          </a:solidFill>
                          <a:latin typeface="Arial" panose="020B0604020202020204"/>
                          <a:ea typeface="Times New Roman" panose="02020603050405020304"/>
                          <a:cs typeface="Times New Roman" panose="02020603050405020304"/>
                        </a:rPr>
                        <a:t>exponentiation</a:t>
                      </a:r>
                      <a:endParaRPr lang="en-IN" sz="1100">
                        <a:latin typeface="Calibri" panose="020F0502020204030204"/>
                        <a:ea typeface="Calibri" panose="020F0502020204030204"/>
                        <a:cs typeface="Times New Roman" panose="02020603050405020304"/>
                      </a:endParaRPr>
                    </a:p>
                  </a:txBody>
                  <a:tcPr marL="91427" marR="91427" marT="45731" marB="457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385">
                <a:tc>
                  <a:txBody>
                    <a:bodyPr/>
                    <a:lstStyle/>
                    <a:p>
                      <a:pPr algn="ctr">
                        <a:lnSpc>
                          <a:spcPct val="115000"/>
                        </a:lnSpc>
                        <a:spcAft>
                          <a:spcPts val="0"/>
                        </a:spcAft>
                      </a:pPr>
                      <a:r>
                        <a:rPr lang="en-IN" sz="1800" b="0" kern="1200" dirty="0">
                          <a:solidFill>
                            <a:srgbClr val="000000"/>
                          </a:solidFill>
                          <a:latin typeface="Arial" panose="020B0604020202020204"/>
                          <a:ea typeface="Times New Roman" panose="02020603050405020304"/>
                          <a:cs typeface="Times New Roman" panose="02020603050405020304"/>
                        </a:rPr>
                        <a:t>x %% y </a:t>
                      </a:r>
                      <a:endParaRPr lang="en-IN" sz="1100" b="0" dirty="0">
                        <a:latin typeface="Calibri" panose="020F0502020204030204"/>
                        <a:ea typeface="Calibri" panose="020F0502020204030204"/>
                        <a:cs typeface="Times New Roman" panose="02020603050405020304"/>
                      </a:endParaRPr>
                    </a:p>
                  </a:txBody>
                  <a:tcPr marL="91427" marR="91427" marT="45731" marB="457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kern="1200">
                          <a:solidFill>
                            <a:srgbClr val="000000"/>
                          </a:solidFill>
                          <a:latin typeface="Arial" panose="020B0604020202020204"/>
                          <a:ea typeface="Times New Roman" panose="02020603050405020304"/>
                          <a:cs typeface="Times New Roman" panose="02020603050405020304"/>
                        </a:rPr>
                        <a:t>modulus (x mod y) </a:t>
                      </a:r>
                      <a:endParaRPr lang="en-IN" sz="1800" kern="1200">
                        <a:solidFill>
                          <a:srgbClr val="000000"/>
                        </a:solidFill>
                        <a:latin typeface="Arial" panose="020B0604020202020204"/>
                        <a:ea typeface="Times New Roman" panose="02020603050405020304"/>
                        <a:cs typeface="Times New Roman" panose="02020603050405020304"/>
                      </a:endParaRPr>
                    </a:p>
                    <a:p>
                      <a:pPr>
                        <a:lnSpc>
                          <a:spcPct val="115000"/>
                        </a:lnSpc>
                        <a:spcAft>
                          <a:spcPts val="0"/>
                        </a:spcAft>
                      </a:pPr>
                      <a:r>
                        <a:rPr lang="en-IN" sz="1800" kern="1200">
                          <a:solidFill>
                            <a:srgbClr val="000000"/>
                          </a:solidFill>
                          <a:latin typeface="Arial" panose="020B0604020202020204"/>
                          <a:ea typeface="Times New Roman" panose="02020603050405020304"/>
                          <a:cs typeface="Times New Roman" panose="02020603050405020304"/>
                        </a:rPr>
                        <a:t>5%%2</a:t>
                      </a:r>
                      <a:r>
                        <a:rPr lang="en-US" altLang="en-IN" sz="1800" kern="1200">
                          <a:solidFill>
                            <a:srgbClr val="000000"/>
                          </a:solidFill>
                          <a:latin typeface="Arial" panose="020B0604020202020204"/>
                          <a:ea typeface="Times New Roman" panose="02020603050405020304"/>
                          <a:cs typeface="Times New Roman" panose="02020603050405020304"/>
                        </a:rPr>
                        <a:t> </a:t>
                      </a:r>
                      <a:r>
                        <a:rPr lang="en-IN" sz="1800" kern="1200">
                          <a:solidFill>
                            <a:srgbClr val="000000"/>
                          </a:solidFill>
                          <a:latin typeface="Arial" panose="020B0604020202020204"/>
                          <a:ea typeface="Times New Roman" panose="02020603050405020304"/>
                          <a:cs typeface="Times New Roman" panose="02020603050405020304"/>
                        </a:rPr>
                        <a:t> is 1 </a:t>
                      </a:r>
                      <a:endParaRPr lang="en-IN" sz="1100">
                        <a:latin typeface="Calibri" panose="020F0502020204030204"/>
                        <a:ea typeface="Calibri" panose="020F0502020204030204"/>
                        <a:cs typeface="Times New Roman" panose="02020603050405020304"/>
                      </a:endParaRPr>
                    </a:p>
                  </a:txBody>
                  <a:tcPr marL="91427" marR="91427" marT="45731" marB="457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385">
                <a:tc>
                  <a:txBody>
                    <a:bodyPr/>
                    <a:lstStyle/>
                    <a:p>
                      <a:pPr algn="ctr">
                        <a:lnSpc>
                          <a:spcPct val="115000"/>
                        </a:lnSpc>
                        <a:spcAft>
                          <a:spcPts val="0"/>
                        </a:spcAft>
                      </a:pPr>
                      <a:r>
                        <a:rPr lang="en-IN" sz="1800" b="0" kern="1200" dirty="0">
                          <a:solidFill>
                            <a:srgbClr val="000000"/>
                          </a:solidFill>
                          <a:latin typeface="Arial" panose="020B0604020202020204"/>
                          <a:ea typeface="Times New Roman" panose="02020603050405020304"/>
                          <a:cs typeface="Times New Roman" panose="02020603050405020304"/>
                        </a:rPr>
                        <a:t>x %/% y </a:t>
                      </a:r>
                      <a:endParaRPr lang="en-IN" sz="1100" b="0" dirty="0">
                        <a:latin typeface="Calibri" panose="020F0502020204030204"/>
                        <a:ea typeface="Calibri" panose="020F0502020204030204"/>
                        <a:cs typeface="Times New Roman" panose="02020603050405020304"/>
                      </a:endParaRPr>
                    </a:p>
                  </a:txBody>
                  <a:tcPr marL="91427" marR="91427" marT="45731" marB="457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kern="1200" dirty="0">
                          <a:solidFill>
                            <a:srgbClr val="000000"/>
                          </a:solidFill>
                          <a:latin typeface="Arial" panose="020B0604020202020204"/>
                          <a:ea typeface="Times New Roman" panose="02020603050405020304"/>
                          <a:cs typeface="Times New Roman" panose="02020603050405020304"/>
                        </a:rPr>
                        <a:t>integer division 5%/%2 </a:t>
                      </a:r>
                      <a:endParaRPr lang="en-IN" sz="1100" dirty="0">
                        <a:latin typeface="Calibri" panose="020F0502020204030204"/>
                        <a:ea typeface="Calibri" panose="020F0502020204030204"/>
                        <a:cs typeface="Times New Roman" panose="02020603050405020304"/>
                      </a:endParaRPr>
                    </a:p>
                  </a:txBody>
                  <a:tcPr marL="91427" marR="91427" marT="45731" marB="457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3" name="object 6"/>
          <p:cNvGraphicFramePr>
            <a:graphicFrameLocks noGrp="1"/>
          </p:cNvGraphicFramePr>
          <p:nvPr>
            <p:ph sz="half" idx="2"/>
          </p:nvPr>
        </p:nvGraphicFramePr>
        <p:xfrm>
          <a:off x="4451350" y="1243965"/>
          <a:ext cx="4408170" cy="3858260"/>
        </p:xfrm>
        <a:graphic>
          <a:graphicData uri="http://schemas.openxmlformats.org/drawingml/2006/table">
            <a:tbl>
              <a:tblPr firstRow="1" bandRow="1">
                <a:tableStyleId>{2D5ABB26-0587-4C30-8999-92F81FD0307C}</a:tableStyleId>
              </a:tblPr>
              <a:tblGrid>
                <a:gridCol w="1586865"/>
                <a:gridCol w="2821305"/>
              </a:tblGrid>
              <a:tr h="323850">
                <a:tc>
                  <a:txBody>
                    <a:bodyPr/>
                    <a:p>
                      <a:pPr marL="38100">
                        <a:lnSpc>
                          <a:spcPct val="100000"/>
                        </a:lnSpc>
                        <a:spcBef>
                          <a:spcPts val="75"/>
                        </a:spcBef>
                      </a:pPr>
                      <a:r>
                        <a:rPr sz="2000" spc="-5" dirty="0">
                          <a:solidFill>
                            <a:srgbClr val="C00000"/>
                          </a:solidFill>
                          <a:latin typeface="Arial" panose="020B0604020202020204"/>
                          <a:cs typeface="Arial" panose="020B0604020202020204"/>
                        </a:rPr>
                        <a:t>Operator</a:t>
                      </a:r>
                      <a:endParaRPr sz="2000" dirty="0">
                        <a:latin typeface="Arial" panose="020B0604020202020204"/>
                        <a:cs typeface="Arial" panose="020B0604020202020204"/>
                      </a:endParaRPr>
                    </a:p>
                  </a:txBody>
                  <a:tcPr marL="0" marR="0" marT="952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p>
                      <a:pPr marL="38735">
                        <a:lnSpc>
                          <a:spcPct val="100000"/>
                        </a:lnSpc>
                        <a:spcBef>
                          <a:spcPts val="75"/>
                        </a:spcBef>
                      </a:pPr>
                      <a:r>
                        <a:rPr sz="2000" spc="-5" dirty="0">
                          <a:solidFill>
                            <a:srgbClr val="C00000"/>
                          </a:solidFill>
                          <a:latin typeface="Arial" panose="020B0604020202020204"/>
                          <a:cs typeface="Arial" panose="020B0604020202020204"/>
                        </a:rPr>
                        <a:t>Description</a:t>
                      </a:r>
                      <a:endParaRPr sz="2000">
                        <a:latin typeface="Arial" panose="020B0604020202020204"/>
                        <a:cs typeface="Arial" panose="020B0604020202020204"/>
                      </a:endParaRPr>
                    </a:p>
                  </a:txBody>
                  <a:tcPr marL="0" marR="0" marT="952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23850">
                <a:tc>
                  <a:txBody>
                    <a:bodyPr/>
                    <a:p>
                      <a:pPr marL="37465" algn="ctr">
                        <a:lnSpc>
                          <a:spcPct val="100000"/>
                        </a:lnSpc>
                        <a:spcBef>
                          <a:spcPts val="75"/>
                        </a:spcBef>
                      </a:pPr>
                      <a:r>
                        <a:rPr sz="2000" dirty="0">
                          <a:latin typeface="Arial" panose="020B0604020202020204"/>
                          <a:cs typeface="Arial" panose="020B0604020202020204"/>
                        </a:rPr>
                        <a:t>&lt;</a:t>
                      </a:r>
                      <a:endParaRPr sz="2000">
                        <a:latin typeface="Arial" panose="020B0604020202020204"/>
                        <a:cs typeface="Arial" panose="020B0604020202020204"/>
                      </a:endParaRPr>
                    </a:p>
                  </a:txBody>
                  <a:tcPr marL="0" marR="0" marT="952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p>
                      <a:pPr marL="38735">
                        <a:lnSpc>
                          <a:spcPct val="100000"/>
                        </a:lnSpc>
                        <a:spcBef>
                          <a:spcPts val="75"/>
                        </a:spcBef>
                      </a:pPr>
                      <a:r>
                        <a:rPr sz="2000" spc="-5" dirty="0">
                          <a:latin typeface="Arial" panose="020B0604020202020204"/>
                          <a:cs typeface="Arial" panose="020B0604020202020204"/>
                        </a:rPr>
                        <a:t>less</a:t>
                      </a:r>
                      <a:r>
                        <a:rPr sz="2000" spc="-20" dirty="0">
                          <a:latin typeface="Arial" panose="020B0604020202020204"/>
                          <a:cs typeface="Arial" panose="020B0604020202020204"/>
                        </a:rPr>
                        <a:t> </a:t>
                      </a:r>
                      <a:r>
                        <a:rPr sz="2000" spc="-5" dirty="0">
                          <a:latin typeface="Arial" panose="020B0604020202020204"/>
                          <a:cs typeface="Arial" panose="020B0604020202020204"/>
                        </a:rPr>
                        <a:t>than</a:t>
                      </a:r>
                      <a:endParaRPr sz="2000">
                        <a:latin typeface="Arial" panose="020B0604020202020204"/>
                        <a:cs typeface="Arial" panose="020B0604020202020204"/>
                      </a:endParaRPr>
                    </a:p>
                  </a:txBody>
                  <a:tcPr marL="0" marR="0" marT="952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23850">
                <a:tc>
                  <a:txBody>
                    <a:bodyPr/>
                    <a:p>
                      <a:pPr marL="38100" algn="ctr">
                        <a:lnSpc>
                          <a:spcPct val="100000"/>
                        </a:lnSpc>
                        <a:spcBef>
                          <a:spcPts val="75"/>
                        </a:spcBef>
                      </a:pPr>
                      <a:r>
                        <a:rPr sz="2000" dirty="0">
                          <a:latin typeface="Arial" panose="020B0604020202020204"/>
                          <a:cs typeface="Arial" panose="020B0604020202020204"/>
                        </a:rPr>
                        <a:t>&lt;=</a:t>
                      </a:r>
                      <a:endParaRPr sz="2000">
                        <a:latin typeface="Arial" panose="020B0604020202020204"/>
                        <a:cs typeface="Arial" panose="020B0604020202020204"/>
                      </a:endParaRPr>
                    </a:p>
                  </a:txBody>
                  <a:tcPr marL="0" marR="0" marT="952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p>
                      <a:pPr marL="38735">
                        <a:lnSpc>
                          <a:spcPct val="100000"/>
                        </a:lnSpc>
                        <a:spcBef>
                          <a:spcPts val="75"/>
                        </a:spcBef>
                      </a:pPr>
                      <a:r>
                        <a:rPr sz="2000" dirty="0">
                          <a:latin typeface="Arial" panose="020B0604020202020204"/>
                          <a:cs typeface="Arial" panose="020B0604020202020204"/>
                        </a:rPr>
                        <a:t>less than or equal</a:t>
                      </a:r>
                      <a:r>
                        <a:rPr sz="2000" spc="-80" dirty="0">
                          <a:latin typeface="Arial" panose="020B0604020202020204"/>
                          <a:cs typeface="Arial" panose="020B0604020202020204"/>
                        </a:rPr>
                        <a:t> </a:t>
                      </a:r>
                      <a:r>
                        <a:rPr sz="2000" dirty="0">
                          <a:latin typeface="Arial" panose="020B0604020202020204"/>
                          <a:cs typeface="Arial" panose="020B0604020202020204"/>
                        </a:rPr>
                        <a:t>to</a:t>
                      </a:r>
                      <a:endParaRPr sz="2000">
                        <a:latin typeface="Arial" panose="020B0604020202020204"/>
                        <a:cs typeface="Arial" panose="020B0604020202020204"/>
                      </a:endParaRPr>
                    </a:p>
                  </a:txBody>
                  <a:tcPr marL="0" marR="0" marT="952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23850">
                <a:tc>
                  <a:txBody>
                    <a:bodyPr/>
                    <a:p>
                      <a:pPr marL="37465" algn="ctr">
                        <a:lnSpc>
                          <a:spcPct val="100000"/>
                        </a:lnSpc>
                        <a:spcBef>
                          <a:spcPts val="75"/>
                        </a:spcBef>
                      </a:pPr>
                      <a:r>
                        <a:rPr sz="2000" dirty="0">
                          <a:latin typeface="Arial" panose="020B0604020202020204"/>
                          <a:cs typeface="Arial" panose="020B0604020202020204"/>
                        </a:rPr>
                        <a:t>&gt;</a:t>
                      </a:r>
                      <a:endParaRPr sz="2000">
                        <a:latin typeface="Arial" panose="020B0604020202020204"/>
                        <a:cs typeface="Arial" panose="020B0604020202020204"/>
                      </a:endParaRPr>
                    </a:p>
                  </a:txBody>
                  <a:tcPr marL="0" marR="0" marT="952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p>
                      <a:pPr marL="38735">
                        <a:lnSpc>
                          <a:spcPct val="100000"/>
                        </a:lnSpc>
                        <a:spcBef>
                          <a:spcPts val="75"/>
                        </a:spcBef>
                      </a:pPr>
                      <a:r>
                        <a:rPr sz="2000" spc="-5" dirty="0">
                          <a:latin typeface="Arial" panose="020B0604020202020204"/>
                          <a:cs typeface="Arial" panose="020B0604020202020204"/>
                        </a:rPr>
                        <a:t>greater</a:t>
                      </a:r>
                      <a:r>
                        <a:rPr sz="2000" spc="-20" dirty="0">
                          <a:latin typeface="Arial" panose="020B0604020202020204"/>
                          <a:cs typeface="Arial" panose="020B0604020202020204"/>
                        </a:rPr>
                        <a:t> </a:t>
                      </a:r>
                      <a:r>
                        <a:rPr sz="2000" spc="-5" dirty="0">
                          <a:latin typeface="Arial" panose="020B0604020202020204"/>
                          <a:cs typeface="Arial" panose="020B0604020202020204"/>
                        </a:rPr>
                        <a:t>than</a:t>
                      </a:r>
                      <a:endParaRPr sz="2000">
                        <a:latin typeface="Arial" panose="020B0604020202020204"/>
                        <a:cs typeface="Arial" panose="020B0604020202020204"/>
                      </a:endParaRPr>
                    </a:p>
                  </a:txBody>
                  <a:tcPr marL="0" marR="0" marT="952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24485">
                <a:tc>
                  <a:txBody>
                    <a:bodyPr/>
                    <a:p>
                      <a:pPr marL="38100" algn="ctr">
                        <a:lnSpc>
                          <a:spcPct val="100000"/>
                        </a:lnSpc>
                        <a:spcBef>
                          <a:spcPts val="75"/>
                        </a:spcBef>
                      </a:pPr>
                      <a:r>
                        <a:rPr sz="2000" dirty="0">
                          <a:latin typeface="Arial" panose="020B0604020202020204"/>
                          <a:cs typeface="Arial" panose="020B0604020202020204"/>
                        </a:rPr>
                        <a:t>&gt;=</a:t>
                      </a:r>
                      <a:endParaRPr sz="2000">
                        <a:latin typeface="Arial" panose="020B0604020202020204"/>
                        <a:cs typeface="Arial" panose="020B0604020202020204"/>
                      </a:endParaRPr>
                    </a:p>
                  </a:txBody>
                  <a:tcPr marL="0" marR="0" marT="952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p>
                      <a:pPr marL="38735">
                        <a:lnSpc>
                          <a:spcPct val="100000"/>
                        </a:lnSpc>
                        <a:spcBef>
                          <a:spcPts val="75"/>
                        </a:spcBef>
                      </a:pPr>
                      <a:r>
                        <a:rPr sz="2000" spc="-5" dirty="0">
                          <a:latin typeface="Arial" panose="020B0604020202020204"/>
                          <a:cs typeface="Arial" panose="020B0604020202020204"/>
                        </a:rPr>
                        <a:t>greater than or equal</a:t>
                      </a:r>
                      <a:r>
                        <a:rPr sz="2000" spc="-35" dirty="0">
                          <a:latin typeface="Arial" panose="020B0604020202020204"/>
                          <a:cs typeface="Arial" panose="020B0604020202020204"/>
                        </a:rPr>
                        <a:t> </a:t>
                      </a:r>
                      <a:r>
                        <a:rPr sz="2000" dirty="0">
                          <a:latin typeface="Arial" panose="020B0604020202020204"/>
                          <a:cs typeface="Arial" panose="020B0604020202020204"/>
                        </a:rPr>
                        <a:t>to</a:t>
                      </a:r>
                      <a:endParaRPr sz="2000" dirty="0">
                        <a:latin typeface="Arial" panose="020B0604020202020204"/>
                        <a:cs typeface="Arial" panose="020B0604020202020204"/>
                      </a:endParaRPr>
                    </a:p>
                  </a:txBody>
                  <a:tcPr marL="0" marR="0" marT="952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22580">
                <a:tc>
                  <a:txBody>
                    <a:bodyPr/>
                    <a:p>
                      <a:pPr marL="38100" algn="ctr">
                        <a:lnSpc>
                          <a:spcPct val="100000"/>
                        </a:lnSpc>
                        <a:spcBef>
                          <a:spcPts val="75"/>
                        </a:spcBef>
                      </a:pPr>
                      <a:r>
                        <a:rPr sz="2000" dirty="0">
                          <a:latin typeface="Arial" panose="020B0604020202020204"/>
                          <a:cs typeface="Arial" panose="020B0604020202020204"/>
                        </a:rPr>
                        <a:t>==</a:t>
                      </a:r>
                      <a:endParaRPr sz="2000">
                        <a:latin typeface="Arial" panose="020B0604020202020204"/>
                        <a:cs typeface="Arial" panose="020B0604020202020204"/>
                      </a:endParaRPr>
                    </a:p>
                  </a:txBody>
                  <a:tcPr marL="0" marR="0" marT="952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p>
                      <a:pPr marL="38735">
                        <a:lnSpc>
                          <a:spcPct val="100000"/>
                        </a:lnSpc>
                        <a:spcBef>
                          <a:spcPts val="75"/>
                        </a:spcBef>
                      </a:pPr>
                      <a:r>
                        <a:rPr sz="2000" spc="-5" dirty="0">
                          <a:latin typeface="Arial" panose="020B0604020202020204"/>
                          <a:cs typeface="Arial" panose="020B0604020202020204"/>
                        </a:rPr>
                        <a:t>exactly equal</a:t>
                      </a:r>
                      <a:r>
                        <a:rPr sz="2000" spc="-20" dirty="0">
                          <a:latin typeface="Arial" panose="020B0604020202020204"/>
                          <a:cs typeface="Arial" panose="020B0604020202020204"/>
                        </a:rPr>
                        <a:t> </a:t>
                      </a:r>
                      <a:r>
                        <a:rPr sz="2000" dirty="0">
                          <a:latin typeface="Arial" panose="020B0604020202020204"/>
                          <a:cs typeface="Arial" panose="020B0604020202020204"/>
                        </a:rPr>
                        <a:t>to</a:t>
                      </a:r>
                      <a:endParaRPr sz="2000" dirty="0">
                        <a:latin typeface="Arial" panose="020B0604020202020204"/>
                        <a:cs typeface="Arial" panose="020B0604020202020204"/>
                      </a:endParaRPr>
                    </a:p>
                  </a:txBody>
                  <a:tcPr marL="0" marR="0" marT="952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23850">
                <a:tc>
                  <a:txBody>
                    <a:bodyPr/>
                    <a:p>
                      <a:pPr marL="37465" algn="ctr">
                        <a:lnSpc>
                          <a:spcPct val="100000"/>
                        </a:lnSpc>
                        <a:spcBef>
                          <a:spcPts val="75"/>
                        </a:spcBef>
                      </a:pPr>
                      <a:r>
                        <a:rPr sz="2000" dirty="0">
                          <a:latin typeface="Arial" panose="020B0604020202020204"/>
                          <a:cs typeface="Arial" panose="020B0604020202020204"/>
                        </a:rPr>
                        <a:t>!</a:t>
                      </a:r>
                      <a:r>
                        <a:rPr sz="2000" spc="-5" dirty="0">
                          <a:latin typeface="Arial" panose="020B0604020202020204"/>
                          <a:cs typeface="Arial" panose="020B0604020202020204"/>
                        </a:rPr>
                        <a:t> </a:t>
                      </a:r>
                      <a:r>
                        <a:rPr sz="2000" dirty="0">
                          <a:latin typeface="Arial" panose="020B0604020202020204"/>
                          <a:cs typeface="Arial" panose="020B0604020202020204"/>
                        </a:rPr>
                        <a:t>=</a:t>
                      </a:r>
                      <a:endParaRPr sz="2000">
                        <a:latin typeface="Arial" panose="020B0604020202020204"/>
                        <a:cs typeface="Arial" panose="020B0604020202020204"/>
                      </a:endParaRPr>
                    </a:p>
                  </a:txBody>
                  <a:tcPr marL="0" marR="0" marT="952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p>
                      <a:pPr marL="38735">
                        <a:lnSpc>
                          <a:spcPct val="100000"/>
                        </a:lnSpc>
                        <a:spcBef>
                          <a:spcPts val="75"/>
                        </a:spcBef>
                      </a:pPr>
                      <a:r>
                        <a:rPr sz="2000" spc="-5" dirty="0">
                          <a:latin typeface="Arial" panose="020B0604020202020204"/>
                          <a:cs typeface="Arial" panose="020B0604020202020204"/>
                        </a:rPr>
                        <a:t>not equal</a:t>
                      </a:r>
                      <a:r>
                        <a:rPr sz="2000" spc="-30" dirty="0">
                          <a:latin typeface="Arial" panose="020B0604020202020204"/>
                          <a:cs typeface="Arial" panose="020B0604020202020204"/>
                        </a:rPr>
                        <a:t> </a:t>
                      </a:r>
                      <a:r>
                        <a:rPr sz="2000" dirty="0">
                          <a:latin typeface="Arial" panose="020B0604020202020204"/>
                          <a:cs typeface="Arial" panose="020B0604020202020204"/>
                        </a:rPr>
                        <a:t>to</a:t>
                      </a:r>
                      <a:endParaRPr sz="2000">
                        <a:latin typeface="Arial" panose="020B0604020202020204"/>
                        <a:cs typeface="Arial" panose="020B0604020202020204"/>
                      </a:endParaRPr>
                    </a:p>
                  </a:txBody>
                  <a:tcPr marL="0" marR="0" marT="952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25120">
                <a:tc>
                  <a:txBody>
                    <a:bodyPr/>
                    <a:p>
                      <a:pPr marL="38735" algn="ctr">
                        <a:lnSpc>
                          <a:spcPct val="100000"/>
                        </a:lnSpc>
                        <a:spcBef>
                          <a:spcPts val="80"/>
                        </a:spcBef>
                      </a:pPr>
                      <a:r>
                        <a:rPr sz="2000" spc="5" dirty="0">
                          <a:latin typeface="Arial" panose="020B0604020202020204"/>
                          <a:cs typeface="Arial" panose="020B0604020202020204"/>
                        </a:rPr>
                        <a:t>!x</a:t>
                      </a:r>
                      <a:endParaRPr sz="2000">
                        <a:latin typeface="Arial" panose="020B0604020202020204"/>
                        <a:cs typeface="Arial" panose="020B0604020202020204"/>
                      </a:endParaRPr>
                    </a:p>
                  </a:txBody>
                  <a:tcPr marL="0" marR="0" marT="101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p>
                      <a:pPr marL="38735">
                        <a:lnSpc>
                          <a:spcPct val="100000"/>
                        </a:lnSpc>
                        <a:spcBef>
                          <a:spcPts val="80"/>
                        </a:spcBef>
                      </a:pPr>
                      <a:r>
                        <a:rPr sz="2000" spc="-5" dirty="0">
                          <a:latin typeface="Arial" panose="020B0604020202020204"/>
                          <a:cs typeface="Arial" panose="020B0604020202020204"/>
                        </a:rPr>
                        <a:t>Not</a:t>
                      </a:r>
                      <a:r>
                        <a:rPr sz="2000" spc="-15" dirty="0">
                          <a:latin typeface="Arial" panose="020B0604020202020204"/>
                          <a:cs typeface="Arial" panose="020B0604020202020204"/>
                        </a:rPr>
                        <a:t> </a:t>
                      </a:r>
                      <a:r>
                        <a:rPr sz="2000" dirty="0">
                          <a:latin typeface="Arial" panose="020B0604020202020204"/>
                          <a:cs typeface="Arial" panose="020B0604020202020204"/>
                        </a:rPr>
                        <a:t>x</a:t>
                      </a:r>
                      <a:endParaRPr sz="2000">
                        <a:latin typeface="Arial" panose="020B0604020202020204"/>
                        <a:cs typeface="Arial" panose="020B0604020202020204"/>
                      </a:endParaRPr>
                    </a:p>
                  </a:txBody>
                  <a:tcPr marL="0" marR="0" marT="101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24485">
                <a:tc>
                  <a:txBody>
                    <a:bodyPr/>
                    <a:p>
                      <a:pPr marL="37465" algn="ctr">
                        <a:lnSpc>
                          <a:spcPct val="100000"/>
                        </a:lnSpc>
                        <a:spcBef>
                          <a:spcPts val="80"/>
                        </a:spcBef>
                      </a:pPr>
                      <a:r>
                        <a:rPr sz="2000" dirty="0">
                          <a:latin typeface="Arial" panose="020B0604020202020204"/>
                          <a:cs typeface="Arial" panose="020B0604020202020204"/>
                        </a:rPr>
                        <a:t>x |</a:t>
                      </a:r>
                      <a:r>
                        <a:rPr sz="2000" spc="-20" dirty="0">
                          <a:latin typeface="Arial" panose="020B0604020202020204"/>
                          <a:cs typeface="Arial" panose="020B0604020202020204"/>
                        </a:rPr>
                        <a:t> </a:t>
                      </a:r>
                      <a:r>
                        <a:rPr sz="2000" dirty="0">
                          <a:latin typeface="Arial" panose="020B0604020202020204"/>
                          <a:cs typeface="Arial" panose="020B0604020202020204"/>
                        </a:rPr>
                        <a:t>y</a:t>
                      </a:r>
                      <a:endParaRPr sz="2000">
                        <a:latin typeface="Arial" panose="020B0604020202020204"/>
                        <a:cs typeface="Arial" panose="020B0604020202020204"/>
                      </a:endParaRPr>
                    </a:p>
                  </a:txBody>
                  <a:tcPr marL="0" marR="0" marT="101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p>
                      <a:pPr marL="38735">
                        <a:lnSpc>
                          <a:spcPct val="100000"/>
                        </a:lnSpc>
                        <a:spcBef>
                          <a:spcPts val="80"/>
                        </a:spcBef>
                      </a:pPr>
                      <a:r>
                        <a:rPr sz="2000" dirty="0">
                          <a:latin typeface="Arial" panose="020B0604020202020204"/>
                          <a:cs typeface="Arial" panose="020B0604020202020204"/>
                        </a:rPr>
                        <a:t>x </a:t>
                      </a:r>
                      <a:r>
                        <a:rPr sz="2000" spc="-5" dirty="0">
                          <a:latin typeface="Arial" panose="020B0604020202020204"/>
                          <a:cs typeface="Arial" panose="020B0604020202020204"/>
                        </a:rPr>
                        <a:t>OR </a:t>
                      </a:r>
                      <a:r>
                        <a:rPr sz="2000" dirty="0">
                          <a:latin typeface="Arial" panose="020B0604020202020204"/>
                          <a:cs typeface="Arial" panose="020B0604020202020204"/>
                        </a:rPr>
                        <a:t>y</a:t>
                      </a:r>
                      <a:endParaRPr sz="2000">
                        <a:latin typeface="Arial" panose="020B0604020202020204"/>
                        <a:cs typeface="Arial" panose="020B0604020202020204"/>
                      </a:endParaRPr>
                    </a:p>
                  </a:txBody>
                  <a:tcPr marL="0" marR="0" marT="101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23215">
                <a:tc>
                  <a:txBody>
                    <a:bodyPr/>
                    <a:p>
                      <a:pPr marL="38735" algn="ctr">
                        <a:lnSpc>
                          <a:spcPct val="100000"/>
                        </a:lnSpc>
                        <a:spcBef>
                          <a:spcPts val="75"/>
                        </a:spcBef>
                      </a:pPr>
                      <a:r>
                        <a:rPr sz="2000" dirty="0">
                          <a:latin typeface="Arial" panose="020B0604020202020204"/>
                          <a:cs typeface="Arial" panose="020B0604020202020204"/>
                        </a:rPr>
                        <a:t>x &amp;</a:t>
                      </a:r>
                      <a:r>
                        <a:rPr sz="2000" spc="-15" dirty="0">
                          <a:latin typeface="Arial" panose="020B0604020202020204"/>
                          <a:cs typeface="Arial" panose="020B0604020202020204"/>
                        </a:rPr>
                        <a:t> </a:t>
                      </a:r>
                      <a:r>
                        <a:rPr sz="2000" dirty="0">
                          <a:latin typeface="Arial" panose="020B0604020202020204"/>
                          <a:cs typeface="Arial" panose="020B0604020202020204"/>
                        </a:rPr>
                        <a:t>y</a:t>
                      </a:r>
                      <a:endParaRPr sz="2000">
                        <a:latin typeface="Arial" panose="020B0604020202020204"/>
                        <a:cs typeface="Arial" panose="020B0604020202020204"/>
                      </a:endParaRPr>
                    </a:p>
                  </a:txBody>
                  <a:tcPr marL="0" marR="0" marT="952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p>
                      <a:pPr marL="38735">
                        <a:lnSpc>
                          <a:spcPct val="100000"/>
                        </a:lnSpc>
                        <a:spcBef>
                          <a:spcPts val="75"/>
                        </a:spcBef>
                      </a:pPr>
                      <a:r>
                        <a:rPr sz="2000" dirty="0">
                          <a:latin typeface="Arial" panose="020B0604020202020204"/>
                          <a:cs typeface="Arial" panose="020B0604020202020204"/>
                        </a:rPr>
                        <a:t>x </a:t>
                      </a:r>
                      <a:r>
                        <a:rPr sz="2000" spc="-5" dirty="0">
                          <a:latin typeface="Arial" panose="020B0604020202020204"/>
                          <a:cs typeface="Arial" panose="020B0604020202020204"/>
                        </a:rPr>
                        <a:t>AND</a:t>
                      </a:r>
                      <a:r>
                        <a:rPr sz="2000" spc="-65" dirty="0">
                          <a:latin typeface="Arial" panose="020B0604020202020204"/>
                          <a:cs typeface="Arial" panose="020B0604020202020204"/>
                        </a:rPr>
                        <a:t> </a:t>
                      </a:r>
                      <a:r>
                        <a:rPr sz="2000" dirty="0">
                          <a:latin typeface="Arial" panose="020B0604020202020204"/>
                          <a:cs typeface="Arial" panose="020B0604020202020204"/>
                        </a:rPr>
                        <a:t>y</a:t>
                      </a:r>
                      <a:endParaRPr sz="2000" dirty="0">
                        <a:latin typeface="Arial" panose="020B0604020202020204"/>
                        <a:cs typeface="Arial" panose="020B0604020202020204"/>
                      </a:endParaRPr>
                    </a:p>
                  </a:txBody>
                  <a:tcPr marL="0" marR="0" marT="952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619125">
                <a:tc>
                  <a:txBody>
                    <a:bodyPr/>
                    <a:p>
                      <a:pPr marL="518795">
                        <a:lnSpc>
                          <a:spcPct val="100000"/>
                        </a:lnSpc>
                        <a:spcBef>
                          <a:spcPts val="75"/>
                        </a:spcBef>
                      </a:pPr>
                      <a:r>
                        <a:rPr sz="2000" spc="-5" dirty="0">
                          <a:latin typeface="Arial" panose="020B0604020202020204"/>
                          <a:cs typeface="Arial" panose="020B0604020202020204"/>
                        </a:rPr>
                        <a:t>isTRUE(x)</a:t>
                      </a:r>
                      <a:endParaRPr sz="2000">
                        <a:latin typeface="Arial" panose="020B0604020202020204"/>
                        <a:cs typeface="Arial" panose="020B0604020202020204"/>
                      </a:endParaRPr>
                    </a:p>
                  </a:txBody>
                  <a:tcPr marL="0" marR="0" marT="952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p>
                      <a:pPr marL="38735">
                        <a:lnSpc>
                          <a:spcPct val="100000"/>
                        </a:lnSpc>
                        <a:spcBef>
                          <a:spcPts val="75"/>
                        </a:spcBef>
                      </a:pPr>
                      <a:r>
                        <a:rPr sz="2000" dirty="0">
                          <a:latin typeface="Arial" panose="020B0604020202020204"/>
                          <a:cs typeface="Arial" panose="020B0604020202020204"/>
                        </a:rPr>
                        <a:t>test if X </a:t>
                      </a:r>
                      <a:r>
                        <a:rPr sz="2000" spc="-5" dirty="0">
                          <a:latin typeface="Arial" panose="020B0604020202020204"/>
                          <a:cs typeface="Arial" panose="020B0604020202020204"/>
                        </a:rPr>
                        <a:t>is</a:t>
                      </a:r>
                      <a:r>
                        <a:rPr sz="2000" spc="-65" dirty="0">
                          <a:latin typeface="Arial" panose="020B0604020202020204"/>
                          <a:cs typeface="Arial" panose="020B0604020202020204"/>
                        </a:rPr>
                        <a:t> </a:t>
                      </a:r>
                      <a:r>
                        <a:rPr sz="2000" spc="-5" dirty="0">
                          <a:latin typeface="Arial" panose="020B0604020202020204"/>
                          <a:cs typeface="Arial" panose="020B0604020202020204"/>
                        </a:rPr>
                        <a:t>TRUE</a:t>
                      </a:r>
                      <a:endParaRPr sz="2000" dirty="0">
                        <a:latin typeface="Arial" panose="020B0604020202020204"/>
                        <a:cs typeface="Arial" panose="020B0604020202020204"/>
                      </a:endParaRPr>
                    </a:p>
                  </a:txBody>
                  <a:tcPr marL="0" marR="0" marT="952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24581" name="Text Box 9"/>
          <p:cNvSpPr txBox="1">
            <a:spLocks noChangeArrowheads="1"/>
          </p:cNvSpPr>
          <p:nvPr/>
        </p:nvSpPr>
        <p:spPr bwMode="auto">
          <a:xfrm>
            <a:off x="1544833" y="606015"/>
            <a:ext cx="519835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dirty="0">
                <a:solidFill>
                  <a:srgbClr val="CC3300"/>
                </a:solidFill>
                <a:latin typeface="Times New Roman" panose="02020603050405020304" pitchFamily="18" charset="0"/>
              </a:rPr>
              <a:t>DESCRIPTIVE STATISTICS</a:t>
            </a:r>
            <a:endParaRPr lang="en-US" altLang="en-US" sz="1800" b="1" dirty="0">
              <a:solidFill>
                <a:srgbClr val="CC3300"/>
              </a:solidFill>
              <a:latin typeface="Times New Roman" panose="02020603050405020304" pitchFamily="18" charset="0"/>
            </a:endParaRPr>
          </a:p>
        </p:txBody>
      </p:sp>
      <p:sp>
        <p:nvSpPr>
          <p:cNvPr id="3" name="Rectangle 2"/>
          <p:cNvSpPr/>
          <p:nvPr/>
        </p:nvSpPr>
        <p:spPr>
          <a:xfrm>
            <a:off x="337299" y="1252833"/>
            <a:ext cx="5537200" cy="714375"/>
          </a:xfrm>
          <a:prstGeom prst="rect">
            <a:avLst/>
          </a:prstGeom>
        </p:spPr>
        <p:txBody>
          <a:bodyPr wrap="none">
            <a:spAutoFit/>
          </a:bodyPr>
          <a:lstStyle/>
          <a:p>
            <a:pPr marL="158750">
              <a:spcBef>
                <a:spcPts val="5"/>
              </a:spcBef>
              <a:defRPr/>
            </a:pPr>
            <a:r>
              <a:rPr lang="en-IN" spc="-5" dirty="0">
                <a:solidFill>
                  <a:srgbClr val="0000CC"/>
                </a:solidFill>
                <a:latin typeface="Arial" panose="020B0604020202020204"/>
                <a:cs typeface="Arial" panose="020B0604020202020204"/>
              </a:rPr>
              <a:t>Descriptive</a:t>
            </a:r>
            <a:r>
              <a:rPr lang="en-IN" spc="-40" dirty="0">
                <a:solidFill>
                  <a:srgbClr val="0000CC"/>
                </a:solidFill>
                <a:latin typeface="Arial" panose="020B0604020202020204"/>
                <a:cs typeface="Arial" panose="020B0604020202020204"/>
              </a:rPr>
              <a:t> </a:t>
            </a:r>
            <a:r>
              <a:rPr lang="en-IN" dirty="0">
                <a:solidFill>
                  <a:srgbClr val="0000CC"/>
                </a:solidFill>
                <a:latin typeface="Arial" panose="020B0604020202020204"/>
                <a:cs typeface="Arial" panose="020B0604020202020204"/>
              </a:rPr>
              <a:t>Statistics</a:t>
            </a:r>
            <a:endParaRPr lang="en-IN" dirty="0">
              <a:latin typeface="Arial" panose="020B0604020202020204"/>
              <a:cs typeface="Arial" panose="020B0604020202020204"/>
            </a:endParaRPr>
          </a:p>
          <a:p>
            <a:pPr marL="158750">
              <a:spcBef>
                <a:spcPts val="540"/>
              </a:spcBef>
              <a:defRPr/>
            </a:pPr>
            <a:r>
              <a:rPr lang="en-IN" spc="-5" dirty="0">
                <a:latin typeface="Arial" panose="020B0604020202020204"/>
                <a:cs typeface="Arial" panose="020B0604020202020204"/>
              </a:rPr>
              <a:t>Computation </a:t>
            </a:r>
            <a:r>
              <a:rPr lang="en-IN" dirty="0">
                <a:latin typeface="Arial" panose="020B0604020202020204"/>
                <a:cs typeface="Arial" panose="020B0604020202020204"/>
              </a:rPr>
              <a:t>of </a:t>
            </a:r>
            <a:r>
              <a:rPr lang="en-IN" spc="-5" dirty="0">
                <a:latin typeface="Arial" panose="020B0604020202020204"/>
                <a:cs typeface="Arial" panose="020B0604020202020204"/>
              </a:rPr>
              <a:t>descriptive </a:t>
            </a:r>
            <a:r>
              <a:rPr lang="en-IN" dirty="0">
                <a:latin typeface="Arial" panose="020B0604020202020204"/>
                <a:cs typeface="Arial" panose="020B0604020202020204"/>
              </a:rPr>
              <a:t>statistics for </a:t>
            </a:r>
            <a:r>
              <a:rPr lang="en-IN" spc="-5" dirty="0">
                <a:latin typeface="Arial" panose="020B0604020202020204"/>
                <a:cs typeface="Arial" panose="020B0604020202020204"/>
              </a:rPr>
              <a:t>variable</a:t>
            </a:r>
            <a:r>
              <a:rPr lang="en-IN" spc="-110" dirty="0">
                <a:latin typeface="Arial" panose="020B0604020202020204"/>
                <a:cs typeface="Arial" panose="020B0604020202020204"/>
              </a:rPr>
              <a:t> </a:t>
            </a:r>
            <a:r>
              <a:rPr lang="en-IN" spc="-10" dirty="0">
                <a:solidFill>
                  <a:srgbClr val="0000CC"/>
                </a:solidFill>
                <a:latin typeface="Arial" panose="020B0604020202020204"/>
                <a:cs typeface="Arial" panose="020B0604020202020204"/>
              </a:rPr>
              <a:t>CC</a:t>
            </a:r>
            <a:endParaRPr lang="en-IN" dirty="0">
              <a:latin typeface="Arial" panose="020B0604020202020204"/>
              <a:cs typeface="Arial" panose="020B0604020202020204"/>
            </a:endParaRPr>
          </a:p>
        </p:txBody>
      </p:sp>
      <p:graphicFrame>
        <p:nvGraphicFramePr>
          <p:cNvPr id="8" name="object 12"/>
          <p:cNvGraphicFramePr>
            <a:graphicFrameLocks noGrp="1"/>
          </p:cNvGraphicFramePr>
          <p:nvPr/>
        </p:nvGraphicFramePr>
        <p:xfrm>
          <a:off x="642058" y="2209965"/>
          <a:ext cx="6780530" cy="2818765"/>
        </p:xfrm>
        <a:graphic>
          <a:graphicData uri="http://schemas.openxmlformats.org/drawingml/2006/table">
            <a:tbl>
              <a:tblPr firstRow="1" bandRow="1">
                <a:tableStyleId>{2D5ABB26-0587-4C30-8999-92F81FD0307C}</a:tableStyleId>
              </a:tblPr>
              <a:tblGrid>
                <a:gridCol w="2643505"/>
                <a:gridCol w="1496695"/>
                <a:gridCol w="2640330"/>
              </a:tblGrid>
              <a:tr h="353060">
                <a:tc>
                  <a:txBody>
                    <a:bodyPr/>
                    <a:lstStyle/>
                    <a:p>
                      <a:pPr marL="48895">
                        <a:lnSpc>
                          <a:spcPct val="100000"/>
                        </a:lnSpc>
                        <a:spcBef>
                          <a:spcPts val="165"/>
                        </a:spcBef>
                      </a:pPr>
                      <a:r>
                        <a:rPr sz="1800" spc="-5" dirty="0">
                          <a:solidFill>
                            <a:srgbClr val="0000CC"/>
                          </a:solidFill>
                          <a:latin typeface="Arial" panose="020B0604020202020204"/>
                          <a:cs typeface="Arial" panose="020B0604020202020204"/>
                        </a:rPr>
                        <a:t>Function</a:t>
                      </a:r>
                      <a:endParaRPr sz="1800" dirty="0">
                        <a:latin typeface="Arial" panose="020B0604020202020204"/>
                        <a:cs typeface="Arial" panose="020B060402020202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530">
                        <a:lnSpc>
                          <a:spcPct val="100000"/>
                        </a:lnSpc>
                        <a:spcBef>
                          <a:spcPts val="165"/>
                        </a:spcBef>
                      </a:pPr>
                      <a:r>
                        <a:rPr sz="1800" spc="-5" dirty="0">
                          <a:solidFill>
                            <a:srgbClr val="0000CC"/>
                          </a:solidFill>
                          <a:latin typeface="Arial" panose="020B0604020202020204"/>
                          <a:cs typeface="Arial" panose="020B0604020202020204"/>
                        </a:rPr>
                        <a:t>Code</a:t>
                      </a:r>
                      <a:endParaRPr sz="1800">
                        <a:latin typeface="Arial" panose="020B0604020202020204"/>
                        <a:cs typeface="Arial" panose="020B060402020202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165">
                        <a:lnSpc>
                          <a:spcPct val="100000"/>
                        </a:lnSpc>
                        <a:spcBef>
                          <a:spcPts val="165"/>
                        </a:spcBef>
                      </a:pPr>
                      <a:r>
                        <a:rPr sz="1800" spc="-20" dirty="0">
                          <a:solidFill>
                            <a:srgbClr val="0000CC"/>
                          </a:solidFill>
                          <a:latin typeface="Arial" panose="020B0604020202020204"/>
                          <a:cs typeface="Arial" panose="020B0604020202020204"/>
                        </a:rPr>
                        <a:t>Value</a:t>
                      </a:r>
                      <a:endParaRPr sz="1800">
                        <a:latin typeface="Arial" panose="020B0604020202020204"/>
                        <a:cs typeface="Arial" panose="020B060402020202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52425">
                <a:tc>
                  <a:txBody>
                    <a:bodyPr/>
                    <a:lstStyle/>
                    <a:p>
                      <a:pPr marL="48895">
                        <a:lnSpc>
                          <a:spcPct val="100000"/>
                        </a:lnSpc>
                        <a:spcBef>
                          <a:spcPts val="165"/>
                        </a:spcBef>
                      </a:pPr>
                      <a:r>
                        <a:rPr sz="1800" spc="-10" dirty="0">
                          <a:latin typeface="Arial" panose="020B0604020202020204"/>
                          <a:cs typeface="Arial" panose="020B0604020202020204"/>
                        </a:rPr>
                        <a:t>Mean</a:t>
                      </a:r>
                      <a:endParaRPr sz="1800" dirty="0">
                        <a:latin typeface="Arial" panose="020B0604020202020204"/>
                        <a:cs typeface="Arial" panose="020B060402020202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530">
                        <a:lnSpc>
                          <a:spcPct val="100000"/>
                        </a:lnSpc>
                        <a:spcBef>
                          <a:spcPts val="165"/>
                        </a:spcBef>
                      </a:pPr>
                      <a:r>
                        <a:rPr sz="1800" dirty="0">
                          <a:latin typeface="Arial Narrow" panose="020B0606020202030204"/>
                          <a:cs typeface="Arial Narrow" panose="020B0606020202030204"/>
                        </a:rPr>
                        <a:t>&gt;</a:t>
                      </a:r>
                      <a:r>
                        <a:rPr sz="1800" spc="-25" dirty="0">
                          <a:latin typeface="Arial Narrow" panose="020B0606020202030204"/>
                          <a:cs typeface="Arial Narrow" panose="020B0606020202030204"/>
                        </a:rPr>
                        <a:t> </a:t>
                      </a:r>
                      <a:r>
                        <a:rPr sz="1800" spc="-5" dirty="0">
                          <a:latin typeface="Arial Narrow" panose="020B0606020202030204"/>
                          <a:cs typeface="Arial Narrow" panose="020B0606020202030204"/>
                        </a:rPr>
                        <a:t>mean(CC)</a:t>
                      </a:r>
                      <a:endParaRPr sz="1800">
                        <a:latin typeface="Arial Narrow" panose="020B0606020202030204"/>
                        <a:cs typeface="Arial Narrow" panose="020B060602020203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165">
                        <a:lnSpc>
                          <a:spcPct val="100000"/>
                        </a:lnSpc>
                        <a:spcBef>
                          <a:spcPts val="165"/>
                        </a:spcBef>
                      </a:pPr>
                      <a:r>
                        <a:rPr sz="1800" spc="-5" dirty="0">
                          <a:latin typeface="Arial" panose="020B0604020202020204"/>
                          <a:cs typeface="Arial" panose="020B0604020202020204"/>
                        </a:rPr>
                        <a:t>59.2</a:t>
                      </a:r>
                      <a:endParaRPr sz="1800">
                        <a:latin typeface="Arial" panose="020B0604020202020204"/>
                        <a:cs typeface="Arial" panose="020B060402020202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51790">
                <a:tc>
                  <a:txBody>
                    <a:bodyPr/>
                    <a:lstStyle/>
                    <a:p>
                      <a:pPr marL="48895">
                        <a:lnSpc>
                          <a:spcPct val="100000"/>
                        </a:lnSpc>
                        <a:spcBef>
                          <a:spcPts val="165"/>
                        </a:spcBef>
                      </a:pPr>
                      <a:r>
                        <a:rPr sz="1800" spc="-5" dirty="0">
                          <a:latin typeface="Arial" panose="020B0604020202020204"/>
                          <a:cs typeface="Arial" panose="020B0604020202020204"/>
                        </a:rPr>
                        <a:t>Median</a:t>
                      </a:r>
                      <a:endParaRPr sz="1800">
                        <a:latin typeface="Arial" panose="020B0604020202020204"/>
                        <a:cs typeface="Arial" panose="020B060402020202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530">
                        <a:lnSpc>
                          <a:spcPct val="100000"/>
                        </a:lnSpc>
                        <a:spcBef>
                          <a:spcPts val="165"/>
                        </a:spcBef>
                      </a:pPr>
                      <a:r>
                        <a:rPr sz="1800" dirty="0">
                          <a:latin typeface="Arial Narrow" panose="020B0606020202030204"/>
                          <a:cs typeface="Arial Narrow" panose="020B0606020202030204"/>
                        </a:rPr>
                        <a:t>&gt;</a:t>
                      </a:r>
                      <a:r>
                        <a:rPr sz="1800" spc="-25" dirty="0">
                          <a:latin typeface="Arial Narrow" panose="020B0606020202030204"/>
                          <a:cs typeface="Arial Narrow" panose="020B0606020202030204"/>
                        </a:rPr>
                        <a:t> </a:t>
                      </a:r>
                      <a:r>
                        <a:rPr sz="1800" spc="-5" dirty="0">
                          <a:latin typeface="Arial Narrow" panose="020B0606020202030204"/>
                          <a:cs typeface="Arial Narrow" panose="020B0606020202030204"/>
                        </a:rPr>
                        <a:t>median(CC)</a:t>
                      </a:r>
                      <a:endParaRPr sz="1800">
                        <a:latin typeface="Arial Narrow" panose="020B0606020202030204"/>
                        <a:cs typeface="Arial Narrow" panose="020B060602020203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165">
                        <a:lnSpc>
                          <a:spcPct val="100000"/>
                        </a:lnSpc>
                        <a:spcBef>
                          <a:spcPts val="165"/>
                        </a:spcBef>
                      </a:pPr>
                      <a:r>
                        <a:rPr sz="1800" spc="-5" dirty="0">
                          <a:latin typeface="Arial" panose="020B0604020202020204"/>
                          <a:cs typeface="Arial" panose="020B0604020202020204"/>
                        </a:rPr>
                        <a:t>59</a:t>
                      </a:r>
                      <a:endParaRPr sz="1800">
                        <a:latin typeface="Arial" panose="020B0604020202020204"/>
                        <a:cs typeface="Arial" panose="020B060402020202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52425">
                <a:tc>
                  <a:txBody>
                    <a:bodyPr/>
                    <a:lstStyle/>
                    <a:p>
                      <a:pPr marL="48895">
                        <a:lnSpc>
                          <a:spcPct val="100000"/>
                        </a:lnSpc>
                        <a:spcBef>
                          <a:spcPts val="165"/>
                        </a:spcBef>
                      </a:pPr>
                      <a:r>
                        <a:rPr sz="1800" spc="-5" dirty="0">
                          <a:latin typeface="Arial" panose="020B0604020202020204"/>
                          <a:cs typeface="Arial" panose="020B0604020202020204"/>
                        </a:rPr>
                        <a:t>Standard</a:t>
                      </a:r>
                      <a:r>
                        <a:rPr sz="1800" spc="-40" dirty="0">
                          <a:latin typeface="Arial" panose="020B0604020202020204"/>
                          <a:cs typeface="Arial" panose="020B0604020202020204"/>
                        </a:rPr>
                        <a:t> </a:t>
                      </a:r>
                      <a:r>
                        <a:rPr sz="1800" spc="-5" dirty="0">
                          <a:latin typeface="Arial" panose="020B0604020202020204"/>
                          <a:cs typeface="Arial" panose="020B0604020202020204"/>
                        </a:rPr>
                        <a:t>deviation</a:t>
                      </a:r>
                      <a:endParaRPr sz="1800">
                        <a:latin typeface="Arial" panose="020B0604020202020204"/>
                        <a:cs typeface="Arial" panose="020B060402020202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530">
                        <a:lnSpc>
                          <a:spcPct val="100000"/>
                        </a:lnSpc>
                        <a:spcBef>
                          <a:spcPts val="165"/>
                        </a:spcBef>
                      </a:pPr>
                      <a:r>
                        <a:rPr sz="1800" dirty="0">
                          <a:latin typeface="Arial Narrow" panose="020B0606020202030204"/>
                          <a:cs typeface="Arial Narrow" panose="020B0606020202030204"/>
                        </a:rPr>
                        <a:t>&gt;</a:t>
                      </a:r>
                      <a:r>
                        <a:rPr sz="1800" spc="-20" dirty="0">
                          <a:latin typeface="Arial Narrow" panose="020B0606020202030204"/>
                          <a:cs typeface="Arial Narrow" panose="020B0606020202030204"/>
                        </a:rPr>
                        <a:t> </a:t>
                      </a:r>
                      <a:r>
                        <a:rPr sz="1800" spc="-10" dirty="0">
                          <a:latin typeface="Arial Narrow" panose="020B0606020202030204"/>
                          <a:cs typeface="Arial Narrow" panose="020B0606020202030204"/>
                        </a:rPr>
                        <a:t>sd(CC)</a:t>
                      </a:r>
                      <a:endParaRPr sz="1800">
                        <a:latin typeface="Arial Narrow" panose="020B0606020202030204"/>
                        <a:cs typeface="Arial Narrow" panose="020B060602020203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165">
                        <a:lnSpc>
                          <a:spcPct val="100000"/>
                        </a:lnSpc>
                        <a:spcBef>
                          <a:spcPts val="165"/>
                        </a:spcBef>
                      </a:pPr>
                      <a:r>
                        <a:rPr sz="1800" spc="-5" dirty="0">
                          <a:latin typeface="Arial" panose="020B0604020202020204"/>
                          <a:cs typeface="Arial" panose="020B0604020202020204"/>
                        </a:rPr>
                        <a:t>3.105174</a:t>
                      </a:r>
                      <a:endParaRPr sz="1800">
                        <a:latin typeface="Arial" panose="020B0604020202020204"/>
                        <a:cs typeface="Arial" panose="020B060402020202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51790">
                <a:tc>
                  <a:txBody>
                    <a:bodyPr/>
                    <a:lstStyle/>
                    <a:p>
                      <a:pPr marL="48895">
                        <a:lnSpc>
                          <a:spcPct val="100000"/>
                        </a:lnSpc>
                        <a:spcBef>
                          <a:spcPts val="165"/>
                        </a:spcBef>
                      </a:pPr>
                      <a:r>
                        <a:rPr sz="1800" spc="-10" dirty="0">
                          <a:latin typeface="Arial" panose="020B0604020202020204"/>
                          <a:cs typeface="Arial" panose="020B0604020202020204"/>
                        </a:rPr>
                        <a:t>Variance</a:t>
                      </a:r>
                      <a:endParaRPr sz="1800">
                        <a:latin typeface="Arial" panose="020B0604020202020204"/>
                        <a:cs typeface="Arial" panose="020B060402020202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530">
                        <a:lnSpc>
                          <a:spcPct val="100000"/>
                        </a:lnSpc>
                        <a:spcBef>
                          <a:spcPts val="165"/>
                        </a:spcBef>
                      </a:pPr>
                      <a:r>
                        <a:rPr sz="1800" dirty="0">
                          <a:latin typeface="Arial Narrow" panose="020B0606020202030204"/>
                          <a:cs typeface="Arial Narrow" panose="020B0606020202030204"/>
                        </a:rPr>
                        <a:t>&gt;</a:t>
                      </a:r>
                      <a:r>
                        <a:rPr sz="1800" spc="-20" dirty="0">
                          <a:latin typeface="Arial Narrow" panose="020B0606020202030204"/>
                          <a:cs typeface="Arial Narrow" panose="020B0606020202030204"/>
                        </a:rPr>
                        <a:t> </a:t>
                      </a:r>
                      <a:r>
                        <a:rPr sz="1800" spc="-10" dirty="0">
                          <a:latin typeface="Arial Narrow" panose="020B0606020202030204"/>
                          <a:cs typeface="Arial Narrow" panose="020B0606020202030204"/>
                        </a:rPr>
                        <a:t>var(CC)</a:t>
                      </a:r>
                      <a:endParaRPr sz="1800">
                        <a:latin typeface="Arial Narrow" panose="020B0606020202030204"/>
                        <a:cs typeface="Arial Narrow" panose="020B060602020203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165">
                        <a:lnSpc>
                          <a:spcPct val="100000"/>
                        </a:lnSpc>
                        <a:spcBef>
                          <a:spcPts val="165"/>
                        </a:spcBef>
                      </a:pPr>
                      <a:r>
                        <a:rPr sz="1800" spc="-5" dirty="0">
                          <a:latin typeface="Arial" panose="020B0604020202020204"/>
                          <a:cs typeface="Arial" panose="020B0604020202020204"/>
                        </a:rPr>
                        <a:t>9.642105</a:t>
                      </a:r>
                      <a:endParaRPr sz="1800">
                        <a:latin typeface="Arial" panose="020B0604020202020204"/>
                        <a:cs typeface="Arial" panose="020B060402020202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53060">
                <a:tc>
                  <a:txBody>
                    <a:bodyPr/>
                    <a:lstStyle/>
                    <a:p>
                      <a:pPr marL="48895">
                        <a:lnSpc>
                          <a:spcPct val="100000"/>
                        </a:lnSpc>
                        <a:spcBef>
                          <a:spcPts val="165"/>
                        </a:spcBef>
                      </a:pPr>
                      <a:r>
                        <a:rPr sz="1800" spc="-5" dirty="0">
                          <a:latin typeface="Arial" panose="020B0604020202020204"/>
                          <a:cs typeface="Arial" panose="020B0604020202020204"/>
                        </a:rPr>
                        <a:t>Minimum</a:t>
                      </a:r>
                      <a:endParaRPr sz="1800">
                        <a:latin typeface="Arial" panose="020B0604020202020204"/>
                        <a:cs typeface="Arial" panose="020B060402020202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530">
                        <a:lnSpc>
                          <a:spcPct val="100000"/>
                        </a:lnSpc>
                        <a:spcBef>
                          <a:spcPts val="165"/>
                        </a:spcBef>
                      </a:pPr>
                      <a:r>
                        <a:rPr sz="1800" dirty="0">
                          <a:latin typeface="Arial Narrow" panose="020B0606020202030204"/>
                          <a:cs typeface="Arial Narrow" panose="020B0606020202030204"/>
                        </a:rPr>
                        <a:t>&gt;</a:t>
                      </a:r>
                      <a:r>
                        <a:rPr sz="1800" spc="-25" dirty="0">
                          <a:latin typeface="Arial Narrow" panose="020B0606020202030204"/>
                          <a:cs typeface="Arial Narrow" panose="020B0606020202030204"/>
                        </a:rPr>
                        <a:t> </a:t>
                      </a:r>
                      <a:r>
                        <a:rPr sz="1800" spc="-5" dirty="0">
                          <a:latin typeface="Arial Narrow" panose="020B0606020202030204"/>
                          <a:cs typeface="Arial Narrow" panose="020B0606020202030204"/>
                        </a:rPr>
                        <a:t>min(CC)</a:t>
                      </a:r>
                      <a:endParaRPr sz="1800">
                        <a:latin typeface="Arial Narrow" panose="020B0606020202030204"/>
                        <a:cs typeface="Arial Narrow" panose="020B060602020203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165">
                        <a:lnSpc>
                          <a:spcPct val="100000"/>
                        </a:lnSpc>
                        <a:spcBef>
                          <a:spcPts val="165"/>
                        </a:spcBef>
                      </a:pPr>
                      <a:r>
                        <a:rPr sz="1800" spc="-5" dirty="0">
                          <a:latin typeface="Arial" panose="020B0604020202020204"/>
                          <a:cs typeface="Arial" panose="020B0604020202020204"/>
                        </a:rPr>
                        <a:t>53</a:t>
                      </a:r>
                      <a:endParaRPr sz="1800">
                        <a:latin typeface="Arial" panose="020B0604020202020204"/>
                        <a:cs typeface="Arial" panose="020B060402020202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51790">
                <a:tc>
                  <a:txBody>
                    <a:bodyPr/>
                    <a:lstStyle/>
                    <a:p>
                      <a:pPr marL="48895">
                        <a:lnSpc>
                          <a:spcPct val="100000"/>
                        </a:lnSpc>
                        <a:spcBef>
                          <a:spcPts val="165"/>
                        </a:spcBef>
                      </a:pPr>
                      <a:r>
                        <a:rPr sz="1800" spc="-10" dirty="0">
                          <a:latin typeface="Arial" panose="020B0604020202020204"/>
                          <a:cs typeface="Arial" panose="020B0604020202020204"/>
                        </a:rPr>
                        <a:t>Maximum</a:t>
                      </a:r>
                      <a:endParaRPr sz="1800">
                        <a:latin typeface="Arial" panose="020B0604020202020204"/>
                        <a:cs typeface="Arial" panose="020B060402020202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530">
                        <a:lnSpc>
                          <a:spcPct val="100000"/>
                        </a:lnSpc>
                        <a:spcBef>
                          <a:spcPts val="165"/>
                        </a:spcBef>
                      </a:pPr>
                      <a:r>
                        <a:rPr sz="1800" dirty="0">
                          <a:latin typeface="Arial Narrow" panose="020B0606020202030204"/>
                          <a:cs typeface="Arial Narrow" panose="020B0606020202030204"/>
                        </a:rPr>
                        <a:t>&gt;</a:t>
                      </a:r>
                      <a:r>
                        <a:rPr sz="1800" spc="-25" dirty="0">
                          <a:latin typeface="Arial Narrow" panose="020B0606020202030204"/>
                          <a:cs typeface="Arial Narrow" panose="020B0606020202030204"/>
                        </a:rPr>
                        <a:t> </a:t>
                      </a:r>
                      <a:r>
                        <a:rPr sz="1800" spc="-5" dirty="0">
                          <a:latin typeface="Arial Narrow" panose="020B0606020202030204"/>
                          <a:cs typeface="Arial Narrow" panose="020B0606020202030204"/>
                        </a:rPr>
                        <a:t>max(CC)</a:t>
                      </a:r>
                      <a:endParaRPr sz="1800">
                        <a:latin typeface="Arial Narrow" panose="020B0606020202030204"/>
                        <a:cs typeface="Arial Narrow" panose="020B060602020203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165">
                        <a:lnSpc>
                          <a:spcPct val="100000"/>
                        </a:lnSpc>
                        <a:spcBef>
                          <a:spcPts val="165"/>
                        </a:spcBef>
                      </a:pPr>
                      <a:r>
                        <a:rPr sz="1800" spc="-5" dirty="0">
                          <a:latin typeface="Arial" panose="020B0604020202020204"/>
                          <a:cs typeface="Arial" panose="020B0604020202020204"/>
                        </a:rPr>
                        <a:t>65</a:t>
                      </a:r>
                      <a:endParaRPr sz="1800">
                        <a:latin typeface="Arial" panose="020B0604020202020204"/>
                        <a:cs typeface="Arial" panose="020B060402020202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52425">
                <a:tc>
                  <a:txBody>
                    <a:bodyPr/>
                    <a:lstStyle/>
                    <a:p>
                      <a:pPr marL="48895">
                        <a:lnSpc>
                          <a:spcPct val="100000"/>
                        </a:lnSpc>
                        <a:spcBef>
                          <a:spcPts val="165"/>
                        </a:spcBef>
                      </a:pPr>
                      <a:r>
                        <a:rPr sz="1800" spc="-5" dirty="0">
                          <a:latin typeface="Arial" panose="020B0604020202020204"/>
                          <a:cs typeface="Arial" panose="020B0604020202020204"/>
                        </a:rPr>
                        <a:t>Range</a:t>
                      </a:r>
                      <a:endParaRPr sz="1800">
                        <a:latin typeface="Arial" panose="020B0604020202020204"/>
                        <a:cs typeface="Arial" panose="020B060402020202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530">
                        <a:lnSpc>
                          <a:spcPct val="100000"/>
                        </a:lnSpc>
                        <a:spcBef>
                          <a:spcPts val="165"/>
                        </a:spcBef>
                      </a:pPr>
                      <a:r>
                        <a:rPr sz="1800" dirty="0">
                          <a:latin typeface="Arial Narrow" panose="020B0606020202030204"/>
                          <a:cs typeface="Arial Narrow" panose="020B0606020202030204"/>
                        </a:rPr>
                        <a:t>&gt;</a:t>
                      </a:r>
                      <a:r>
                        <a:rPr sz="1800" spc="-20" dirty="0">
                          <a:latin typeface="Arial Narrow" panose="020B0606020202030204"/>
                          <a:cs typeface="Arial Narrow" panose="020B0606020202030204"/>
                        </a:rPr>
                        <a:t> </a:t>
                      </a:r>
                      <a:r>
                        <a:rPr sz="1800" spc="-10" dirty="0">
                          <a:latin typeface="Arial Narrow" panose="020B0606020202030204"/>
                          <a:cs typeface="Arial Narrow" panose="020B0606020202030204"/>
                        </a:rPr>
                        <a:t>range(CC)</a:t>
                      </a:r>
                      <a:endParaRPr sz="1800">
                        <a:latin typeface="Arial Narrow" panose="020B0606020202030204"/>
                        <a:cs typeface="Arial Narrow" panose="020B060602020203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165">
                        <a:lnSpc>
                          <a:spcPct val="100000"/>
                        </a:lnSpc>
                        <a:spcBef>
                          <a:spcPts val="165"/>
                        </a:spcBef>
                      </a:pPr>
                      <a:r>
                        <a:rPr sz="1800" spc="-5" dirty="0" smtClean="0">
                          <a:latin typeface="Arial" panose="020B0604020202020204"/>
                          <a:cs typeface="Arial" panose="020B0604020202020204"/>
                        </a:rPr>
                        <a:t>53</a:t>
                      </a:r>
                      <a:r>
                        <a:rPr lang="en-US" sz="1800" spc="-25" dirty="0" smtClean="0">
                          <a:latin typeface="Arial" panose="020B0604020202020204"/>
                          <a:cs typeface="Arial" panose="020B0604020202020204"/>
                        </a:rPr>
                        <a:t>.</a:t>
                      </a:r>
                      <a:r>
                        <a:rPr sz="1800" spc="-5" dirty="0" smtClean="0">
                          <a:latin typeface="Arial" panose="020B0604020202020204"/>
                          <a:cs typeface="Arial" panose="020B0604020202020204"/>
                        </a:rPr>
                        <a:t>65</a:t>
                      </a:r>
                      <a:endParaRPr sz="1800" dirty="0">
                        <a:latin typeface="Arial" panose="020B0604020202020204"/>
                        <a:cs typeface="Arial" panose="020B060402020202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26629" name="Text Box 9"/>
          <p:cNvSpPr txBox="1">
            <a:spLocks noChangeArrowheads="1"/>
          </p:cNvSpPr>
          <p:nvPr/>
        </p:nvSpPr>
        <p:spPr bwMode="auto">
          <a:xfrm>
            <a:off x="1568238" y="584586"/>
            <a:ext cx="519835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dirty="0">
                <a:solidFill>
                  <a:srgbClr val="CC3300"/>
                </a:solidFill>
                <a:latin typeface="Times New Roman" panose="02020603050405020304" pitchFamily="18" charset="0"/>
              </a:rPr>
              <a:t>DESCRIPTIVE STATISTICS</a:t>
            </a:r>
            <a:endParaRPr lang="en-US" altLang="en-US" sz="1800" b="1" dirty="0">
              <a:solidFill>
                <a:srgbClr val="CC3300"/>
              </a:solidFill>
              <a:latin typeface="Times New Roman" panose="02020603050405020304" pitchFamily="18" charset="0"/>
            </a:endParaRPr>
          </a:p>
        </p:txBody>
      </p:sp>
      <p:sp>
        <p:nvSpPr>
          <p:cNvPr id="3" name="Rectangle 2"/>
          <p:cNvSpPr/>
          <p:nvPr/>
        </p:nvSpPr>
        <p:spPr>
          <a:xfrm>
            <a:off x="337299" y="1252834"/>
            <a:ext cx="2437765" cy="368300"/>
          </a:xfrm>
          <a:prstGeom prst="rect">
            <a:avLst/>
          </a:prstGeom>
        </p:spPr>
        <p:txBody>
          <a:bodyPr wrap="none">
            <a:spAutoFit/>
          </a:bodyPr>
          <a:lstStyle/>
          <a:p>
            <a:pPr marL="158750">
              <a:spcBef>
                <a:spcPts val="5"/>
              </a:spcBef>
              <a:defRPr/>
            </a:pPr>
            <a:r>
              <a:rPr lang="en-IN" spc="-5" dirty="0">
                <a:solidFill>
                  <a:srgbClr val="0000CC"/>
                </a:solidFill>
                <a:latin typeface="Arial" panose="020B0604020202020204"/>
                <a:cs typeface="Arial" panose="020B0604020202020204"/>
              </a:rPr>
              <a:t>Descriptive</a:t>
            </a:r>
            <a:r>
              <a:rPr lang="en-IN" spc="-40" dirty="0">
                <a:solidFill>
                  <a:srgbClr val="0000CC"/>
                </a:solidFill>
                <a:latin typeface="Arial" panose="020B0604020202020204"/>
                <a:cs typeface="Arial" panose="020B0604020202020204"/>
              </a:rPr>
              <a:t> </a:t>
            </a:r>
            <a:r>
              <a:rPr lang="en-IN" dirty="0">
                <a:solidFill>
                  <a:srgbClr val="0000CC"/>
                </a:solidFill>
                <a:latin typeface="Arial" panose="020B0604020202020204"/>
                <a:cs typeface="Arial" panose="020B0604020202020204"/>
              </a:rPr>
              <a:t>Statistics</a:t>
            </a:r>
            <a:endParaRPr lang="en-IN" dirty="0">
              <a:latin typeface="Arial" panose="020B0604020202020204"/>
              <a:cs typeface="Arial" panose="020B0604020202020204"/>
            </a:endParaRPr>
          </a:p>
        </p:txBody>
      </p:sp>
      <p:graphicFrame>
        <p:nvGraphicFramePr>
          <p:cNvPr id="9" name="object 6"/>
          <p:cNvGraphicFramePr>
            <a:graphicFrameLocks noGrp="1"/>
          </p:cNvGraphicFramePr>
          <p:nvPr/>
        </p:nvGraphicFramePr>
        <p:xfrm>
          <a:off x="565868" y="1716320"/>
          <a:ext cx="4969510" cy="874712"/>
        </p:xfrm>
        <a:graphic>
          <a:graphicData uri="http://schemas.openxmlformats.org/drawingml/2006/table">
            <a:tbl>
              <a:tblPr firstRow="1" bandRow="1">
                <a:tableStyleId>{2D5ABB26-0587-4C30-8999-92F81FD0307C}</a:tableStyleId>
              </a:tblPr>
              <a:tblGrid>
                <a:gridCol w="3173095"/>
                <a:gridCol w="1796415"/>
              </a:tblGrid>
              <a:tr h="438107">
                <a:tc>
                  <a:txBody>
                    <a:bodyPr/>
                    <a:lstStyle/>
                    <a:p>
                      <a:pPr marL="48895">
                        <a:lnSpc>
                          <a:spcPct val="100000"/>
                        </a:lnSpc>
                        <a:spcBef>
                          <a:spcPts val="155"/>
                        </a:spcBef>
                      </a:pPr>
                      <a:r>
                        <a:rPr sz="1800" spc="-5" dirty="0">
                          <a:solidFill>
                            <a:srgbClr val="0000CC"/>
                          </a:solidFill>
                          <a:latin typeface="Arial" panose="020B0604020202020204"/>
                          <a:cs typeface="Arial" panose="020B0604020202020204"/>
                        </a:rPr>
                        <a:t>Function</a:t>
                      </a:r>
                      <a:endParaRPr sz="1800" dirty="0">
                        <a:latin typeface="Arial" panose="020B0604020202020204"/>
                        <a:cs typeface="Arial" panose="020B0604020202020204"/>
                      </a:endParaRPr>
                    </a:p>
                  </a:txBody>
                  <a:tcPr marL="0" marR="0" marT="1967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530">
                        <a:lnSpc>
                          <a:spcPct val="100000"/>
                        </a:lnSpc>
                        <a:spcBef>
                          <a:spcPts val="155"/>
                        </a:spcBef>
                      </a:pPr>
                      <a:r>
                        <a:rPr sz="1800" spc="-5" dirty="0">
                          <a:solidFill>
                            <a:srgbClr val="0000CC"/>
                          </a:solidFill>
                          <a:latin typeface="Arial" panose="020B0604020202020204"/>
                          <a:cs typeface="Arial" panose="020B0604020202020204"/>
                        </a:rPr>
                        <a:t>Code</a:t>
                      </a:r>
                      <a:endParaRPr sz="1800">
                        <a:latin typeface="Arial" panose="020B0604020202020204"/>
                        <a:cs typeface="Arial" panose="020B0604020202020204"/>
                      </a:endParaRPr>
                    </a:p>
                  </a:txBody>
                  <a:tcPr marL="0" marR="0" marT="1967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36605">
                <a:tc>
                  <a:txBody>
                    <a:bodyPr/>
                    <a:lstStyle/>
                    <a:p>
                      <a:pPr marL="48895">
                        <a:lnSpc>
                          <a:spcPct val="100000"/>
                        </a:lnSpc>
                        <a:spcBef>
                          <a:spcPts val="160"/>
                        </a:spcBef>
                      </a:pPr>
                      <a:r>
                        <a:rPr sz="1800" spc="-5" dirty="0">
                          <a:latin typeface="Arial" panose="020B0604020202020204"/>
                          <a:cs typeface="Arial" panose="020B0604020202020204"/>
                        </a:rPr>
                        <a:t>Quantile</a:t>
                      </a:r>
                      <a:endParaRPr sz="1800">
                        <a:latin typeface="Arial" panose="020B0604020202020204"/>
                        <a:cs typeface="Arial" panose="020B0604020202020204"/>
                      </a:endParaRPr>
                    </a:p>
                  </a:txBody>
                  <a:tcPr marL="0" marR="0" marT="20307"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530">
                        <a:lnSpc>
                          <a:spcPct val="100000"/>
                        </a:lnSpc>
                        <a:spcBef>
                          <a:spcPts val="160"/>
                        </a:spcBef>
                      </a:pPr>
                      <a:r>
                        <a:rPr sz="1800" dirty="0">
                          <a:latin typeface="Arial Narrow" panose="020B0606020202030204"/>
                          <a:cs typeface="Arial Narrow" panose="020B0606020202030204"/>
                        </a:rPr>
                        <a:t>&gt;</a:t>
                      </a:r>
                      <a:r>
                        <a:rPr sz="1800" spc="-20" dirty="0">
                          <a:latin typeface="Arial Narrow" panose="020B0606020202030204"/>
                          <a:cs typeface="Arial Narrow" panose="020B0606020202030204"/>
                        </a:rPr>
                        <a:t> </a:t>
                      </a:r>
                      <a:r>
                        <a:rPr sz="1800" spc="-10" dirty="0">
                          <a:latin typeface="Arial Narrow" panose="020B0606020202030204"/>
                          <a:cs typeface="Arial Narrow" panose="020B0606020202030204"/>
                        </a:rPr>
                        <a:t>quantile(CC)</a:t>
                      </a:r>
                      <a:endParaRPr sz="1800" dirty="0">
                        <a:latin typeface="Arial Narrow" panose="020B0606020202030204"/>
                        <a:cs typeface="Arial Narrow" panose="020B0606020202030204"/>
                      </a:endParaRPr>
                    </a:p>
                  </a:txBody>
                  <a:tcPr marL="0" marR="0" marT="20307"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graphicFrame>
        <p:nvGraphicFramePr>
          <p:cNvPr id="10" name="object 7"/>
          <p:cNvGraphicFramePr>
            <a:graphicFrameLocks noGrp="1"/>
          </p:cNvGraphicFramePr>
          <p:nvPr/>
        </p:nvGraphicFramePr>
        <p:xfrm>
          <a:off x="565868" y="2819483"/>
          <a:ext cx="4969510" cy="916305"/>
        </p:xfrm>
        <a:graphic>
          <a:graphicData uri="http://schemas.openxmlformats.org/drawingml/2006/table">
            <a:tbl>
              <a:tblPr firstRow="1" bandRow="1">
                <a:tableStyleId>{2D5ABB26-0587-4C30-8999-92F81FD0307C}</a:tableStyleId>
              </a:tblPr>
              <a:tblGrid>
                <a:gridCol w="990600"/>
                <a:gridCol w="724535"/>
                <a:gridCol w="814070"/>
                <a:gridCol w="813435"/>
                <a:gridCol w="812800"/>
                <a:gridCol w="814070"/>
              </a:tblGrid>
              <a:tr h="257810">
                <a:tc gridSpan="6">
                  <a:txBody>
                    <a:bodyPr/>
                    <a:lstStyle/>
                    <a:p>
                      <a:pPr marL="2540" algn="ctr">
                        <a:lnSpc>
                          <a:spcPts val="1000"/>
                        </a:lnSpc>
                        <a:spcBef>
                          <a:spcPts val="15"/>
                        </a:spcBef>
                      </a:pPr>
                      <a:endParaRPr lang="en-IN" sz="1800" spc="-5" dirty="0" smtClean="0">
                        <a:solidFill>
                          <a:srgbClr val="0000CC"/>
                        </a:solidFill>
                        <a:latin typeface="Arial" panose="020B0604020202020204"/>
                        <a:cs typeface="Arial" panose="020B0604020202020204"/>
                      </a:endParaRPr>
                    </a:p>
                    <a:p>
                      <a:pPr marL="2540" algn="ctr">
                        <a:lnSpc>
                          <a:spcPts val="1000"/>
                        </a:lnSpc>
                        <a:spcBef>
                          <a:spcPts val="15"/>
                        </a:spcBef>
                      </a:pPr>
                      <a:r>
                        <a:rPr sz="1800" spc="-5" dirty="0" smtClean="0">
                          <a:solidFill>
                            <a:srgbClr val="0000CC"/>
                          </a:solidFill>
                          <a:latin typeface="Arial" panose="020B0604020202020204"/>
                          <a:cs typeface="Arial" panose="020B0604020202020204"/>
                        </a:rPr>
                        <a:t>Output</a:t>
                      </a:r>
                      <a:endParaRPr sz="1800" dirty="0">
                        <a:latin typeface="Arial" panose="020B0604020202020204"/>
                        <a:cs typeface="Arial" panose="020B0604020202020204"/>
                      </a:endParaRPr>
                    </a:p>
                  </a:txBody>
                  <a:tcPr marL="0" marR="0" marT="1903"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hMerge="1">
                  <a:tcPr marL="0" marR="0" marT="0" marB="0"/>
                </a:tc>
                <a:tc hMerge="1">
                  <a:tcPr marL="0" marR="0" marT="0" marB="0"/>
                </a:tc>
                <a:tc hMerge="1">
                  <a:tcPr marL="0" marR="0" marT="0" marB="0"/>
                </a:tc>
                <a:tc hMerge="1">
                  <a:tcPr marL="0" marR="0" marT="0" marB="0"/>
                </a:tc>
                <a:tc hMerge="1">
                  <a:tcPr marL="0" marR="0" marT="0" marB="0"/>
                </a:tc>
              </a:tr>
              <a:tr h="329565">
                <a:tc>
                  <a:txBody>
                    <a:bodyPr/>
                    <a:lstStyle/>
                    <a:p>
                      <a:pPr marL="1270" algn="ctr">
                        <a:lnSpc>
                          <a:spcPts val="1000"/>
                        </a:lnSpc>
                        <a:spcBef>
                          <a:spcPts val="15"/>
                        </a:spcBef>
                      </a:pPr>
                      <a:endParaRPr lang="en-IN" sz="1800" spc="-5" dirty="0" smtClean="0">
                        <a:latin typeface="Arial" panose="020B0604020202020204"/>
                        <a:cs typeface="Arial" panose="020B0604020202020204"/>
                      </a:endParaRPr>
                    </a:p>
                    <a:p>
                      <a:pPr marL="1270" algn="ctr">
                        <a:lnSpc>
                          <a:spcPts val="1000"/>
                        </a:lnSpc>
                        <a:spcBef>
                          <a:spcPts val="15"/>
                        </a:spcBef>
                      </a:pPr>
                      <a:r>
                        <a:rPr sz="1800" spc="-5" dirty="0" err="1" smtClean="0">
                          <a:latin typeface="Arial" panose="020B0604020202020204"/>
                          <a:cs typeface="Arial" panose="020B0604020202020204"/>
                        </a:rPr>
                        <a:t>Quantile</a:t>
                      </a:r>
                      <a:endParaRPr sz="1800" dirty="0">
                        <a:latin typeface="Arial" panose="020B0604020202020204"/>
                        <a:cs typeface="Arial" panose="020B0604020202020204"/>
                      </a:endParaRPr>
                    </a:p>
                  </a:txBody>
                  <a:tcPr marL="0" marR="0" marT="1903"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127000">
                        <a:lnSpc>
                          <a:spcPts val="1000"/>
                        </a:lnSpc>
                        <a:spcBef>
                          <a:spcPts val="15"/>
                        </a:spcBef>
                      </a:pPr>
                      <a:endParaRPr lang="en-IN" sz="1800" spc="-5" dirty="0" smtClean="0">
                        <a:latin typeface="Arial" panose="020B0604020202020204"/>
                        <a:cs typeface="Arial" panose="020B0604020202020204"/>
                      </a:endParaRPr>
                    </a:p>
                    <a:p>
                      <a:pPr marL="127000">
                        <a:lnSpc>
                          <a:spcPts val="1000"/>
                        </a:lnSpc>
                        <a:spcBef>
                          <a:spcPts val="15"/>
                        </a:spcBef>
                      </a:pPr>
                      <a:r>
                        <a:rPr sz="1800" spc="-5" dirty="0" smtClean="0">
                          <a:latin typeface="Arial" panose="020B0604020202020204"/>
                          <a:cs typeface="Arial" panose="020B0604020202020204"/>
                        </a:rPr>
                        <a:t>0</a:t>
                      </a:r>
                      <a:r>
                        <a:rPr sz="1800" spc="-5" dirty="0">
                          <a:latin typeface="Arial" panose="020B0604020202020204"/>
                          <a:cs typeface="Arial" panose="020B0604020202020204"/>
                        </a:rPr>
                        <a:t>%</a:t>
                      </a:r>
                      <a:endParaRPr sz="1800" dirty="0">
                        <a:latin typeface="Arial" panose="020B0604020202020204"/>
                        <a:cs typeface="Arial" panose="020B0604020202020204"/>
                      </a:endParaRPr>
                    </a:p>
                  </a:txBody>
                  <a:tcPr marL="0" marR="0" marT="1903"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1905" algn="ctr">
                        <a:lnSpc>
                          <a:spcPts val="1000"/>
                        </a:lnSpc>
                        <a:spcBef>
                          <a:spcPts val="15"/>
                        </a:spcBef>
                      </a:pPr>
                      <a:endParaRPr lang="en-IN" sz="1800" spc="-5" dirty="0" smtClean="0">
                        <a:latin typeface="Arial" panose="020B0604020202020204"/>
                        <a:cs typeface="Arial" panose="020B0604020202020204"/>
                      </a:endParaRPr>
                    </a:p>
                    <a:p>
                      <a:pPr marL="1905" algn="ctr">
                        <a:lnSpc>
                          <a:spcPts val="1000"/>
                        </a:lnSpc>
                        <a:spcBef>
                          <a:spcPts val="15"/>
                        </a:spcBef>
                      </a:pPr>
                      <a:r>
                        <a:rPr sz="1800" spc="-5" dirty="0" smtClean="0">
                          <a:latin typeface="Arial" panose="020B0604020202020204"/>
                          <a:cs typeface="Arial" panose="020B0604020202020204"/>
                        </a:rPr>
                        <a:t>25</a:t>
                      </a:r>
                      <a:r>
                        <a:rPr sz="1800" spc="-5" dirty="0">
                          <a:latin typeface="Arial" panose="020B0604020202020204"/>
                          <a:cs typeface="Arial" panose="020B0604020202020204"/>
                        </a:rPr>
                        <a:t>%</a:t>
                      </a:r>
                      <a:endParaRPr sz="1800" dirty="0">
                        <a:latin typeface="Arial" panose="020B0604020202020204"/>
                        <a:cs typeface="Arial" panose="020B0604020202020204"/>
                      </a:endParaRPr>
                    </a:p>
                  </a:txBody>
                  <a:tcPr marL="0" marR="0" marT="1903"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1905" algn="ctr">
                        <a:lnSpc>
                          <a:spcPts val="1000"/>
                        </a:lnSpc>
                        <a:spcBef>
                          <a:spcPts val="15"/>
                        </a:spcBef>
                      </a:pPr>
                      <a:endParaRPr lang="en-IN" sz="1800" spc="-5" dirty="0" smtClean="0">
                        <a:latin typeface="Arial" panose="020B0604020202020204"/>
                        <a:cs typeface="Arial" panose="020B0604020202020204"/>
                      </a:endParaRPr>
                    </a:p>
                    <a:p>
                      <a:pPr marL="1905" algn="ctr">
                        <a:lnSpc>
                          <a:spcPts val="1000"/>
                        </a:lnSpc>
                        <a:spcBef>
                          <a:spcPts val="15"/>
                        </a:spcBef>
                      </a:pPr>
                      <a:r>
                        <a:rPr sz="1800" spc="-5" dirty="0" smtClean="0">
                          <a:latin typeface="Arial" panose="020B0604020202020204"/>
                          <a:cs typeface="Arial" panose="020B0604020202020204"/>
                        </a:rPr>
                        <a:t>50</a:t>
                      </a:r>
                      <a:r>
                        <a:rPr sz="1800" spc="-5" dirty="0">
                          <a:latin typeface="Arial" panose="020B0604020202020204"/>
                          <a:cs typeface="Arial" panose="020B0604020202020204"/>
                        </a:rPr>
                        <a:t>%</a:t>
                      </a:r>
                      <a:endParaRPr sz="1800" dirty="0">
                        <a:latin typeface="Arial" panose="020B0604020202020204"/>
                        <a:cs typeface="Arial" panose="020B0604020202020204"/>
                      </a:endParaRPr>
                    </a:p>
                  </a:txBody>
                  <a:tcPr marL="0" marR="0" marT="1903"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1905" algn="ctr">
                        <a:lnSpc>
                          <a:spcPts val="1000"/>
                        </a:lnSpc>
                        <a:spcBef>
                          <a:spcPts val="15"/>
                        </a:spcBef>
                      </a:pPr>
                      <a:endParaRPr lang="en-IN" sz="1800" spc="-5" dirty="0" smtClean="0">
                        <a:latin typeface="Arial" panose="020B0604020202020204"/>
                        <a:cs typeface="Arial" panose="020B0604020202020204"/>
                      </a:endParaRPr>
                    </a:p>
                    <a:p>
                      <a:pPr marL="1905" algn="ctr">
                        <a:lnSpc>
                          <a:spcPts val="1000"/>
                        </a:lnSpc>
                        <a:spcBef>
                          <a:spcPts val="15"/>
                        </a:spcBef>
                      </a:pPr>
                      <a:r>
                        <a:rPr sz="1800" spc="-5" dirty="0" smtClean="0">
                          <a:latin typeface="Arial" panose="020B0604020202020204"/>
                          <a:cs typeface="Arial" panose="020B0604020202020204"/>
                        </a:rPr>
                        <a:t>75</a:t>
                      </a:r>
                      <a:r>
                        <a:rPr sz="1800" spc="-5" dirty="0">
                          <a:latin typeface="Arial" panose="020B0604020202020204"/>
                          <a:cs typeface="Arial" panose="020B0604020202020204"/>
                        </a:rPr>
                        <a:t>%</a:t>
                      </a:r>
                      <a:endParaRPr sz="1800" dirty="0">
                        <a:latin typeface="Arial" panose="020B0604020202020204"/>
                        <a:cs typeface="Arial" panose="020B0604020202020204"/>
                      </a:endParaRPr>
                    </a:p>
                  </a:txBody>
                  <a:tcPr marL="0" marR="0" marT="1903"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1905" algn="ctr">
                        <a:lnSpc>
                          <a:spcPts val="1000"/>
                        </a:lnSpc>
                        <a:spcBef>
                          <a:spcPts val="15"/>
                        </a:spcBef>
                      </a:pPr>
                      <a:endParaRPr lang="en-IN" sz="1800" spc="-5" dirty="0" smtClean="0">
                        <a:latin typeface="Arial" panose="020B0604020202020204"/>
                        <a:cs typeface="Arial" panose="020B0604020202020204"/>
                      </a:endParaRPr>
                    </a:p>
                    <a:p>
                      <a:pPr marL="1905" algn="ctr">
                        <a:lnSpc>
                          <a:spcPts val="1000"/>
                        </a:lnSpc>
                        <a:spcBef>
                          <a:spcPts val="15"/>
                        </a:spcBef>
                      </a:pPr>
                      <a:r>
                        <a:rPr sz="1800" spc="-5" dirty="0" smtClean="0">
                          <a:latin typeface="Arial" panose="020B0604020202020204"/>
                          <a:cs typeface="Arial" panose="020B0604020202020204"/>
                        </a:rPr>
                        <a:t>100</a:t>
                      </a:r>
                      <a:r>
                        <a:rPr sz="1800" spc="-5" dirty="0">
                          <a:latin typeface="Arial" panose="020B0604020202020204"/>
                          <a:cs typeface="Arial" panose="020B0604020202020204"/>
                        </a:rPr>
                        <a:t>%</a:t>
                      </a:r>
                      <a:endParaRPr sz="1800" dirty="0">
                        <a:latin typeface="Arial" panose="020B0604020202020204"/>
                        <a:cs typeface="Arial" panose="020B0604020202020204"/>
                      </a:endParaRPr>
                    </a:p>
                  </a:txBody>
                  <a:tcPr marL="0" marR="0" marT="1903"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28930">
                <a:tc>
                  <a:txBody>
                    <a:bodyPr/>
                    <a:lstStyle/>
                    <a:p>
                      <a:pPr marL="1905" algn="ctr">
                        <a:lnSpc>
                          <a:spcPts val="1000"/>
                        </a:lnSpc>
                        <a:spcBef>
                          <a:spcPts val="15"/>
                        </a:spcBef>
                      </a:pPr>
                      <a:endParaRPr lang="en-IN" sz="1800" spc="-20" dirty="0" smtClean="0">
                        <a:latin typeface="Arial" panose="020B0604020202020204"/>
                        <a:cs typeface="Arial" panose="020B0604020202020204"/>
                      </a:endParaRPr>
                    </a:p>
                    <a:p>
                      <a:pPr marL="1905" algn="ctr">
                        <a:lnSpc>
                          <a:spcPts val="1000"/>
                        </a:lnSpc>
                        <a:spcBef>
                          <a:spcPts val="15"/>
                        </a:spcBef>
                      </a:pPr>
                      <a:r>
                        <a:rPr sz="1800" spc="-20" dirty="0" smtClean="0">
                          <a:latin typeface="Arial" panose="020B0604020202020204"/>
                          <a:cs typeface="Arial" panose="020B0604020202020204"/>
                        </a:rPr>
                        <a:t>Value</a:t>
                      </a:r>
                      <a:endParaRPr sz="1800" dirty="0">
                        <a:latin typeface="Arial" panose="020B0604020202020204"/>
                        <a:cs typeface="Arial" panose="020B0604020202020204"/>
                      </a:endParaRPr>
                    </a:p>
                  </a:txBody>
                  <a:tcPr marL="0" marR="0" marT="1903"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146685">
                        <a:lnSpc>
                          <a:spcPts val="1000"/>
                        </a:lnSpc>
                        <a:spcBef>
                          <a:spcPts val="15"/>
                        </a:spcBef>
                      </a:pPr>
                      <a:endParaRPr lang="en-IN" sz="1800" spc="-5" dirty="0" smtClean="0">
                        <a:latin typeface="Arial" panose="020B0604020202020204"/>
                        <a:cs typeface="Arial" panose="020B0604020202020204"/>
                      </a:endParaRPr>
                    </a:p>
                    <a:p>
                      <a:pPr marL="146685">
                        <a:lnSpc>
                          <a:spcPts val="1000"/>
                        </a:lnSpc>
                        <a:spcBef>
                          <a:spcPts val="15"/>
                        </a:spcBef>
                      </a:pPr>
                      <a:r>
                        <a:rPr sz="1800" spc="-5" dirty="0" smtClean="0">
                          <a:latin typeface="Arial" panose="020B0604020202020204"/>
                          <a:cs typeface="Arial" panose="020B0604020202020204"/>
                        </a:rPr>
                        <a:t>53</a:t>
                      </a:r>
                      <a:endParaRPr sz="1800" dirty="0">
                        <a:latin typeface="Arial" panose="020B0604020202020204"/>
                        <a:cs typeface="Arial" panose="020B0604020202020204"/>
                      </a:endParaRPr>
                    </a:p>
                  </a:txBody>
                  <a:tcPr marL="0" marR="0" marT="1903"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3810" algn="ctr">
                        <a:lnSpc>
                          <a:spcPts val="1000"/>
                        </a:lnSpc>
                        <a:spcBef>
                          <a:spcPts val="15"/>
                        </a:spcBef>
                      </a:pPr>
                      <a:endParaRPr lang="en-IN" sz="1800" spc="-5" dirty="0" smtClean="0">
                        <a:latin typeface="Arial" panose="020B0604020202020204"/>
                        <a:cs typeface="Arial" panose="020B0604020202020204"/>
                      </a:endParaRPr>
                    </a:p>
                    <a:p>
                      <a:pPr marL="3810" algn="ctr">
                        <a:lnSpc>
                          <a:spcPts val="1000"/>
                        </a:lnSpc>
                        <a:spcBef>
                          <a:spcPts val="15"/>
                        </a:spcBef>
                      </a:pPr>
                      <a:r>
                        <a:rPr sz="1800" spc="-5" dirty="0" smtClean="0">
                          <a:latin typeface="Arial" panose="020B0604020202020204"/>
                          <a:cs typeface="Arial" panose="020B0604020202020204"/>
                        </a:rPr>
                        <a:t>57</a:t>
                      </a:r>
                      <a:endParaRPr sz="1800" dirty="0">
                        <a:latin typeface="Arial" panose="020B0604020202020204"/>
                        <a:cs typeface="Arial" panose="020B0604020202020204"/>
                      </a:endParaRPr>
                    </a:p>
                  </a:txBody>
                  <a:tcPr marL="0" marR="0" marT="1903"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3810" algn="ctr">
                        <a:lnSpc>
                          <a:spcPts val="1000"/>
                        </a:lnSpc>
                        <a:spcBef>
                          <a:spcPts val="15"/>
                        </a:spcBef>
                      </a:pPr>
                      <a:endParaRPr lang="en-IN" sz="1800" spc="-5" dirty="0" smtClean="0">
                        <a:latin typeface="Arial" panose="020B0604020202020204"/>
                        <a:cs typeface="Arial" panose="020B0604020202020204"/>
                      </a:endParaRPr>
                    </a:p>
                    <a:p>
                      <a:pPr marL="3810" algn="ctr">
                        <a:lnSpc>
                          <a:spcPts val="1000"/>
                        </a:lnSpc>
                        <a:spcBef>
                          <a:spcPts val="15"/>
                        </a:spcBef>
                      </a:pPr>
                      <a:r>
                        <a:rPr sz="1800" spc="-5" dirty="0" smtClean="0">
                          <a:latin typeface="Arial" panose="020B0604020202020204"/>
                          <a:cs typeface="Arial" panose="020B0604020202020204"/>
                        </a:rPr>
                        <a:t>59</a:t>
                      </a:r>
                      <a:endParaRPr sz="1800" dirty="0">
                        <a:latin typeface="Arial" panose="020B0604020202020204"/>
                        <a:cs typeface="Arial" panose="020B0604020202020204"/>
                      </a:endParaRPr>
                    </a:p>
                  </a:txBody>
                  <a:tcPr marL="0" marR="0" marT="1903"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3810" algn="ctr">
                        <a:lnSpc>
                          <a:spcPts val="1000"/>
                        </a:lnSpc>
                        <a:spcBef>
                          <a:spcPts val="15"/>
                        </a:spcBef>
                      </a:pPr>
                      <a:endParaRPr lang="en-IN" sz="1800" spc="-5" dirty="0" smtClean="0">
                        <a:latin typeface="Arial" panose="020B0604020202020204"/>
                        <a:cs typeface="Arial" panose="020B0604020202020204"/>
                      </a:endParaRPr>
                    </a:p>
                    <a:p>
                      <a:pPr marL="3810" algn="ctr">
                        <a:lnSpc>
                          <a:spcPts val="1000"/>
                        </a:lnSpc>
                        <a:spcBef>
                          <a:spcPts val="15"/>
                        </a:spcBef>
                      </a:pPr>
                      <a:r>
                        <a:rPr sz="1800" spc="-5" dirty="0" smtClean="0">
                          <a:latin typeface="Arial" panose="020B0604020202020204"/>
                          <a:cs typeface="Arial" panose="020B0604020202020204"/>
                        </a:rPr>
                        <a:t>61</a:t>
                      </a:r>
                      <a:endParaRPr sz="1800" dirty="0">
                        <a:latin typeface="Arial" panose="020B0604020202020204"/>
                        <a:cs typeface="Arial" panose="020B0604020202020204"/>
                      </a:endParaRPr>
                    </a:p>
                  </a:txBody>
                  <a:tcPr marL="0" marR="0" marT="1903"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3810" algn="ctr">
                        <a:lnSpc>
                          <a:spcPts val="1000"/>
                        </a:lnSpc>
                        <a:spcBef>
                          <a:spcPts val="15"/>
                        </a:spcBef>
                      </a:pPr>
                      <a:endParaRPr lang="en-IN" sz="1800" spc="-5" dirty="0" smtClean="0">
                        <a:latin typeface="Arial" panose="020B0604020202020204"/>
                        <a:cs typeface="Arial" panose="020B0604020202020204"/>
                      </a:endParaRPr>
                    </a:p>
                    <a:p>
                      <a:pPr marL="3810" algn="ctr">
                        <a:lnSpc>
                          <a:spcPts val="1000"/>
                        </a:lnSpc>
                        <a:spcBef>
                          <a:spcPts val="15"/>
                        </a:spcBef>
                      </a:pPr>
                      <a:r>
                        <a:rPr sz="1800" spc="-5" dirty="0" smtClean="0">
                          <a:latin typeface="Arial" panose="020B0604020202020204"/>
                          <a:cs typeface="Arial" panose="020B0604020202020204"/>
                        </a:rPr>
                        <a:t>65</a:t>
                      </a:r>
                      <a:endParaRPr sz="1800" dirty="0">
                        <a:latin typeface="Arial" panose="020B0604020202020204"/>
                        <a:cs typeface="Arial" panose="020B0604020202020204"/>
                      </a:endParaRPr>
                    </a:p>
                  </a:txBody>
                  <a:tcPr marL="0" marR="0" marT="1903"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bl>
          </a:graphicData>
        </a:graphic>
      </p:graphicFrame>
      <p:graphicFrame>
        <p:nvGraphicFramePr>
          <p:cNvPr id="11" name="object 8"/>
          <p:cNvGraphicFramePr>
            <a:graphicFrameLocks noGrp="1"/>
          </p:cNvGraphicFramePr>
          <p:nvPr/>
        </p:nvGraphicFramePr>
        <p:xfrm>
          <a:off x="565868" y="4038517"/>
          <a:ext cx="4969510" cy="990600"/>
        </p:xfrm>
        <a:graphic>
          <a:graphicData uri="http://schemas.openxmlformats.org/drawingml/2006/table">
            <a:tbl>
              <a:tblPr firstRow="1" bandRow="1">
                <a:tableStyleId>{2D5ABB26-0587-4C30-8999-92F81FD0307C}</a:tableStyleId>
              </a:tblPr>
              <a:tblGrid>
                <a:gridCol w="3173095"/>
                <a:gridCol w="1796415"/>
              </a:tblGrid>
              <a:tr h="495300">
                <a:tc>
                  <a:txBody>
                    <a:bodyPr/>
                    <a:lstStyle/>
                    <a:p>
                      <a:pPr marL="48895">
                        <a:lnSpc>
                          <a:spcPct val="100000"/>
                        </a:lnSpc>
                        <a:spcBef>
                          <a:spcPts val="160"/>
                        </a:spcBef>
                      </a:pPr>
                      <a:r>
                        <a:rPr sz="1800" spc="-5" dirty="0">
                          <a:solidFill>
                            <a:srgbClr val="0000CC"/>
                          </a:solidFill>
                          <a:latin typeface="Arial" panose="020B0604020202020204"/>
                          <a:cs typeface="Arial" panose="020B0604020202020204"/>
                        </a:rPr>
                        <a:t>Function</a:t>
                      </a:r>
                      <a:endParaRPr sz="1800" dirty="0">
                        <a:latin typeface="Arial" panose="020B0604020202020204"/>
                        <a:cs typeface="Arial" panose="020B0604020202020204"/>
                      </a:endParaRPr>
                    </a:p>
                  </a:txBody>
                  <a:tcPr marL="0" marR="0" marT="20317"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530">
                        <a:lnSpc>
                          <a:spcPct val="100000"/>
                        </a:lnSpc>
                        <a:spcBef>
                          <a:spcPts val="160"/>
                        </a:spcBef>
                      </a:pPr>
                      <a:r>
                        <a:rPr sz="1800" spc="-5" dirty="0">
                          <a:solidFill>
                            <a:srgbClr val="0000CC"/>
                          </a:solidFill>
                          <a:latin typeface="Arial" panose="020B0604020202020204"/>
                          <a:cs typeface="Arial" panose="020B0604020202020204"/>
                        </a:rPr>
                        <a:t>Code</a:t>
                      </a:r>
                      <a:endParaRPr sz="1800">
                        <a:latin typeface="Arial" panose="020B0604020202020204"/>
                        <a:cs typeface="Arial" panose="020B0604020202020204"/>
                      </a:endParaRPr>
                    </a:p>
                  </a:txBody>
                  <a:tcPr marL="0" marR="0" marT="20317"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95300">
                <a:tc>
                  <a:txBody>
                    <a:bodyPr/>
                    <a:lstStyle/>
                    <a:p>
                      <a:pPr marL="48895">
                        <a:lnSpc>
                          <a:spcPct val="100000"/>
                        </a:lnSpc>
                        <a:spcBef>
                          <a:spcPts val="160"/>
                        </a:spcBef>
                      </a:pPr>
                      <a:r>
                        <a:rPr sz="1800" spc="-5" dirty="0">
                          <a:latin typeface="Arial" panose="020B0604020202020204"/>
                          <a:cs typeface="Arial" panose="020B0604020202020204"/>
                        </a:rPr>
                        <a:t>Summary</a:t>
                      </a:r>
                      <a:endParaRPr sz="1800" dirty="0">
                        <a:latin typeface="Arial" panose="020B0604020202020204"/>
                        <a:cs typeface="Arial" panose="020B0604020202020204"/>
                      </a:endParaRPr>
                    </a:p>
                  </a:txBody>
                  <a:tcPr marL="0" marR="0" marT="20317"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530">
                        <a:lnSpc>
                          <a:spcPct val="100000"/>
                        </a:lnSpc>
                        <a:spcBef>
                          <a:spcPts val="160"/>
                        </a:spcBef>
                      </a:pPr>
                      <a:r>
                        <a:rPr sz="1800" spc="-5" dirty="0">
                          <a:latin typeface="Arial Narrow" panose="020B0606020202030204"/>
                          <a:cs typeface="Arial Narrow" panose="020B0606020202030204"/>
                        </a:rPr>
                        <a:t>&gt;summary(CC)</a:t>
                      </a:r>
                      <a:endParaRPr sz="1800" dirty="0">
                        <a:latin typeface="Arial Narrow" panose="020B0606020202030204"/>
                        <a:cs typeface="Arial Narrow" panose="020B0606020202030204"/>
                      </a:endParaRPr>
                    </a:p>
                  </a:txBody>
                  <a:tcPr marL="0" marR="0" marT="20317"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graphicFrame>
        <p:nvGraphicFramePr>
          <p:cNvPr id="12" name="object 9"/>
          <p:cNvGraphicFramePr>
            <a:graphicFrameLocks noGrp="1"/>
          </p:cNvGraphicFramePr>
          <p:nvPr/>
        </p:nvGraphicFramePr>
        <p:xfrm>
          <a:off x="565868" y="5409932"/>
          <a:ext cx="5180330" cy="834390"/>
        </p:xfrm>
        <a:graphic>
          <a:graphicData uri="http://schemas.openxmlformats.org/drawingml/2006/table">
            <a:tbl>
              <a:tblPr firstRow="1" bandRow="1">
                <a:tableStyleId>{2D5ABB26-0587-4C30-8999-92F81FD0307C}</a:tableStyleId>
              </a:tblPr>
              <a:tblGrid>
                <a:gridCol w="971550"/>
                <a:gridCol w="732790"/>
                <a:gridCol w="852170"/>
                <a:gridCol w="852170"/>
                <a:gridCol w="704850"/>
                <a:gridCol w="1066800"/>
              </a:tblGrid>
              <a:tr h="278130">
                <a:tc gridSpan="6">
                  <a:txBody>
                    <a:bodyPr/>
                    <a:lstStyle/>
                    <a:p>
                      <a:pPr marL="3810" algn="ctr">
                        <a:lnSpc>
                          <a:spcPts val="1010"/>
                        </a:lnSpc>
                        <a:spcBef>
                          <a:spcPts val="25"/>
                        </a:spcBef>
                      </a:pPr>
                      <a:endParaRPr lang="en-IN" sz="1800" spc="-5" dirty="0" smtClean="0">
                        <a:solidFill>
                          <a:srgbClr val="0000CC"/>
                        </a:solidFill>
                        <a:latin typeface="Arial" panose="020B0604020202020204"/>
                        <a:cs typeface="Arial" panose="020B0604020202020204"/>
                      </a:endParaRPr>
                    </a:p>
                    <a:p>
                      <a:pPr marL="3810" algn="ctr">
                        <a:lnSpc>
                          <a:spcPts val="1010"/>
                        </a:lnSpc>
                        <a:spcBef>
                          <a:spcPts val="25"/>
                        </a:spcBef>
                      </a:pPr>
                      <a:r>
                        <a:rPr sz="1800" spc="-5" dirty="0" smtClean="0">
                          <a:solidFill>
                            <a:srgbClr val="0000CC"/>
                          </a:solidFill>
                          <a:latin typeface="Arial" panose="020B0604020202020204"/>
                          <a:cs typeface="Arial" panose="020B0604020202020204"/>
                        </a:rPr>
                        <a:t>Output</a:t>
                      </a:r>
                      <a:endParaRPr sz="1800" dirty="0">
                        <a:latin typeface="Arial" panose="020B0604020202020204"/>
                        <a:cs typeface="Arial" panose="020B0604020202020204"/>
                      </a:endParaRPr>
                    </a:p>
                  </a:txBody>
                  <a:tcPr marL="0" marR="0" marT="317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hMerge="1">
                  <a:tcPr marL="0" marR="0" marT="0" marB="0"/>
                </a:tc>
                <a:tc hMerge="1">
                  <a:tcPr marL="0" marR="0" marT="0" marB="0"/>
                </a:tc>
                <a:tc hMerge="1">
                  <a:tcPr marL="0" marR="0" marT="0" marB="0"/>
                </a:tc>
                <a:tc hMerge="1">
                  <a:tcPr marL="0" marR="0" marT="0" marB="0"/>
                </a:tc>
                <a:tc hMerge="1">
                  <a:tcPr marL="0" marR="0" marT="0" marB="0"/>
                </a:tc>
              </a:tr>
              <a:tr h="278130">
                <a:tc>
                  <a:txBody>
                    <a:bodyPr/>
                    <a:lstStyle/>
                    <a:p>
                      <a:pPr marL="2540" algn="ctr">
                        <a:lnSpc>
                          <a:spcPts val="1000"/>
                        </a:lnSpc>
                        <a:spcBef>
                          <a:spcPts val="30"/>
                        </a:spcBef>
                      </a:pPr>
                      <a:endParaRPr lang="en-IN" sz="1800" spc="-5" dirty="0" smtClean="0">
                        <a:latin typeface="Arial" panose="020B0604020202020204"/>
                        <a:cs typeface="Arial" panose="020B0604020202020204"/>
                      </a:endParaRPr>
                    </a:p>
                    <a:p>
                      <a:pPr marL="2540" algn="ctr">
                        <a:lnSpc>
                          <a:spcPts val="1000"/>
                        </a:lnSpc>
                        <a:spcBef>
                          <a:spcPts val="30"/>
                        </a:spcBef>
                      </a:pPr>
                      <a:r>
                        <a:rPr sz="1800" spc="-5" dirty="0" smtClean="0">
                          <a:latin typeface="Arial" panose="020B0604020202020204"/>
                          <a:cs typeface="Arial" panose="020B0604020202020204"/>
                        </a:rPr>
                        <a:t>Minimum</a:t>
                      </a:r>
                      <a:endParaRPr sz="1800" dirty="0">
                        <a:latin typeface="Arial" panose="020B0604020202020204"/>
                        <a:cs typeface="Arial" panose="020B0604020202020204"/>
                      </a:endParaRPr>
                    </a:p>
                  </a:txBody>
                  <a:tcPr marL="0" marR="0" marT="380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1905" algn="ctr">
                        <a:lnSpc>
                          <a:spcPts val="1000"/>
                        </a:lnSpc>
                        <a:spcBef>
                          <a:spcPts val="30"/>
                        </a:spcBef>
                      </a:pPr>
                      <a:endParaRPr lang="en-IN" sz="1800" spc="-5" dirty="0" smtClean="0">
                        <a:latin typeface="Arial" panose="020B0604020202020204"/>
                        <a:cs typeface="Arial" panose="020B0604020202020204"/>
                      </a:endParaRPr>
                    </a:p>
                    <a:p>
                      <a:pPr marL="1905" algn="ctr">
                        <a:lnSpc>
                          <a:spcPts val="1000"/>
                        </a:lnSpc>
                        <a:spcBef>
                          <a:spcPts val="30"/>
                        </a:spcBef>
                      </a:pPr>
                      <a:r>
                        <a:rPr sz="1800" spc="-5" dirty="0" smtClean="0">
                          <a:latin typeface="Arial" panose="020B0604020202020204"/>
                          <a:cs typeface="Arial" panose="020B0604020202020204"/>
                        </a:rPr>
                        <a:t>Q1</a:t>
                      </a:r>
                      <a:endParaRPr sz="1800" dirty="0">
                        <a:latin typeface="Arial" panose="020B0604020202020204"/>
                        <a:cs typeface="Arial" panose="020B0604020202020204"/>
                      </a:endParaRPr>
                    </a:p>
                  </a:txBody>
                  <a:tcPr marL="0" marR="0" marT="380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3175" algn="ctr">
                        <a:lnSpc>
                          <a:spcPts val="1005"/>
                        </a:lnSpc>
                        <a:spcBef>
                          <a:spcPts val="25"/>
                        </a:spcBef>
                      </a:pPr>
                      <a:endParaRPr lang="en-IN" sz="1800" spc="-5" dirty="0" smtClean="0">
                        <a:latin typeface="Arial" panose="020B0604020202020204"/>
                        <a:cs typeface="Arial" panose="020B0604020202020204"/>
                      </a:endParaRPr>
                    </a:p>
                    <a:p>
                      <a:pPr marL="3175" algn="ctr">
                        <a:lnSpc>
                          <a:spcPts val="1005"/>
                        </a:lnSpc>
                        <a:spcBef>
                          <a:spcPts val="25"/>
                        </a:spcBef>
                      </a:pPr>
                      <a:r>
                        <a:rPr sz="1800" spc="-5" dirty="0" smtClean="0">
                          <a:latin typeface="Arial" panose="020B0604020202020204"/>
                          <a:cs typeface="Arial" panose="020B0604020202020204"/>
                        </a:rPr>
                        <a:t>Median</a:t>
                      </a:r>
                      <a:endParaRPr sz="1800" dirty="0">
                        <a:latin typeface="Arial" panose="020B0604020202020204"/>
                        <a:cs typeface="Arial" panose="020B0604020202020204"/>
                      </a:endParaRPr>
                    </a:p>
                  </a:txBody>
                  <a:tcPr marL="0" marR="0" marT="317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104775">
                        <a:lnSpc>
                          <a:spcPts val="1005"/>
                        </a:lnSpc>
                        <a:spcBef>
                          <a:spcPts val="25"/>
                        </a:spcBef>
                      </a:pPr>
                      <a:endParaRPr lang="en-IN" sz="1800" spc="-10" dirty="0" smtClean="0">
                        <a:latin typeface="Arial" panose="020B0604020202020204"/>
                        <a:cs typeface="Arial" panose="020B0604020202020204"/>
                      </a:endParaRPr>
                    </a:p>
                    <a:p>
                      <a:pPr marL="104775">
                        <a:lnSpc>
                          <a:spcPts val="1005"/>
                        </a:lnSpc>
                        <a:spcBef>
                          <a:spcPts val="25"/>
                        </a:spcBef>
                      </a:pPr>
                      <a:r>
                        <a:rPr sz="1800" spc="-10" dirty="0" smtClean="0">
                          <a:latin typeface="Arial" panose="020B0604020202020204"/>
                          <a:cs typeface="Arial" panose="020B0604020202020204"/>
                        </a:rPr>
                        <a:t>Mean</a:t>
                      </a:r>
                      <a:endParaRPr sz="1800" dirty="0">
                        <a:latin typeface="Arial" panose="020B0604020202020204"/>
                        <a:cs typeface="Arial" panose="020B0604020202020204"/>
                      </a:endParaRPr>
                    </a:p>
                  </a:txBody>
                  <a:tcPr marL="0" marR="0" marT="317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172085">
                        <a:lnSpc>
                          <a:spcPts val="1005"/>
                        </a:lnSpc>
                        <a:spcBef>
                          <a:spcPts val="25"/>
                        </a:spcBef>
                      </a:pPr>
                      <a:endParaRPr lang="en-IN" sz="1800" spc="-5" dirty="0" smtClean="0">
                        <a:latin typeface="Arial" panose="020B0604020202020204"/>
                        <a:cs typeface="Arial" panose="020B0604020202020204"/>
                      </a:endParaRPr>
                    </a:p>
                    <a:p>
                      <a:pPr marL="172085">
                        <a:lnSpc>
                          <a:spcPts val="1005"/>
                        </a:lnSpc>
                        <a:spcBef>
                          <a:spcPts val="25"/>
                        </a:spcBef>
                      </a:pPr>
                      <a:r>
                        <a:rPr sz="1800" spc="-5" dirty="0" smtClean="0">
                          <a:latin typeface="Arial" panose="020B0604020202020204"/>
                          <a:cs typeface="Arial" panose="020B0604020202020204"/>
                        </a:rPr>
                        <a:t>Q3</a:t>
                      </a:r>
                      <a:endParaRPr sz="1800" dirty="0">
                        <a:latin typeface="Arial" panose="020B0604020202020204"/>
                        <a:cs typeface="Arial" panose="020B0604020202020204"/>
                      </a:endParaRPr>
                    </a:p>
                  </a:txBody>
                  <a:tcPr marL="0" marR="0" marT="317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3175" algn="ctr">
                        <a:lnSpc>
                          <a:spcPts val="1005"/>
                        </a:lnSpc>
                        <a:spcBef>
                          <a:spcPts val="25"/>
                        </a:spcBef>
                      </a:pPr>
                      <a:endParaRPr lang="en-IN" sz="1800" spc="-10" dirty="0" smtClean="0">
                        <a:latin typeface="Arial" panose="020B0604020202020204"/>
                        <a:cs typeface="Arial" panose="020B0604020202020204"/>
                      </a:endParaRPr>
                    </a:p>
                    <a:p>
                      <a:pPr marL="3175" algn="ctr">
                        <a:lnSpc>
                          <a:spcPts val="1005"/>
                        </a:lnSpc>
                        <a:spcBef>
                          <a:spcPts val="25"/>
                        </a:spcBef>
                      </a:pPr>
                      <a:r>
                        <a:rPr sz="1800" spc="-10" dirty="0" smtClean="0">
                          <a:latin typeface="Arial" panose="020B0604020202020204"/>
                          <a:cs typeface="Arial" panose="020B0604020202020204"/>
                        </a:rPr>
                        <a:t>Maximum</a:t>
                      </a:r>
                      <a:endParaRPr sz="1800" dirty="0">
                        <a:latin typeface="Arial" panose="020B0604020202020204"/>
                        <a:cs typeface="Arial" panose="020B0604020202020204"/>
                      </a:endParaRPr>
                    </a:p>
                  </a:txBody>
                  <a:tcPr marL="0" marR="0" marT="317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278130">
                <a:tc>
                  <a:txBody>
                    <a:bodyPr/>
                    <a:lstStyle/>
                    <a:p>
                      <a:pPr marL="1905" algn="ctr">
                        <a:lnSpc>
                          <a:spcPts val="1000"/>
                        </a:lnSpc>
                        <a:spcBef>
                          <a:spcPts val="35"/>
                        </a:spcBef>
                      </a:pPr>
                      <a:endParaRPr lang="en-IN" sz="1800" spc="-5" dirty="0" smtClean="0">
                        <a:latin typeface="Arial" panose="020B0604020202020204"/>
                        <a:cs typeface="Arial" panose="020B0604020202020204"/>
                      </a:endParaRPr>
                    </a:p>
                    <a:p>
                      <a:pPr marL="1905" algn="ctr">
                        <a:lnSpc>
                          <a:spcPts val="1000"/>
                        </a:lnSpc>
                        <a:spcBef>
                          <a:spcPts val="35"/>
                        </a:spcBef>
                      </a:pPr>
                      <a:r>
                        <a:rPr sz="1800" spc="-5" dirty="0" smtClean="0">
                          <a:latin typeface="Arial" panose="020B0604020202020204"/>
                          <a:cs typeface="Arial" panose="020B0604020202020204"/>
                        </a:rPr>
                        <a:t>53</a:t>
                      </a:r>
                      <a:endParaRPr sz="1800" dirty="0">
                        <a:latin typeface="Arial" panose="020B0604020202020204"/>
                        <a:cs typeface="Arial" panose="020B0604020202020204"/>
                      </a:endParaRPr>
                    </a:p>
                  </a:txBody>
                  <a:tcPr marL="0" marR="0" marT="444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3175" algn="ctr">
                        <a:lnSpc>
                          <a:spcPts val="1000"/>
                        </a:lnSpc>
                        <a:spcBef>
                          <a:spcPts val="35"/>
                        </a:spcBef>
                      </a:pPr>
                      <a:endParaRPr lang="en-IN" sz="1800" spc="-5" dirty="0" smtClean="0">
                        <a:latin typeface="Arial" panose="020B0604020202020204"/>
                        <a:cs typeface="Arial" panose="020B0604020202020204"/>
                      </a:endParaRPr>
                    </a:p>
                    <a:p>
                      <a:pPr marL="3175" algn="ctr">
                        <a:lnSpc>
                          <a:spcPts val="1000"/>
                        </a:lnSpc>
                        <a:spcBef>
                          <a:spcPts val="35"/>
                        </a:spcBef>
                      </a:pPr>
                      <a:r>
                        <a:rPr sz="1800" spc="-5" dirty="0" smtClean="0">
                          <a:latin typeface="Arial" panose="020B0604020202020204"/>
                          <a:cs typeface="Arial" panose="020B0604020202020204"/>
                        </a:rPr>
                        <a:t>57</a:t>
                      </a:r>
                      <a:endParaRPr sz="1800" dirty="0">
                        <a:latin typeface="Arial" panose="020B0604020202020204"/>
                        <a:cs typeface="Arial" panose="020B0604020202020204"/>
                      </a:endParaRPr>
                    </a:p>
                  </a:txBody>
                  <a:tcPr marL="0" marR="0" marT="444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4445" algn="ctr">
                        <a:lnSpc>
                          <a:spcPts val="1010"/>
                        </a:lnSpc>
                        <a:spcBef>
                          <a:spcPts val="25"/>
                        </a:spcBef>
                      </a:pPr>
                      <a:endParaRPr lang="en-IN" sz="1800" spc="-5" dirty="0" smtClean="0">
                        <a:latin typeface="Arial" panose="020B0604020202020204"/>
                        <a:cs typeface="Arial" panose="020B0604020202020204"/>
                      </a:endParaRPr>
                    </a:p>
                    <a:p>
                      <a:pPr marL="4445" algn="ctr">
                        <a:lnSpc>
                          <a:spcPts val="1010"/>
                        </a:lnSpc>
                        <a:spcBef>
                          <a:spcPts val="25"/>
                        </a:spcBef>
                      </a:pPr>
                      <a:r>
                        <a:rPr sz="1800" spc="-5" dirty="0" smtClean="0">
                          <a:latin typeface="Arial" panose="020B0604020202020204"/>
                          <a:cs typeface="Arial" panose="020B0604020202020204"/>
                        </a:rPr>
                        <a:t>59</a:t>
                      </a:r>
                      <a:endParaRPr sz="1800" dirty="0">
                        <a:latin typeface="Arial" panose="020B0604020202020204"/>
                        <a:cs typeface="Arial" panose="020B0604020202020204"/>
                      </a:endParaRPr>
                    </a:p>
                  </a:txBody>
                  <a:tcPr marL="0" marR="0" marT="317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135255">
                        <a:lnSpc>
                          <a:spcPts val="1010"/>
                        </a:lnSpc>
                        <a:spcBef>
                          <a:spcPts val="25"/>
                        </a:spcBef>
                      </a:pPr>
                      <a:endParaRPr lang="en-IN" sz="1800" spc="-5" dirty="0" smtClean="0">
                        <a:latin typeface="Arial" panose="020B0604020202020204"/>
                        <a:cs typeface="Arial" panose="020B0604020202020204"/>
                      </a:endParaRPr>
                    </a:p>
                    <a:p>
                      <a:pPr marL="135255">
                        <a:lnSpc>
                          <a:spcPts val="1010"/>
                        </a:lnSpc>
                        <a:spcBef>
                          <a:spcPts val="25"/>
                        </a:spcBef>
                      </a:pPr>
                      <a:r>
                        <a:rPr sz="1800" spc="-5" dirty="0" smtClean="0">
                          <a:latin typeface="Arial" panose="020B0604020202020204"/>
                          <a:cs typeface="Arial" panose="020B0604020202020204"/>
                        </a:rPr>
                        <a:t>59.2</a:t>
                      </a:r>
                      <a:endParaRPr sz="1800" dirty="0">
                        <a:latin typeface="Arial" panose="020B0604020202020204"/>
                        <a:cs typeface="Arial" panose="020B0604020202020204"/>
                      </a:endParaRPr>
                    </a:p>
                  </a:txBody>
                  <a:tcPr marL="0" marR="0" marT="317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184150">
                        <a:lnSpc>
                          <a:spcPts val="1010"/>
                        </a:lnSpc>
                        <a:spcBef>
                          <a:spcPts val="25"/>
                        </a:spcBef>
                      </a:pPr>
                      <a:endParaRPr lang="en-IN" sz="1800" spc="-5" dirty="0" smtClean="0">
                        <a:latin typeface="Arial" panose="020B0604020202020204"/>
                        <a:cs typeface="Arial" panose="020B0604020202020204"/>
                      </a:endParaRPr>
                    </a:p>
                    <a:p>
                      <a:pPr marL="184150">
                        <a:lnSpc>
                          <a:spcPts val="1010"/>
                        </a:lnSpc>
                        <a:spcBef>
                          <a:spcPts val="25"/>
                        </a:spcBef>
                      </a:pPr>
                      <a:r>
                        <a:rPr sz="1800" spc="-5" dirty="0" smtClean="0">
                          <a:latin typeface="Arial" panose="020B0604020202020204"/>
                          <a:cs typeface="Arial" panose="020B0604020202020204"/>
                        </a:rPr>
                        <a:t>61</a:t>
                      </a:r>
                      <a:endParaRPr sz="1800" dirty="0">
                        <a:latin typeface="Arial" panose="020B0604020202020204"/>
                        <a:cs typeface="Arial" panose="020B0604020202020204"/>
                      </a:endParaRPr>
                    </a:p>
                  </a:txBody>
                  <a:tcPr marL="0" marR="0" marT="317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4445" algn="ctr">
                        <a:lnSpc>
                          <a:spcPts val="1010"/>
                        </a:lnSpc>
                        <a:spcBef>
                          <a:spcPts val="25"/>
                        </a:spcBef>
                      </a:pPr>
                      <a:endParaRPr lang="en-IN" sz="1800" spc="-5" dirty="0" smtClean="0">
                        <a:latin typeface="Arial" panose="020B0604020202020204"/>
                        <a:cs typeface="Arial" panose="020B0604020202020204"/>
                      </a:endParaRPr>
                    </a:p>
                    <a:p>
                      <a:pPr marL="4445" algn="ctr">
                        <a:lnSpc>
                          <a:spcPts val="1010"/>
                        </a:lnSpc>
                        <a:spcBef>
                          <a:spcPts val="25"/>
                        </a:spcBef>
                      </a:pPr>
                      <a:r>
                        <a:rPr sz="1800" spc="-5" dirty="0" smtClean="0">
                          <a:latin typeface="Arial" panose="020B0604020202020204"/>
                          <a:cs typeface="Arial" panose="020B0604020202020204"/>
                        </a:rPr>
                        <a:t>65</a:t>
                      </a:r>
                      <a:endParaRPr sz="1800" dirty="0">
                        <a:latin typeface="Arial" panose="020B0604020202020204"/>
                        <a:cs typeface="Arial" panose="020B0604020202020204"/>
                      </a:endParaRPr>
                    </a:p>
                  </a:txBody>
                  <a:tcPr marL="0" marR="0" marT="317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043" y="806171"/>
            <a:ext cx="6227235" cy="626745"/>
          </a:xfrm>
          <a:prstGeom prst="rect">
            <a:avLst/>
          </a:prstGeom>
        </p:spPr>
        <p:txBody>
          <a:bodyPr vert="horz" wrap="square" lIns="0" tIns="12063" rIns="0" bIns="0" rtlCol="0">
            <a:spAutoFit/>
          </a:bodyPr>
          <a:lstStyle/>
          <a:p>
            <a:pPr marL="12700">
              <a:lnSpc>
                <a:spcPct val="100000"/>
              </a:lnSpc>
              <a:spcBef>
                <a:spcPts val="95"/>
              </a:spcBef>
            </a:pPr>
            <a:r>
              <a:rPr b="1" spc="-75" dirty="0">
                <a:solidFill>
                  <a:srgbClr val="C00000"/>
                </a:solidFill>
              </a:rPr>
              <a:t>Today’s</a:t>
            </a:r>
            <a:r>
              <a:rPr b="1" spc="-125" dirty="0">
                <a:solidFill>
                  <a:srgbClr val="C00000"/>
                </a:solidFill>
              </a:rPr>
              <a:t> </a:t>
            </a:r>
            <a:r>
              <a:rPr b="1" spc="-45" dirty="0">
                <a:solidFill>
                  <a:srgbClr val="C00000"/>
                </a:solidFill>
              </a:rPr>
              <a:t>Topics…</a:t>
            </a:r>
            <a:endParaRPr b="1" spc="-45" dirty="0">
              <a:solidFill>
                <a:srgbClr val="C00000"/>
              </a:solidFill>
            </a:endParaRPr>
          </a:p>
        </p:txBody>
      </p:sp>
      <p:sp>
        <p:nvSpPr>
          <p:cNvPr id="3" name="object 3"/>
          <p:cNvSpPr txBox="1"/>
          <p:nvPr/>
        </p:nvSpPr>
        <p:spPr>
          <a:xfrm>
            <a:off x="481900" y="1825843"/>
            <a:ext cx="5694542" cy="3075305"/>
          </a:xfrm>
          <a:prstGeom prst="rect">
            <a:avLst/>
          </a:prstGeom>
        </p:spPr>
        <p:txBody>
          <a:bodyPr vert="horz" wrap="square" lIns="0" tIns="85078" rIns="0" bIns="0" rtlCol="0">
            <a:spAutoFit/>
          </a:bodyPr>
          <a:lstStyle/>
          <a:p>
            <a:pPr marL="287020" indent="-274320">
              <a:lnSpc>
                <a:spcPct val="100000"/>
              </a:lnSpc>
              <a:spcBef>
                <a:spcPts val="670"/>
              </a:spcBef>
              <a:buClr>
                <a:srgbClr val="0AD0D9"/>
              </a:buClr>
              <a:buSzPct val="94000"/>
              <a:buFont typeface="Segoe UI Symbol" panose="020B0502040204020203"/>
              <a:buChar char="⚫"/>
              <a:tabLst>
                <a:tab pos="287020" algn="l"/>
              </a:tabLst>
            </a:pPr>
            <a:r>
              <a:rPr lang="en-US" sz="2000" spc="70" dirty="0">
                <a:latin typeface="Cambria" panose="02040503050406030204"/>
                <a:cs typeface="Cambria" panose="02040503050406030204"/>
              </a:rPr>
              <a:t>Introduction to R statistical software</a:t>
            </a:r>
            <a:endParaRPr sz="2000" spc="70" dirty="0">
              <a:latin typeface="Cambria" panose="02040503050406030204"/>
              <a:cs typeface="Cambria" panose="02040503050406030204"/>
            </a:endParaRPr>
          </a:p>
          <a:p>
            <a:pPr marL="287020" indent="-274320">
              <a:lnSpc>
                <a:spcPct val="100000"/>
              </a:lnSpc>
              <a:spcBef>
                <a:spcPts val="670"/>
              </a:spcBef>
              <a:buClr>
                <a:srgbClr val="0AD0D9"/>
              </a:buClr>
              <a:buSzPct val="94000"/>
              <a:buFont typeface="Segoe UI Symbol" panose="020B0502040204020203"/>
              <a:buChar char="⚫"/>
              <a:tabLst>
                <a:tab pos="287020" algn="l"/>
              </a:tabLst>
            </a:pPr>
            <a:r>
              <a:rPr sz="2000" spc="70" dirty="0">
                <a:latin typeface="Cambria" panose="02040503050406030204"/>
                <a:cs typeface="Cambria" panose="02040503050406030204"/>
              </a:rPr>
              <a:t>Role</a:t>
            </a:r>
            <a:r>
              <a:rPr sz="2000" spc="120" dirty="0">
                <a:latin typeface="Cambria" panose="02040503050406030204"/>
                <a:cs typeface="Cambria" panose="02040503050406030204"/>
              </a:rPr>
              <a:t> </a:t>
            </a:r>
            <a:r>
              <a:rPr sz="2000" spc="-5" dirty="0">
                <a:latin typeface="Cambria" panose="02040503050406030204"/>
                <a:cs typeface="Cambria" panose="02040503050406030204"/>
              </a:rPr>
              <a:t>of</a:t>
            </a:r>
            <a:r>
              <a:rPr sz="2000" spc="130" dirty="0">
                <a:latin typeface="Cambria" panose="02040503050406030204"/>
                <a:cs typeface="Cambria" panose="02040503050406030204"/>
              </a:rPr>
              <a:t> </a:t>
            </a:r>
            <a:r>
              <a:rPr sz="2000" spc="114" dirty="0">
                <a:latin typeface="Cambria" panose="02040503050406030204"/>
                <a:cs typeface="Cambria" panose="02040503050406030204"/>
              </a:rPr>
              <a:t>Statistics</a:t>
            </a:r>
            <a:r>
              <a:rPr sz="2000" spc="120" dirty="0">
                <a:latin typeface="Cambria" panose="02040503050406030204"/>
                <a:cs typeface="Cambria" panose="02040503050406030204"/>
              </a:rPr>
              <a:t> </a:t>
            </a:r>
            <a:r>
              <a:rPr sz="2000" spc="105" dirty="0">
                <a:latin typeface="Cambria" panose="02040503050406030204"/>
                <a:cs typeface="Cambria" panose="02040503050406030204"/>
              </a:rPr>
              <a:t>and</a:t>
            </a:r>
            <a:r>
              <a:rPr sz="2000" spc="130" dirty="0">
                <a:latin typeface="Cambria" panose="02040503050406030204"/>
                <a:cs typeface="Cambria" panose="02040503050406030204"/>
              </a:rPr>
              <a:t> </a:t>
            </a:r>
            <a:r>
              <a:rPr sz="2000" spc="180" dirty="0">
                <a:latin typeface="Cambria" panose="02040503050406030204"/>
                <a:cs typeface="Cambria" panose="02040503050406030204"/>
              </a:rPr>
              <a:t>Data</a:t>
            </a:r>
            <a:r>
              <a:rPr sz="2000" spc="-10" dirty="0">
                <a:latin typeface="Cambria" panose="02040503050406030204"/>
                <a:cs typeface="Cambria" panose="02040503050406030204"/>
              </a:rPr>
              <a:t> </a:t>
            </a:r>
            <a:r>
              <a:rPr sz="2000" spc="114" dirty="0">
                <a:latin typeface="Cambria" panose="02040503050406030204"/>
                <a:cs typeface="Cambria" panose="02040503050406030204"/>
              </a:rPr>
              <a:t>Analysis</a:t>
            </a:r>
            <a:endParaRPr sz="2000">
              <a:latin typeface="Cambria" panose="02040503050406030204"/>
              <a:cs typeface="Cambria" panose="02040503050406030204"/>
            </a:endParaRPr>
          </a:p>
          <a:p>
            <a:pPr marL="287020" indent="-274320">
              <a:lnSpc>
                <a:spcPct val="100000"/>
              </a:lnSpc>
              <a:spcBef>
                <a:spcPts val="580"/>
              </a:spcBef>
              <a:buClr>
                <a:srgbClr val="0AD0D9"/>
              </a:buClr>
              <a:buSzPct val="94000"/>
              <a:buFont typeface="Segoe UI Symbol" panose="020B0502040204020203"/>
              <a:buChar char="⚫"/>
              <a:tabLst>
                <a:tab pos="287020" algn="l"/>
              </a:tabLst>
            </a:pPr>
            <a:r>
              <a:rPr sz="2000" spc="180" dirty="0">
                <a:latin typeface="Cambria" panose="02040503050406030204"/>
                <a:cs typeface="Cambria" panose="02040503050406030204"/>
              </a:rPr>
              <a:t>Data</a:t>
            </a:r>
            <a:r>
              <a:rPr sz="2000" spc="110" dirty="0">
                <a:latin typeface="Cambria" panose="02040503050406030204"/>
                <a:cs typeface="Cambria" panose="02040503050406030204"/>
              </a:rPr>
              <a:t> </a:t>
            </a:r>
            <a:r>
              <a:rPr sz="2000" spc="95" dirty="0">
                <a:latin typeface="Cambria" panose="02040503050406030204"/>
                <a:cs typeface="Cambria" panose="02040503050406030204"/>
              </a:rPr>
              <a:t>summarization</a:t>
            </a:r>
            <a:endParaRPr sz="2000">
              <a:latin typeface="Cambria" panose="02040503050406030204"/>
              <a:cs typeface="Cambria" panose="02040503050406030204"/>
            </a:endParaRPr>
          </a:p>
          <a:p>
            <a:pPr marL="287020" indent="-274320">
              <a:lnSpc>
                <a:spcPct val="100000"/>
              </a:lnSpc>
              <a:spcBef>
                <a:spcPts val="575"/>
              </a:spcBef>
              <a:buClr>
                <a:srgbClr val="0AD0D9"/>
              </a:buClr>
              <a:buSzPct val="94000"/>
              <a:buFont typeface="Segoe UI Symbol" panose="020B0502040204020203"/>
              <a:buChar char="⚫"/>
              <a:tabLst>
                <a:tab pos="287020" algn="l"/>
              </a:tabLst>
            </a:pPr>
            <a:r>
              <a:rPr sz="2000" spc="85" dirty="0">
                <a:latin typeface="Cambria" panose="02040503050406030204"/>
                <a:cs typeface="Cambria" panose="02040503050406030204"/>
              </a:rPr>
              <a:t>Concepts</a:t>
            </a:r>
            <a:r>
              <a:rPr sz="2000" spc="130" dirty="0">
                <a:latin typeface="Cambria" panose="02040503050406030204"/>
                <a:cs typeface="Cambria" panose="02040503050406030204"/>
              </a:rPr>
              <a:t> </a:t>
            </a:r>
            <a:r>
              <a:rPr sz="2000" spc="-5" dirty="0">
                <a:latin typeface="Cambria" panose="02040503050406030204"/>
                <a:cs typeface="Cambria" panose="02040503050406030204"/>
              </a:rPr>
              <a:t>of</a:t>
            </a:r>
            <a:r>
              <a:rPr sz="2000" spc="135" dirty="0">
                <a:latin typeface="Cambria" panose="02040503050406030204"/>
                <a:cs typeface="Cambria" panose="02040503050406030204"/>
              </a:rPr>
              <a:t> </a:t>
            </a:r>
            <a:r>
              <a:rPr sz="2000" spc="80" dirty="0">
                <a:latin typeface="Cambria" panose="02040503050406030204"/>
                <a:cs typeface="Cambria" panose="02040503050406030204"/>
              </a:rPr>
              <a:t>Descriptive</a:t>
            </a:r>
            <a:r>
              <a:rPr sz="2000" spc="95" dirty="0">
                <a:latin typeface="Cambria" panose="02040503050406030204"/>
                <a:cs typeface="Cambria" panose="02040503050406030204"/>
              </a:rPr>
              <a:t> </a:t>
            </a:r>
            <a:r>
              <a:rPr sz="2000" spc="114" dirty="0">
                <a:latin typeface="Cambria" panose="02040503050406030204"/>
                <a:cs typeface="Cambria" panose="02040503050406030204"/>
              </a:rPr>
              <a:t>Statistics</a:t>
            </a:r>
            <a:endParaRPr sz="2000">
              <a:latin typeface="Cambria" panose="02040503050406030204"/>
              <a:cs typeface="Cambria" panose="02040503050406030204"/>
            </a:endParaRPr>
          </a:p>
          <a:p>
            <a:pPr marL="287020" indent="-274320">
              <a:lnSpc>
                <a:spcPct val="100000"/>
              </a:lnSpc>
              <a:spcBef>
                <a:spcPts val="575"/>
              </a:spcBef>
              <a:buClr>
                <a:srgbClr val="0AD0D9"/>
              </a:buClr>
              <a:buSzPct val="94000"/>
              <a:buFont typeface="Segoe UI Symbol" panose="020B0502040204020203"/>
              <a:buChar char="⚫"/>
              <a:tabLst>
                <a:tab pos="287020" algn="l"/>
              </a:tabLst>
            </a:pPr>
            <a:r>
              <a:rPr sz="2000" spc="90" dirty="0">
                <a:latin typeface="Cambria" panose="02040503050406030204"/>
                <a:cs typeface="Cambria" panose="02040503050406030204"/>
              </a:rPr>
              <a:t>Hypothesis</a:t>
            </a:r>
            <a:r>
              <a:rPr sz="2000" spc="95" dirty="0">
                <a:latin typeface="Cambria" panose="02040503050406030204"/>
                <a:cs typeface="Cambria" panose="02040503050406030204"/>
              </a:rPr>
              <a:t> </a:t>
            </a:r>
            <a:r>
              <a:rPr sz="2000" spc="70" dirty="0">
                <a:latin typeface="Cambria" panose="02040503050406030204"/>
                <a:cs typeface="Cambria" panose="02040503050406030204"/>
              </a:rPr>
              <a:t>Testing</a:t>
            </a:r>
            <a:r>
              <a:rPr lang="en-US" sz="2000" spc="70" dirty="0">
                <a:latin typeface="Cambria" panose="02040503050406030204"/>
                <a:cs typeface="Cambria" panose="02040503050406030204"/>
              </a:rPr>
              <a:t> </a:t>
            </a:r>
            <a:endParaRPr lang="en-US" sz="2000" spc="70" dirty="0">
              <a:latin typeface="Cambria" panose="02040503050406030204"/>
              <a:cs typeface="Cambria" panose="02040503050406030204"/>
            </a:endParaRPr>
          </a:p>
          <a:p>
            <a:pPr marL="287020" indent="-274320">
              <a:lnSpc>
                <a:spcPct val="100000"/>
              </a:lnSpc>
              <a:spcBef>
                <a:spcPts val="575"/>
              </a:spcBef>
              <a:buClr>
                <a:srgbClr val="0AD0D9"/>
              </a:buClr>
              <a:buSzPct val="94000"/>
              <a:buFont typeface="Segoe UI Symbol" panose="020B0502040204020203"/>
              <a:buChar char="⚫"/>
              <a:tabLst>
                <a:tab pos="287020" algn="l"/>
              </a:tabLst>
            </a:pPr>
            <a:r>
              <a:rPr lang="en-US" sz="2000" spc="70" dirty="0">
                <a:latin typeface="Cambria" panose="02040503050406030204"/>
                <a:cs typeface="Cambria" panose="02040503050406030204"/>
              </a:rPr>
              <a:t>Analysis of Variance</a:t>
            </a:r>
            <a:endParaRPr lang="en-US" sz="2000" spc="70" dirty="0">
              <a:latin typeface="Cambria" panose="02040503050406030204"/>
              <a:cs typeface="Cambria" panose="02040503050406030204"/>
            </a:endParaRPr>
          </a:p>
          <a:p>
            <a:pPr marL="287020" indent="-274320">
              <a:lnSpc>
                <a:spcPct val="100000"/>
              </a:lnSpc>
              <a:spcBef>
                <a:spcPts val="575"/>
              </a:spcBef>
              <a:buClr>
                <a:srgbClr val="0AD0D9"/>
              </a:buClr>
              <a:buSzPct val="94000"/>
              <a:buFont typeface="Segoe UI Symbol" panose="020B0502040204020203"/>
              <a:buChar char="⚫"/>
              <a:tabLst>
                <a:tab pos="287020" algn="l"/>
              </a:tabLst>
            </a:pPr>
            <a:r>
              <a:rPr lang="en-US" sz="2000" spc="70" dirty="0">
                <a:latin typeface="Cambria" panose="02040503050406030204"/>
                <a:cs typeface="Cambria" panose="02040503050406030204"/>
              </a:rPr>
              <a:t>Correlation Analysis</a:t>
            </a:r>
            <a:endParaRPr lang="en-US" sz="2000" spc="70" dirty="0">
              <a:latin typeface="Cambria" panose="02040503050406030204"/>
              <a:cs typeface="Cambria" panose="02040503050406030204"/>
            </a:endParaRPr>
          </a:p>
          <a:p>
            <a:pPr marL="287020" indent="-274320">
              <a:lnSpc>
                <a:spcPct val="100000"/>
              </a:lnSpc>
              <a:spcBef>
                <a:spcPts val="575"/>
              </a:spcBef>
              <a:buClr>
                <a:srgbClr val="0AD0D9"/>
              </a:buClr>
              <a:buSzPct val="94000"/>
              <a:buFont typeface="Segoe UI Symbol" panose="020B0502040204020203"/>
              <a:buChar char="⚫"/>
              <a:tabLst>
                <a:tab pos="287020" algn="l"/>
              </a:tabLst>
            </a:pPr>
            <a:r>
              <a:rPr lang="en-US" sz="2000" spc="70" dirty="0">
                <a:latin typeface="Cambria" panose="02040503050406030204"/>
                <a:cs typeface="Cambria" panose="02040503050406030204"/>
              </a:rPr>
              <a:t>Linear Regression</a:t>
            </a:r>
            <a:endParaRPr lang="en-US" sz="2000" spc="70" dirty="0">
              <a:latin typeface="Cambria" panose="02040503050406030204"/>
              <a:cs typeface="Cambria" panose="02040503050406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28677" name="Text Box 9"/>
          <p:cNvSpPr txBox="1">
            <a:spLocks noChangeArrowheads="1"/>
          </p:cNvSpPr>
          <p:nvPr/>
        </p:nvSpPr>
        <p:spPr bwMode="auto">
          <a:xfrm>
            <a:off x="1570709" y="602839"/>
            <a:ext cx="519835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dirty="0">
                <a:solidFill>
                  <a:srgbClr val="CC3300"/>
                </a:solidFill>
                <a:latin typeface="Times New Roman" panose="02020603050405020304" pitchFamily="18" charset="0"/>
              </a:rPr>
              <a:t>DESCRIPTIVE STATISTICS</a:t>
            </a:r>
            <a:endParaRPr lang="en-US" altLang="en-US" sz="1800" b="1" dirty="0">
              <a:solidFill>
                <a:srgbClr val="CC3300"/>
              </a:solidFill>
              <a:latin typeface="Times New Roman" panose="02020603050405020304" pitchFamily="18" charset="0"/>
            </a:endParaRPr>
          </a:p>
        </p:txBody>
      </p:sp>
      <p:sp>
        <p:nvSpPr>
          <p:cNvPr id="3" name="Rectangle 2"/>
          <p:cNvSpPr/>
          <p:nvPr/>
        </p:nvSpPr>
        <p:spPr>
          <a:xfrm>
            <a:off x="76985" y="1244896"/>
            <a:ext cx="2437765" cy="368300"/>
          </a:xfrm>
          <a:prstGeom prst="rect">
            <a:avLst/>
          </a:prstGeom>
        </p:spPr>
        <p:txBody>
          <a:bodyPr wrap="none">
            <a:spAutoFit/>
          </a:bodyPr>
          <a:lstStyle/>
          <a:p>
            <a:pPr marL="158750">
              <a:spcBef>
                <a:spcPts val="5"/>
              </a:spcBef>
              <a:defRPr/>
            </a:pPr>
            <a:r>
              <a:rPr lang="en-IN" spc="-5" dirty="0">
                <a:solidFill>
                  <a:srgbClr val="0000CC"/>
                </a:solidFill>
                <a:latin typeface="Arial" panose="020B0604020202020204"/>
                <a:cs typeface="Arial" panose="020B0604020202020204"/>
              </a:rPr>
              <a:t>Descriptive</a:t>
            </a:r>
            <a:r>
              <a:rPr lang="en-IN" spc="-40" dirty="0">
                <a:solidFill>
                  <a:srgbClr val="0000CC"/>
                </a:solidFill>
                <a:latin typeface="Arial" panose="020B0604020202020204"/>
                <a:cs typeface="Arial" panose="020B0604020202020204"/>
              </a:rPr>
              <a:t> </a:t>
            </a:r>
            <a:r>
              <a:rPr lang="en-IN" dirty="0">
                <a:solidFill>
                  <a:srgbClr val="0000CC"/>
                </a:solidFill>
                <a:latin typeface="Arial" panose="020B0604020202020204"/>
                <a:cs typeface="Arial" panose="020B0604020202020204"/>
              </a:rPr>
              <a:t>Statistics</a:t>
            </a:r>
            <a:endParaRPr lang="en-IN" dirty="0">
              <a:latin typeface="Arial" panose="020B0604020202020204"/>
              <a:cs typeface="Arial" panose="020B0604020202020204"/>
            </a:endParaRPr>
          </a:p>
        </p:txBody>
      </p:sp>
      <p:graphicFrame>
        <p:nvGraphicFramePr>
          <p:cNvPr id="13" name="object 15"/>
          <p:cNvGraphicFramePr>
            <a:graphicFrameLocks noGrp="1"/>
          </p:cNvGraphicFramePr>
          <p:nvPr/>
        </p:nvGraphicFramePr>
        <p:xfrm>
          <a:off x="337298" y="1600448"/>
          <a:ext cx="5180330" cy="1142365"/>
        </p:xfrm>
        <a:graphic>
          <a:graphicData uri="http://schemas.openxmlformats.org/drawingml/2006/table">
            <a:tbl>
              <a:tblPr firstRow="1" bandRow="1">
                <a:tableStyleId>{2D5ABB26-0587-4C30-8999-92F81FD0307C}</a:tableStyleId>
              </a:tblPr>
              <a:tblGrid>
                <a:gridCol w="1826260"/>
                <a:gridCol w="3354070"/>
              </a:tblGrid>
              <a:tr h="400050">
                <a:tc>
                  <a:txBody>
                    <a:bodyPr/>
                    <a:lstStyle/>
                    <a:p>
                      <a:pPr marL="48895">
                        <a:lnSpc>
                          <a:spcPct val="100000"/>
                        </a:lnSpc>
                        <a:spcBef>
                          <a:spcPts val="165"/>
                        </a:spcBef>
                      </a:pPr>
                      <a:r>
                        <a:rPr sz="2000" dirty="0">
                          <a:solidFill>
                            <a:srgbClr val="0000CC"/>
                          </a:solidFill>
                          <a:latin typeface="Arial" panose="020B0604020202020204"/>
                          <a:cs typeface="Arial" panose="020B0604020202020204"/>
                        </a:rPr>
                        <a:t>Function</a:t>
                      </a:r>
                      <a:endParaRPr sz="2000" dirty="0">
                        <a:latin typeface="Arial" panose="020B0604020202020204"/>
                        <a:cs typeface="Arial" panose="020B060402020202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895">
                        <a:lnSpc>
                          <a:spcPct val="100000"/>
                        </a:lnSpc>
                        <a:spcBef>
                          <a:spcPts val="165"/>
                        </a:spcBef>
                      </a:pPr>
                      <a:r>
                        <a:rPr sz="2000" dirty="0">
                          <a:solidFill>
                            <a:srgbClr val="0000CC"/>
                          </a:solidFill>
                          <a:latin typeface="Arial" panose="020B0604020202020204"/>
                          <a:cs typeface="Arial" panose="020B0604020202020204"/>
                        </a:rPr>
                        <a:t>Code</a:t>
                      </a:r>
                      <a:endParaRPr sz="2000" dirty="0">
                        <a:latin typeface="Arial" panose="020B0604020202020204"/>
                        <a:cs typeface="Arial" panose="020B060402020202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742315">
                <a:tc>
                  <a:txBody>
                    <a:bodyPr/>
                    <a:lstStyle/>
                    <a:p>
                      <a:pPr marL="48895">
                        <a:lnSpc>
                          <a:spcPct val="100000"/>
                        </a:lnSpc>
                        <a:spcBef>
                          <a:spcPts val="165"/>
                        </a:spcBef>
                      </a:pPr>
                      <a:r>
                        <a:rPr sz="2000" spc="-5" dirty="0">
                          <a:latin typeface="Arial" panose="020B0604020202020204"/>
                          <a:cs typeface="Arial" panose="020B0604020202020204"/>
                        </a:rPr>
                        <a:t>describe</a:t>
                      </a:r>
                      <a:endParaRPr sz="2000" dirty="0">
                        <a:latin typeface="Arial" panose="020B0604020202020204"/>
                        <a:cs typeface="Arial" panose="020B060402020202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895">
                        <a:lnSpc>
                          <a:spcPct val="100000"/>
                        </a:lnSpc>
                        <a:spcBef>
                          <a:spcPts val="165"/>
                        </a:spcBef>
                      </a:pPr>
                      <a:r>
                        <a:rPr sz="2000" dirty="0">
                          <a:latin typeface="Arial Narrow" panose="020B0606020202030204"/>
                          <a:cs typeface="Arial Narrow" panose="020B0606020202030204"/>
                        </a:rPr>
                        <a:t>&gt;</a:t>
                      </a:r>
                      <a:r>
                        <a:rPr sz="2000" spc="-100" dirty="0">
                          <a:latin typeface="Arial Narrow" panose="020B0606020202030204"/>
                          <a:cs typeface="Arial Narrow" panose="020B0606020202030204"/>
                        </a:rPr>
                        <a:t> </a:t>
                      </a:r>
                      <a:r>
                        <a:rPr sz="2000" spc="-5" dirty="0" err="1" smtClean="0">
                          <a:latin typeface="Arial Narrow" panose="020B0606020202030204"/>
                          <a:cs typeface="Arial Narrow" panose="020B0606020202030204"/>
                        </a:rPr>
                        <a:t>libra</a:t>
                      </a:r>
                      <a:r>
                        <a:rPr lang="en-IN" sz="2000" spc="-5" dirty="0" smtClean="0">
                          <a:latin typeface="Arial Narrow" panose="020B0606020202030204"/>
                          <a:cs typeface="Arial Narrow" panose="020B0606020202030204"/>
                        </a:rPr>
                        <a:t>r</a:t>
                      </a:r>
                      <a:r>
                        <a:rPr sz="2000" spc="-5" dirty="0" smtClean="0">
                          <a:latin typeface="Arial Narrow" panose="020B0606020202030204"/>
                          <a:cs typeface="Arial Narrow" panose="020B0606020202030204"/>
                        </a:rPr>
                        <a:t>y(psych</a:t>
                      </a:r>
                      <a:r>
                        <a:rPr sz="2000" spc="-5" dirty="0">
                          <a:latin typeface="Arial Narrow" panose="020B0606020202030204"/>
                          <a:cs typeface="Arial Narrow" panose="020B0606020202030204"/>
                        </a:rPr>
                        <a:t>)</a:t>
                      </a:r>
                      <a:endParaRPr sz="2000" dirty="0">
                        <a:latin typeface="Arial Narrow" panose="020B0606020202030204"/>
                        <a:cs typeface="Arial Narrow" panose="020B0606020202030204"/>
                      </a:endParaRPr>
                    </a:p>
                    <a:p>
                      <a:pPr marL="48895">
                        <a:lnSpc>
                          <a:spcPct val="100000"/>
                        </a:lnSpc>
                      </a:pPr>
                      <a:r>
                        <a:rPr sz="2000" dirty="0">
                          <a:latin typeface="Arial Narrow" panose="020B0606020202030204"/>
                          <a:cs typeface="Arial Narrow" panose="020B0606020202030204"/>
                        </a:rPr>
                        <a:t>&gt;</a:t>
                      </a:r>
                      <a:r>
                        <a:rPr sz="2000" spc="-105" dirty="0">
                          <a:latin typeface="Arial Narrow" panose="020B0606020202030204"/>
                          <a:cs typeface="Arial Narrow" panose="020B0606020202030204"/>
                        </a:rPr>
                        <a:t> </a:t>
                      </a:r>
                      <a:r>
                        <a:rPr sz="2000" spc="-5" dirty="0">
                          <a:latin typeface="Arial Narrow" panose="020B0606020202030204"/>
                          <a:cs typeface="Arial Narrow" panose="020B0606020202030204"/>
                        </a:rPr>
                        <a:t>describe(CC)</a:t>
                      </a:r>
                      <a:endParaRPr sz="2000" dirty="0">
                        <a:latin typeface="Arial Narrow" panose="020B0606020202030204"/>
                        <a:cs typeface="Arial Narrow" panose="020B0606020202030204"/>
                      </a:endParaRPr>
                    </a:p>
                  </a:txBody>
                  <a:tcPr marL="0" marR="0" marT="2095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graphicFrame>
        <p:nvGraphicFramePr>
          <p:cNvPr id="14" name="object 16"/>
          <p:cNvGraphicFramePr>
            <a:graphicFrameLocks noGrp="1"/>
          </p:cNvGraphicFramePr>
          <p:nvPr/>
        </p:nvGraphicFramePr>
        <p:xfrm>
          <a:off x="5670575" y="1614735"/>
          <a:ext cx="2818765" cy="3520440"/>
        </p:xfrm>
        <a:graphic>
          <a:graphicData uri="http://schemas.openxmlformats.org/drawingml/2006/table">
            <a:tbl>
              <a:tblPr firstRow="1" bandRow="1">
                <a:tableStyleId>{2D5ABB26-0587-4C30-8999-92F81FD0307C}</a:tableStyleId>
              </a:tblPr>
              <a:tblGrid>
                <a:gridCol w="1371600"/>
                <a:gridCol w="1447165"/>
              </a:tblGrid>
              <a:tr h="304800">
                <a:tc gridSpan="2">
                  <a:txBody>
                    <a:bodyPr/>
                    <a:lstStyle/>
                    <a:p>
                      <a:pPr marL="3175" algn="ctr">
                        <a:lnSpc>
                          <a:spcPts val="915"/>
                        </a:lnSpc>
                      </a:pPr>
                      <a:endParaRPr lang="en-IN" sz="1800" spc="-5" dirty="0" smtClean="0">
                        <a:solidFill>
                          <a:srgbClr val="0000CC"/>
                        </a:solidFill>
                        <a:latin typeface="Calibri" panose="020F0502020204030204"/>
                        <a:cs typeface="Calibri" panose="020F0502020204030204"/>
                      </a:endParaRPr>
                    </a:p>
                    <a:p>
                      <a:pPr marL="3175" algn="ctr">
                        <a:lnSpc>
                          <a:spcPts val="915"/>
                        </a:lnSpc>
                      </a:pPr>
                      <a:r>
                        <a:rPr sz="1800" spc="-5" dirty="0" smtClean="0">
                          <a:solidFill>
                            <a:srgbClr val="0000CC"/>
                          </a:solidFill>
                          <a:latin typeface="Calibri" panose="020F0502020204030204"/>
                          <a:cs typeface="Calibri" panose="020F0502020204030204"/>
                        </a:rPr>
                        <a:t>Output</a:t>
                      </a:r>
                      <a:endParaRPr sz="1800" dirty="0">
                        <a:latin typeface="Calibri" panose="020F0502020204030204"/>
                        <a:cs typeface="Calibri" panose="020F05020202040302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hMerge="1">
                  <a:tcPr marL="0" marR="0" marT="0" marB="0"/>
                </a:tc>
              </a:tr>
              <a:tr h="421005">
                <a:tc>
                  <a:txBody>
                    <a:bodyPr/>
                    <a:lstStyle/>
                    <a:p>
                      <a:pPr marL="34290">
                        <a:lnSpc>
                          <a:spcPts val="880"/>
                        </a:lnSpc>
                        <a:spcBef>
                          <a:spcPts val="30"/>
                        </a:spcBef>
                      </a:pPr>
                      <a:endParaRPr lang="en-IN" sz="1800" dirty="0" smtClean="0">
                        <a:solidFill>
                          <a:srgbClr val="C00000"/>
                        </a:solidFill>
                        <a:latin typeface="Arial" panose="020B0604020202020204"/>
                        <a:cs typeface="Arial" panose="020B0604020202020204"/>
                      </a:endParaRPr>
                    </a:p>
                    <a:p>
                      <a:pPr marL="34290">
                        <a:lnSpc>
                          <a:spcPts val="880"/>
                        </a:lnSpc>
                        <a:spcBef>
                          <a:spcPts val="30"/>
                        </a:spcBef>
                      </a:pPr>
                      <a:r>
                        <a:rPr sz="1800" dirty="0" smtClean="0">
                          <a:solidFill>
                            <a:srgbClr val="C00000"/>
                          </a:solidFill>
                          <a:latin typeface="Arial" panose="020B0604020202020204"/>
                          <a:cs typeface="Arial" panose="020B0604020202020204"/>
                        </a:rPr>
                        <a:t>Statistics</a:t>
                      </a:r>
                      <a:endParaRPr sz="1800" dirty="0">
                        <a:latin typeface="Arial" panose="020B0604020202020204"/>
                        <a:cs typeface="Arial" panose="020B0604020202020204"/>
                      </a:endParaRPr>
                    </a:p>
                  </a:txBody>
                  <a:tcPr marL="0" marR="0" marT="3807"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3810" algn="ctr">
                        <a:lnSpc>
                          <a:spcPts val="880"/>
                        </a:lnSpc>
                        <a:spcBef>
                          <a:spcPts val="30"/>
                        </a:spcBef>
                      </a:pPr>
                      <a:endParaRPr lang="en-IN" sz="1800" spc="-10" dirty="0" smtClean="0">
                        <a:solidFill>
                          <a:srgbClr val="C00000"/>
                        </a:solidFill>
                        <a:latin typeface="Arial" panose="020B0604020202020204"/>
                        <a:cs typeface="Arial" panose="020B0604020202020204"/>
                      </a:endParaRPr>
                    </a:p>
                    <a:p>
                      <a:pPr marL="3810" algn="ctr">
                        <a:lnSpc>
                          <a:spcPts val="880"/>
                        </a:lnSpc>
                        <a:spcBef>
                          <a:spcPts val="30"/>
                        </a:spcBef>
                      </a:pPr>
                      <a:r>
                        <a:rPr sz="1800" spc="-10" dirty="0" smtClean="0">
                          <a:solidFill>
                            <a:srgbClr val="C00000"/>
                          </a:solidFill>
                          <a:latin typeface="Arial" panose="020B0604020202020204"/>
                          <a:cs typeface="Arial" panose="020B0604020202020204"/>
                        </a:rPr>
                        <a:t>Values</a:t>
                      </a:r>
                      <a:endParaRPr sz="1800" dirty="0">
                        <a:latin typeface="Arial" panose="020B0604020202020204"/>
                        <a:cs typeface="Arial" panose="020B0604020202020204"/>
                      </a:endParaRPr>
                    </a:p>
                  </a:txBody>
                  <a:tcPr marL="0" marR="0" marT="3807"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233045">
                <a:tc>
                  <a:txBody>
                    <a:bodyPr/>
                    <a:lstStyle/>
                    <a:p>
                      <a:pPr marL="34290">
                        <a:lnSpc>
                          <a:spcPts val="880"/>
                        </a:lnSpc>
                        <a:spcBef>
                          <a:spcPts val="35"/>
                        </a:spcBef>
                      </a:pPr>
                      <a:endParaRPr lang="en-IN" sz="1800" dirty="0" smtClean="0">
                        <a:latin typeface="Arial" panose="020B0604020202020204"/>
                        <a:cs typeface="Arial" panose="020B0604020202020204"/>
                      </a:endParaRPr>
                    </a:p>
                    <a:p>
                      <a:pPr marL="34290">
                        <a:lnSpc>
                          <a:spcPts val="880"/>
                        </a:lnSpc>
                        <a:spcBef>
                          <a:spcPts val="35"/>
                        </a:spcBef>
                      </a:pPr>
                      <a:r>
                        <a:rPr lang="en-IN" sz="1800" dirty="0" smtClean="0">
                          <a:latin typeface="Arial" panose="020B0604020202020204"/>
                          <a:cs typeface="Arial" panose="020B0604020202020204"/>
                        </a:rPr>
                        <a:t>N</a:t>
                      </a:r>
                      <a:endParaRPr sz="1800" dirty="0">
                        <a:latin typeface="Arial" panose="020B0604020202020204"/>
                        <a:cs typeface="Arial" panose="020B0604020202020204"/>
                      </a:endParaRPr>
                    </a:p>
                  </a:txBody>
                  <a:tcPr marL="0" marR="0" marT="44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5080" algn="ctr">
                        <a:lnSpc>
                          <a:spcPts val="880"/>
                        </a:lnSpc>
                        <a:spcBef>
                          <a:spcPts val="35"/>
                        </a:spcBef>
                      </a:pPr>
                      <a:endParaRPr lang="en-IN" sz="1800" spc="-5" dirty="0" smtClean="0">
                        <a:latin typeface="Arial" panose="020B0604020202020204"/>
                        <a:cs typeface="Arial" panose="020B0604020202020204"/>
                      </a:endParaRPr>
                    </a:p>
                    <a:p>
                      <a:pPr marL="5080" algn="ctr">
                        <a:lnSpc>
                          <a:spcPts val="880"/>
                        </a:lnSpc>
                        <a:spcBef>
                          <a:spcPts val="35"/>
                        </a:spcBef>
                      </a:pPr>
                      <a:r>
                        <a:rPr sz="1800" spc="-5" dirty="0" smtClean="0">
                          <a:latin typeface="Arial" panose="020B0604020202020204"/>
                          <a:cs typeface="Arial" panose="020B0604020202020204"/>
                        </a:rPr>
                        <a:t>20</a:t>
                      </a:r>
                      <a:endParaRPr sz="1800" dirty="0">
                        <a:latin typeface="Arial" panose="020B0604020202020204"/>
                        <a:cs typeface="Arial" panose="020B0604020202020204"/>
                      </a:endParaRPr>
                    </a:p>
                  </a:txBody>
                  <a:tcPr marL="0" marR="0" marT="44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232410">
                <a:tc>
                  <a:txBody>
                    <a:bodyPr/>
                    <a:lstStyle/>
                    <a:p>
                      <a:pPr marL="34290">
                        <a:lnSpc>
                          <a:spcPts val="880"/>
                        </a:lnSpc>
                        <a:spcBef>
                          <a:spcPts val="30"/>
                        </a:spcBef>
                      </a:pPr>
                      <a:endParaRPr lang="en-IN" sz="1800" dirty="0" smtClean="0">
                        <a:latin typeface="Arial" panose="020B0604020202020204"/>
                        <a:cs typeface="Arial" panose="020B0604020202020204"/>
                      </a:endParaRPr>
                    </a:p>
                    <a:p>
                      <a:pPr marL="34290">
                        <a:lnSpc>
                          <a:spcPts val="880"/>
                        </a:lnSpc>
                        <a:spcBef>
                          <a:spcPts val="30"/>
                        </a:spcBef>
                      </a:pPr>
                      <a:r>
                        <a:rPr sz="1800" dirty="0" smtClean="0">
                          <a:latin typeface="Arial" panose="020B0604020202020204"/>
                          <a:cs typeface="Arial" panose="020B0604020202020204"/>
                        </a:rPr>
                        <a:t>mean</a:t>
                      </a:r>
                      <a:endParaRPr sz="1800" dirty="0">
                        <a:latin typeface="Arial" panose="020B0604020202020204"/>
                        <a:cs typeface="Arial" panose="020B0604020202020204"/>
                      </a:endParaRPr>
                    </a:p>
                  </a:txBody>
                  <a:tcPr marL="0" marR="0" marT="3807"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5080" algn="ctr">
                        <a:lnSpc>
                          <a:spcPts val="880"/>
                        </a:lnSpc>
                        <a:spcBef>
                          <a:spcPts val="30"/>
                        </a:spcBef>
                      </a:pPr>
                      <a:endParaRPr lang="en-IN" sz="1800" spc="-5" dirty="0" smtClean="0">
                        <a:latin typeface="Arial" panose="020B0604020202020204"/>
                        <a:cs typeface="Arial" panose="020B0604020202020204"/>
                      </a:endParaRPr>
                    </a:p>
                    <a:p>
                      <a:pPr marL="5080" algn="ctr">
                        <a:lnSpc>
                          <a:spcPts val="880"/>
                        </a:lnSpc>
                        <a:spcBef>
                          <a:spcPts val="30"/>
                        </a:spcBef>
                      </a:pPr>
                      <a:r>
                        <a:rPr sz="1800" spc="-5" dirty="0" smtClean="0">
                          <a:latin typeface="Arial" panose="020B0604020202020204"/>
                          <a:cs typeface="Arial" panose="020B0604020202020204"/>
                        </a:rPr>
                        <a:t>59.2</a:t>
                      </a:r>
                      <a:endParaRPr sz="1800" dirty="0">
                        <a:latin typeface="Arial" panose="020B0604020202020204"/>
                        <a:cs typeface="Arial" panose="020B0604020202020204"/>
                      </a:endParaRPr>
                    </a:p>
                  </a:txBody>
                  <a:tcPr marL="0" marR="0" marT="3807"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233045">
                <a:tc>
                  <a:txBody>
                    <a:bodyPr/>
                    <a:lstStyle/>
                    <a:p>
                      <a:pPr marL="34290">
                        <a:lnSpc>
                          <a:spcPts val="880"/>
                        </a:lnSpc>
                        <a:spcBef>
                          <a:spcPts val="35"/>
                        </a:spcBef>
                      </a:pPr>
                      <a:endParaRPr lang="en-IN" sz="1800" dirty="0" smtClean="0">
                        <a:latin typeface="Arial" panose="020B0604020202020204"/>
                        <a:cs typeface="Arial" panose="020B0604020202020204"/>
                      </a:endParaRPr>
                    </a:p>
                    <a:p>
                      <a:pPr marL="34290">
                        <a:lnSpc>
                          <a:spcPts val="880"/>
                        </a:lnSpc>
                        <a:spcBef>
                          <a:spcPts val="35"/>
                        </a:spcBef>
                      </a:pPr>
                      <a:r>
                        <a:rPr sz="1800" dirty="0" err="1" smtClean="0">
                          <a:latin typeface="Arial" panose="020B0604020202020204"/>
                          <a:cs typeface="Arial" panose="020B0604020202020204"/>
                        </a:rPr>
                        <a:t>sd</a:t>
                      </a:r>
                      <a:endParaRPr sz="1800" dirty="0">
                        <a:latin typeface="Arial" panose="020B0604020202020204"/>
                        <a:cs typeface="Arial" panose="020B0604020202020204"/>
                      </a:endParaRPr>
                    </a:p>
                  </a:txBody>
                  <a:tcPr marL="0" marR="0" marT="44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3810" algn="ctr">
                        <a:lnSpc>
                          <a:spcPts val="880"/>
                        </a:lnSpc>
                        <a:spcBef>
                          <a:spcPts val="35"/>
                        </a:spcBef>
                      </a:pPr>
                      <a:endParaRPr lang="en-IN" sz="1800" spc="-20" dirty="0" smtClean="0">
                        <a:latin typeface="Arial" panose="020B0604020202020204"/>
                        <a:cs typeface="Arial" panose="020B0604020202020204"/>
                      </a:endParaRPr>
                    </a:p>
                    <a:p>
                      <a:pPr marL="3810" algn="ctr">
                        <a:lnSpc>
                          <a:spcPts val="880"/>
                        </a:lnSpc>
                        <a:spcBef>
                          <a:spcPts val="35"/>
                        </a:spcBef>
                      </a:pPr>
                      <a:r>
                        <a:rPr sz="1800" spc="-20" dirty="0" smtClean="0">
                          <a:latin typeface="Arial" panose="020B0604020202020204"/>
                          <a:cs typeface="Arial" panose="020B0604020202020204"/>
                        </a:rPr>
                        <a:t>3.11</a:t>
                      </a:r>
                      <a:endParaRPr sz="1800" dirty="0">
                        <a:latin typeface="Arial" panose="020B0604020202020204"/>
                        <a:cs typeface="Arial" panose="020B0604020202020204"/>
                      </a:endParaRPr>
                    </a:p>
                  </a:txBody>
                  <a:tcPr marL="0" marR="0" marT="44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232410">
                <a:tc>
                  <a:txBody>
                    <a:bodyPr/>
                    <a:lstStyle/>
                    <a:p>
                      <a:pPr marL="34290">
                        <a:lnSpc>
                          <a:spcPts val="880"/>
                        </a:lnSpc>
                        <a:spcBef>
                          <a:spcPts val="30"/>
                        </a:spcBef>
                      </a:pPr>
                      <a:endParaRPr lang="en-IN" sz="1800" dirty="0" smtClean="0">
                        <a:latin typeface="Arial" panose="020B0604020202020204"/>
                        <a:cs typeface="Arial" panose="020B0604020202020204"/>
                      </a:endParaRPr>
                    </a:p>
                    <a:p>
                      <a:pPr marL="34290">
                        <a:lnSpc>
                          <a:spcPts val="880"/>
                        </a:lnSpc>
                        <a:spcBef>
                          <a:spcPts val="30"/>
                        </a:spcBef>
                      </a:pPr>
                      <a:r>
                        <a:rPr sz="1800" dirty="0" smtClean="0">
                          <a:latin typeface="Arial" panose="020B0604020202020204"/>
                          <a:cs typeface="Arial" panose="020B0604020202020204"/>
                        </a:rPr>
                        <a:t>median</a:t>
                      </a:r>
                      <a:endParaRPr sz="1800" dirty="0">
                        <a:latin typeface="Arial" panose="020B0604020202020204"/>
                        <a:cs typeface="Arial" panose="020B0604020202020204"/>
                      </a:endParaRPr>
                    </a:p>
                  </a:txBody>
                  <a:tcPr marL="0" marR="0" marT="3807"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5080" algn="ctr">
                        <a:lnSpc>
                          <a:spcPts val="880"/>
                        </a:lnSpc>
                        <a:spcBef>
                          <a:spcPts val="30"/>
                        </a:spcBef>
                      </a:pPr>
                      <a:endParaRPr lang="en-IN" sz="1800" spc="-5" dirty="0" smtClean="0">
                        <a:latin typeface="Arial" panose="020B0604020202020204"/>
                        <a:cs typeface="Arial" panose="020B0604020202020204"/>
                      </a:endParaRPr>
                    </a:p>
                    <a:p>
                      <a:pPr marL="5080" algn="ctr">
                        <a:lnSpc>
                          <a:spcPts val="880"/>
                        </a:lnSpc>
                        <a:spcBef>
                          <a:spcPts val="30"/>
                        </a:spcBef>
                      </a:pPr>
                      <a:r>
                        <a:rPr sz="1800" spc="-5" dirty="0" smtClean="0">
                          <a:latin typeface="Arial" panose="020B0604020202020204"/>
                          <a:cs typeface="Arial" panose="020B0604020202020204"/>
                        </a:rPr>
                        <a:t>59</a:t>
                      </a:r>
                      <a:endParaRPr sz="1800" dirty="0">
                        <a:latin typeface="Arial" panose="020B0604020202020204"/>
                        <a:cs typeface="Arial" panose="020B0604020202020204"/>
                      </a:endParaRPr>
                    </a:p>
                  </a:txBody>
                  <a:tcPr marL="0" marR="0" marT="3807"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232410">
                <a:tc>
                  <a:txBody>
                    <a:bodyPr/>
                    <a:lstStyle/>
                    <a:p>
                      <a:pPr marL="34290">
                        <a:lnSpc>
                          <a:spcPts val="880"/>
                        </a:lnSpc>
                        <a:spcBef>
                          <a:spcPts val="35"/>
                        </a:spcBef>
                      </a:pPr>
                      <a:endParaRPr lang="en-IN" sz="1800" dirty="0" smtClean="0">
                        <a:latin typeface="Arial" panose="020B0604020202020204"/>
                        <a:cs typeface="Arial" panose="020B0604020202020204"/>
                      </a:endParaRPr>
                    </a:p>
                    <a:p>
                      <a:pPr marL="34290">
                        <a:lnSpc>
                          <a:spcPts val="880"/>
                        </a:lnSpc>
                        <a:spcBef>
                          <a:spcPts val="35"/>
                        </a:spcBef>
                      </a:pPr>
                      <a:r>
                        <a:rPr lang="en-IN" sz="1800" dirty="0" smtClean="0">
                          <a:latin typeface="Arial" panose="020B0604020202020204"/>
                          <a:cs typeface="Arial" panose="020B0604020202020204"/>
                        </a:rPr>
                        <a:t>T</a:t>
                      </a:r>
                      <a:r>
                        <a:rPr sz="1800" dirty="0" smtClean="0">
                          <a:latin typeface="Arial" panose="020B0604020202020204"/>
                          <a:cs typeface="Arial" panose="020B0604020202020204"/>
                        </a:rPr>
                        <a:t>rimmed</a:t>
                      </a:r>
                      <a:endParaRPr sz="1800" dirty="0">
                        <a:latin typeface="Arial" panose="020B0604020202020204"/>
                        <a:cs typeface="Arial" panose="020B0604020202020204"/>
                      </a:endParaRPr>
                    </a:p>
                  </a:txBody>
                  <a:tcPr marL="0" marR="0" marT="44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3175" algn="ctr">
                        <a:lnSpc>
                          <a:spcPts val="880"/>
                        </a:lnSpc>
                        <a:spcBef>
                          <a:spcPts val="35"/>
                        </a:spcBef>
                      </a:pPr>
                      <a:endParaRPr lang="en-IN" sz="1800" spc="-5" dirty="0" smtClean="0">
                        <a:latin typeface="Arial" panose="020B0604020202020204"/>
                        <a:cs typeface="Arial" panose="020B0604020202020204"/>
                      </a:endParaRPr>
                    </a:p>
                    <a:p>
                      <a:pPr marL="3175" algn="ctr">
                        <a:lnSpc>
                          <a:spcPts val="880"/>
                        </a:lnSpc>
                        <a:spcBef>
                          <a:spcPts val="35"/>
                        </a:spcBef>
                      </a:pPr>
                      <a:r>
                        <a:rPr sz="1800" spc="-5" dirty="0" smtClean="0">
                          <a:latin typeface="Arial" panose="020B0604020202020204"/>
                          <a:cs typeface="Arial" panose="020B0604020202020204"/>
                        </a:rPr>
                        <a:t>59.25</a:t>
                      </a:r>
                      <a:endParaRPr sz="1800" dirty="0">
                        <a:latin typeface="Arial" panose="020B0604020202020204"/>
                        <a:cs typeface="Arial" panose="020B0604020202020204"/>
                      </a:endParaRPr>
                    </a:p>
                  </a:txBody>
                  <a:tcPr marL="0" marR="0" marT="44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233045">
                <a:tc>
                  <a:txBody>
                    <a:bodyPr/>
                    <a:lstStyle/>
                    <a:p>
                      <a:pPr marL="34290">
                        <a:lnSpc>
                          <a:spcPts val="875"/>
                        </a:lnSpc>
                        <a:spcBef>
                          <a:spcPts val="35"/>
                        </a:spcBef>
                      </a:pPr>
                      <a:endParaRPr lang="en-IN" sz="1800" dirty="0" smtClean="0">
                        <a:latin typeface="Arial" panose="020B0604020202020204"/>
                        <a:cs typeface="Arial" panose="020B0604020202020204"/>
                      </a:endParaRPr>
                    </a:p>
                    <a:p>
                      <a:pPr marL="34290">
                        <a:lnSpc>
                          <a:spcPts val="875"/>
                        </a:lnSpc>
                        <a:spcBef>
                          <a:spcPts val="35"/>
                        </a:spcBef>
                      </a:pPr>
                      <a:r>
                        <a:rPr sz="1800" dirty="0" smtClean="0">
                          <a:latin typeface="Arial" panose="020B0604020202020204"/>
                          <a:cs typeface="Arial" panose="020B0604020202020204"/>
                        </a:rPr>
                        <a:t>mad</a:t>
                      </a:r>
                      <a:endParaRPr sz="1800" dirty="0">
                        <a:latin typeface="Arial" panose="020B0604020202020204"/>
                        <a:cs typeface="Arial" panose="020B0604020202020204"/>
                      </a:endParaRPr>
                    </a:p>
                  </a:txBody>
                  <a:tcPr marL="0" marR="0" marT="44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5080" algn="ctr">
                        <a:lnSpc>
                          <a:spcPts val="875"/>
                        </a:lnSpc>
                        <a:spcBef>
                          <a:spcPts val="35"/>
                        </a:spcBef>
                      </a:pPr>
                      <a:endParaRPr lang="en-IN" sz="1800" spc="-5" dirty="0" smtClean="0">
                        <a:latin typeface="Arial" panose="020B0604020202020204"/>
                        <a:cs typeface="Arial" panose="020B0604020202020204"/>
                      </a:endParaRPr>
                    </a:p>
                    <a:p>
                      <a:pPr marL="5080" algn="ctr">
                        <a:lnSpc>
                          <a:spcPts val="875"/>
                        </a:lnSpc>
                        <a:spcBef>
                          <a:spcPts val="35"/>
                        </a:spcBef>
                      </a:pPr>
                      <a:r>
                        <a:rPr sz="1800" spc="-5" dirty="0" smtClean="0">
                          <a:latin typeface="Arial" panose="020B0604020202020204"/>
                          <a:cs typeface="Arial" panose="020B0604020202020204"/>
                        </a:rPr>
                        <a:t>2.97</a:t>
                      </a:r>
                      <a:endParaRPr sz="1800" dirty="0">
                        <a:latin typeface="Arial" panose="020B0604020202020204"/>
                        <a:cs typeface="Arial" panose="020B0604020202020204"/>
                      </a:endParaRPr>
                    </a:p>
                  </a:txBody>
                  <a:tcPr marL="0" marR="0" marT="44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233045">
                <a:tc>
                  <a:txBody>
                    <a:bodyPr/>
                    <a:lstStyle/>
                    <a:p>
                      <a:pPr marL="34290">
                        <a:lnSpc>
                          <a:spcPts val="875"/>
                        </a:lnSpc>
                        <a:spcBef>
                          <a:spcPts val="35"/>
                        </a:spcBef>
                      </a:pPr>
                      <a:endParaRPr lang="en-IN" sz="1800" dirty="0" smtClean="0">
                        <a:latin typeface="Arial" panose="020B0604020202020204"/>
                        <a:cs typeface="Arial" panose="020B0604020202020204"/>
                      </a:endParaRPr>
                    </a:p>
                    <a:p>
                      <a:pPr marL="34290">
                        <a:lnSpc>
                          <a:spcPts val="875"/>
                        </a:lnSpc>
                        <a:spcBef>
                          <a:spcPts val="35"/>
                        </a:spcBef>
                      </a:pPr>
                      <a:r>
                        <a:rPr sz="1800" dirty="0" smtClean="0">
                          <a:latin typeface="Arial" panose="020B0604020202020204"/>
                          <a:cs typeface="Arial" panose="020B0604020202020204"/>
                        </a:rPr>
                        <a:t>min</a:t>
                      </a:r>
                      <a:endParaRPr sz="1800" dirty="0">
                        <a:latin typeface="Arial" panose="020B0604020202020204"/>
                        <a:cs typeface="Arial" panose="020B0604020202020204"/>
                      </a:endParaRPr>
                    </a:p>
                  </a:txBody>
                  <a:tcPr marL="0" marR="0" marT="44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5080" algn="ctr">
                        <a:lnSpc>
                          <a:spcPts val="875"/>
                        </a:lnSpc>
                        <a:spcBef>
                          <a:spcPts val="35"/>
                        </a:spcBef>
                      </a:pPr>
                      <a:endParaRPr lang="en-IN" sz="1800" spc="-5" dirty="0" smtClean="0">
                        <a:latin typeface="Arial" panose="020B0604020202020204"/>
                        <a:cs typeface="Arial" panose="020B0604020202020204"/>
                      </a:endParaRPr>
                    </a:p>
                    <a:p>
                      <a:pPr marL="5080" algn="ctr">
                        <a:lnSpc>
                          <a:spcPts val="875"/>
                        </a:lnSpc>
                        <a:spcBef>
                          <a:spcPts val="35"/>
                        </a:spcBef>
                      </a:pPr>
                      <a:r>
                        <a:rPr sz="1800" spc="-5" dirty="0" smtClean="0">
                          <a:latin typeface="Arial" panose="020B0604020202020204"/>
                          <a:cs typeface="Arial" panose="020B0604020202020204"/>
                        </a:rPr>
                        <a:t>53</a:t>
                      </a:r>
                      <a:endParaRPr sz="1800" dirty="0">
                        <a:latin typeface="Arial" panose="020B0604020202020204"/>
                        <a:cs typeface="Arial" panose="020B0604020202020204"/>
                      </a:endParaRPr>
                    </a:p>
                  </a:txBody>
                  <a:tcPr marL="0" marR="0" marT="44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233045">
                <a:tc>
                  <a:txBody>
                    <a:bodyPr/>
                    <a:lstStyle/>
                    <a:p>
                      <a:pPr marL="34290">
                        <a:lnSpc>
                          <a:spcPts val="875"/>
                        </a:lnSpc>
                        <a:spcBef>
                          <a:spcPts val="35"/>
                        </a:spcBef>
                      </a:pPr>
                      <a:endParaRPr lang="en-IN" sz="1800" dirty="0" smtClean="0">
                        <a:latin typeface="Arial" panose="020B0604020202020204"/>
                        <a:cs typeface="Arial" panose="020B0604020202020204"/>
                      </a:endParaRPr>
                    </a:p>
                    <a:p>
                      <a:pPr marL="34290">
                        <a:lnSpc>
                          <a:spcPts val="875"/>
                        </a:lnSpc>
                        <a:spcBef>
                          <a:spcPts val="35"/>
                        </a:spcBef>
                      </a:pPr>
                      <a:r>
                        <a:rPr lang="en-IN" sz="1800" dirty="0" smtClean="0">
                          <a:latin typeface="Arial" panose="020B0604020202020204"/>
                          <a:cs typeface="Arial" panose="020B0604020202020204"/>
                        </a:rPr>
                        <a:t>M</a:t>
                      </a:r>
                      <a:r>
                        <a:rPr sz="1800" dirty="0" smtClean="0">
                          <a:latin typeface="Arial" panose="020B0604020202020204"/>
                          <a:cs typeface="Arial" panose="020B0604020202020204"/>
                        </a:rPr>
                        <a:t>ax</a:t>
                      </a:r>
                      <a:endParaRPr sz="1800" dirty="0">
                        <a:latin typeface="Arial" panose="020B0604020202020204"/>
                        <a:cs typeface="Arial" panose="020B0604020202020204"/>
                      </a:endParaRPr>
                    </a:p>
                  </a:txBody>
                  <a:tcPr marL="0" marR="0" marT="44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5080" algn="ctr">
                        <a:lnSpc>
                          <a:spcPts val="875"/>
                        </a:lnSpc>
                        <a:spcBef>
                          <a:spcPts val="35"/>
                        </a:spcBef>
                      </a:pPr>
                      <a:endParaRPr lang="en-IN" sz="1800" spc="-5" dirty="0" smtClean="0">
                        <a:latin typeface="Arial" panose="020B0604020202020204"/>
                        <a:cs typeface="Arial" panose="020B0604020202020204"/>
                      </a:endParaRPr>
                    </a:p>
                    <a:p>
                      <a:pPr marL="5080" algn="ctr">
                        <a:lnSpc>
                          <a:spcPts val="875"/>
                        </a:lnSpc>
                        <a:spcBef>
                          <a:spcPts val="35"/>
                        </a:spcBef>
                      </a:pPr>
                      <a:r>
                        <a:rPr sz="1800" spc="-5" dirty="0" smtClean="0">
                          <a:latin typeface="Arial" panose="020B0604020202020204"/>
                          <a:cs typeface="Arial" panose="020B0604020202020204"/>
                        </a:rPr>
                        <a:t>65</a:t>
                      </a:r>
                      <a:endParaRPr sz="1800" dirty="0">
                        <a:latin typeface="Arial" panose="020B0604020202020204"/>
                        <a:cs typeface="Arial" panose="020B0604020202020204"/>
                      </a:endParaRPr>
                    </a:p>
                  </a:txBody>
                  <a:tcPr marL="0" marR="0" marT="44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233045">
                <a:tc>
                  <a:txBody>
                    <a:bodyPr/>
                    <a:lstStyle/>
                    <a:p>
                      <a:pPr marL="34290">
                        <a:lnSpc>
                          <a:spcPts val="875"/>
                        </a:lnSpc>
                        <a:spcBef>
                          <a:spcPts val="35"/>
                        </a:spcBef>
                      </a:pPr>
                      <a:endParaRPr lang="en-IN" sz="1800" spc="-5" dirty="0" smtClean="0">
                        <a:latin typeface="Arial" panose="020B0604020202020204"/>
                        <a:cs typeface="Arial" panose="020B0604020202020204"/>
                      </a:endParaRPr>
                    </a:p>
                    <a:p>
                      <a:pPr marL="34290">
                        <a:lnSpc>
                          <a:spcPts val="875"/>
                        </a:lnSpc>
                        <a:spcBef>
                          <a:spcPts val="35"/>
                        </a:spcBef>
                      </a:pPr>
                      <a:r>
                        <a:rPr lang="en-IN" sz="1800" spc="-5" dirty="0" smtClean="0">
                          <a:latin typeface="Arial" panose="020B0604020202020204"/>
                          <a:cs typeface="Arial" panose="020B0604020202020204"/>
                        </a:rPr>
                        <a:t>R</a:t>
                      </a:r>
                      <a:r>
                        <a:rPr sz="1800" spc="-5" dirty="0" err="1" smtClean="0">
                          <a:latin typeface="Arial" panose="020B0604020202020204"/>
                          <a:cs typeface="Arial" panose="020B0604020202020204"/>
                        </a:rPr>
                        <a:t>ange</a:t>
                      </a:r>
                      <a:endParaRPr sz="1800" dirty="0">
                        <a:latin typeface="Arial" panose="020B0604020202020204"/>
                        <a:cs typeface="Arial" panose="020B0604020202020204"/>
                      </a:endParaRPr>
                    </a:p>
                  </a:txBody>
                  <a:tcPr marL="0" marR="0" marT="44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5080" algn="ctr">
                        <a:lnSpc>
                          <a:spcPts val="875"/>
                        </a:lnSpc>
                        <a:spcBef>
                          <a:spcPts val="35"/>
                        </a:spcBef>
                      </a:pPr>
                      <a:endParaRPr lang="en-IN" sz="1800" spc="-5" dirty="0" smtClean="0">
                        <a:latin typeface="Arial" panose="020B0604020202020204"/>
                        <a:cs typeface="Arial" panose="020B0604020202020204"/>
                      </a:endParaRPr>
                    </a:p>
                    <a:p>
                      <a:pPr marL="5080" algn="ctr">
                        <a:lnSpc>
                          <a:spcPts val="875"/>
                        </a:lnSpc>
                        <a:spcBef>
                          <a:spcPts val="35"/>
                        </a:spcBef>
                      </a:pPr>
                      <a:r>
                        <a:rPr sz="1800" spc="-5" dirty="0" smtClean="0">
                          <a:latin typeface="Arial" panose="020B0604020202020204"/>
                          <a:cs typeface="Arial" panose="020B0604020202020204"/>
                        </a:rPr>
                        <a:t>12</a:t>
                      </a:r>
                      <a:endParaRPr sz="1800" dirty="0">
                        <a:latin typeface="Arial" panose="020B0604020202020204"/>
                        <a:cs typeface="Arial" panose="020B0604020202020204"/>
                      </a:endParaRPr>
                    </a:p>
                  </a:txBody>
                  <a:tcPr marL="0" marR="0" marT="44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233045">
                <a:tc>
                  <a:txBody>
                    <a:bodyPr/>
                    <a:lstStyle/>
                    <a:p>
                      <a:pPr marL="34290">
                        <a:lnSpc>
                          <a:spcPts val="875"/>
                        </a:lnSpc>
                        <a:spcBef>
                          <a:spcPts val="35"/>
                        </a:spcBef>
                      </a:pPr>
                      <a:endParaRPr lang="en-IN" sz="1800" dirty="0" smtClean="0">
                        <a:latin typeface="Arial" panose="020B0604020202020204"/>
                        <a:cs typeface="Arial" panose="020B0604020202020204"/>
                      </a:endParaRPr>
                    </a:p>
                    <a:p>
                      <a:pPr marL="34290">
                        <a:lnSpc>
                          <a:spcPts val="875"/>
                        </a:lnSpc>
                        <a:spcBef>
                          <a:spcPts val="35"/>
                        </a:spcBef>
                      </a:pPr>
                      <a:r>
                        <a:rPr lang="en-IN" sz="1800" dirty="0" smtClean="0">
                          <a:latin typeface="Arial" panose="020B0604020202020204"/>
                          <a:cs typeface="Arial" panose="020B0604020202020204"/>
                        </a:rPr>
                        <a:t>S</a:t>
                      </a:r>
                      <a:r>
                        <a:rPr sz="1800" dirty="0" err="1" smtClean="0">
                          <a:latin typeface="Arial" panose="020B0604020202020204"/>
                          <a:cs typeface="Arial" panose="020B0604020202020204"/>
                        </a:rPr>
                        <a:t>kew</a:t>
                      </a:r>
                      <a:endParaRPr sz="1800" dirty="0">
                        <a:latin typeface="Arial" panose="020B0604020202020204"/>
                        <a:cs typeface="Arial" panose="020B0604020202020204"/>
                      </a:endParaRPr>
                    </a:p>
                  </a:txBody>
                  <a:tcPr marL="0" marR="0" marT="44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5080" algn="ctr">
                        <a:lnSpc>
                          <a:spcPts val="875"/>
                        </a:lnSpc>
                        <a:spcBef>
                          <a:spcPts val="35"/>
                        </a:spcBef>
                      </a:pPr>
                      <a:endParaRPr lang="en-IN" sz="1800" spc="-5" dirty="0" smtClean="0">
                        <a:latin typeface="Arial" panose="020B0604020202020204"/>
                        <a:cs typeface="Arial" panose="020B0604020202020204"/>
                      </a:endParaRPr>
                    </a:p>
                    <a:p>
                      <a:pPr marL="5080" algn="ctr">
                        <a:lnSpc>
                          <a:spcPts val="875"/>
                        </a:lnSpc>
                        <a:spcBef>
                          <a:spcPts val="35"/>
                        </a:spcBef>
                      </a:pPr>
                      <a:r>
                        <a:rPr sz="1800" spc="-5" dirty="0" smtClean="0">
                          <a:latin typeface="Arial" panose="020B0604020202020204"/>
                          <a:cs typeface="Arial" panose="020B0604020202020204"/>
                        </a:rPr>
                        <a:t>-</a:t>
                      </a:r>
                      <a:r>
                        <a:rPr sz="1800" spc="-5" dirty="0">
                          <a:latin typeface="Arial" panose="020B0604020202020204"/>
                          <a:cs typeface="Arial" panose="020B0604020202020204"/>
                        </a:rPr>
                        <a:t>0.08</a:t>
                      </a:r>
                      <a:endParaRPr sz="1800" dirty="0">
                        <a:latin typeface="Arial" panose="020B0604020202020204"/>
                        <a:cs typeface="Arial" panose="020B0604020202020204"/>
                      </a:endParaRPr>
                    </a:p>
                  </a:txBody>
                  <a:tcPr marL="0" marR="0" marT="44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233045">
                <a:tc>
                  <a:txBody>
                    <a:bodyPr/>
                    <a:lstStyle/>
                    <a:p>
                      <a:pPr marL="34290">
                        <a:lnSpc>
                          <a:spcPts val="875"/>
                        </a:lnSpc>
                        <a:spcBef>
                          <a:spcPts val="35"/>
                        </a:spcBef>
                      </a:pPr>
                      <a:endParaRPr lang="en-IN" sz="1800" spc="-5" dirty="0" smtClean="0">
                        <a:latin typeface="Arial" panose="020B0604020202020204"/>
                        <a:cs typeface="Arial" panose="020B0604020202020204"/>
                      </a:endParaRPr>
                    </a:p>
                    <a:p>
                      <a:pPr marL="34290">
                        <a:lnSpc>
                          <a:spcPts val="875"/>
                        </a:lnSpc>
                        <a:spcBef>
                          <a:spcPts val="35"/>
                        </a:spcBef>
                      </a:pPr>
                      <a:r>
                        <a:rPr lang="en-IN" sz="1800" spc="-5" dirty="0" smtClean="0">
                          <a:latin typeface="Arial" panose="020B0604020202020204"/>
                          <a:cs typeface="Arial" panose="020B0604020202020204"/>
                        </a:rPr>
                        <a:t>K</a:t>
                      </a:r>
                      <a:r>
                        <a:rPr sz="1800" spc="-5" dirty="0" err="1" smtClean="0">
                          <a:latin typeface="Arial" panose="020B0604020202020204"/>
                          <a:cs typeface="Arial" panose="020B0604020202020204"/>
                        </a:rPr>
                        <a:t>urtosis</a:t>
                      </a:r>
                      <a:endParaRPr sz="1800" dirty="0">
                        <a:latin typeface="Arial" panose="020B0604020202020204"/>
                        <a:cs typeface="Arial" panose="020B0604020202020204"/>
                      </a:endParaRPr>
                    </a:p>
                  </a:txBody>
                  <a:tcPr marL="0" marR="0" marT="44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5080" algn="ctr">
                        <a:lnSpc>
                          <a:spcPts val="875"/>
                        </a:lnSpc>
                        <a:spcBef>
                          <a:spcPts val="35"/>
                        </a:spcBef>
                      </a:pPr>
                      <a:endParaRPr lang="en-IN" sz="1800" spc="-5" dirty="0" smtClean="0">
                        <a:latin typeface="Arial" panose="020B0604020202020204"/>
                        <a:cs typeface="Arial" panose="020B0604020202020204"/>
                      </a:endParaRPr>
                    </a:p>
                    <a:p>
                      <a:pPr marL="5080" algn="ctr">
                        <a:lnSpc>
                          <a:spcPts val="875"/>
                        </a:lnSpc>
                        <a:spcBef>
                          <a:spcPts val="35"/>
                        </a:spcBef>
                      </a:pPr>
                      <a:r>
                        <a:rPr sz="1800" spc="-5" dirty="0" smtClean="0">
                          <a:latin typeface="Arial" panose="020B0604020202020204"/>
                          <a:cs typeface="Arial" panose="020B0604020202020204"/>
                        </a:rPr>
                        <a:t>-</a:t>
                      </a:r>
                      <a:r>
                        <a:rPr sz="1800" spc="-5" dirty="0">
                          <a:latin typeface="Arial" panose="020B0604020202020204"/>
                          <a:cs typeface="Arial" panose="020B0604020202020204"/>
                        </a:rPr>
                        <a:t>0.85</a:t>
                      </a:r>
                      <a:endParaRPr sz="1800" dirty="0">
                        <a:latin typeface="Arial" panose="020B0604020202020204"/>
                        <a:cs typeface="Arial" panose="020B0604020202020204"/>
                      </a:endParaRPr>
                    </a:p>
                  </a:txBody>
                  <a:tcPr marL="0" marR="0" marT="44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233045">
                <a:tc>
                  <a:txBody>
                    <a:bodyPr/>
                    <a:lstStyle/>
                    <a:p>
                      <a:pPr marL="34290">
                        <a:lnSpc>
                          <a:spcPts val="875"/>
                        </a:lnSpc>
                        <a:spcBef>
                          <a:spcPts val="35"/>
                        </a:spcBef>
                      </a:pPr>
                      <a:endParaRPr lang="en-IN" sz="1800" dirty="0" smtClean="0">
                        <a:latin typeface="Arial" panose="020B0604020202020204"/>
                        <a:cs typeface="Arial" panose="020B0604020202020204"/>
                      </a:endParaRPr>
                    </a:p>
                    <a:p>
                      <a:pPr marL="34290">
                        <a:lnSpc>
                          <a:spcPts val="875"/>
                        </a:lnSpc>
                        <a:spcBef>
                          <a:spcPts val="35"/>
                        </a:spcBef>
                      </a:pPr>
                      <a:r>
                        <a:rPr sz="1800" dirty="0" smtClean="0">
                          <a:latin typeface="Arial" panose="020B0604020202020204"/>
                          <a:cs typeface="Arial" panose="020B0604020202020204"/>
                        </a:rPr>
                        <a:t>se</a:t>
                      </a:r>
                      <a:endParaRPr sz="1800" dirty="0">
                        <a:latin typeface="Arial" panose="020B0604020202020204"/>
                        <a:cs typeface="Arial" panose="020B0604020202020204"/>
                      </a:endParaRPr>
                    </a:p>
                  </a:txBody>
                  <a:tcPr marL="0" marR="0" marT="44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5080" algn="ctr">
                        <a:lnSpc>
                          <a:spcPts val="875"/>
                        </a:lnSpc>
                        <a:spcBef>
                          <a:spcPts val="35"/>
                        </a:spcBef>
                      </a:pPr>
                      <a:endParaRPr lang="en-IN" sz="1800" spc="-5" dirty="0" smtClean="0">
                        <a:latin typeface="Arial" panose="020B0604020202020204"/>
                        <a:cs typeface="Arial" panose="020B0604020202020204"/>
                      </a:endParaRPr>
                    </a:p>
                    <a:p>
                      <a:pPr marL="5080" algn="ctr">
                        <a:lnSpc>
                          <a:spcPts val="875"/>
                        </a:lnSpc>
                        <a:spcBef>
                          <a:spcPts val="35"/>
                        </a:spcBef>
                      </a:pPr>
                      <a:r>
                        <a:rPr sz="1800" spc="-5" dirty="0" smtClean="0">
                          <a:latin typeface="Arial" panose="020B0604020202020204"/>
                          <a:cs typeface="Arial" panose="020B0604020202020204"/>
                        </a:rPr>
                        <a:t>0.69</a:t>
                      </a:r>
                      <a:endParaRPr sz="1800" dirty="0">
                        <a:latin typeface="Arial" panose="020B0604020202020204"/>
                        <a:cs typeface="Arial" panose="020B0604020202020204"/>
                      </a:endParaRPr>
                    </a:p>
                  </a:txBody>
                  <a:tcPr marL="0" marR="0" marT="4442"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32771" name="Text Box 4"/>
          <p:cNvSpPr txBox="1">
            <a:spLocks noChangeArrowheads="1"/>
          </p:cNvSpPr>
          <p:nvPr/>
        </p:nvSpPr>
        <p:spPr bwMode="auto">
          <a:xfrm>
            <a:off x="1323451" y="594111"/>
            <a:ext cx="434281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DESCRIPTIVE STATISTICS</a:t>
            </a:r>
            <a:endParaRPr lang="en-US" altLang="en-US" sz="2000" b="1" dirty="0">
              <a:solidFill>
                <a:srgbClr val="CC3300"/>
              </a:solidFill>
            </a:endParaRPr>
          </a:p>
        </p:txBody>
      </p:sp>
      <p:sp>
        <p:nvSpPr>
          <p:cNvPr id="7" name="Text Box 5"/>
          <p:cNvSpPr txBox="1">
            <a:spLocks noChangeArrowheads="1"/>
          </p:cNvSpPr>
          <p:nvPr/>
        </p:nvSpPr>
        <p:spPr bwMode="auto">
          <a:xfrm>
            <a:off x="1109988" y="1197278"/>
            <a:ext cx="8457053" cy="1198880"/>
          </a:xfrm>
          <a:prstGeom prst="rect">
            <a:avLst/>
          </a:prstGeom>
          <a:noFill/>
          <a:ln w="9525">
            <a:noFill/>
            <a:miter lim="800000"/>
          </a:ln>
        </p:spPr>
        <p:txBody>
          <a:bodyPr>
            <a:spAutoFit/>
          </a:bodyPr>
          <a:lstStyle/>
          <a:p>
            <a:pPr eaLnBrk="1" hangingPunct="1">
              <a:spcBef>
                <a:spcPct val="50000"/>
              </a:spcBef>
              <a:defRPr/>
            </a:pPr>
            <a:r>
              <a:rPr lang="en-US" dirty="0">
                <a:solidFill>
                  <a:srgbClr val="0000CC"/>
                </a:solidFill>
                <a:latin typeface="Arial" panose="020B0604020202020204" pitchFamily="34" charset="0"/>
                <a:cs typeface="Arial" panose="020B0604020202020204" pitchFamily="34" charset="0"/>
              </a:rPr>
              <a:t>Box plot : </a:t>
            </a:r>
            <a:r>
              <a:rPr lang="en-US" dirty="0">
                <a:solidFill>
                  <a:srgbClr val="C00000"/>
                </a:solidFill>
                <a:latin typeface="Arial" panose="020B0604020202020204" pitchFamily="34" charset="0"/>
                <a:cs typeface="Arial" panose="020B0604020202020204" pitchFamily="34" charset="0"/>
              </a:rPr>
              <a:t>Variable - CC</a:t>
            </a:r>
            <a:endParaRPr lang="en-US" dirty="0">
              <a:solidFill>
                <a:srgbClr val="C00000"/>
              </a:solidFill>
              <a:latin typeface="Arial" panose="020B0604020202020204" pitchFamily="34" charset="0"/>
              <a:cs typeface="Arial" panose="020B0604020202020204" pitchFamily="34" charset="0"/>
            </a:endParaRPr>
          </a:p>
          <a:p>
            <a:pPr eaLnBrk="1" hangingPunct="1">
              <a:spcBef>
                <a:spcPct val="50000"/>
              </a:spcBef>
              <a:defRPr/>
            </a:pPr>
            <a:endParaRPr lang="en-US" dirty="0">
              <a:latin typeface="Arial" panose="020B0604020202020204" pitchFamily="34" charset="0"/>
              <a:cs typeface="Arial" panose="020B0604020202020204" pitchFamily="34" charset="0"/>
            </a:endParaRPr>
          </a:p>
          <a:p>
            <a:pPr marL="342900" indent="-342900" algn="just">
              <a:spcBef>
                <a:spcPct val="50000"/>
              </a:spcBef>
              <a:defRPr/>
            </a:pPr>
            <a:endParaRPr lang="en-US" dirty="0">
              <a:latin typeface="Arial" panose="020B0604020202020204" pitchFamily="34" charset="0"/>
              <a:cs typeface="Arial" panose="020B0604020202020204" pitchFamily="34" charset="0"/>
            </a:endParaRPr>
          </a:p>
        </p:txBody>
      </p:sp>
      <p:pic>
        <p:nvPicPr>
          <p:cNvPr id="3277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9676" y="1787749"/>
            <a:ext cx="7779281" cy="416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1"/>
          <p:cNvSpPr txBox="1"/>
          <p:nvPr/>
        </p:nvSpPr>
        <p:spPr>
          <a:xfrm>
            <a:off x="975228" y="1613146"/>
            <a:ext cx="2825750" cy="368300"/>
          </a:xfrm>
          <a:prstGeom prst="rect">
            <a:avLst/>
          </a:prstGeom>
          <a:noFill/>
        </p:spPr>
        <p:txBody>
          <a:bodyPr wrap="none" rtlCol="0" anchor="t">
            <a:spAutoFit/>
          </a:bodyPr>
          <a:p>
            <a:r>
              <a:rPr lang="en-IN" dirty="0" smtClean="0">
                <a:latin typeface="Arial Narrow" panose="020B0606020202030204" pitchFamily="34" charset="0"/>
                <a:sym typeface="+mn-ea"/>
              </a:rPr>
              <a:t>&gt; </a:t>
            </a:r>
            <a:r>
              <a:rPr lang="en-IN" dirty="0" err="1" smtClean="0">
                <a:latin typeface="Arial Narrow" panose="020B0606020202030204" pitchFamily="34" charset="0"/>
                <a:sym typeface="+mn-ea"/>
              </a:rPr>
              <a:t>boxplot</a:t>
            </a:r>
            <a:r>
              <a:rPr lang="en-IN" dirty="0" smtClean="0">
                <a:latin typeface="Arial Narrow" panose="020B0606020202030204" pitchFamily="34" charset="0"/>
                <a:sym typeface="+mn-ea"/>
              </a:rPr>
              <a:t>(CC, </a:t>
            </a:r>
            <a:r>
              <a:rPr lang="en-IN" dirty="0" err="1" smtClean="0">
                <a:latin typeface="Arial Narrow" panose="020B0606020202030204" pitchFamily="34" charset="0"/>
                <a:sym typeface="+mn-ea"/>
              </a:rPr>
              <a:t>col</a:t>
            </a:r>
            <a:r>
              <a:rPr lang="en-IN" dirty="0" smtClean="0">
                <a:latin typeface="Arial Narrow" panose="020B0606020202030204" pitchFamily="34" charset="0"/>
                <a:sym typeface="+mn-ea"/>
              </a:rPr>
              <a:t>="dark green")</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9220" name="AutoShape 4"/>
          <p:cNvSpPr>
            <a:spLocks noChangeArrowheads="1"/>
          </p:cNvSpPr>
          <p:nvPr/>
        </p:nvSpPr>
        <p:spPr bwMode="auto">
          <a:xfrm>
            <a:off x="2165851" y="2438534"/>
            <a:ext cx="5076136" cy="1219035"/>
          </a:xfrm>
          <a:prstGeom prst="roundRect">
            <a:avLst>
              <a:gd name="adj" fmla="val 16667"/>
            </a:avLst>
          </a:prstGeom>
          <a:solidFill>
            <a:srgbClr val="000099"/>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b="1" dirty="0" smtClean="0">
                <a:solidFill>
                  <a:schemeClr val="bg1"/>
                </a:solidFill>
              </a:rPr>
              <a:t>DATA </a:t>
            </a:r>
            <a:r>
              <a:rPr lang="en-US" altLang="en-US" sz="2200" b="1" dirty="0">
                <a:solidFill>
                  <a:schemeClr val="bg1"/>
                </a:solidFill>
              </a:rPr>
              <a:t>VISUALIZATION</a:t>
            </a:r>
            <a:endParaRPr lang="en-US" altLang="en-US" sz="2200" b="1" dirty="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10244" name="Text Box 4"/>
          <p:cNvSpPr txBox="1">
            <a:spLocks noChangeArrowheads="1"/>
          </p:cNvSpPr>
          <p:nvPr/>
        </p:nvSpPr>
        <p:spPr bwMode="auto">
          <a:xfrm>
            <a:off x="1530456" y="563952"/>
            <a:ext cx="434281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DATA VISUALIZATION</a:t>
            </a:r>
            <a:endParaRPr lang="en-US" altLang="en-US" sz="2000" b="1" dirty="0">
              <a:solidFill>
                <a:srgbClr val="CC3300"/>
              </a:solidFill>
            </a:endParaRPr>
          </a:p>
        </p:txBody>
      </p:sp>
      <p:sp>
        <p:nvSpPr>
          <p:cNvPr id="80902" name="Text Box 5"/>
          <p:cNvSpPr txBox="1">
            <a:spLocks noChangeArrowheads="1"/>
          </p:cNvSpPr>
          <p:nvPr/>
        </p:nvSpPr>
        <p:spPr bwMode="auto">
          <a:xfrm>
            <a:off x="451583" y="1371879"/>
            <a:ext cx="8152294" cy="3830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a:spcBef>
                <a:spcPct val="50000"/>
              </a:spcBef>
              <a:defRPr/>
            </a:pPr>
            <a:r>
              <a:rPr lang="en-IN" altLang="en-US" dirty="0"/>
              <a:t>With ever increasing volume of data, it is impossible to tell stories without visualizations. Data visualization is an art of how to turn numbers into useful knowledge.</a:t>
            </a:r>
            <a:endParaRPr lang="en-IN" altLang="en-US" dirty="0"/>
          </a:p>
          <a:p>
            <a:pPr marL="0" indent="0">
              <a:spcBef>
                <a:spcPct val="50000"/>
              </a:spcBef>
              <a:defRPr/>
            </a:pPr>
            <a:endParaRPr lang="en-IN" altLang="en-US" dirty="0"/>
          </a:p>
          <a:p>
            <a:pPr marL="0" indent="0">
              <a:spcBef>
                <a:spcPct val="50000"/>
              </a:spcBef>
              <a:defRPr/>
            </a:pPr>
            <a:r>
              <a:rPr lang="en-IN" altLang="en-US" dirty="0">
                <a:solidFill>
                  <a:srgbClr val="0000FF"/>
                </a:solidFill>
              </a:rPr>
              <a:t>Popular Data Visualization Techniques:</a:t>
            </a:r>
            <a:endParaRPr lang="en-IN" altLang="en-US" dirty="0">
              <a:solidFill>
                <a:srgbClr val="0000FF"/>
              </a:solidFill>
            </a:endParaRPr>
          </a:p>
          <a:p>
            <a:pPr eaLnBrk="1" hangingPunct="1">
              <a:spcBef>
                <a:spcPct val="50000"/>
              </a:spcBef>
              <a:buFontTx/>
              <a:buAutoNum type="arabicPeriod"/>
              <a:defRPr/>
            </a:pPr>
            <a:r>
              <a:rPr lang="en-IN" altLang="en-US" dirty="0"/>
              <a:t>Scatter Plot</a:t>
            </a:r>
            <a:endParaRPr lang="en-IN" altLang="en-US" dirty="0"/>
          </a:p>
          <a:p>
            <a:pPr eaLnBrk="1" hangingPunct="1">
              <a:spcBef>
                <a:spcPct val="50000"/>
              </a:spcBef>
              <a:buFontTx/>
              <a:buAutoNum type="arabicPeriod"/>
              <a:defRPr/>
            </a:pPr>
            <a:r>
              <a:rPr lang="en-IN" altLang="en-US" dirty="0"/>
              <a:t>Histogram</a:t>
            </a:r>
            <a:endParaRPr lang="en-IN" altLang="en-US" dirty="0"/>
          </a:p>
          <a:p>
            <a:pPr eaLnBrk="1" hangingPunct="1">
              <a:spcBef>
                <a:spcPct val="50000"/>
              </a:spcBef>
              <a:buFontTx/>
              <a:buAutoNum type="arabicPeriod"/>
              <a:defRPr/>
            </a:pPr>
            <a:r>
              <a:rPr lang="en-IN" altLang="en-US" dirty="0"/>
              <a:t>Box Plot</a:t>
            </a:r>
            <a:endParaRPr lang="en-IN" altLang="en-US" dirty="0"/>
          </a:p>
          <a:p>
            <a:pPr eaLnBrk="1" hangingPunct="1">
              <a:spcBef>
                <a:spcPct val="50000"/>
              </a:spcBef>
              <a:buFontTx/>
              <a:buAutoNum type="arabicPeriod"/>
              <a:defRPr/>
            </a:pPr>
            <a:r>
              <a:rPr lang="en-IN" altLang="en-US" dirty="0" err="1"/>
              <a:t>HeatMap</a:t>
            </a:r>
            <a:endParaRPr lang="en-IN" altLang="en-US" dirty="0"/>
          </a:p>
          <a:p>
            <a:pPr eaLnBrk="1" hangingPunct="1">
              <a:spcBef>
                <a:spcPct val="50000"/>
              </a:spcBef>
              <a:buFontTx/>
              <a:buAutoNum type="arabicPeriod"/>
              <a:defRPr/>
            </a:pPr>
            <a:r>
              <a:rPr lang="en-IN" altLang="en-US" dirty="0" err="1"/>
              <a:t>Correlogram</a:t>
            </a:r>
            <a:endParaRPr lang="en-US"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11268" name="Text Box 4"/>
          <p:cNvSpPr txBox="1">
            <a:spLocks noChangeArrowheads="1"/>
          </p:cNvSpPr>
          <p:nvPr/>
        </p:nvSpPr>
        <p:spPr bwMode="auto">
          <a:xfrm>
            <a:off x="1323451" y="579826"/>
            <a:ext cx="434281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DATA VISUALIZATION</a:t>
            </a:r>
            <a:endParaRPr lang="en-US" altLang="en-US" sz="2000" b="1" dirty="0">
              <a:solidFill>
                <a:srgbClr val="CC3300"/>
              </a:solidFill>
            </a:endParaRPr>
          </a:p>
        </p:txBody>
      </p:sp>
      <p:sp>
        <p:nvSpPr>
          <p:cNvPr id="11269" name="Text Box 5"/>
          <p:cNvSpPr txBox="1">
            <a:spLocks noChangeArrowheads="1"/>
          </p:cNvSpPr>
          <p:nvPr/>
        </p:nvSpPr>
        <p:spPr bwMode="auto">
          <a:xfrm>
            <a:off x="451583" y="1371880"/>
            <a:ext cx="8152294"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IN" altLang="en-US" sz="1800"/>
              <a:t>We’ll use ‘Big_Mart_Dataset.csv’ example as shown below to understand how to create visualizations.</a:t>
            </a:r>
            <a:endParaRPr lang="en-IN" altLang="en-US" sz="1800"/>
          </a:p>
        </p:txBody>
      </p:sp>
      <p:pic>
        <p:nvPicPr>
          <p:cNvPr id="11270"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9837" y="2322663"/>
            <a:ext cx="8457053" cy="3160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12292" name="Text Box 4"/>
          <p:cNvSpPr txBox="1">
            <a:spLocks noChangeArrowheads="1"/>
          </p:cNvSpPr>
          <p:nvPr/>
        </p:nvSpPr>
        <p:spPr bwMode="auto">
          <a:xfrm>
            <a:off x="1401079" y="563951"/>
            <a:ext cx="434281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DATA VISUALIZATION</a:t>
            </a:r>
            <a:endParaRPr lang="en-US" altLang="en-US" sz="2000" b="1" dirty="0">
              <a:solidFill>
                <a:srgbClr val="CC3300"/>
              </a:solidFill>
            </a:endParaRPr>
          </a:p>
        </p:txBody>
      </p:sp>
      <p:sp>
        <p:nvSpPr>
          <p:cNvPr id="80902" name="Text Box 5"/>
          <p:cNvSpPr txBox="1">
            <a:spLocks noChangeArrowheads="1"/>
          </p:cNvSpPr>
          <p:nvPr/>
        </p:nvSpPr>
        <p:spPr bwMode="auto">
          <a:xfrm>
            <a:off x="451583" y="1371880"/>
            <a:ext cx="8152294" cy="466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a:spcBef>
                <a:spcPct val="50000"/>
              </a:spcBef>
              <a:defRPr/>
            </a:pPr>
            <a:r>
              <a:rPr lang="en-IN" altLang="en-US" dirty="0">
                <a:solidFill>
                  <a:srgbClr val="0000FF"/>
                </a:solidFill>
              </a:rPr>
              <a:t>1. Scatter Plot: </a:t>
            </a:r>
            <a:r>
              <a:rPr lang="en-IN" altLang="en-US" dirty="0"/>
              <a:t>It is used to see the relationship between two continuous variables. In our above mart dataset, if we want to visualize the items as per their cost data, then we can use scatter plot chart using two continuous variables, namely </a:t>
            </a:r>
            <a:r>
              <a:rPr lang="en-IN" altLang="en-US" dirty="0" err="1"/>
              <a:t>Item_Visibility</a:t>
            </a:r>
            <a:r>
              <a:rPr lang="en-IN" altLang="en-US" dirty="0"/>
              <a:t> &amp; </a:t>
            </a:r>
            <a:r>
              <a:rPr lang="en-IN" altLang="en-US" dirty="0" err="1"/>
              <a:t>Item_MRP</a:t>
            </a:r>
            <a:r>
              <a:rPr lang="en-IN" altLang="en-US" dirty="0"/>
              <a:t> as shown.</a:t>
            </a:r>
            <a:endParaRPr lang="en-IN" altLang="en-US" dirty="0"/>
          </a:p>
          <a:p>
            <a:pPr marL="0" indent="0">
              <a:spcBef>
                <a:spcPct val="50000"/>
              </a:spcBef>
              <a:defRPr/>
            </a:pPr>
            <a:endParaRPr lang="en-IN" altLang="en-US" dirty="0"/>
          </a:p>
          <a:p>
            <a:pPr marL="0" indent="0">
              <a:spcBef>
                <a:spcPct val="50000"/>
              </a:spcBef>
              <a:defRPr/>
            </a:pPr>
            <a:r>
              <a:rPr lang="en-US" altLang="en-US" dirty="0">
                <a:solidFill>
                  <a:srgbClr val="990000"/>
                </a:solidFill>
              </a:rPr>
              <a:t>Read data and </a:t>
            </a:r>
            <a:r>
              <a:rPr lang="en-IN" altLang="en-US" dirty="0">
                <a:solidFill>
                  <a:srgbClr val="990000"/>
                </a:solidFill>
              </a:rPr>
              <a:t>simple scatter plot using function </a:t>
            </a:r>
            <a:r>
              <a:rPr lang="en-IN" altLang="en-US" dirty="0" err="1">
                <a:solidFill>
                  <a:srgbClr val="990000"/>
                </a:solidFill>
              </a:rPr>
              <a:t>ggplot</a:t>
            </a:r>
            <a:r>
              <a:rPr lang="en-IN" altLang="en-US" dirty="0">
                <a:solidFill>
                  <a:srgbClr val="990000"/>
                </a:solidFill>
              </a:rPr>
              <a:t>() with </a:t>
            </a:r>
            <a:r>
              <a:rPr lang="en-IN" altLang="en-US" dirty="0" err="1">
                <a:solidFill>
                  <a:srgbClr val="990000"/>
                </a:solidFill>
              </a:rPr>
              <a:t>geom_point</a:t>
            </a:r>
            <a:r>
              <a:rPr lang="en-IN" altLang="en-US" dirty="0">
                <a:solidFill>
                  <a:srgbClr val="990000"/>
                </a:solidFill>
              </a:rPr>
              <a:t>(). </a:t>
            </a:r>
            <a:endParaRPr lang="en-IN" altLang="en-US" dirty="0">
              <a:solidFill>
                <a:srgbClr val="990000"/>
              </a:solidFill>
            </a:endParaRPr>
          </a:p>
          <a:p>
            <a:pPr marL="0" indent="0">
              <a:spcBef>
                <a:spcPct val="50000"/>
              </a:spcBef>
              <a:defRPr/>
            </a:pPr>
            <a:r>
              <a:rPr lang="en-IN" altLang="en-US" dirty="0"/>
              <a:t>&gt; train &lt;- read.csv("</a:t>
            </a:r>
            <a:r>
              <a:rPr lang="en-IN" altLang="en-US" dirty="0" smtClean="0"/>
              <a:t>Big_Mart_Dataset.csv</a:t>
            </a:r>
            <a:r>
              <a:rPr lang="en-IN" altLang="en-US" dirty="0"/>
              <a:t>")</a:t>
            </a:r>
            <a:endParaRPr lang="en-IN" altLang="en-US" dirty="0"/>
          </a:p>
          <a:p>
            <a:pPr marL="0" indent="0">
              <a:spcBef>
                <a:spcPct val="50000"/>
              </a:spcBef>
              <a:defRPr/>
            </a:pPr>
            <a:r>
              <a:rPr lang="en-IN" altLang="en-US" dirty="0"/>
              <a:t>&gt; view(train)</a:t>
            </a:r>
            <a:endParaRPr lang="en-IN" altLang="en-US" dirty="0"/>
          </a:p>
          <a:p>
            <a:pPr marL="0" indent="0">
              <a:spcBef>
                <a:spcPct val="50000"/>
              </a:spcBef>
              <a:defRPr/>
            </a:pPr>
            <a:r>
              <a:rPr lang="en-IN" altLang="en-US" dirty="0"/>
              <a:t>&gt; library(ggplot2)</a:t>
            </a:r>
            <a:endParaRPr lang="en-IN" altLang="en-US" dirty="0"/>
          </a:p>
          <a:p>
            <a:pPr marL="0" indent="0">
              <a:spcBef>
                <a:spcPct val="50000"/>
              </a:spcBef>
              <a:defRPr/>
            </a:pPr>
            <a:r>
              <a:rPr lang="en-IN" altLang="en-US" dirty="0"/>
              <a:t>&gt; </a:t>
            </a:r>
            <a:r>
              <a:rPr lang="en-IN" altLang="en-US" dirty="0" err="1"/>
              <a:t>ggplot</a:t>
            </a:r>
            <a:r>
              <a:rPr lang="en-IN" altLang="en-US" dirty="0"/>
              <a:t>(train, </a:t>
            </a:r>
            <a:r>
              <a:rPr lang="en-IN" altLang="en-US" dirty="0" err="1"/>
              <a:t>aes</a:t>
            </a:r>
            <a:r>
              <a:rPr lang="en-IN" altLang="en-US" dirty="0"/>
              <a:t>(</a:t>
            </a:r>
            <a:r>
              <a:rPr lang="en-IN" altLang="en-US" dirty="0" err="1"/>
              <a:t>Item_Visibility</a:t>
            </a:r>
            <a:r>
              <a:rPr lang="en-IN" altLang="en-US" dirty="0"/>
              <a:t>, </a:t>
            </a:r>
            <a:r>
              <a:rPr lang="en-IN" altLang="en-US" dirty="0" err="1"/>
              <a:t>Item_MRP</a:t>
            </a:r>
            <a:r>
              <a:rPr lang="en-IN" altLang="en-US" dirty="0"/>
              <a:t>)) + </a:t>
            </a:r>
            <a:r>
              <a:rPr lang="en-IN" altLang="en-US" dirty="0" err="1"/>
              <a:t>geom_point</a:t>
            </a:r>
            <a:r>
              <a:rPr lang="en-IN" altLang="en-US" dirty="0"/>
              <a:t>() + </a:t>
            </a:r>
            <a:r>
              <a:rPr lang="en-IN" altLang="en-US" dirty="0" err="1"/>
              <a:t>scale_x_continuous</a:t>
            </a:r>
            <a:r>
              <a:rPr lang="en-IN" altLang="en-US" dirty="0"/>
              <a:t>("Item Visibility", breaks = </a:t>
            </a:r>
            <a:r>
              <a:rPr lang="en-IN" altLang="en-US" dirty="0" err="1"/>
              <a:t>seq</a:t>
            </a:r>
            <a:r>
              <a:rPr lang="en-IN" altLang="en-US" dirty="0"/>
              <a:t>(0,0.35,0.05))+ </a:t>
            </a:r>
            <a:r>
              <a:rPr lang="en-IN" altLang="en-US" dirty="0" err="1"/>
              <a:t>scale_y_continuous</a:t>
            </a:r>
            <a:r>
              <a:rPr lang="en-IN" altLang="en-US" dirty="0"/>
              <a:t>("Item MRP", breaks = </a:t>
            </a:r>
            <a:r>
              <a:rPr lang="en-IN" altLang="en-US" dirty="0" err="1"/>
              <a:t>seq</a:t>
            </a:r>
            <a:r>
              <a:rPr lang="en-IN" altLang="en-US" dirty="0"/>
              <a:t>(0,270,by = 30))+ </a:t>
            </a:r>
            <a:r>
              <a:rPr lang="en-IN" altLang="en-US" dirty="0" err="1"/>
              <a:t>theme_bw</a:t>
            </a:r>
            <a:r>
              <a:rPr lang="en-IN" altLang="en-US" dirty="0"/>
              <a:t>()</a:t>
            </a:r>
            <a:endParaRPr lang="en-IN" altLang="en-US" dirty="0"/>
          </a:p>
          <a:p>
            <a:pPr marL="285750" indent="-285750">
              <a:spcBef>
                <a:spcPct val="50000"/>
              </a:spcBef>
              <a:buFont typeface="Wingdings" panose="05000000000000000000" pitchFamily="2" charset="2"/>
              <a:buChar char="Ø"/>
              <a:defRPr/>
            </a:pPr>
            <a:endParaRPr lang="en-I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13316" name="Text Box 4"/>
          <p:cNvSpPr txBox="1">
            <a:spLocks noChangeArrowheads="1"/>
          </p:cNvSpPr>
          <p:nvPr/>
        </p:nvSpPr>
        <p:spPr bwMode="auto">
          <a:xfrm>
            <a:off x="1875468" y="563952"/>
            <a:ext cx="434281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DATA VISUALIZATION</a:t>
            </a:r>
            <a:endParaRPr lang="en-US" altLang="en-US" sz="2000" b="1" dirty="0">
              <a:solidFill>
                <a:srgbClr val="CC3300"/>
              </a:solidFill>
            </a:endParaRPr>
          </a:p>
        </p:txBody>
      </p:sp>
      <p:pic>
        <p:nvPicPr>
          <p:cNvPr id="13317"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37298" y="1371879"/>
            <a:ext cx="8661813" cy="4647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14340" name="Text Box 4"/>
          <p:cNvSpPr txBox="1">
            <a:spLocks noChangeArrowheads="1"/>
          </p:cNvSpPr>
          <p:nvPr/>
        </p:nvSpPr>
        <p:spPr bwMode="auto">
          <a:xfrm>
            <a:off x="1470081" y="563951"/>
            <a:ext cx="434281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DATA VISUALIZATION</a:t>
            </a:r>
            <a:endParaRPr lang="en-US" altLang="en-US" sz="2000" b="1" dirty="0">
              <a:solidFill>
                <a:srgbClr val="CC3300"/>
              </a:solidFill>
            </a:endParaRPr>
          </a:p>
        </p:txBody>
      </p:sp>
      <p:sp>
        <p:nvSpPr>
          <p:cNvPr id="80902" name="Text Box 5"/>
          <p:cNvSpPr txBox="1">
            <a:spLocks noChangeArrowheads="1"/>
          </p:cNvSpPr>
          <p:nvPr/>
        </p:nvSpPr>
        <p:spPr bwMode="auto">
          <a:xfrm>
            <a:off x="451583" y="1371880"/>
            <a:ext cx="8152294"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a:spcBef>
                <a:spcPct val="50000"/>
              </a:spcBef>
              <a:defRPr/>
            </a:pPr>
            <a:r>
              <a:rPr lang="en-IN" altLang="en-US" dirty="0">
                <a:solidFill>
                  <a:srgbClr val="0000FF"/>
                </a:solidFill>
              </a:rPr>
              <a:t>1. Scatter Plot: </a:t>
            </a:r>
            <a:r>
              <a:rPr lang="en-IN" altLang="en-US" dirty="0"/>
              <a:t>Now, we can view a third variable also in same chart, say a categorical variable (</a:t>
            </a:r>
            <a:r>
              <a:rPr lang="en-IN" altLang="en-US" dirty="0" err="1"/>
              <a:t>Item_Type</a:t>
            </a:r>
            <a:r>
              <a:rPr lang="en-IN" altLang="en-US" dirty="0"/>
              <a:t>) which will give the characteristic (</a:t>
            </a:r>
            <a:r>
              <a:rPr lang="en-IN" altLang="en-US" dirty="0" err="1"/>
              <a:t>item_type</a:t>
            </a:r>
            <a:r>
              <a:rPr lang="en-IN" altLang="en-US" dirty="0"/>
              <a:t>) of each data set. Different categories are depicted by way of different </a:t>
            </a:r>
            <a:r>
              <a:rPr lang="en-IN" altLang="en-US" dirty="0" err="1"/>
              <a:t>color</a:t>
            </a:r>
            <a:r>
              <a:rPr lang="en-IN" altLang="en-US" dirty="0"/>
              <a:t> for </a:t>
            </a:r>
            <a:r>
              <a:rPr lang="en-IN" altLang="en-US" dirty="0" err="1"/>
              <a:t>item_type</a:t>
            </a:r>
            <a:r>
              <a:rPr lang="en-IN" altLang="en-US" dirty="0"/>
              <a:t> in below chart.</a:t>
            </a:r>
            <a:endParaRPr lang="en-IN" altLang="en-US" dirty="0"/>
          </a:p>
          <a:p>
            <a:pPr marL="0" indent="0">
              <a:spcBef>
                <a:spcPct val="50000"/>
              </a:spcBef>
              <a:defRPr/>
            </a:pPr>
            <a:endParaRPr lang="en-IN" altLang="en-US" dirty="0">
              <a:solidFill>
                <a:srgbClr val="0000FF"/>
              </a:solidFill>
            </a:endParaRPr>
          </a:p>
          <a:p>
            <a:pPr marL="0" indent="0">
              <a:spcBef>
                <a:spcPct val="50000"/>
              </a:spcBef>
              <a:defRPr/>
            </a:pPr>
            <a:r>
              <a:rPr lang="en-IN" altLang="en-US" dirty="0">
                <a:solidFill>
                  <a:srgbClr val="990000"/>
                </a:solidFill>
              </a:rPr>
              <a:t>Another scatter plot using function </a:t>
            </a:r>
            <a:r>
              <a:rPr lang="en-IN" altLang="en-US" dirty="0" err="1">
                <a:solidFill>
                  <a:srgbClr val="990000"/>
                </a:solidFill>
              </a:rPr>
              <a:t>ggplot</a:t>
            </a:r>
            <a:r>
              <a:rPr lang="en-IN" altLang="en-US" dirty="0">
                <a:solidFill>
                  <a:srgbClr val="990000"/>
                </a:solidFill>
              </a:rPr>
              <a:t>() with </a:t>
            </a:r>
            <a:r>
              <a:rPr lang="en-IN" altLang="en-US" dirty="0" err="1">
                <a:solidFill>
                  <a:srgbClr val="990000"/>
                </a:solidFill>
              </a:rPr>
              <a:t>geom_point</a:t>
            </a:r>
            <a:r>
              <a:rPr lang="en-IN" altLang="en-US" dirty="0">
                <a:solidFill>
                  <a:srgbClr val="990000"/>
                </a:solidFill>
              </a:rPr>
              <a:t>(). </a:t>
            </a:r>
            <a:endParaRPr lang="en-IN" altLang="en-US" dirty="0">
              <a:solidFill>
                <a:srgbClr val="990000"/>
              </a:solidFill>
            </a:endParaRPr>
          </a:p>
          <a:p>
            <a:pPr marL="0" indent="0">
              <a:spcBef>
                <a:spcPct val="50000"/>
              </a:spcBef>
              <a:defRPr/>
            </a:pPr>
            <a:endParaRPr lang="en-IN" altLang="en-US" dirty="0"/>
          </a:p>
          <a:p>
            <a:pPr marL="0" indent="0">
              <a:spcBef>
                <a:spcPct val="50000"/>
              </a:spcBef>
              <a:defRPr/>
            </a:pPr>
            <a:r>
              <a:rPr lang="en-IN" altLang="en-US" dirty="0"/>
              <a:t>&gt; library(ggplot2)</a:t>
            </a:r>
            <a:endParaRPr lang="en-IN" altLang="en-US" dirty="0"/>
          </a:p>
          <a:p>
            <a:pPr marL="0" indent="0">
              <a:spcBef>
                <a:spcPct val="50000"/>
              </a:spcBef>
              <a:defRPr/>
            </a:pPr>
            <a:r>
              <a:rPr lang="en-IN" altLang="en-US" dirty="0"/>
              <a:t>&gt; </a:t>
            </a:r>
            <a:r>
              <a:rPr lang="en-IN" altLang="en-US" dirty="0" err="1"/>
              <a:t>ggplot</a:t>
            </a:r>
            <a:r>
              <a:rPr lang="en-IN" altLang="en-US" dirty="0"/>
              <a:t>(train, </a:t>
            </a:r>
            <a:r>
              <a:rPr lang="en-IN" altLang="en-US" dirty="0" err="1"/>
              <a:t>aes</a:t>
            </a:r>
            <a:r>
              <a:rPr lang="en-IN" altLang="en-US" dirty="0"/>
              <a:t>(</a:t>
            </a:r>
            <a:r>
              <a:rPr lang="en-IN" altLang="en-US" dirty="0" err="1"/>
              <a:t>Item_Visibility</a:t>
            </a:r>
            <a:r>
              <a:rPr lang="en-IN" altLang="en-US" dirty="0"/>
              <a:t>, </a:t>
            </a:r>
            <a:r>
              <a:rPr lang="en-IN" altLang="en-US" dirty="0" err="1"/>
              <a:t>Item_MRP</a:t>
            </a:r>
            <a:r>
              <a:rPr lang="en-IN" altLang="en-US" dirty="0"/>
              <a:t>)) + </a:t>
            </a:r>
            <a:r>
              <a:rPr lang="en-IN" altLang="en-US" dirty="0" err="1"/>
              <a:t>geom_point</a:t>
            </a:r>
            <a:r>
              <a:rPr lang="en-IN" altLang="en-US" dirty="0"/>
              <a:t>(</a:t>
            </a:r>
            <a:r>
              <a:rPr lang="en-IN" altLang="en-US" dirty="0" err="1"/>
              <a:t>aes</a:t>
            </a:r>
            <a:r>
              <a:rPr lang="en-IN" altLang="en-US" dirty="0"/>
              <a:t>(</a:t>
            </a:r>
            <a:r>
              <a:rPr lang="en-IN" altLang="en-US" dirty="0" err="1"/>
              <a:t>color</a:t>
            </a:r>
            <a:r>
              <a:rPr lang="en-IN" altLang="en-US" dirty="0"/>
              <a:t> = </a:t>
            </a:r>
            <a:r>
              <a:rPr lang="en-IN" altLang="en-US" dirty="0" err="1"/>
              <a:t>Item_Type</a:t>
            </a:r>
            <a:r>
              <a:rPr lang="en-IN" altLang="en-US" dirty="0"/>
              <a:t>)) + </a:t>
            </a:r>
            <a:r>
              <a:rPr lang="en-IN" altLang="en-US" dirty="0" err="1"/>
              <a:t>scale_x_continuous</a:t>
            </a:r>
            <a:r>
              <a:rPr lang="en-IN" altLang="en-US" dirty="0"/>
              <a:t>("Item Visibility", breaks = </a:t>
            </a:r>
            <a:r>
              <a:rPr lang="en-IN" altLang="en-US" dirty="0" err="1"/>
              <a:t>seq</a:t>
            </a:r>
            <a:r>
              <a:rPr lang="en-IN" altLang="en-US" dirty="0"/>
              <a:t>(0,0.35,0.05))+ </a:t>
            </a:r>
            <a:r>
              <a:rPr lang="en-IN" altLang="en-US" dirty="0" err="1"/>
              <a:t>scale_y_continuous</a:t>
            </a:r>
            <a:r>
              <a:rPr lang="en-IN" altLang="en-US" dirty="0"/>
              <a:t>("Item MRP", breaks = </a:t>
            </a:r>
            <a:r>
              <a:rPr lang="en-IN" altLang="en-US" dirty="0" err="1"/>
              <a:t>seq</a:t>
            </a:r>
            <a:r>
              <a:rPr lang="en-IN" altLang="en-US" dirty="0"/>
              <a:t>(0,270,by = 30))+ </a:t>
            </a:r>
            <a:r>
              <a:rPr lang="en-IN" altLang="en-US" dirty="0" err="1"/>
              <a:t>theme_bw</a:t>
            </a:r>
            <a:r>
              <a:rPr lang="en-IN" altLang="en-US" dirty="0"/>
              <a:t>() + labs(title="Scatterplot")</a:t>
            </a:r>
            <a:endParaRPr lang="en-IN" altLang="en-US" dirty="0"/>
          </a:p>
          <a:p>
            <a:pPr marL="285750" indent="-285750">
              <a:spcBef>
                <a:spcPct val="50000"/>
              </a:spcBef>
              <a:buFont typeface="Wingdings" panose="05000000000000000000" pitchFamily="2" charset="2"/>
              <a:buChar char="Ø"/>
              <a:defRPr/>
            </a:pPr>
            <a:endParaRPr lang="en-I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15364" name="Text Box 4"/>
          <p:cNvSpPr txBox="1">
            <a:spLocks noChangeArrowheads="1"/>
          </p:cNvSpPr>
          <p:nvPr/>
        </p:nvSpPr>
        <p:spPr bwMode="auto">
          <a:xfrm>
            <a:off x="1383827" y="579826"/>
            <a:ext cx="434281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DATA VISUALIZATION</a:t>
            </a:r>
            <a:endParaRPr lang="en-US" altLang="en-US" sz="2000" b="1" dirty="0">
              <a:solidFill>
                <a:srgbClr val="CC3300"/>
              </a:solidFill>
            </a:endParaRPr>
          </a:p>
        </p:txBody>
      </p:sp>
      <p:pic>
        <p:nvPicPr>
          <p:cNvPr id="15365"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80152" y="1316325"/>
            <a:ext cx="7999915" cy="483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16388" name="Text Box 4"/>
          <p:cNvSpPr txBox="1">
            <a:spLocks noChangeArrowheads="1"/>
          </p:cNvSpPr>
          <p:nvPr/>
        </p:nvSpPr>
        <p:spPr bwMode="auto">
          <a:xfrm>
            <a:off x="1435579" y="609983"/>
            <a:ext cx="434281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DATA VISUALIZATION</a:t>
            </a:r>
            <a:endParaRPr lang="en-US" altLang="en-US" sz="2000" b="1" dirty="0">
              <a:solidFill>
                <a:srgbClr val="CC3300"/>
              </a:solidFill>
            </a:endParaRPr>
          </a:p>
        </p:txBody>
      </p:sp>
      <p:sp>
        <p:nvSpPr>
          <p:cNvPr id="80902" name="Text Box 5"/>
          <p:cNvSpPr txBox="1">
            <a:spLocks noChangeArrowheads="1"/>
          </p:cNvSpPr>
          <p:nvPr/>
        </p:nvSpPr>
        <p:spPr bwMode="auto">
          <a:xfrm>
            <a:off x="451583" y="1371879"/>
            <a:ext cx="8152294" cy="479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a:spcBef>
                <a:spcPct val="50000"/>
              </a:spcBef>
              <a:defRPr/>
            </a:pPr>
            <a:r>
              <a:rPr lang="en-IN" altLang="en-US" dirty="0">
                <a:solidFill>
                  <a:srgbClr val="0000FF"/>
                </a:solidFill>
              </a:rPr>
              <a:t>1. Scatter Plot: </a:t>
            </a:r>
            <a:r>
              <a:rPr lang="en-IN" altLang="en-US" dirty="0"/>
              <a:t>We can even make it more visually clear by creating separate scatter plots for each separate </a:t>
            </a:r>
            <a:r>
              <a:rPr lang="en-IN" altLang="en-US" dirty="0" err="1"/>
              <a:t>Item_Type</a:t>
            </a:r>
            <a:r>
              <a:rPr lang="en-IN" altLang="en-US" dirty="0"/>
              <a:t> as shown below.</a:t>
            </a:r>
            <a:endParaRPr lang="en-IN" altLang="en-US" dirty="0"/>
          </a:p>
          <a:p>
            <a:pPr marL="0" indent="0">
              <a:spcBef>
                <a:spcPct val="50000"/>
              </a:spcBef>
              <a:defRPr/>
            </a:pPr>
            <a:endParaRPr lang="en-IN" altLang="en-US" dirty="0">
              <a:solidFill>
                <a:srgbClr val="0000FF"/>
              </a:solidFill>
            </a:endParaRPr>
          </a:p>
          <a:p>
            <a:pPr marL="0" indent="0">
              <a:spcBef>
                <a:spcPct val="50000"/>
              </a:spcBef>
              <a:defRPr/>
            </a:pPr>
            <a:r>
              <a:rPr lang="en-IN" altLang="en-US" dirty="0">
                <a:solidFill>
                  <a:srgbClr val="990000"/>
                </a:solidFill>
              </a:rPr>
              <a:t>Another scatter plot using function </a:t>
            </a:r>
            <a:r>
              <a:rPr lang="en-IN" altLang="en-US" dirty="0" err="1">
                <a:solidFill>
                  <a:srgbClr val="990000"/>
                </a:solidFill>
              </a:rPr>
              <a:t>ggplot</a:t>
            </a:r>
            <a:r>
              <a:rPr lang="en-IN" altLang="en-US" dirty="0">
                <a:solidFill>
                  <a:srgbClr val="990000"/>
                </a:solidFill>
              </a:rPr>
              <a:t>() with </a:t>
            </a:r>
            <a:r>
              <a:rPr lang="en-IN" altLang="en-US" dirty="0" err="1">
                <a:solidFill>
                  <a:srgbClr val="990000"/>
                </a:solidFill>
              </a:rPr>
              <a:t>geom_point</a:t>
            </a:r>
            <a:r>
              <a:rPr lang="en-IN" altLang="en-US" dirty="0">
                <a:solidFill>
                  <a:srgbClr val="990000"/>
                </a:solidFill>
              </a:rPr>
              <a:t>(). </a:t>
            </a:r>
            <a:endParaRPr lang="en-IN" altLang="en-US" dirty="0">
              <a:solidFill>
                <a:srgbClr val="990000"/>
              </a:solidFill>
            </a:endParaRPr>
          </a:p>
          <a:p>
            <a:pPr marL="0" indent="0">
              <a:spcBef>
                <a:spcPct val="50000"/>
              </a:spcBef>
              <a:defRPr/>
            </a:pPr>
            <a:endParaRPr lang="en-IN" altLang="en-US" dirty="0"/>
          </a:p>
          <a:p>
            <a:pPr marL="285750" indent="-285750">
              <a:spcBef>
                <a:spcPct val="50000"/>
              </a:spcBef>
              <a:buFont typeface="Wingdings" panose="05000000000000000000" pitchFamily="2" charset="2"/>
              <a:buChar char="Ø"/>
              <a:defRPr/>
            </a:pPr>
            <a:r>
              <a:rPr lang="en-IN" altLang="en-US" dirty="0"/>
              <a:t>library(ggplot2)</a:t>
            </a:r>
            <a:endParaRPr lang="en-IN" altLang="en-US" dirty="0"/>
          </a:p>
          <a:p>
            <a:pPr marL="0" indent="0">
              <a:spcBef>
                <a:spcPct val="50000"/>
              </a:spcBef>
              <a:defRPr/>
            </a:pPr>
            <a:endParaRPr lang="en-IN" altLang="en-US" dirty="0"/>
          </a:p>
          <a:p>
            <a:pPr marL="285750" indent="-285750">
              <a:spcBef>
                <a:spcPct val="50000"/>
              </a:spcBef>
              <a:buFont typeface="Wingdings" panose="05000000000000000000" pitchFamily="2" charset="2"/>
              <a:buChar char="Ø"/>
              <a:defRPr/>
            </a:pPr>
            <a:r>
              <a:rPr lang="en-IN" altLang="en-US" dirty="0" err="1"/>
              <a:t>ggplot</a:t>
            </a:r>
            <a:r>
              <a:rPr lang="en-IN" altLang="en-US" dirty="0"/>
              <a:t>(train, </a:t>
            </a:r>
            <a:r>
              <a:rPr lang="en-IN" altLang="en-US" dirty="0" err="1"/>
              <a:t>aes</a:t>
            </a:r>
            <a:r>
              <a:rPr lang="en-IN" altLang="en-US" dirty="0"/>
              <a:t>(</a:t>
            </a:r>
            <a:r>
              <a:rPr lang="en-IN" altLang="en-US" dirty="0" err="1"/>
              <a:t>Item_Visibility</a:t>
            </a:r>
            <a:r>
              <a:rPr lang="en-IN" altLang="en-US" dirty="0"/>
              <a:t>, </a:t>
            </a:r>
            <a:r>
              <a:rPr lang="en-IN" altLang="en-US" dirty="0" err="1"/>
              <a:t>Item_MRP</a:t>
            </a:r>
            <a:r>
              <a:rPr lang="en-IN" altLang="en-US" dirty="0"/>
              <a:t>)) + </a:t>
            </a:r>
            <a:r>
              <a:rPr lang="en-IN" altLang="en-US" dirty="0" err="1"/>
              <a:t>geom_point</a:t>
            </a:r>
            <a:r>
              <a:rPr lang="en-IN" altLang="en-US" dirty="0"/>
              <a:t>(</a:t>
            </a:r>
            <a:r>
              <a:rPr lang="en-IN" altLang="en-US" dirty="0" err="1"/>
              <a:t>aes</a:t>
            </a:r>
            <a:r>
              <a:rPr lang="en-IN" altLang="en-US" dirty="0"/>
              <a:t>(</a:t>
            </a:r>
            <a:r>
              <a:rPr lang="en-IN" altLang="en-US" dirty="0" err="1"/>
              <a:t>color</a:t>
            </a:r>
            <a:r>
              <a:rPr lang="en-IN" altLang="en-US" dirty="0"/>
              <a:t> = </a:t>
            </a:r>
            <a:r>
              <a:rPr lang="en-IN" altLang="en-US" dirty="0" err="1"/>
              <a:t>Item_Type</a:t>
            </a:r>
            <a:r>
              <a:rPr lang="en-IN" altLang="en-US" dirty="0"/>
              <a:t>)) +   </a:t>
            </a:r>
            <a:r>
              <a:rPr lang="en-IN" altLang="en-US" dirty="0" err="1"/>
              <a:t>scale_x_continuous</a:t>
            </a:r>
            <a:r>
              <a:rPr lang="en-IN" altLang="en-US" dirty="0"/>
              <a:t>("Item Visibility", breaks = </a:t>
            </a:r>
            <a:r>
              <a:rPr lang="en-IN" altLang="en-US" dirty="0" err="1"/>
              <a:t>seq</a:t>
            </a:r>
            <a:r>
              <a:rPr lang="en-IN" altLang="en-US" dirty="0"/>
              <a:t>(0,0.35,0.05))+  </a:t>
            </a:r>
            <a:r>
              <a:rPr lang="en-IN" altLang="en-US" dirty="0" err="1"/>
              <a:t>scale_y_continuous</a:t>
            </a:r>
            <a:r>
              <a:rPr lang="en-IN" altLang="en-US" dirty="0"/>
              <a:t>("Item MRP", breaks = </a:t>
            </a:r>
            <a:r>
              <a:rPr lang="en-IN" altLang="en-US" dirty="0" err="1"/>
              <a:t>seq</a:t>
            </a:r>
            <a:r>
              <a:rPr lang="en-IN" altLang="en-US" dirty="0"/>
              <a:t>(0,270,by = 30))+   </a:t>
            </a:r>
            <a:r>
              <a:rPr lang="en-IN" altLang="en-US" dirty="0" err="1"/>
              <a:t>theme_bw</a:t>
            </a:r>
            <a:r>
              <a:rPr lang="en-IN" altLang="en-US" dirty="0"/>
              <a:t>() + labs(title="Scatterplot") + </a:t>
            </a:r>
            <a:r>
              <a:rPr lang="en-IN" altLang="en-US" dirty="0" err="1"/>
              <a:t>facet_wrap</a:t>
            </a:r>
            <a:r>
              <a:rPr lang="en-IN" altLang="en-US" dirty="0"/>
              <a:t>( ~ </a:t>
            </a:r>
            <a:r>
              <a:rPr lang="en-IN" altLang="en-US" dirty="0" err="1"/>
              <a:t>Item_Type</a:t>
            </a:r>
            <a:r>
              <a:rPr lang="en-IN" altLang="en-US" dirty="0"/>
              <a:t>)</a:t>
            </a:r>
            <a:endParaRPr lang="en-IN" altLang="en-US" dirty="0"/>
          </a:p>
          <a:p>
            <a:pPr marL="285750" indent="-285750">
              <a:spcBef>
                <a:spcPct val="50000"/>
              </a:spcBef>
              <a:buFont typeface="Wingdings" panose="05000000000000000000" pitchFamily="2" charset="2"/>
              <a:buChar char="Ø"/>
              <a:defRPr/>
            </a:pPr>
            <a:endParaRPr lang="en-IN" altLang="en-US" dirty="0"/>
          </a:p>
          <a:p>
            <a:pPr marL="0" indent="0">
              <a:spcBef>
                <a:spcPct val="50000"/>
              </a:spcBef>
              <a:defRPr/>
            </a:pPr>
            <a:r>
              <a:rPr lang="en-IN" altLang="en-US" dirty="0"/>
              <a:t>Here, </a:t>
            </a:r>
            <a:r>
              <a:rPr lang="en-IN" altLang="en-US" dirty="0" err="1"/>
              <a:t>facet_wrap</a:t>
            </a:r>
            <a:r>
              <a:rPr lang="en-IN" altLang="en-US" dirty="0"/>
              <a:t> works well &amp; wraps </a:t>
            </a:r>
            <a:r>
              <a:rPr lang="en-IN" altLang="en-US" dirty="0" err="1"/>
              <a:t>Item_Type</a:t>
            </a:r>
            <a:r>
              <a:rPr lang="en-IN" altLang="en-US" dirty="0"/>
              <a:t> in rectangular layout.</a:t>
            </a:r>
            <a:endParaRPr lang="en-I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267" y="810974"/>
            <a:ext cx="8424196" cy="1142845"/>
          </a:xfrm>
        </p:spPr>
        <p:txBody>
          <a:bodyPr>
            <a:normAutofit/>
          </a:bodyPr>
          <a:lstStyle/>
          <a:p>
            <a:r>
              <a:rPr lang="en-US" dirty="0" smtClean="0">
                <a:solidFill>
                  <a:srgbClr val="A50021"/>
                </a:solidFill>
                <a:latin typeface="Times New Roman" panose="02020603050405020304" pitchFamily="18" charset="0"/>
                <a:cs typeface="Times New Roman" panose="02020603050405020304" pitchFamily="18" charset="0"/>
              </a:rPr>
              <a:t>History of R…</a:t>
            </a:r>
            <a:endParaRPr lang="en-IN" dirty="0">
              <a:solidFill>
                <a:srgbClr val="A5002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8014" y="1935683"/>
            <a:ext cx="5940541" cy="4550967"/>
          </a:xfrm>
        </p:spPr>
        <p:txBody>
          <a:bodyPr vert="horz" lIns="91427" tIns="45713" rIns="91427" bIns="45713" anchor="t">
            <a:noAutofit/>
          </a:bodyPr>
          <a:lstStyle/>
          <a:p>
            <a:r>
              <a:rPr lang="en-IN" sz="1800" dirty="0">
                <a:latin typeface="Times New Roman" panose="02020603050405020304" pitchFamily="18" charset="0"/>
                <a:cs typeface="Times New Roman" panose="02020603050405020304" pitchFamily="18" charset="0"/>
              </a:rPr>
              <a:t>R is an open source programming language and software environment for statistical computing and graphics. </a:t>
            </a:r>
            <a:endParaRPr lang="en-IN" sz="1800" dirty="0">
              <a:latin typeface="Times New Roman" panose="02020603050405020304" pitchFamily="18" charset="0"/>
              <a:cs typeface="Times New Roman" panose="02020603050405020304" pitchFamily="18" charset="0"/>
            </a:endParaRPr>
          </a:p>
          <a:p>
            <a:pPr lvl="4"/>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a:cs typeface="Times New Roman" panose="02020603050405020304"/>
              </a:rPr>
              <a:t>The R language is widely used among statisticians and data scientists for developing statistical and data analytics tools</a:t>
            </a:r>
            <a:r>
              <a:rPr lang="en-IN" sz="1800" dirty="0" smtClean="0">
                <a:latin typeface="Times New Roman" panose="02020603050405020304"/>
                <a:cs typeface="Times New Roman" panose="02020603050405020304"/>
              </a:rPr>
              <a:t>.</a:t>
            </a:r>
            <a:endParaRPr lang="en-IN" sz="1800" dirty="0" smtClean="0">
              <a:latin typeface="Times New Roman" panose="02020603050405020304"/>
              <a:cs typeface="Times New Roman" panose="02020603050405020304"/>
            </a:endParaRPr>
          </a:p>
          <a:p>
            <a:pPr marL="0" indent="0">
              <a:buNone/>
            </a:pPr>
            <a:endParaRPr lang="en-IN" sz="1800" dirty="0">
              <a:latin typeface="Times New Roman" panose="02020603050405020304"/>
              <a:cs typeface="Times New Roman" panose="02020603050405020304"/>
            </a:endParaRPr>
          </a:p>
          <a:p>
            <a:pPr algn="just"/>
            <a:r>
              <a:rPr lang="en-IN" sz="1800" dirty="0">
                <a:latin typeface="Times New Roman" panose="02020603050405020304" pitchFamily="18" charset="0"/>
                <a:cs typeface="Times New Roman" panose="02020603050405020304" pitchFamily="18" charset="0"/>
              </a:rPr>
              <a:t>Modelled after S &amp; S-plus, developed at AT&amp;T labs in late 1980s.</a:t>
            </a:r>
            <a:endParaRPr lang="en-IN" sz="1800" dirty="0">
              <a:latin typeface="Times New Roman" panose="02020603050405020304" pitchFamily="18" charset="0"/>
              <a:cs typeface="Times New Roman" panose="02020603050405020304" pitchFamily="18" charset="0"/>
            </a:endParaRPr>
          </a:p>
          <a:p>
            <a:pPr lvl="7"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R project was started by Robert Gentleman and Ross Ihaka Department of Statistics, University of Auckland (1995).</a:t>
            </a:r>
            <a:endParaRPr lang="en-IN" sz="1800" dirty="0">
              <a:latin typeface="Times New Roman" panose="02020603050405020304" pitchFamily="18" charset="0"/>
              <a:cs typeface="Times New Roman" panose="02020603050405020304" pitchFamily="18" charset="0"/>
            </a:endParaRPr>
          </a:p>
          <a:p>
            <a:pPr lvl="7"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Currently maintained by R core development team – an international team of volunteer developers (since 1997).</a:t>
            </a:r>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7" name="Picture 6" descr="D:\BI&amp;A-Collections\MDP\Rlogo.jpg"/>
          <p:cNvPicPr/>
          <p:nvPr/>
        </p:nvPicPr>
        <p:blipFill>
          <a:blip r:embed="rId1" cstate="print"/>
          <a:srcRect/>
          <a:stretch>
            <a:fillRect/>
          </a:stretch>
        </p:blipFill>
        <p:spPr bwMode="auto">
          <a:xfrm>
            <a:off x="6408555" y="1649019"/>
            <a:ext cx="2748489" cy="22568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17412" name="Text Box 4"/>
          <p:cNvSpPr txBox="1">
            <a:spLocks noChangeArrowheads="1"/>
          </p:cNvSpPr>
          <p:nvPr/>
        </p:nvSpPr>
        <p:spPr bwMode="auto">
          <a:xfrm>
            <a:off x="1746807" y="579826"/>
            <a:ext cx="434281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DATA VISUALIZATION</a:t>
            </a:r>
            <a:endParaRPr lang="en-US" altLang="en-US" sz="2000" b="1" dirty="0">
              <a:solidFill>
                <a:srgbClr val="CC3300"/>
              </a:solidFill>
            </a:endParaRPr>
          </a:p>
        </p:txBody>
      </p:sp>
      <p:pic>
        <p:nvPicPr>
          <p:cNvPr id="17413"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05548" y="1332198"/>
            <a:ext cx="8076104" cy="491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18436" name="Text Box 4"/>
          <p:cNvSpPr txBox="1">
            <a:spLocks noChangeArrowheads="1"/>
          </p:cNvSpPr>
          <p:nvPr/>
        </p:nvSpPr>
        <p:spPr bwMode="auto">
          <a:xfrm>
            <a:off x="1401078" y="624269"/>
            <a:ext cx="434281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DATA VISUALIZATION</a:t>
            </a:r>
            <a:endParaRPr lang="en-US" altLang="en-US" sz="2000" b="1" dirty="0">
              <a:solidFill>
                <a:srgbClr val="CC3300"/>
              </a:solidFill>
            </a:endParaRPr>
          </a:p>
        </p:txBody>
      </p:sp>
      <p:sp>
        <p:nvSpPr>
          <p:cNvPr id="18437" name="Text Box 5"/>
          <p:cNvSpPr txBox="1">
            <a:spLocks noChangeArrowheads="1"/>
          </p:cNvSpPr>
          <p:nvPr/>
        </p:nvSpPr>
        <p:spPr bwMode="auto">
          <a:xfrm>
            <a:off x="451583" y="1371879"/>
            <a:ext cx="8152294" cy="479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IN" altLang="en-US" sz="1800">
                <a:solidFill>
                  <a:srgbClr val="0000FF"/>
                </a:solidFill>
              </a:rPr>
              <a:t>2. Histogram: </a:t>
            </a:r>
            <a:r>
              <a:rPr lang="en-IN" altLang="en-US" sz="1800"/>
              <a:t>It is used to plot continuous variable. It breaks the data into bins and shows frequency distribution of these bins. We can always change the bin size and see the effect it has on visualization. </a:t>
            </a:r>
            <a:endParaRPr lang="en-IN" altLang="en-US" sz="1800"/>
          </a:p>
          <a:p>
            <a:pPr eaLnBrk="1" hangingPunct="1">
              <a:spcBef>
                <a:spcPct val="50000"/>
              </a:spcBef>
              <a:buFontTx/>
              <a:buNone/>
            </a:pPr>
            <a:endParaRPr lang="en-IN" altLang="en-US" sz="1800"/>
          </a:p>
          <a:p>
            <a:pPr eaLnBrk="1" hangingPunct="1">
              <a:spcBef>
                <a:spcPct val="50000"/>
              </a:spcBef>
              <a:buFontTx/>
              <a:buNone/>
            </a:pPr>
            <a:r>
              <a:rPr lang="en-IN" altLang="en-US" sz="1800"/>
              <a:t>For Big_Mart_Dataset, if we want to know the count of items on basis of their cost, then we can plot histogram using continuous variable Item_MRP as shown below. </a:t>
            </a:r>
            <a:endParaRPr lang="en-IN" altLang="en-US" sz="1800">
              <a:solidFill>
                <a:srgbClr val="0000FF"/>
              </a:solidFill>
            </a:endParaRPr>
          </a:p>
          <a:p>
            <a:pPr eaLnBrk="1" hangingPunct="1">
              <a:spcBef>
                <a:spcPct val="50000"/>
              </a:spcBef>
              <a:buFontTx/>
              <a:buNone/>
            </a:pPr>
            <a:endParaRPr lang="en-IN" altLang="en-US" sz="1800">
              <a:solidFill>
                <a:srgbClr val="990000"/>
              </a:solidFill>
            </a:endParaRPr>
          </a:p>
          <a:p>
            <a:pPr eaLnBrk="1" hangingPunct="1">
              <a:spcBef>
                <a:spcPct val="50000"/>
              </a:spcBef>
              <a:buFontTx/>
              <a:buNone/>
            </a:pPr>
            <a:r>
              <a:rPr lang="en-IN" altLang="en-US" sz="1800">
                <a:solidFill>
                  <a:srgbClr val="990000"/>
                </a:solidFill>
              </a:rPr>
              <a:t>Histogram plot using function ggplot() with geom_ histogram() </a:t>
            </a:r>
            <a:endParaRPr lang="en-IN" altLang="en-US" sz="1800">
              <a:solidFill>
                <a:srgbClr val="990000"/>
              </a:solidFill>
            </a:endParaRPr>
          </a:p>
          <a:p>
            <a:pPr eaLnBrk="1" hangingPunct="1">
              <a:spcBef>
                <a:spcPct val="50000"/>
              </a:spcBef>
              <a:buFontTx/>
              <a:buNone/>
            </a:pPr>
            <a:endParaRPr lang="en-IN" altLang="en-US" sz="1800"/>
          </a:p>
          <a:p>
            <a:pPr eaLnBrk="1" hangingPunct="1">
              <a:spcBef>
                <a:spcPct val="50000"/>
              </a:spcBef>
              <a:buFontTx/>
              <a:buNone/>
            </a:pPr>
            <a:r>
              <a:rPr lang="en-IN" altLang="en-US" sz="1800"/>
              <a:t>&gt; ggplot(train, aes(Item_MRP)) + geom_histogram(binwidth = 2)+  scale_x_continuous("Item MRP", breaks = seq(0,270,by = 30))+  scale_y_continuous("Count", breaks = seq(0,200,by = 20))+  labs(title = "Histogram")</a:t>
            </a:r>
            <a:endParaRPr lang="en-IN" altLang="en-US" sz="18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19460" name="Text Box 4"/>
          <p:cNvSpPr txBox="1">
            <a:spLocks noChangeArrowheads="1"/>
          </p:cNvSpPr>
          <p:nvPr/>
        </p:nvSpPr>
        <p:spPr bwMode="auto">
          <a:xfrm>
            <a:off x="1401079" y="609983"/>
            <a:ext cx="434281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DATA VISUALIZATION</a:t>
            </a:r>
            <a:endParaRPr lang="en-US" altLang="en-US" sz="2000" b="1" dirty="0">
              <a:solidFill>
                <a:srgbClr val="CC3300"/>
              </a:solidFill>
            </a:endParaRPr>
          </a:p>
        </p:txBody>
      </p:sp>
      <p:pic>
        <p:nvPicPr>
          <p:cNvPr id="19461"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99203" y="1175057"/>
            <a:ext cx="8457053" cy="5084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24580" name="Text Box 4"/>
          <p:cNvSpPr txBox="1">
            <a:spLocks noChangeArrowheads="1"/>
          </p:cNvSpPr>
          <p:nvPr/>
        </p:nvSpPr>
        <p:spPr bwMode="auto">
          <a:xfrm>
            <a:off x="1720213" y="624269"/>
            <a:ext cx="434281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DATA VISUALIZATION</a:t>
            </a:r>
            <a:endParaRPr lang="en-US" altLang="en-US" sz="2000" b="1" dirty="0">
              <a:solidFill>
                <a:srgbClr val="CC3300"/>
              </a:solidFill>
            </a:endParaRPr>
          </a:p>
        </p:txBody>
      </p:sp>
      <p:sp>
        <p:nvSpPr>
          <p:cNvPr id="24581" name="Text Box 5"/>
          <p:cNvSpPr txBox="1">
            <a:spLocks noChangeArrowheads="1"/>
          </p:cNvSpPr>
          <p:nvPr/>
        </p:nvSpPr>
        <p:spPr bwMode="auto">
          <a:xfrm>
            <a:off x="451583" y="1371879"/>
            <a:ext cx="8152294" cy="466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IN" sz="1800">
                <a:solidFill>
                  <a:srgbClr val="0000FF"/>
                </a:solidFill>
              </a:rPr>
              <a:t>3</a:t>
            </a:r>
            <a:r>
              <a:rPr lang="en-IN" altLang="en-US" sz="1800">
                <a:solidFill>
                  <a:srgbClr val="0000FF"/>
                </a:solidFill>
              </a:rPr>
              <a:t>. Box Plot: </a:t>
            </a:r>
            <a:r>
              <a:rPr lang="en-IN" altLang="en-US" sz="1800"/>
              <a:t>It is used to plot a combination of categorical and continuous variables. This plot is useful for visualizing the spread of the data and detect outliers. It shows five statistically significant numbers- the minimum, the 25th percentile, the median, the 75th percentile and the maximum. </a:t>
            </a:r>
            <a:endParaRPr lang="en-IN" altLang="en-US" sz="1800"/>
          </a:p>
          <a:p>
            <a:pPr eaLnBrk="1" hangingPunct="1">
              <a:spcBef>
                <a:spcPct val="50000"/>
              </a:spcBef>
              <a:buFontTx/>
              <a:buNone/>
            </a:pPr>
            <a:endParaRPr lang="en-IN" altLang="en-US" sz="1800"/>
          </a:p>
          <a:p>
            <a:pPr eaLnBrk="1" hangingPunct="1">
              <a:spcBef>
                <a:spcPct val="50000"/>
              </a:spcBef>
              <a:buFontTx/>
              <a:buNone/>
            </a:pPr>
            <a:r>
              <a:rPr lang="en-IN" altLang="en-US" sz="1800"/>
              <a:t>For Big_Mart_Dataset, if we want to identify each outlet’s detailed item sales including minimum, maximum &amp; median numbers, box plot can be helpful. In addition, it also gives values of outliers of item sales for each outlet as shown in below chart. </a:t>
            </a:r>
            <a:endParaRPr lang="en-IN" altLang="en-US" sz="1800"/>
          </a:p>
          <a:p>
            <a:pPr eaLnBrk="1" hangingPunct="1">
              <a:spcBef>
                <a:spcPct val="50000"/>
              </a:spcBef>
              <a:buFontTx/>
              <a:buNone/>
            </a:pPr>
            <a:endParaRPr lang="en-IN" altLang="en-US" sz="1800"/>
          </a:p>
          <a:p>
            <a:pPr eaLnBrk="1" hangingPunct="1">
              <a:spcBef>
                <a:spcPct val="50000"/>
              </a:spcBef>
              <a:buFontTx/>
              <a:buNone/>
            </a:pPr>
            <a:r>
              <a:rPr lang="en-IN" altLang="en-US" sz="1800">
                <a:solidFill>
                  <a:srgbClr val="0000FF"/>
                </a:solidFill>
              </a:rPr>
              <a:t>R Code:</a:t>
            </a:r>
            <a:r>
              <a:rPr lang="en-IN" altLang="en-US" sz="1800"/>
              <a:t> </a:t>
            </a:r>
            <a:endParaRPr lang="en-IN" altLang="en-US" sz="1800"/>
          </a:p>
          <a:p>
            <a:pPr eaLnBrk="1" hangingPunct="1">
              <a:spcBef>
                <a:spcPct val="50000"/>
              </a:spcBef>
              <a:buFontTx/>
              <a:buNone/>
            </a:pPr>
            <a:r>
              <a:rPr lang="en-IN" altLang="en-US" sz="1800"/>
              <a:t>&gt; ggplot(train, aes(Outlet_Identifier, Item_Outlet_Sales)) + geom_boxplot(fill = "red")+scale_y_continuous("Item Outlet Sales", breaks= seq(0,15000, by=500))+labs(title = "Box Plot", x = "Outlet Identifier")</a:t>
            </a:r>
            <a:endParaRPr lang="en-IN" altLang="en-US" sz="18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25604" name="Text Box 4"/>
          <p:cNvSpPr txBox="1">
            <a:spLocks noChangeArrowheads="1"/>
          </p:cNvSpPr>
          <p:nvPr/>
        </p:nvSpPr>
        <p:spPr bwMode="auto">
          <a:xfrm>
            <a:off x="1711588" y="563159"/>
            <a:ext cx="434281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DATA VISUALIZATION</a:t>
            </a:r>
            <a:endParaRPr lang="en-US" altLang="en-US" sz="2000" b="1" dirty="0">
              <a:solidFill>
                <a:srgbClr val="CC3300"/>
              </a:solidFill>
            </a:endParaRPr>
          </a:p>
        </p:txBody>
      </p:sp>
      <p:sp>
        <p:nvSpPr>
          <p:cNvPr id="25605" name="Rectangle 2"/>
          <p:cNvSpPr>
            <a:spLocks noChangeArrowheads="1"/>
          </p:cNvSpPr>
          <p:nvPr/>
        </p:nvSpPr>
        <p:spPr bwMode="auto">
          <a:xfrm>
            <a:off x="337298" y="5606756"/>
            <a:ext cx="853324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IN" altLang="en-US" sz="1800"/>
              <a:t>The black points are outliers. Outlier detection and removal is an essential step of successful data exploration. </a:t>
            </a:r>
            <a:endParaRPr lang="en-IN" altLang="en-US" sz="1800"/>
          </a:p>
        </p:txBody>
      </p:sp>
      <p:pic>
        <p:nvPicPr>
          <p:cNvPr id="25606"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76979" y="1249659"/>
            <a:ext cx="8101501" cy="4266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28676" name="Text Box 4"/>
          <p:cNvSpPr txBox="1">
            <a:spLocks noChangeArrowheads="1"/>
          </p:cNvSpPr>
          <p:nvPr/>
        </p:nvSpPr>
        <p:spPr bwMode="auto">
          <a:xfrm>
            <a:off x="1573583" y="624270"/>
            <a:ext cx="434281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DATA VISUALIZATION</a:t>
            </a:r>
            <a:endParaRPr lang="en-US" altLang="en-US" sz="2000" b="1" dirty="0">
              <a:solidFill>
                <a:srgbClr val="CC3300"/>
              </a:solidFill>
            </a:endParaRPr>
          </a:p>
        </p:txBody>
      </p:sp>
      <p:sp>
        <p:nvSpPr>
          <p:cNvPr id="28677" name="Text Box 5"/>
          <p:cNvSpPr txBox="1">
            <a:spLocks noChangeArrowheads="1"/>
          </p:cNvSpPr>
          <p:nvPr/>
        </p:nvSpPr>
        <p:spPr bwMode="auto">
          <a:xfrm>
            <a:off x="451583" y="1371880"/>
            <a:ext cx="8152294" cy="424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IN" sz="1800">
                <a:solidFill>
                  <a:srgbClr val="0000FF"/>
                </a:solidFill>
              </a:rPr>
              <a:t>4</a:t>
            </a:r>
            <a:r>
              <a:rPr lang="en-IN" altLang="en-US" sz="1800">
                <a:solidFill>
                  <a:srgbClr val="0000FF"/>
                </a:solidFill>
              </a:rPr>
              <a:t>. Heat Map: </a:t>
            </a:r>
            <a:r>
              <a:rPr lang="en-IN" altLang="en-US" sz="1800"/>
              <a:t>It uses intensity (density) of colours to display relationship between two or three or many variables in a two dimensional image. </a:t>
            </a:r>
            <a:endParaRPr lang="en-IN" altLang="en-US" sz="1800"/>
          </a:p>
          <a:p>
            <a:pPr eaLnBrk="1" hangingPunct="1">
              <a:spcBef>
                <a:spcPct val="50000"/>
              </a:spcBef>
              <a:buFontTx/>
              <a:buNone/>
            </a:pPr>
            <a:endParaRPr lang="en-IN" altLang="en-US" sz="1800"/>
          </a:p>
          <a:p>
            <a:pPr eaLnBrk="1" hangingPunct="1">
              <a:spcBef>
                <a:spcPct val="50000"/>
              </a:spcBef>
              <a:buFontTx/>
              <a:buNone/>
            </a:pPr>
            <a:r>
              <a:rPr lang="en-IN" altLang="en-US" sz="1800"/>
              <a:t>For Big_Mart_Dataset, if we want to know cost of each item on every outlet, we can plot heatmap as shown below using three variables Item MRP, Outlet Identifier &amp; Item Type from our mart dataset. </a:t>
            </a:r>
            <a:endParaRPr lang="en-IN" altLang="en-US" sz="1800"/>
          </a:p>
          <a:p>
            <a:pPr eaLnBrk="1" hangingPunct="1">
              <a:spcBef>
                <a:spcPct val="50000"/>
              </a:spcBef>
              <a:buFontTx/>
              <a:buNone/>
            </a:pPr>
            <a:endParaRPr lang="en-IN" altLang="en-US" sz="1800"/>
          </a:p>
          <a:p>
            <a:pPr eaLnBrk="1" hangingPunct="1">
              <a:spcBef>
                <a:spcPct val="50000"/>
              </a:spcBef>
              <a:buFontTx/>
              <a:buNone/>
            </a:pPr>
            <a:r>
              <a:rPr lang="en-IN" altLang="en-US" sz="1800">
                <a:solidFill>
                  <a:srgbClr val="0000FF"/>
                </a:solidFill>
              </a:rPr>
              <a:t>R Code:</a:t>
            </a:r>
            <a:r>
              <a:rPr lang="en-IN" altLang="en-US" sz="1800"/>
              <a:t> </a:t>
            </a:r>
            <a:endParaRPr lang="en-IN" altLang="en-US" sz="1800"/>
          </a:p>
          <a:p>
            <a:pPr eaLnBrk="1" hangingPunct="1">
              <a:spcBef>
                <a:spcPct val="50000"/>
              </a:spcBef>
              <a:buFontTx/>
              <a:buNone/>
            </a:pPr>
            <a:endParaRPr lang="en-IN" altLang="en-US" sz="1800"/>
          </a:p>
          <a:p>
            <a:pPr eaLnBrk="1" hangingPunct="1">
              <a:spcBef>
                <a:spcPct val="50000"/>
              </a:spcBef>
              <a:buFontTx/>
              <a:buNone/>
            </a:pPr>
            <a:r>
              <a:rPr lang="en-IN" altLang="en-US" sz="1800"/>
              <a:t>&gt; ggplot(train, aes(Outlet_Identifier, Item_Type))+  geom_raster(aes(fill = Item_MRP))+  labs(title ="Heat Map", x = "Outlet Identifier", y = "Item Type")+  scale_fill_continuous(name = "Item MRP")</a:t>
            </a:r>
            <a:endParaRPr lang="en-IN" altLang="en-US" sz="18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29700" name="Text Box 4"/>
          <p:cNvSpPr txBox="1">
            <a:spLocks noChangeArrowheads="1"/>
          </p:cNvSpPr>
          <p:nvPr/>
        </p:nvSpPr>
        <p:spPr bwMode="auto">
          <a:xfrm>
            <a:off x="1633960" y="623476"/>
            <a:ext cx="434281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DATA VISUALIZATION</a:t>
            </a:r>
            <a:endParaRPr lang="en-US" altLang="en-US" sz="2000" b="1" dirty="0">
              <a:solidFill>
                <a:srgbClr val="CC3300"/>
              </a:solidFill>
            </a:endParaRPr>
          </a:p>
        </p:txBody>
      </p:sp>
      <p:sp>
        <p:nvSpPr>
          <p:cNvPr id="29701" name="Rectangle 2"/>
          <p:cNvSpPr>
            <a:spLocks noChangeArrowheads="1"/>
          </p:cNvSpPr>
          <p:nvPr/>
        </p:nvSpPr>
        <p:spPr bwMode="auto">
          <a:xfrm>
            <a:off x="413488" y="5713104"/>
            <a:ext cx="853324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IN" altLang="en-US" sz="1800" dirty="0"/>
              <a:t>The dark portion indicates Item MRP is close 50. </a:t>
            </a:r>
            <a:endParaRPr lang="en-IN" altLang="en-US" sz="1800" dirty="0" smtClean="0"/>
          </a:p>
          <a:p>
            <a:pPr algn="ctr">
              <a:spcBef>
                <a:spcPct val="0"/>
              </a:spcBef>
              <a:buFontTx/>
              <a:buNone/>
            </a:pPr>
            <a:r>
              <a:rPr lang="en-IN" altLang="en-US" sz="1800" dirty="0" smtClean="0"/>
              <a:t>The </a:t>
            </a:r>
            <a:r>
              <a:rPr lang="en-IN" altLang="en-US" sz="1800" dirty="0"/>
              <a:t>brighter portion indicates Item MRP is close to 250. </a:t>
            </a:r>
            <a:endParaRPr lang="en-IN" altLang="en-US" sz="1800" dirty="0"/>
          </a:p>
        </p:txBody>
      </p:sp>
      <p:pic>
        <p:nvPicPr>
          <p:cNvPr id="29702"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37298" y="1263945"/>
            <a:ext cx="8228484" cy="4252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30724" name="Text Box 4"/>
          <p:cNvSpPr txBox="1">
            <a:spLocks noChangeArrowheads="1"/>
          </p:cNvSpPr>
          <p:nvPr/>
        </p:nvSpPr>
        <p:spPr bwMode="auto">
          <a:xfrm>
            <a:off x="1651210" y="563952"/>
            <a:ext cx="434281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DATA VISUALIZATION</a:t>
            </a:r>
            <a:endParaRPr lang="en-US" altLang="en-US" sz="2000" b="1" dirty="0">
              <a:solidFill>
                <a:srgbClr val="CC3300"/>
              </a:solidFill>
            </a:endParaRPr>
          </a:p>
        </p:txBody>
      </p:sp>
      <p:sp>
        <p:nvSpPr>
          <p:cNvPr id="30725" name="Text Box 5"/>
          <p:cNvSpPr txBox="1">
            <a:spLocks noChangeArrowheads="1"/>
          </p:cNvSpPr>
          <p:nvPr/>
        </p:nvSpPr>
        <p:spPr bwMode="auto">
          <a:xfrm>
            <a:off x="451583" y="1371879"/>
            <a:ext cx="8152294" cy="479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IN" sz="1800" dirty="0">
                <a:solidFill>
                  <a:srgbClr val="0000FF"/>
                </a:solidFill>
              </a:rPr>
              <a:t>5</a:t>
            </a:r>
            <a:r>
              <a:rPr lang="en-IN" altLang="en-US" sz="1800" dirty="0">
                <a:solidFill>
                  <a:srgbClr val="0000FF"/>
                </a:solidFill>
              </a:rPr>
              <a:t>. </a:t>
            </a:r>
            <a:r>
              <a:rPr lang="en-IN" altLang="en-US" sz="1800" dirty="0" err="1">
                <a:solidFill>
                  <a:srgbClr val="0000FF"/>
                </a:solidFill>
              </a:rPr>
              <a:t>Correlogram</a:t>
            </a:r>
            <a:r>
              <a:rPr lang="en-IN" altLang="en-US" sz="1800" dirty="0">
                <a:solidFill>
                  <a:srgbClr val="0000FF"/>
                </a:solidFill>
              </a:rPr>
              <a:t>: </a:t>
            </a:r>
            <a:r>
              <a:rPr lang="en-IN" altLang="en-US" sz="1800" dirty="0"/>
              <a:t>It is used to test the level of co-relation among the variable available in the data set. The cells of the matrix can be shaded or coloured to show the co-relation value. </a:t>
            </a:r>
            <a:endParaRPr lang="en-IN" altLang="en-US" sz="1800" dirty="0"/>
          </a:p>
          <a:p>
            <a:pPr eaLnBrk="1" hangingPunct="1">
              <a:spcBef>
                <a:spcPct val="50000"/>
              </a:spcBef>
              <a:buFontTx/>
              <a:buNone/>
            </a:pPr>
            <a:endParaRPr lang="en-IN" altLang="en-US" sz="1800" dirty="0"/>
          </a:p>
          <a:p>
            <a:pPr eaLnBrk="1" hangingPunct="1">
              <a:spcBef>
                <a:spcPct val="50000"/>
              </a:spcBef>
              <a:buFontTx/>
              <a:buNone/>
            </a:pPr>
            <a:r>
              <a:rPr lang="en-IN" altLang="en-US" sz="1800" dirty="0"/>
              <a:t>For </a:t>
            </a:r>
            <a:r>
              <a:rPr lang="en-IN" altLang="en-US" sz="1800" dirty="0" err="1"/>
              <a:t>Big_Mart_Dataset</a:t>
            </a:r>
            <a:r>
              <a:rPr lang="en-IN" altLang="en-US" sz="1800" dirty="0"/>
              <a:t>, check co-relation between Item cost, weight, visibility along with Outlet establishment year and Outlet sales from below plot. </a:t>
            </a:r>
            <a:endParaRPr lang="en-IN" altLang="en-US" sz="1800" dirty="0"/>
          </a:p>
          <a:p>
            <a:pPr eaLnBrk="1" hangingPunct="1">
              <a:spcBef>
                <a:spcPct val="50000"/>
              </a:spcBef>
              <a:buFontTx/>
              <a:buNone/>
            </a:pPr>
            <a:endParaRPr lang="en-IN" altLang="en-US" sz="1800" dirty="0">
              <a:solidFill>
                <a:srgbClr val="0000FF"/>
              </a:solidFill>
            </a:endParaRPr>
          </a:p>
          <a:p>
            <a:pPr eaLnBrk="1" hangingPunct="1">
              <a:spcBef>
                <a:spcPct val="50000"/>
              </a:spcBef>
              <a:buFontTx/>
              <a:buNone/>
            </a:pPr>
            <a:r>
              <a:rPr lang="en-IN" altLang="en-US" sz="1800" dirty="0">
                <a:solidFill>
                  <a:srgbClr val="0000FF"/>
                </a:solidFill>
              </a:rPr>
              <a:t>R Code for simple </a:t>
            </a:r>
            <a:r>
              <a:rPr lang="en-IN" altLang="en-US" sz="1800" dirty="0" err="1">
                <a:solidFill>
                  <a:srgbClr val="0000FF"/>
                </a:solidFill>
              </a:rPr>
              <a:t>correlogram</a:t>
            </a:r>
            <a:r>
              <a:rPr lang="en-IN" altLang="en-US" sz="1800" dirty="0">
                <a:solidFill>
                  <a:srgbClr val="0000FF"/>
                </a:solidFill>
              </a:rPr>
              <a:t> using function </a:t>
            </a:r>
            <a:r>
              <a:rPr lang="en-IN" altLang="en-US" sz="1800" dirty="0" err="1">
                <a:solidFill>
                  <a:srgbClr val="0000FF"/>
                </a:solidFill>
              </a:rPr>
              <a:t>corrgram</a:t>
            </a:r>
            <a:r>
              <a:rPr lang="en-IN" altLang="en-US" sz="1800" dirty="0">
                <a:solidFill>
                  <a:srgbClr val="0000FF"/>
                </a:solidFill>
              </a:rPr>
              <a:t>():</a:t>
            </a:r>
            <a:r>
              <a:rPr lang="en-IN" altLang="en-US" sz="1800" dirty="0"/>
              <a:t> </a:t>
            </a:r>
            <a:endParaRPr lang="en-IN" altLang="en-US" sz="1800" dirty="0"/>
          </a:p>
          <a:p>
            <a:pPr eaLnBrk="1" hangingPunct="1">
              <a:spcBef>
                <a:spcPct val="50000"/>
              </a:spcBef>
              <a:buFontTx/>
              <a:buNone/>
            </a:pPr>
            <a:endParaRPr lang="en-IN" altLang="en-US" sz="1800" dirty="0"/>
          </a:p>
          <a:p>
            <a:pPr eaLnBrk="1" hangingPunct="1">
              <a:spcBef>
                <a:spcPct val="50000"/>
              </a:spcBef>
              <a:buFontTx/>
              <a:buNone/>
            </a:pPr>
            <a:r>
              <a:rPr lang="en-IN" altLang="en-US" sz="1800" dirty="0"/>
              <a:t>&gt; </a:t>
            </a:r>
            <a:r>
              <a:rPr lang="en-IN" altLang="en-US" sz="1800" dirty="0" err="1"/>
              <a:t>install.packages</a:t>
            </a:r>
            <a:r>
              <a:rPr lang="en-IN" altLang="en-US" sz="1800" dirty="0"/>
              <a:t>("</a:t>
            </a:r>
            <a:r>
              <a:rPr lang="en-IN" altLang="en-US" sz="1800" dirty="0" err="1"/>
              <a:t>corrgram</a:t>
            </a:r>
            <a:r>
              <a:rPr lang="en-IN" altLang="en-US" sz="1800" dirty="0"/>
              <a:t>")</a:t>
            </a:r>
            <a:endParaRPr lang="en-IN" altLang="en-US" sz="1800" dirty="0"/>
          </a:p>
          <a:p>
            <a:pPr eaLnBrk="1" hangingPunct="1">
              <a:spcBef>
                <a:spcPct val="50000"/>
              </a:spcBef>
              <a:buFontTx/>
              <a:buNone/>
            </a:pPr>
            <a:r>
              <a:rPr lang="en-IN" altLang="en-US" sz="1800" dirty="0"/>
              <a:t>&gt; library(</a:t>
            </a:r>
            <a:r>
              <a:rPr lang="en-IN" altLang="en-US" sz="1800" dirty="0" err="1"/>
              <a:t>corrgram</a:t>
            </a:r>
            <a:r>
              <a:rPr lang="en-IN" altLang="en-US" sz="1800" dirty="0"/>
              <a:t>)</a:t>
            </a:r>
            <a:endParaRPr lang="en-IN" altLang="en-US" sz="1800" dirty="0"/>
          </a:p>
          <a:p>
            <a:pPr eaLnBrk="1" hangingPunct="1">
              <a:spcBef>
                <a:spcPct val="50000"/>
              </a:spcBef>
              <a:buFontTx/>
              <a:buNone/>
            </a:pPr>
            <a:r>
              <a:rPr lang="en-IN" altLang="en-US" sz="1800" dirty="0"/>
              <a:t>&gt; </a:t>
            </a:r>
            <a:r>
              <a:rPr lang="en-IN" altLang="en-US" sz="1800" dirty="0" err="1"/>
              <a:t>corrgram</a:t>
            </a:r>
            <a:r>
              <a:rPr lang="en-IN" altLang="en-US" sz="1800" dirty="0"/>
              <a:t>(train, order=NULL, panel=</a:t>
            </a:r>
            <a:r>
              <a:rPr lang="en-IN" altLang="en-US" sz="1800" dirty="0" err="1"/>
              <a:t>panel.shade</a:t>
            </a:r>
            <a:r>
              <a:rPr lang="en-IN" altLang="en-US" sz="1800" dirty="0"/>
              <a:t>, </a:t>
            </a:r>
            <a:r>
              <a:rPr lang="en-IN" altLang="en-US" sz="1800" dirty="0" err="1"/>
              <a:t>text.panel</a:t>
            </a:r>
            <a:r>
              <a:rPr lang="en-IN" altLang="en-US" sz="1800" dirty="0"/>
              <a:t>=panel.txt,           main="</a:t>
            </a:r>
            <a:r>
              <a:rPr lang="en-IN" altLang="en-US" sz="1800" dirty="0" err="1"/>
              <a:t>Correlogram</a:t>
            </a:r>
            <a:r>
              <a:rPr lang="en-IN" altLang="en-US" sz="1800" dirty="0"/>
              <a:t>")</a:t>
            </a:r>
            <a:endParaRPr lang="en-IN" altLang="en-US" sz="1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31748" name="Text Box 4"/>
          <p:cNvSpPr txBox="1">
            <a:spLocks noChangeArrowheads="1"/>
          </p:cNvSpPr>
          <p:nvPr/>
        </p:nvSpPr>
        <p:spPr bwMode="auto">
          <a:xfrm>
            <a:off x="1513207" y="619506"/>
            <a:ext cx="434281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DATA VISUALIZATION</a:t>
            </a:r>
            <a:endParaRPr lang="en-US" altLang="en-US" sz="2000" b="1" dirty="0">
              <a:solidFill>
                <a:srgbClr val="CC3300"/>
              </a:solidFill>
            </a:endParaRPr>
          </a:p>
        </p:txBody>
      </p:sp>
      <p:sp>
        <p:nvSpPr>
          <p:cNvPr id="31749" name="Rectangle 2"/>
          <p:cNvSpPr>
            <a:spLocks noChangeArrowheads="1"/>
          </p:cNvSpPr>
          <p:nvPr/>
        </p:nvSpPr>
        <p:spPr bwMode="auto">
          <a:xfrm>
            <a:off x="413488" y="4879779"/>
            <a:ext cx="853324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IN" altLang="en-US" sz="1800" dirty="0"/>
              <a:t>Darker the colour, higher the co-relation between variables. Positive co-relations are displayed in blue and negative correlations in red colour. Colour intensity is proportional to the co-relation value. </a:t>
            </a:r>
            <a:endParaRPr lang="en-IN" altLang="en-US" sz="1800" dirty="0"/>
          </a:p>
          <a:p>
            <a:pPr>
              <a:spcBef>
                <a:spcPct val="0"/>
              </a:spcBef>
            </a:pPr>
            <a:r>
              <a:rPr lang="en-IN" altLang="en-US" sz="1800" dirty="0"/>
              <a:t>We can see that Item cost &amp; Outlet sales are positively correlated while Item weight &amp; its visibility are negatively correlated. </a:t>
            </a:r>
            <a:endParaRPr lang="en-IN" altLang="en-US" sz="1800" dirty="0"/>
          </a:p>
        </p:txBody>
      </p:sp>
      <p:pic>
        <p:nvPicPr>
          <p:cNvPr id="31750"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05552" y="1117915"/>
            <a:ext cx="8380863" cy="3738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32772" name="AutoShape 4"/>
          <p:cNvSpPr>
            <a:spLocks noChangeArrowheads="1"/>
          </p:cNvSpPr>
          <p:nvPr/>
        </p:nvSpPr>
        <p:spPr bwMode="auto">
          <a:xfrm>
            <a:off x="2013471" y="2438534"/>
            <a:ext cx="5028518" cy="1219035"/>
          </a:xfrm>
          <a:prstGeom prst="roundRect">
            <a:avLst>
              <a:gd name="adj" fmla="val 16667"/>
            </a:avLst>
          </a:prstGeom>
          <a:solidFill>
            <a:srgbClr val="000099"/>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b="1" dirty="0" smtClean="0">
                <a:solidFill>
                  <a:schemeClr val="bg1"/>
                </a:solidFill>
              </a:rPr>
              <a:t>DATA </a:t>
            </a:r>
            <a:r>
              <a:rPr lang="en-US" altLang="en-US" sz="2200" b="1" dirty="0">
                <a:solidFill>
                  <a:schemeClr val="bg1"/>
                </a:solidFill>
              </a:rPr>
              <a:t>PRE-PROCESSING</a:t>
            </a:r>
            <a:endParaRPr lang="en-US" altLang="en-US" sz="2200" b="1"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91" y="1059102"/>
            <a:ext cx="8424196" cy="785938"/>
          </a:xfrm>
        </p:spPr>
        <p:txBody>
          <a:bodyPr>
            <a:normAutofit/>
          </a:bodyPr>
          <a:lstStyle/>
          <a:p>
            <a:r>
              <a:rPr lang="en-IN" dirty="0">
                <a:latin typeface="Times New Roman" panose="02020603050405020304" pitchFamily="18" charset="0"/>
                <a:cs typeface="Times New Roman" panose="02020603050405020304" pitchFamily="18" charset="0"/>
              </a:rPr>
              <a:t> </a:t>
            </a:r>
            <a:r>
              <a:rPr lang="en-IN" dirty="0" smtClean="0">
                <a:solidFill>
                  <a:srgbClr val="FF0000"/>
                </a:solidFill>
                <a:latin typeface="Times New Roman" panose="02020603050405020304" pitchFamily="18" charset="0"/>
                <a:cs typeface="Times New Roman" panose="02020603050405020304" pitchFamily="18" charset="0"/>
              </a:rPr>
              <a:t>Download R &amp; </a:t>
            </a:r>
            <a:r>
              <a:rPr lang="en-IN" dirty="0" err="1" smtClean="0">
                <a:solidFill>
                  <a:srgbClr val="FF0000"/>
                </a:solidFill>
                <a:latin typeface="Times New Roman" panose="02020603050405020304" pitchFamily="18" charset="0"/>
                <a:cs typeface="Times New Roman" panose="02020603050405020304" pitchFamily="18" charset="0"/>
              </a:rPr>
              <a:t>RStudio</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5867" y="1698411"/>
            <a:ext cx="8228484" cy="2153920"/>
          </a:xfrm>
        </p:spPr>
        <p:txBody>
          <a:bodyPr/>
          <a:lstStyle/>
          <a:p>
            <a:pPr algn="just"/>
            <a:endParaRPr lang="en-US" sz="2400" dirty="0">
              <a:latin typeface="Times New Roman" panose="02020603050405020304" pitchFamily="18" charset="0"/>
              <a:cs typeface="Times New Roman" panose="02020603050405020304" pitchFamily="18" charset="0"/>
              <a:hlinkClick r:id="" action="ppaction://noaction"/>
            </a:endParaRPr>
          </a:p>
          <a:p>
            <a:pPr algn="just"/>
            <a:r>
              <a:rPr lang="en-US" sz="2400" dirty="0" smtClean="0">
                <a:latin typeface="Times New Roman" panose="02020603050405020304" pitchFamily="18" charset="0"/>
                <a:cs typeface="Times New Roman" panose="02020603050405020304" pitchFamily="18" charset="0"/>
                <a:hlinkClick r:id="" action="ppaction://noaction"/>
              </a:rPr>
              <a:t>http</a:t>
            </a:r>
            <a:r>
              <a:rPr lang="en-US" sz="2400" dirty="0">
                <a:latin typeface="Times New Roman" panose="02020603050405020304" pitchFamily="18" charset="0"/>
                <a:cs typeface="Times New Roman" panose="02020603050405020304" pitchFamily="18" charset="0"/>
                <a:hlinkClick r:id="" action="ppaction://noaction"/>
              </a:rPr>
              <a:t>://www.r-project.org/</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hlinkClick r:id="rId1"/>
              </a:rPr>
              <a:t>http://cran.r-project.org/doc/contrib/Verzani-SimpleR.pdf</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dirty="0"/>
          </a:p>
        </p:txBody>
      </p:sp>
      <p:sp>
        <p:nvSpPr>
          <p:cNvPr id="4" name="Content Placeholder 2"/>
          <p:cNvSpPr txBox="1"/>
          <p:nvPr/>
        </p:nvSpPr>
        <p:spPr>
          <a:xfrm>
            <a:off x="565867" y="3922865"/>
            <a:ext cx="8706271" cy="2563784"/>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IN" sz="2400" dirty="0" smtClean="0">
                <a:latin typeface="Times New Roman" panose="02020603050405020304" pitchFamily="18" charset="0"/>
                <a:cs typeface="Times New Roman" panose="02020603050405020304" pitchFamily="18" charset="0"/>
              </a:rPr>
              <a:t>Download R:</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hlinkClick r:id="rId2"/>
              </a:rPr>
              <a:t>http://cran.r-project.org/bin/</a:t>
            </a:r>
            <a:endParaRPr lang="en-US"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Download </a:t>
            </a:r>
            <a:r>
              <a:rPr lang="en-IN" sz="2400" dirty="0" err="1" smtClean="0">
                <a:latin typeface="Times New Roman" panose="02020603050405020304" pitchFamily="18" charset="0"/>
                <a:cs typeface="Times New Roman" panose="02020603050405020304" pitchFamily="18" charset="0"/>
              </a:rPr>
              <a:t>RStudio</a:t>
            </a:r>
            <a:r>
              <a:rPr lang="en-IN"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hlinkClick r:id="rId3"/>
              </a:rPr>
              <a:t>http://www.rstudio.com/ide/download/desktop</a:t>
            </a:r>
            <a:endParaRPr lang="en-US" sz="2400" dirty="0" smtClean="0">
              <a:latin typeface="Times New Roman" panose="02020603050405020304" pitchFamily="18" charset="0"/>
              <a:cs typeface="Times New Roman" panose="02020603050405020304" pitchFamily="18" charset="0"/>
              <a:hlinkClick r:id="rId3"/>
            </a:endParaRPr>
          </a:p>
          <a:p>
            <a:pPr marL="0" indent="0">
              <a:buNone/>
            </a:pPr>
            <a:r>
              <a:rPr lang="en-US" altLang="en-IN" sz="2400" b="1" dirty="0" smtClean="0"/>
              <a:t>    R for beginers</a:t>
            </a:r>
            <a:endParaRPr lang="en-IN" sz="2400" b="1" dirty="0" smtClean="0"/>
          </a:p>
          <a:p>
            <a:r>
              <a:rPr lang="en-IN" sz="1400" dirty="0">
                <a:latin typeface="Times New Roman" panose="02020603050405020304" pitchFamily="18" charset="0"/>
                <a:cs typeface="Times New Roman" panose="02020603050405020304" pitchFamily="18" charset="0"/>
                <a:hlinkClick r:id="rId4" action="ppaction://hlinkfile"/>
              </a:rPr>
              <a:t>https://www.youtube.com/watch?v=cX532N_XLIs&amp;ab_channel=MarinStatsLectures-RProgramming%26Statistics</a:t>
            </a:r>
            <a:endParaRPr lang="en-IN" sz="1400" dirty="0">
              <a:latin typeface="Times New Roman" panose="02020603050405020304" pitchFamily="18" charset="0"/>
              <a:cs typeface="Times New Roman" panose="02020603050405020304" pitchFamily="18" charset="0"/>
              <a:hlinkClick r:id="rId4" action="ppaction://hlinkfile"/>
            </a:endParaRPr>
          </a:p>
          <a:p>
            <a:r>
              <a:rPr lang="en-IN" sz="1400" dirty="0">
                <a:latin typeface="Times New Roman" panose="02020603050405020304" pitchFamily="18" charset="0"/>
                <a:cs typeface="Times New Roman" panose="02020603050405020304" pitchFamily="18" charset="0"/>
                <a:hlinkClick r:id="rId5" action="ppaction://hlinkfile"/>
              </a:rPr>
              <a:t>https://www.youtube.com/watch?v=eD07NznguA4&amp;ab_channel=OpenIntroOrg</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33796" name="Text Box 4"/>
          <p:cNvSpPr txBox="1">
            <a:spLocks noChangeArrowheads="1"/>
          </p:cNvSpPr>
          <p:nvPr/>
        </p:nvSpPr>
        <p:spPr bwMode="auto">
          <a:xfrm>
            <a:off x="1461456" y="624269"/>
            <a:ext cx="434281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DATA PREPROCESSING</a:t>
            </a:r>
            <a:endParaRPr lang="en-US" altLang="en-US" sz="2000" b="1" dirty="0">
              <a:solidFill>
                <a:srgbClr val="CC3300"/>
              </a:solidFill>
            </a:endParaRPr>
          </a:p>
        </p:txBody>
      </p:sp>
      <p:sp>
        <p:nvSpPr>
          <p:cNvPr id="33797" name="Text Box 5"/>
          <p:cNvSpPr txBox="1">
            <a:spLocks noChangeArrowheads="1"/>
          </p:cNvSpPr>
          <p:nvPr/>
        </p:nvSpPr>
        <p:spPr bwMode="auto">
          <a:xfrm>
            <a:off x="619057" y="1777266"/>
            <a:ext cx="7238018"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AutoNum type="arabicPeriod"/>
            </a:pPr>
            <a:r>
              <a:rPr lang="en-US" altLang="en-US" sz="1800" dirty="0"/>
              <a:t>Missing value replenishment</a:t>
            </a:r>
            <a:endParaRPr lang="en-US" altLang="en-US" sz="1800" dirty="0"/>
          </a:p>
          <a:p>
            <a:pPr eaLnBrk="1" hangingPunct="1">
              <a:spcBef>
                <a:spcPct val="50000"/>
              </a:spcBef>
              <a:buFontTx/>
              <a:buAutoNum type="arabicPeriod"/>
            </a:pPr>
            <a:r>
              <a:rPr lang="en-US" altLang="en-US" sz="1800" dirty="0"/>
              <a:t>Transformation or normalization</a:t>
            </a:r>
            <a:endParaRPr lang="en-US" altLang="en-US" sz="1800" dirty="0"/>
          </a:p>
          <a:p>
            <a:pPr eaLnBrk="1" hangingPunct="1">
              <a:spcBef>
                <a:spcPct val="50000"/>
              </a:spcBef>
              <a:buFontTx/>
              <a:buAutoNum type="arabicPeriod"/>
            </a:pPr>
            <a:r>
              <a:rPr lang="en-US" altLang="en-US" sz="1800" dirty="0"/>
              <a:t>Random Sampling</a:t>
            </a:r>
            <a:endParaRPr lang="en-US" altLang="en-US" sz="1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1026"/>
          <p:cNvSpPr>
            <a:spLocks noChangeShapeType="1"/>
          </p:cNvSpPr>
          <p:nvPr/>
        </p:nvSpPr>
        <p:spPr bwMode="auto">
          <a:xfrm>
            <a:off x="108729" y="114331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wrap="none" anchor="ctr"/>
          <a:lstStyle/>
          <a:p>
            <a:endParaRPr lang="en-IN"/>
          </a:p>
        </p:txBody>
      </p:sp>
      <p:sp>
        <p:nvSpPr>
          <p:cNvPr id="34819" name="Text Box 1027"/>
          <p:cNvSpPr txBox="1">
            <a:spLocks noChangeArrowheads="1"/>
          </p:cNvSpPr>
          <p:nvPr/>
        </p:nvSpPr>
        <p:spPr bwMode="auto">
          <a:xfrm>
            <a:off x="1385266" y="620046"/>
            <a:ext cx="4342811"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Missing Value Handling</a:t>
            </a:r>
            <a:endParaRPr lang="en-US" altLang="en-US" sz="2000" b="1" dirty="0">
              <a:solidFill>
                <a:srgbClr val="CC3300"/>
              </a:solidFill>
            </a:endParaRPr>
          </a:p>
          <a:p>
            <a:pPr>
              <a:spcBef>
                <a:spcPct val="50000"/>
              </a:spcBef>
              <a:buFontTx/>
              <a:buNone/>
            </a:pPr>
            <a:endParaRPr lang="en-US" altLang="en-US" sz="2000" b="1" dirty="0">
              <a:solidFill>
                <a:srgbClr val="CC3300"/>
              </a:solidFill>
            </a:endParaRPr>
          </a:p>
        </p:txBody>
      </p:sp>
      <p:sp>
        <p:nvSpPr>
          <p:cNvPr id="34821" name="Text Box 1030"/>
          <p:cNvSpPr txBox="1">
            <a:spLocks noChangeArrowheads="1"/>
          </p:cNvSpPr>
          <p:nvPr/>
        </p:nvSpPr>
        <p:spPr bwMode="auto">
          <a:xfrm>
            <a:off x="337298" y="1356007"/>
            <a:ext cx="8457053" cy="355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82675" indent="-1082675">
              <a:spcBef>
                <a:spcPct val="20000"/>
              </a:spcBef>
              <a:buChar char="•"/>
              <a:defRPr sz="3200">
                <a:solidFill>
                  <a:schemeClr val="tx1"/>
                </a:solidFill>
                <a:latin typeface="Arial" panose="020B0604020202020204" pitchFamily="34" charset="0"/>
              </a:defRPr>
            </a:lvl1pPr>
            <a:lvl2pPr marL="1196975">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dirty="0">
                <a:solidFill>
                  <a:srgbClr val="000099"/>
                </a:solidFill>
              </a:rPr>
              <a:t>Example: </a:t>
            </a:r>
            <a:r>
              <a:rPr lang="en-US" altLang="en-US" sz="1800" dirty="0"/>
              <a:t>Suppose a telecom company wants to analyze the performance of its circles based on the following parameters </a:t>
            </a:r>
            <a:endParaRPr lang="en-US" altLang="en-US" sz="1800" dirty="0"/>
          </a:p>
          <a:p>
            <a:pPr lvl="1">
              <a:spcBef>
                <a:spcPct val="50000"/>
              </a:spcBef>
              <a:buFontTx/>
              <a:buNone/>
            </a:pPr>
            <a:r>
              <a:rPr lang="en-US" altLang="en-US" sz="1800" dirty="0"/>
              <a:t>	1. Current Month’s Usage</a:t>
            </a:r>
            <a:endParaRPr lang="en-US" altLang="en-US" sz="1800" dirty="0"/>
          </a:p>
          <a:p>
            <a:pPr lvl="1">
              <a:spcBef>
                <a:spcPct val="50000"/>
              </a:spcBef>
              <a:buFontTx/>
              <a:buNone/>
            </a:pPr>
            <a:r>
              <a:rPr lang="en-US" altLang="en-US" sz="1800" dirty="0"/>
              <a:t>	2. Last 3 Month’s Usage</a:t>
            </a:r>
            <a:endParaRPr lang="en-US" altLang="en-US" sz="1800" dirty="0"/>
          </a:p>
          <a:p>
            <a:pPr lvl="1">
              <a:spcBef>
                <a:spcPct val="50000"/>
              </a:spcBef>
              <a:buFontTx/>
              <a:buNone/>
            </a:pPr>
            <a:r>
              <a:rPr lang="en-US" altLang="en-US" sz="1800" dirty="0"/>
              <a:t>	3. Average Recharge </a:t>
            </a:r>
            <a:endParaRPr lang="en-US" altLang="en-US" sz="1800" dirty="0"/>
          </a:p>
          <a:p>
            <a:pPr lvl="1">
              <a:spcBef>
                <a:spcPct val="50000"/>
              </a:spcBef>
              <a:buFontTx/>
              <a:buNone/>
            </a:pPr>
            <a:r>
              <a:rPr lang="en-US" altLang="en-US" sz="1800" dirty="0"/>
              <a:t>	4. Projected </a:t>
            </a:r>
            <a:r>
              <a:rPr lang="en-US" altLang="en-US" sz="1800" dirty="0" smtClean="0"/>
              <a:t>Growth</a:t>
            </a:r>
            <a:endParaRPr lang="en-US" altLang="en-US" sz="1800" dirty="0" smtClean="0"/>
          </a:p>
          <a:p>
            <a:pPr lvl="1">
              <a:spcBef>
                <a:spcPct val="50000"/>
              </a:spcBef>
              <a:buFontTx/>
              <a:buNone/>
            </a:pPr>
            <a:endParaRPr lang="en-US" altLang="en-US" sz="1800" dirty="0"/>
          </a:p>
          <a:p>
            <a:pPr lvl="1">
              <a:spcBef>
                <a:spcPct val="50000"/>
              </a:spcBef>
              <a:buFontTx/>
              <a:buNone/>
            </a:pPr>
            <a:r>
              <a:rPr lang="en-US" altLang="en-US" sz="1800" dirty="0" smtClean="0"/>
              <a:t>The </a:t>
            </a:r>
            <a:r>
              <a:rPr lang="en-US" altLang="en-US" sz="1800" dirty="0"/>
              <a:t>data set is given in next slide. (</a:t>
            </a:r>
            <a:r>
              <a:rPr lang="en-US" altLang="en-US" sz="1800" dirty="0" err="1"/>
              <a:t>Missing_Values_Telecom</a:t>
            </a:r>
            <a:r>
              <a:rPr lang="en-US" altLang="en-US" sz="1800" dirty="0"/>
              <a:t> Data)</a:t>
            </a:r>
            <a:endParaRPr lang="en-US" altLang="en-US" sz="1800" dirty="0"/>
          </a:p>
          <a:p>
            <a:pPr algn="just">
              <a:spcBef>
                <a:spcPct val="50000"/>
              </a:spcBef>
              <a:buFontTx/>
              <a:buNone/>
            </a:pPr>
            <a:endParaRPr lang="en-US" altLang="en-US" sz="1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Line 1026"/>
          <p:cNvSpPr>
            <a:spLocks noChangeShapeType="1"/>
          </p:cNvSpPr>
          <p:nvPr/>
        </p:nvSpPr>
        <p:spPr bwMode="auto">
          <a:xfrm>
            <a:off x="108729" y="114331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wrap="none" anchor="ctr"/>
          <a:lstStyle/>
          <a:p>
            <a:endParaRPr lang="en-IN"/>
          </a:p>
        </p:txBody>
      </p:sp>
      <p:sp>
        <p:nvSpPr>
          <p:cNvPr id="35843" name="Text Box 1027"/>
          <p:cNvSpPr txBox="1">
            <a:spLocks noChangeArrowheads="1"/>
          </p:cNvSpPr>
          <p:nvPr/>
        </p:nvSpPr>
        <p:spPr bwMode="auto">
          <a:xfrm>
            <a:off x="1497394" y="595698"/>
            <a:ext cx="4342811"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Missing Value Handling</a:t>
            </a:r>
            <a:endParaRPr lang="en-US" altLang="en-US" sz="2000" b="1" dirty="0">
              <a:solidFill>
                <a:srgbClr val="CC3300"/>
              </a:solidFill>
            </a:endParaRPr>
          </a:p>
          <a:p>
            <a:pPr>
              <a:spcBef>
                <a:spcPct val="50000"/>
              </a:spcBef>
              <a:buFontTx/>
              <a:buNone/>
            </a:pPr>
            <a:endParaRPr lang="en-US" altLang="en-US" sz="2000" b="1" dirty="0">
              <a:solidFill>
                <a:srgbClr val="CC3300"/>
              </a:solidFill>
            </a:endParaRPr>
          </a:p>
        </p:txBody>
      </p:sp>
      <p:sp>
        <p:nvSpPr>
          <p:cNvPr id="35844" name="Text Box 1028"/>
          <p:cNvSpPr txBox="1">
            <a:spLocks noChangeArrowheads="1"/>
          </p:cNvSpPr>
          <p:nvPr/>
        </p:nvSpPr>
        <p:spPr bwMode="auto">
          <a:xfrm>
            <a:off x="108729" y="1219501"/>
            <a:ext cx="914275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Example: </a:t>
            </a:r>
            <a:r>
              <a:rPr lang="en-US" altLang="en-US" sz="1800">
                <a:solidFill>
                  <a:srgbClr val="990000"/>
                </a:solidFill>
              </a:rPr>
              <a:t>Circle wise Data</a:t>
            </a:r>
            <a:endParaRPr lang="en-US" altLang="en-US" sz="1800">
              <a:solidFill>
                <a:srgbClr val="990000"/>
              </a:solidFill>
            </a:endParaRPr>
          </a:p>
        </p:txBody>
      </p:sp>
      <p:graphicFrame>
        <p:nvGraphicFramePr>
          <p:cNvPr id="35846" name="Object 2"/>
          <p:cNvGraphicFramePr>
            <a:graphicFrameLocks noChangeAspect="1"/>
          </p:cNvGraphicFramePr>
          <p:nvPr/>
        </p:nvGraphicFramePr>
        <p:xfrm>
          <a:off x="1708712" y="1544894"/>
          <a:ext cx="6628501" cy="4779314"/>
        </p:xfrm>
        <a:graphic>
          <a:graphicData uri="http://schemas.openxmlformats.org/presentationml/2006/ole">
            <mc:AlternateContent xmlns:mc="http://schemas.openxmlformats.org/markup-compatibility/2006">
              <mc:Choice xmlns:v="urn:schemas-microsoft-com:vml" Requires="v">
                <p:oleObj spid="_x0000_s1038" name="Worksheet" r:id="rId1" imgW="5610860" imgH="4244340" progId="Excel.Sheet.8">
                  <p:embed/>
                </p:oleObj>
              </mc:Choice>
              <mc:Fallback>
                <p:oleObj name="Worksheet" r:id="rId1" imgW="5610860" imgH="4244340" progId="Excel.Sheet.8">
                  <p:embed/>
                  <p:pic>
                    <p:nvPicPr>
                      <p:cNvPr id="0" name="Picture 10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712" y="1544894"/>
                        <a:ext cx="6628501" cy="477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1026"/>
          <p:cNvSpPr>
            <a:spLocks noChangeShapeType="1"/>
          </p:cNvSpPr>
          <p:nvPr/>
        </p:nvSpPr>
        <p:spPr bwMode="auto">
          <a:xfrm>
            <a:off x="108729" y="114331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wrap="none" anchor="ctr"/>
          <a:lstStyle/>
          <a:p>
            <a:endParaRPr lang="en-IN"/>
          </a:p>
        </p:txBody>
      </p:sp>
      <p:sp>
        <p:nvSpPr>
          <p:cNvPr id="36867" name="Text Box 1027"/>
          <p:cNvSpPr txBox="1">
            <a:spLocks noChangeArrowheads="1"/>
          </p:cNvSpPr>
          <p:nvPr/>
        </p:nvSpPr>
        <p:spPr bwMode="auto">
          <a:xfrm>
            <a:off x="1687284" y="656809"/>
            <a:ext cx="4342811"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Missing Value Handling</a:t>
            </a:r>
            <a:endParaRPr lang="en-US" altLang="en-US" sz="2000" b="1" dirty="0">
              <a:solidFill>
                <a:srgbClr val="CC3300"/>
              </a:solidFill>
            </a:endParaRPr>
          </a:p>
          <a:p>
            <a:pPr>
              <a:spcBef>
                <a:spcPct val="50000"/>
              </a:spcBef>
              <a:buFontTx/>
              <a:buNone/>
            </a:pPr>
            <a:endParaRPr lang="en-US" altLang="en-US" sz="2000" b="1" dirty="0">
              <a:solidFill>
                <a:srgbClr val="CC3300"/>
              </a:solidFill>
            </a:endParaRPr>
          </a:p>
        </p:txBody>
      </p:sp>
      <p:sp>
        <p:nvSpPr>
          <p:cNvPr id="36868" name="Text Box 1028"/>
          <p:cNvSpPr txBox="1">
            <a:spLocks noChangeArrowheads="1"/>
          </p:cNvSpPr>
          <p:nvPr/>
        </p:nvSpPr>
        <p:spPr bwMode="auto">
          <a:xfrm>
            <a:off x="217458" y="1446480"/>
            <a:ext cx="914275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dirty="0">
                <a:solidFill>
                  <a:srgbClr val="000099"/>
                </a:solidFill>
              </a:rPr>
              <a:t>Example: </a:t>
            </a:r>
            <a:r>
              <a:rPr lang="en-US" altLang="en-US" sz="1800" dirty="0">
                <a:solidFill>
                  <a:srgbClr val="990000"/>
                </a:solidFill>
              </a:rPr>
              <a:t>Read data and variables to R</a:t>
            </a:r>
            <a:endParaRPr lang="en-US" altLang="en-US" sz="1800" dirty="0">
              <a:solidFill>
                <a:srgbClr val="990000"/>
              </a:solidFill>
            </a:endParaRPr>
          </a:p>
        </p:txBody>
      </p:sp>
      <p:sp>
        <p:nvSpPr>
          <p:cNvPr id="36870" name="TextBox 7"/>
          <p:cNvSpPr txBox="1">
            <a:spLocks noChangeArrowheads="1"/>
          </p:cNvSpPr>
          <p:nvPr/>
        </p:nvSpPr>
        <p:spPr bwMode="auto">
          <a:xfrm>
            <a:off x="323013" y="1857588"/>
            <a:ext cx="7071353"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dirty="0">
                <a:latin typeface="Arial Narrow" panose="020B0606020202030204" pitchFamily="34" charset="0"/>
              </a:rPr>
              <a:t>&gt; </a:t>
            </a:r>
            <a:r>
              <a:rPr lang="en-IN" altLang="en-US" sz="1800" dirty="0" err="1">
                <a:latin typeface="Arial Narrow" panose="020B0606020202030204" pitchFamily="34" charset="0"/>
              </a:rPr>
              <a:t>mydata</a:t>
            </a:r>
            <a:r>
              <a:rPr lang="en-IN" altLang="en-US" sz="1800" dirty="0">
                <a:latin typeface="Arial Narrow" panose="020B0606020202030204" pitchFamily="34" charset="0"/>
              </a:rPr>
              <a:t> = </a:t>
            </a:r>
            <a:r>
              <a:rPr lang="en-US" altLang="en-IN" sz="1800" dirty="0">
                <a:latin typeface="Arial Narrow" panose="020B0606020202030204" pitchFamily="34" charset="0"/>
              </a:rPr>
              <a:t>read.csv(“</a:t>
            </a:r>
            <a:r>
              <a:rPr lang="en-IN" altLang="en-US" sz="1800" dirty="0" err="1">
                <a:latin typeface="Arial Narrow" panose="020B0606020202030204" pitchFamily="34" charset="0"/>
              </a:rPr>
              <a:t>Missing_Values_Telecom</a:t>
            </a:r>
            <a:r>
              <a:rPr lang="en-US" altLang="en-IN" sz="1800" dirty="0" err="1">
                <a:latin typeface="Arial Narrow" panose="020B0606020202030204" pitchFamily="34" charset="0"/>
              </a:rPr>
              <a:t>.csv”)</a:t>
            </a:r>
            <a:endParaRPr lang="en-IN" altLang="en-US" sz="1800" dirty="0">
              <a:latin typeface="Arial Narrow" panose="020B0606020202030204" pitchFamily="34" charset="0"/>
            </a:endParaRPr>
          </a:p>
          <a:p>
            <a:pPr eaLnBrk="1" hangingPunct="1">
              <a:spcBef>
                <a:spcPct val="0"/>
              </a:spcBef>
              <a:buFontTx/>
              <a:buNone/>
            </a:pPr>
            <a:r>
              <a:rPr lang="en-IN" altLang="en-US" sz="1800" dirty="0">
                <a:latin typeface="Arial Narrow" panose="020B0606020202030204" pitchFamily="34" charset="0"/>
              </a:rPr>
              <a:t>&gt; </a:t>
            </a:r>
            <a:r>
              <a:rPr lang="en-IN" altLang="en-US" sz="1800" dirty="0" err="1">
                <a:latin typeface="Arial Narrow" panose="020B0606020202030204" pitchFamily="34" charset="0"/>
              </a:rPr>
              <a:t>cmusage</a:t>
            </a:r>
            <a:r>
              <a:rPr lang="en-IN" altLang="en-US" sz="1800" dirty="0">
                <a:latin typeface="Arial Narrow" panose="020B0606020202030204" pitchFamily="34" charset="0"/>
              </a:rPr>
              <a:t> = </a:t>
            </a:r>
            <a:r>
              <a:rPr lang="en-IN" altLang="en-US" sz="1800" dirty="0" err="1">
                <a:latin typeface="Arial Narrow" panose="020B0606020202030204" pitchFamily="34" charset="0"/>
              </a:rPr>
              <a:t>mydata</a:t>
            </a:r>
            <a:r>
              <a:rPr lang="en-IN" altLang="en-US" sz="1800" dirty="0">
                <a:latin typeface="Arial Narrow" panose="020B0606020202030204" pitchFamily="34" charset="0"/>
              </a:rPr>
              <a:t>[,2] </a:t>
            </a:r>
            <a:endParaRPr lang="en-IN" altLang="en-US" sz="1800" dirty="0">
              <a:latin typeface="Arial Narrow" panose="020B0606020202030204" pitchFamily="34" charset="0"/>
            </a:endParaRPr>
          </a:p>
          <a:p>
            <a:pPr eaLnBrk="1" hangingPunct="1">
              <a:spcBef>
                <a:spcPct val="0"/>
              </a:spcBef>
              <a:buFontTx/>
              <a:buNone/>
            </a:pPr>
            <a:r>
              <a:rPr lang="en-IN" altLang="en-US" sz="1800" dirty="0">
                <a:latin typeface="Arial Narrow" panose="020B0606020202030204" pitchFamily="34" charset="0"/>
              </a:rPr>
              <a:t>&gt; l3musage = </a:t>
            </a:r>
            <a:r>
              <a:rPr lang="en-IN" altLang="en-US" sz="1800" dirty="0" err="1">
                <a:latin typeface="Arial Narrow" panose="020B0606020202030204" pitchFamily="34" charset="0"/>
              </a:rPr>
              <a:t>mydata</a:t>
            </a:r>
            <a:r>
              <a:rPr lang="en-IN" altLang="en-US" sz="1800" dirty="0">
                <a:latin typeface="Arial Narrow" panose="020B0606020202030204" pitchFamily="34" charset="0"/>
              </a:rPr>
              <a:t>[,3] </a:t>
            </a:r>
            <a:endParaRPr lang="en-IN" altLang="en-US" sz="1800" dirty="0">
              <a:latin typeface="Arial Narrow" panose="020B0606020202030204" pitchFamily="34" charset="0"/>
            </a:endParaRPr>
          </a:p>
          <a:p>
            <a:pPr eaLnBrk="1" hangingPunct="1">
              <a:spcBef>
                <a:spcPct val="0"/>
              </a:spcBef>
              <a:buFontTx/>
              <a:buNone/>
            </a:pPr>
            <a:r>
              <a:rPr lang="en-IN" altLang="en-US" sz="1800" dirty="0">
                <a:latin typeface="Arial Narrow" panose="020B0606020202030204" pitchFamily="34" charset="0"/>
              </a:rPr>
              <a:t>&gt; </a:t>
            </a:r>
            <a:r>
              <a:rPr lang="en-IN" altLang="en-US" sz="1800" dirty="0" err="1">
                <a:latin typeface="Arial Narrow" panose="020B0606020202030204" pitchFamily="34" charset="0"/>
              </a:rPr>
              <a:t>avrecharge</a:t>
            </a:r>
            <a:r>
              <a:rPr lang="en-IN" altLang="en-US" sz="1800" dirty="0">
                <a:latin typeface="Arial Narrow" panose="020B0606020202030204" pitchFamily="34" charset="0"/>
              </a:rPr>
              <a:t> = </a:t>
            </a:r>
            <a:r>
              <a:rPr lang="en-IN" altLang="en-US" sz="1800" dirty="0" err="1">
                <a:latin typeface="Arial Narrow" panose="020B0606020202030204" pitchFamily="34" charset="0"/>
              </a:rPr>
              <a:t>mydata</a:t>
            </a:r>
            <a:r>
              <a:rPr lang="en-IN" altLang="en-US" sz="1800" dirty="0">
                <a:latin typeface="Arial Narrow" panose="020B0606020202030204" pitchFamily="34" charset="0"/>
              </a:rPr>
              <a:t>[,4]</a:t>
            </a:r>
            <a:endParaRPr lang="en-IN" altLang="en-US" sz="1800"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Line 1026"/>
          <p:cNvSpPr>
            <a:spLocks noChangeShapeType="1"/>
          </p:cNvSpPr>
          <p:nvPr/>
        </p:nvSpPr>
        <p:spPr bwMode="auto">
          <a:xfrm>
            <a:off x="108729" y="114331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wrap="none" anchor="ctr"/>
          <a:lstStyle/>
          <a:p>
            <a:endParaRPr lang="en-IN"/>
          </a:p>
        </p:txBody>
      </p:sp>
      <p:sp>
        <p:nvSpPr>
          <p:cNvPr id="37891" name="Text Box 1027"/>
          <p:cNvSpPr txBox="1">
            <a:spLocks noChangeArrowheads="1"/>
          </p:cNvSpPr>
          <p:nvPr/>
        </p:nvSpPr>
        <p:spPr bwMode="auto">
          <a:xfrm>
            <a:off x="1531894" y="585546"/>
            <a:ext cx="4342811"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Missing Value Handling</a:t>
            </a:r>
            <a:endParaRPr lang="en-US" altLang="en-US" sz="2000" b="1" dirty="0">
              <a:solidFill>
                <a:srgbClr val="CC3300"/>
              </a:solidFill>
            </a:endParaRPr>
          </a:p>
          <a:p>
            <a:pPr>
              <a:spcBef>
                <a:spcPct val="50000"/>
              </a:spcBef>
              <a:buFontTx/>
              <a:buNone/>
            </a:pPr>
            <a:endParaRPr lang="en-US" altLang="en-US" sz="2000" b="1" dirty="0">
              <a:solidFill>
                <a:srgbClr val="CC3300"/>
              </a:solidFill>
            </a:endParaRPr>
          </a:p>
        </p:txBody>
      </p:sp>
      <p:sp>
        <p:nvSpPr>
          <p:cNvPr id="37892" name="Text Box 1028"/>
          <p:cNvSpPr txBox="1">
            <a:spLocks noChangeArrowheads="1"/>
          </p:cNvSpPr>
          <p:nvPr/>
        </p:nvSpPr>
        <p:spPr bwMode="auto">
          <a:xfrm>
            <a:off x="337299" y="1397276"/>
            <a:ext cx="9142759"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9650" indent="-2279650">
              <a:spcBef>
                <a:spcPct val="20000"/>
              </a:spcBef>
              <a:buChar char="•"/>
              <a:tabLst>
                <a:tab pos="1082675" algn="l"/>
              </a:tabLst>
              <a:defRPr sz="3200">
                <a:solidFill>
                  <a:schemeClr val="tx1"/>
                </a:solidFill>
                <a:latin typeface="Arial" panose="020B0604020202020204" pitchFamily="34" charset="0"/>
              </a:defRPr>
            </a:lvl1pPr>
            <a:lvl2pPr marL="742950" indent="-285750">
              <a:spcBef>
                <a:spcPct val="20000"/>
              </a:spcBef>
              <a:buChar char="–"/>
              <a:tabLst>
                <a:tab pos="1082675" algn="l"/>
              </a:tabLst>
              <a:defRPr sz="2800">
                <a:solidFill>
                  <a:schemeClr val="tx1"/>
                </a:solidFill>
                <a:latin typeface="Arial" panose="020B0604020202020204" pitchFamily="34" charset="0"/>
              </a:defRPr>
            </a:lvl2pPr>
            <a:lvl3pPr marL="1143000" indent="-228600">
              <a:spcBef>
                <a:spcPct val="20000"/>
              </a:spcBef>
              <a:buChar char="•"/>
              <a:tabLst>
                <a:tab pos="1082675" algn="l"/>
              </a:tabLst>
              <a:defRPr sz="2400">
                <a:solidFill>
                  <a:schemeClr val="tx1"/>
                </a:solidFill>
                <a:latin typeface="Arial" panose="020B0604020202020204" pitchFamily="34" charset="0"/>
              </a:defRPr>
            </a:lvl3pPr>
            <a:lvl4pPr marL="1600200" indent="-228600">
              <a:spcBef>
                <a:spcPct val="20000"/>
              </a:spcBef>
              <a:buChar char="–"/>
              <a:tabLst>
                <a:tab pos="1082675" algn="l"/>
              </a:tabLst>
              <a:defRPr sz="2000">
                <a:solidFill>
                  <a:schemeClr val="tx1"/>
                </a:solidFill>
                <a:latin typeface="Arial" panose="020B0604020202020204" pitchFamily="34" charset="0"/>
              </a:defRPr>
            </a:lvl4pPr>
            <a:lvl5pPr marL="2057400" indent="-228600">
              <a:spcBef>
                <a:spcPct val="20000"/>
              </a:spcBef>
              <a:buChar char="»"/>
              <a:tabLst>
                <a:tab pos="108267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08267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08267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08267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082675" algn="l"/>
              </a:tabLst>
              <a:defRPr sz="2000">
                <a:solidFill>
                  <a:schemeClr val="tx1"/>
                </a:solidFill>
                <a:latin typeface="Arial" panose="020B0604020202020204" pitchFamily="34" charset="0"/>
              </a:defRPr>
            </a:lvl9pPr>
          </a:lstStyle>
          <a:p>
            <a:pPr>
              <a:spcBef>
                <a:spcPct val="50000"/>
              </a:spcBef>
              <a:buFontTx/>
              <a:buNone/>
            </a:pPr>
            <a:r>
              <a:rPr lang="en-US" altLang="en-US" sz="1800" dirty="0">
                <a:solidFill>
                  <a:srgbClr val="000099"/>
                </a:solidFill>
              </a:rPr>
              <a:t>Option 1:</a:t>
            </a:r>
            <a:r>
              <a:rPr lang="en-US" altLang="en-US" sz="1800" b="1" dirty="0">
                <a:solidFill>
                  <a:srgbClr val="000099"/>
                </a:solidFill>
              </a:rPr>
              <a:t> </a:t>
            </a:r>
            <a:r>
              <a:rPr lang="en-US" altLang="en-US" sz="1800" dirty="0">
                <a:solidFill>
                  <a:srgbClr val="990000"/>
                </a:solidFill>
              </a:rPr>
              <a:t>Discard all records with missing values</a:t>
            </a:r>
            <a:endParaRPr lang="en-US" altLang="en-US" sz="1800" dirty="0">
              <a:solidFill>
                <a:srgbClr val="990000"/>
              </a:solidFill>
            </a:endParaRPr>
          </a:p>
          <a:p>
            <a:pPr>
              <a:spcBef>
                <a:spcPct val="50000"/>
              </a:spcBef>
              <a:buFontTx/>
              <a:buNone/>
            </a:pPr>
            <a:r>
              <a:rPr lang="en-US" altLang="en-US" sz="1800" dirty="0">
                <a:latin typeface="Arial Narrow" panose="020B0606020202030204" pitchFamily="34" charset="0"/>
              </a:rPr>
              <a:t>&gt;</a:t>
            </a:r>
            <a:r>
              <a:rPr lang="en-US" altLang="en-US" sz="1800" dirty="0" err="1">
                <a:latin typeface="Arial Narrow" panose="020B0606020202030204" pitchFamily="34" charset="0"/>
              </a:rPr>
              <a:t>newdata</a:t>
            </a:r>
            <a:r>
              <a:rPr lang="en-US" altLang="en-US" sz="1800" dirty="0">
                <a:latin typeface="Arial Narrow" panose="020B0606020202030204" pitchFamily="34" charset="0"/>
              </a:rPr>
              <a:t> = </a:t>
            </a:r>
            <a:r>
              <a:rPr lang="en-US" altLang="en-US" sz="1800" dirty="0" err="1">
                <a:solidFill>
                  <a:srgbClr val="000099"/>
                </a:solidFill>
                <a:latin typeface="Arial Narrow" panose="020B0606020202030204" pitchFamily="34" charset="0"/>
              </a:rPr>
              <a:t>na.omit</a:t>
            </a:r>
            <a:r>
              <a:rPr lang="en-US" altLang="en-US" sz="1800" dirty="0">
                <a:latin typeface="Arial Narrow" panose="020B0606020202030204" pitchFamily="34" charset="0"/>
              </a:rPr>
              <a:t>(</a:t>
            </a:r>
            <a:r>
              <a:rPr lang="en-US" altLang="en-US" sz="1800" dirty="0" err="1">
                <a:latin typeface="Arial Narrow" panose="020B0606020202030204" pitchFamily="34" charset="0"/>
              </a:rPr>
              <a:t>mydata</a:t>
            </a:r>
            <a:r>
              <a:rPr lang="en-US" altLang="en-US" sz="1800" dirty="0">
                <a:latin typeface="Arial Narrow" panose="020B0606020202030204" pitchFamily="34" charset="0"/>
              </a:rPr>
              <a:t>)</a:t>
            </a:r>
            <a:endParaRPr lang="en-US" altLang="en-US" sz="1800" dirty="0">
              <a:latin typeface="Arial Narrow" panose="020B0606020202030204" pitchFamily="34" charset="0"/>
            </a:endParaRPr>
          </a:p>
          <a:p>
            <a:pPr>
              <a:spcBef>
                <a:spcPct val="50000"/>
              </a:spcBef>
              <a:buFontTx/>
              <a:buNone/>
            </a:pPr>
            <a:r>
              <a:rPr lang="en-IN" altLang="en-US" sz="1800" dirty="0">
                <a:latin typeface="Arial Narrow" panose="020B0606020202030204" pitchFamily="34" charset="0"/>
              </a:rPr>
              <a:t>&gt;</a:t>
            </a:r>
            <a:r>
              <a:rPr lang="en-IN" altLang="en-US" sz="1800" dirty="0">
                <a:solidFill>
                  <a:srgbClr val="000099"/>
                </a:solidFill>
                <a:latin typeface="Arial Narrow" panose="020B0606020202030204" pitchFamily="34" charset="0"/>
              </a:rPr>
              <a:t>write.csv</a:t>
            </a:r>
            <a:r>
              <a:rPr lang="en-IN" altLang="en-US" sz="1800" dirty="0">
                <a:latin typeface="Arial Narrow" panose="020B0606020202030204" pitchFamily="34" charset="0"/>
              </a:rPr>
              <a:t>(</a:t>
            </a:r>
            <a:r>
              <a:rPr lang="en-IN" altLang="en-US" sz="1800" dirty="0" err="1">
                <a:latin typeface="Arial Narrow" panose="020B0606020202030204" pitchFamily="34" charset="0"/>
              </a:rPr>
              <a:t>newdata</a:t>
            </a:r>
            <a:r>
              <a:rPr lang="en-IN" altLang="en-US" sz="1800" dirty="0">
                <a:latin typeface="Arial Narrow" panose="020B0606020202030204" pitchFamily="34" charset="0"/>
              </a:rPr>
              <a:t>,"</a:t>
            </a:r>
            <a:r>
              <a:rPr lang="en-IN" altLang="en-US" sz="1800" dirty="0" smtClean="0">
                <a:latin typeface="Arial Narrow" panose="020B0606020202030204" pitchFamily="34" charset="0"/>
              </a:rPr>
              <a:t>newdata.csv</a:t>
            </a:r>
            <a:r>
              <a:rPr lang="en-IN" altLang="en-US" sz="1800" dirty="0">
                <a:latin typeface="Arial Narrow" panose="020B0606020202030204" pitchFamily="34" charset="0"/>
              </a:rPr>
              <a:t>")</a:t>
            </a:r>
            <a:endParaRPr lang="en-US" altLang="en-US" sz="1800" dirty="0">
              <a:latin typeface="Arial Narrow" panose="020B0606020202030204" pitchFamily="34" charset="0"/>
            </a:endParaRPr>
          </a:p>
        </p:txBody>
      </p:sp>
      <p:graphicFrame>
        <p:nvGraphicFramePr>
          <p:cNvPr id="9" name="Table 8"/>
          <p:cNvGraphicFramePr>
            <a:graphicFrameLocks noGrp="1"/>
          </p:cNvGraphicFramePr>
          <p:nvPr/>
        </p:nvGraphicFramePr>
        <p:xfrm>
          <a:off x="475303" y="2851227"/>
          <a:ext cx="7356475" cy="3644900"/>
        </p:xfrm>
        <a:graphic>
          <a:graphicData uri="http://schemas.openxmlformats.org/drawingml/2006/table">
            <a:tbl>
              <a:tblPr/>
              <a:tblGrid>
                <a:gridCol w="654050"/>
                <a:gridCol w="1757045"/>
                <a:gridCol w="1675130"/>
                <a:gridCol w="1431290"/>
                <a:gridCol w="1361440"/>
                <a:gridCol w="477520"/>
              </a:tblGrid>
              <a:tr h="260350">
                <a:tc>
                  <a:txBody>
                    <a:bodyPr/>
                    <a:lstStyle/>
                    <a:p>
                      <a:pPr algn="ctr" fontAlgn="b"/>
                      <a:r>
                        <a:rPr lang="en-IN" sz="1200" b="0" i="0" u="none" strike="noStrike">
                          <a:solidFill>
                            <a:srgbClr val="003399"/>
                          </a:solidFill>
                          <a:latin typeface="Arial" panose="020B0604020202020204"/>
                        </a:rPr>
                        <a:t>SL.No.</a:t>
                      </a:r>
                      <a:endParaRPr lang="en-IN" sz="1200" b="0" i="0" u="none" strike="noStrike">
                        <a:solidFill>
                          <a:srgbClr val="003399"/>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3399"/>
                          </a:solidFill>
                          <a:latin typeface="Arial" panose="020B0604020202020204"/>
                        </a:rPr>
                        <a:t>Current.Month.s.Usage</a:t>
                      </a:r>
                      <a:endParaRPr lang="en-IN" sz="1200" b="0" i="0" u="none" strike="noStrike">
                        <a:solidFill>
                          <a:srgbClr val="003399"/>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3399"/>
                          </a:solidFill>
                          <a:latin typeface="Arial" panose="020B0604020202020204"/>
                        </a:rPr>
                        <a:t>Last.3.Month.s.Usage</a:t>
                      </a:r>
                      <a:endParaRPr lang="en-IN" sz="1200" b="0" i="0" u="none" strike="noStrike">
                        <a:solidFill>
                          <a:srgbClr val="003399"/>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3399"/>
                          </a:solidFill>
                          <a:latin typeface="Arial" panose="020B0604020202020204"/>
                        </a:rPr>
                        <a:t>Average.Recharge</a:t>
                      </a:r>
                      <a:endParaRPr lang="en-IN" sz="1200" b="0" i="0" u="none" strike="noStrike">
                        <a:solidFill>
                          <a:srgbClr val="003399"/>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3399"/>
                          </a:solidFill>
                          <a:latin typeface="Arial" panose="020B0604020202020204"/>
                        </a:rPr>
                        <a:t>Projected.Growth</a:t>
                      </a:r>
                      <a:endParaRPr lang="en-IN" sz="1200" b="0" i="0" u="none" strike="noStrike">
                        <a:solidFill>
                          <a:srgbClr val="003399"/>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3399"/>
                          </a:solidFill>
                          <a:latin typeface="Arial" panose="020B0604020202020204"/>
                        </a:rPr>
                        <a:t>Circle</a:t>
                      </a:r>
                      <a:endParaRPr lang="en-IN" sz="1200" b="0" i="0" u="none" strike="noStrike">
                        <a:solidFill>
                          <a:srgbClr val="003399"/>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350">
                <a:tc>
                  <a:txBody>
                    <a:bodyPr/>
                    <a:lstStyle/>
                    <a:p>
                      <a:pPr algn="ctr" fontAlgn="b"/>
                      <a:r>
                        <a:rPr lang="en-IN" sz="1200" b="0" i="0" u="none" strike="noStrike">
                          <a:solidFill>
                            <a:srgbClr val="000000"/>
                          </a:solidFill>
                          <a:latin typeface="Arial" panose="020B0604020202020204"/>
                        </a:rPr>
                        <a:t>1</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5.1</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3.5</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99.4</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99.2</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A</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350">
                <a:tc>
                  <a:txBody>
                    <a:bodyPr/>
                    <a:lstStyle/>
                    <a:p>
                      <a:pPr algn="ctr" fontAlgn="b"/>
                      <a:r>
                        <a:rPr lang="en-IN" sz="1200" b="0" i="0" u="none" strike="noStrike">
                          <a:solidFill>
                            <a:srgbClr val="000000"/>
                          </a:solidFill>
                          <a:latin typeface="Arial" panose="020B0604020202020204"/>
                        </a:rPr>
                        <a:t>2</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4.9</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98.6</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99.2</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A</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350">
                <a:tc>
                  <a:txBody>
                    <a:bodyPr/>
                    <a:lstStyle/>
                    <a:p>
                      <a:pPr algn="ctr" fontAlgn="b"/>
                      <a:r>
                        <a:rPr lang="en-IN" sz="1200" b="0" i="0" u="none" strike="noStrike">
                          <a:solidFill>
                            <a:srgbClr val="000000"/>
                          </a:solidFill>
                          <a:latin typeface="Arial" panose="020B0604020202020204"/>
                        </a:rPr>
                        <a:t>4</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4.6</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3.1</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98.5</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9..2</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A</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350">
                <a:tc>
                  <a:txBody>
                    <a:bodyPr/>
                    <a:lstStyle/>
                    <a:p>
                      <a:pPr algn="ctr" fontAlgn="b"/>
                      <a:r>
                        <a:rPr lang="en-IN" sz="1200" b="0" i="0" u="none" strike="noStrike">
                          <a:solidFill>
                            <a:srgbClr val="000000"/>
                          </a:solidFill>
                          <a:latin typeface="Arial" panose="020B0604020202020204"/>
                        </a:rPr>
                        <a:t>6</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5.4</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3.9</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98.3</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99.4</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A</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350">
                <a:tc>
                  <a:txBody>
                    <a:bodyPr/>
                    <a:lstStyle/>
                    <a:p>
                      <a:pPr algn="ctr" fontAlgn="b"/>
                      <a:r>
                        <a:rPr lang="en-IN" sz="1200" b="0" i="0" u="none" strike="noStrike">
                          <a:solidFill>
                            <a:srgbClr val="000000"/>
                          </a:solidFill>
                          <a:latin typeface="Arial" panose="020B0604020202020204"/>
                        </a:rPr>
                        <a:t>7</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7</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3.2</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95.3</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98.4.</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B</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350">
                <a:tc>
                  <a:txBody>
                    <a:bodyPr/>
                    <a:lstStyle/>
                    <a:p>
                      <a:pPr algn="ctr" fontAlgn="b"/>
                      <a:r>
                        <a:rPr lang="en-IN" sz="1200" b="0" i="0" u="none" strike="noStrike">
                          <a:solidFill>
                            <a:srgbClr val="000000"/>
                          </a:solidFill>
                          <a:latin typeface="Arial" panose="020B0604020202020204"/>
                        </a:rPr>
                        <a:t>8</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6.4</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3.2</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95.5</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98.5</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B</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350">
                <a:tc>
                  <a:txBody>
                    <a:bodyPr/>
                    <a:lstStyle/>
                    <a:p>
                      <a:pPr algn="ctr" fontAlgn="b"/>
                      <a:r>
                        <a:rPr lang="en-IN" sz="1200" b="0" i="0" u="none" strike="noStrike">
                          <a:solidFill>
                            <a:srgbClr val="000000"/>
                          </a:solidFill>
                          <a:latin typeface="Arial" panose="020B0604020202020204"/>
                        </a:rPr>
                        <a:t>9</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6.9</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3.1</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95.1</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98.5</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B</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350">
                <a:tc>
                  <a:txBody>
                    <a:bodyPr/>
                    <a:lstStyle/>
                    <a:p>
                      <a:pPr algn="ctr" fontAlgn="b"/>
                      <a:r>
                        <a:rPr lang="en-IN" sz="1200" b="0" i="0" u="none" strike="noStrike">
                          <a:solidFill>
                            <a:srgbClr val="000000"/>
                          </a:solidFill>
                          <a:latin typeface="Arial" panose="020B0604020202020204"/>
                        </a:rPr>
                        <a:t>11</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6.5</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2.8</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95.4</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98.5</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B</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350">
                <a:tc>
                  <a:txBody>
                    <a:bodyPr/>
                    <a:lstStyle/>
                    <a:p>
                      <a:pPr algn="ctr" fontAlgn="b"/>
                      <a:r>
                        <a:rPr lang="en-IN" sz="1200" b="0" i="0" u="none" strike="noStrike">
                          <a:solidFill>
                            <a:srgbClr val="000000"/>
                          </a:solidFill>
                          <a:latin typeface="Arial" panose="020B0604020202020204"/>
                        </a:rPr>
                        <a:t>14</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6.7</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3.3</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94.3</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97.5</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C</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350">
                <a:tc>
                  <a:txBody>
                    <a:bodyPr/>
                    <a:lstStyle/>
                    <a:p>
                      <a:pPr algn="ctr" fontAlgn="b"/>
                      <a:r>
                        <a:rPr lang="en-IN" sz="1200" b="0" i="0" u="none" strike="noStrike">
                          <a:solidFill>
                            <a:srgbClr val="000000"/>
                          </a:solidFill>
                          <a:latin typeface="Arial" panose="020B0604020202020204"/>
                        </a:rPr>
                        <a:t>15</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6.7</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94.8</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97.3</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C</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350">
                <a:tc>
                  <a:txBody>
                    <a:bodyPr/>
                    <a:lstStyle/>
                    <a:p>
                      <a:pPr algn="ctr" fontAlgn="b"/>
                      <a:r>
                        <a:rPr lang="en-IN" sz="1200" b="0" i="0" u="none" strike="noStrike">
                          <a:solidFill>
                            <a:srgbClr val="000000"/>
                          </a:solidFill>
                          <a:latin typeface="Arial" panose="020B0604020202020204"/>
                        </a:rPr>
                        <a:t>16</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6.3</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2.5</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95</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98.9</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C</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350">
                <a:tc>
                  <a:txBody>
                    <a:bodyPr/>
                    <a:lstStyle/>
                    <a:p>
                      <a:pPr algn="ctr" fontAlgn="b"/>
                      <a:r>
                        <a:rPr lang="en-IN" sz="1200" b="0" i="0" u="none" strike="noStrike">
                          <a:solidFill>
                            <a:srgbClr val="000000"/>
                          </a:solidFill>
                          <a:latin typeface="Arial" panose="020B0604020202020204"/>
                        </a:rPr>
                        <a:t>18</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6.2</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3.4</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94.6</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97.3</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C</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350">
                <a:tc>
                  <a:txBody>
                    <a:bodyPr/>
                    <a:lstStyle/>
                    <a:p>
                      <a:pPr algn="ctr" fontAlgn="b"/>
                      <a:r>
                        <a:rPr lang="en-IN" sz="1200" b="0" i="0" u="none" strike="noStrike">
                          <a:solidFill>
                            <a:srgbClr val="000000"/>
                          </a:solidFill>
                          <a:latin typeface="Arial" panose="020B0604020202020204"/>
                        </a:rPr>
                        <a:t>19</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5.9</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94.9</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98.8</a:t>
                      </a:r>
                      <a:endParaRPr lang="en-IN" sz="1200" b="0" i="0" u="none" strike="noStrike">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latin typeface="Arial" panose="020B0604020202020204"/>
                        </a:rPr>
                        <a:t>C</a:t>
                      </a:r>
                      <a:endParaRPr lang="en-IN" sz="1200" b="0" i="0" u="none" strike="noStrike" dirty="0">
                        <a:solidFill>
                          <a:srgbClr val="000000"/>
                        </a:solidFill>
                        <a:latin typeface="Arial" panose="020B0604020202020204"/>
                      </a:endParaRPr>
                    </a:p>
                  </a:txBody>
                  <a:tcPr marL="6772" marR="6772" marT="67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Line 1026"/>
          <p:cNvSpPr>
            <a:spLocks noChangeShapeType="1"/>
          </p:cNvSpPr>
          <p:nvPr/>
        </p:nvSpPr>
        <p:spPr bwMode="auto">
          <a:xfrm>
            <a:off x="108729" y="114331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wrap="none" anchor="ctr"/>
          <a:lstStyle/>
          <a:p>
            <a:endParaRPr lang="en-IN"/>
          </a:p>
        </p:txBody>
      </p:sp>
      <p:sp>
        <p:nvSpPr>
          <p:cNvPr id="39939" name="Text Box 1027"/>
          <p:cNvSpPr txBox="1">
            <a:spLocks noChangeArrowheads="1"/>
          </p:cNvSpPr>
          <p:nvPr/>
        </p:nvSpPr>
        <p:spPr bwMode="auto">
          <a:xfrm>
            <a:off x="1480143" y="630619"/>
            <a:ext cx="4342811"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Missing Value Handling</a:t>
            </a:r>
            <a:endParaRPr lang="en-US" altLang="en-US" sz="2000" b="1" dirty="0">
              <a:solidFill>
                <a:srgbClr val="CC3300"/>
              </a:solidFill>
            </a:endParaRPr>
          </a:p>
          <a:p>
            <a:pPr>
              <a:spcBef>
                <a:spcPct val="50000"/>
              </a:spcBef>
              <a:buFontTx/>
              <a:buNone/>
            </a:pPr>
            <a:endParaRPr lang="en-US" altLang="en-US" sz="2000" b="1" dirty="0">
              <a:solidFill>
                <a:srgbClr val="CC3300"/>
              </a:solidFill>
            </a:endParaRPr>
          </a:p>
        </p:txBody>
      </p:sp>
      <p:sp>
        <p:nvSpPr>
          <p:cNvPr id="39940" name="Text Box 1028"/>
          <p:cNvSpPr txBox="1">
            <a:spLocks noChangeArrowheads="1"/>
          </p:cNvSpPr>
          <p:nvPr/>
        </p:nvSpPr>
        <p:spPr bwMode="auto">
          <a:xfrm>
            <a:off x="289860" y="1299660"/>
            <a:ext cx="914275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9650" indent="-2279650">
              <a:spcBef>
                <a:spcPct val="20000"/>
              </a:spcBef>
              <a:buChar char="•"/>
              <a:tabLst>
                <a:tab pos="1023620" algn="l"/>
              </a:tabLst>
              <a:defRPr sz="3200">
                <a:solidFill>
                  <a:schemeClr val="tx1"/>
                </a:solidFill>
                <a:latin typeface="Arial" panose="020B0604020202020204" pitchFamily="34" charset="0"/>
              </a:defRPr>
            </a:lvl1pPr>
            <a:lvl2pPr marL="742950" indent="-285750">
              <a:spcBef>
                <a:spcPct val="20000"/>
              </a:spcBef>
              <a:buChar char="–"/>
              <a:tabLst>
                <a:tab pos="1023620" algn="l"/>
              </a:tabLst>
              <a:defRPr sz="2800">
                <a:solidFill>
                  <a:schemeClr val="tx1"/>
                </a:solidFill>
                <a:latin typeface="Arial" panose="020B0604020202020204" pitchFamily="34" charset="0"/>
              </a:defRPr>
            </a:lvl2pPr>
            <a:lvl3pPr marL="1143000" indent="-228600">
              <a:spcBef>
                <a:spcPct val="20000"/>
              </a:spcBef>
              <a:buChar char="•"/>
              <a:tabLst>
                <a:tab pos="1023620" algn="l"/>
              </a:tabLst>
              <a:defRPr sz="2400">
                <a:solidFill>
                  <a:schemeClr val="tx1"/>
                </a:solidFill>
                <a:latin typeface="Arial" panose="020B0604020202020204" pitchFamily="34" charset="0"/>
              </a:defRPr>
            </a:lvl3pPr>
            <a:lvl4pPr marL="1600200" indent="-228600">
              <a:spcBef>
                <a:spcPct val="20000"/>
              </a:spcBef>
              <a:buChar char="–"/>
              <a:tabLst>
                <a:tab pos="1023620" algn="l"/>
              </a:tabLst>
              <a:defRPr sz="2000">
                <a:solidFill>
                  <a:schemeClr val="tx1"/>
                </a:solidFill>
                <a:latin typeface="Arial" panose="020B0604020202020204" pitchFamily="34" charset="0"/>
              </a:defRPr>
            </a:lvl4pPr>
            <a:lvl5pPr marL="2057400" indent="-228600">
              <a:spcBef>
                <a:spcPct val="20000"/>
              </a:spcBef>
              <a:buChar char="»"/>
              <a:tabLst>
                <a:tab pos="102362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02362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02362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02362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023620" algn="l"/>
              </a:tabLst>
              <a:defRPr sz="2000">
                <a:solidFill>
                  <a:schemeClr val="tx1"/>
                </a:solidFill>
                <a:latin typeface="Arial" panose="020B0604020202020204" pitchFamily="34" charset="0"/>
              </a:defRPr>
            </a:lvl9pPr>
          </a:lstStyle>
          <a:p>
            <a:pPr>
              <a:spcBef>
                <a:spcPct val="50000"/>
              </a:spcBef>
              <a:buFontTx/>
              <a:buNone/>
            </a:pPr>
            <a:r>
              <a:rPr lang="en-US" altLang="en-US" sz="1800" dirty="0">
                <a:solidFill>
                  <a:srgbClr val="000099"/>
                </a:solidFill>
              </a:rPr>
              <a:t>Option 2: </a:t>
            </a:r>
            <a:r>
              <a:rPr lang="en-US" altLang="en-US" sz="1800" dirty="0"/>
              <a:t>Replace the missing values with variable  mean, median, </a:t>
            </a:r>
            <a:r>
              <a:rPr lang="en-US" altLang="en-US" sz="1800" dirty="0" err="1"/>
              <a:t>etc</a:t>
            </a:r>
            <a:endParaRPr lang="en-US" altLang="en-US" sz="1800" dirty="0"/>
          </a:p>
        </p:txBody>
      </p:sp>
      <p:sp>
        <p:nvSpPr>
          <p:cNvPr id="39942" name="TextBox 7"/>
          <p:cNvSpPr txBox="1">
            <a:spLocks noChangeArrowheads="1"/>
          </p:cNvSpPr>
          <p:nvPr/>
        </p:nvSpPr>
        <p:spPr bwMode="auto">
          <a:xfrm>
            <a:off x="394441" y="1786162"/>
            <a:ext cx="7928487"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dirty="0">
                <a:solidFill>
                  <a:srgbClr val="C00000"/>
                </a:solidFill>
              </a:rPr>
              <a:t>Replacing the missing values with mean</a:t>
            </a:r>
            <a:endParaRPr lang="en-IN" altLang="en-US" sz="1800" dirty="0">
              <a:solidFill>
                <a:srgbClr val="C00000"/>
              </a:solidFill>
            </a:endParaRPr>
          </a:p>
          <a:p>
            <a:pPr eaLnBrk="1" hangingPunct="1">
              <a:spcBef>
                <a:spcPct val="0"/>
              </a:spcBef>
              <a:buFontTx/>
              <a:buNone/>
            </a:pPr>
            <a:endParaRPr lang="en-IN" altLang="en-US" sz="1800" dirty="0"/>
          </a:p>
          <a:p>
            <a:pPr eaLnBrk="1" hangingPunct="1">
              <a:spcBef>
                <a:spcPct val="0"/>
              </a:spcBef>
              <a:buFontTx/>
              <a:buNone/>
            </a:pPr>
            <a:r>
              <a:rPr lang="en-IN" altLang="en-US" sz="1800" dirty="0"/>
              <a:t>Compute the means  excluding t</a:t>
            </a:r>
            <a:r>
              <a:rPr lang="en-IN" altLang="en-US" sz="1800" dirty="0" smtClean="0"/>
              <a:t>he </a:t>
            </a:r>
            <a:r>
              <a:rPr lang="en-IN" altLang="en-US" sz="1800" dirty="0"/>
              <a:t>missing values</a:t>
            </a:r>
            <a:endParaRPr lang="en-IN" altLang="en-US" sz="1800" dirty="0"/>
          </a:p>
          <a:p>
            <a:pPr eaLnBrk="1" hangingPunct="1">
              <a:spcBef>
                <a:spcPct val="0"/>
              </a:spcBef>
              <a:buFontTx/>
              <a:buNone/>
            </a:pPr>
            <a:r>
              <a:rPr lang="en-IN" altLang="en-US" sz="1800" dirty="0">
                <a:latin typeface="Arial Narrow" panose="020B0606020202030204" pitchFamily="34" charset="0"/>
              </a:rPr>
              <a:t>&gt;</a:t>
            </a:r>
            <a:r>
              <a:rPr lang="en-IN" altLang="en-US" sz="1800" dirty="0" err="1">
                <a:latin typeface="Arial Narrow" panose="020B0606020202030204" pitchFamily="34" charset="0"/>
              </a:rPr>
              <a:t>cmusage_mean</a:t>
            </a:r>
            <a:r>
              <a:rPr lang="en-IN" altLang="en-US" sz="1800" dirty="0">
                <a:latin typeface="Arial Narrow" panose="020B0606020202030204" pitchFamily="34" charset="0"/>
              </a:rPr>
              <a:t> = </a:t>
            </a:r>
            <a:r>
              <a:rPr lang="en-IN" altLang="en-US" sz="1800" dirty="0">
                <a:solidFill>
                  <a:srgbClr val="000099"/>
                </a:solidFill>
                <a:latin typeface="Arial Narrow" panose="020B0606020202030204" pitchFamily="34" charset="0"/>
              </a:rPr>
              <a:t>mean</a:t>
            </a:r>
            <a:r>
              <a:rPr lang="en-IN" altLang="en-US" sz="1800" dirty="0">
                <a:latin typeface="Arial Narrow" panose="020B0606020202030204" pitchFamily="34" charset="0"/>
              </a:rPr>
              <a:t>(</a:t>
            </a:r>
            <a:r>
              <a:rPr lang="en-IN" altLang="en-US" sz="1800" dirty="0" err="1">
                <a:latin typeface="Arial Narrow" panose="020B0606020202030204" pitchFamily="34" charset="0"/>
              </a:rPr>
              <a:t>cmusage</a:t>
            </a:r>
            <a:r>
              <a:rPr lang="en-IN" altLang="en-US" sz="1800" dirty="0">
                <a:latin typeface="Arial Narrow" panose="020B0606020202030204" pitchFamily="34" charset="0"/>
              </a:rPr>
              <a:t>, na.rm = TRUE) </a:t>
            </a:r>
            <a:endParaRPr lang="en-IN" altLang="en-US" sz="1800" dirty="0">
              <a:latin typeface="Arial Narrow" panose="020B0606020202030204" pitchFamily="34" charset="0"/>
            </a:endParaRPr>
          </a:p>
          <a:p>
            <a:pPr eaLnBrk="1" hangingPunct="1">
              <a:spcBef>
                <a:spcPct val="0"/>
              </a:spcBef>
              <a:buFontTx/>
              <a:buNone/>
            </a:pPr>
            <a:r>
              <a:rPr lang="en-IN" altLang="en-US" sz="1800" dirty="0">
                <a:latin typeface="Arial Narrow" panose="020B0606020202030204" pitchFamily="34" charset="0"/>
              </a:rPr>
              <a:t>&gt;l3musage_mean = </a:t>
            </a:r>
            <a:r>
              <a:rPr lang="en-IN" altLang="en-US" sz="1800" dirty="0" smtClean="0">
                <a:solidFill>
                  <a:srgbClr val="000099"/>
                </a:solidFill>
                <a:latin typeface="Arial Narrow" panose="020B0606020202030204" pitchFamily="34" charset="0"/>
              </a:rPr>
              <a:t>mean</a:t>
            </a:r>
            <a:r>
              <a:rPr lang="en-IN" altLang="en-US" sz="1800" dirty="0" smtClean="0">
                <a:latin typeface="Arial Narrow" panose="020B0606020202030204" pitchFamily="34" charset="0"/>
              </a:rPr>
              <a:t>(l3musage, </a:t>
            </a:r>
            <a:r>
              <a:rPr lang="en-IN" altLang="en-US" sz="1800" dirty="0">
                <a:latin typeface="Arial Narrow" panose="020B0606020202030204" pitchFamily="34" charset="0"/>
              </a:rPr>
              <a:t>na.rm = TRUE)</a:t>
            </a:r>
            <a:endParaRPr lang="en-IN" altLang="en-US" sz="1800" dirty="0">
              <a:latin typeface="Arial Narrow" panose="020B0606020202030204" pitchFamily="34" charset="0"/>
            </a:endParaRPr>
          </a:p>
          <a:p>
            <a:pPr eaLnBrk="1" hangingPunct="1">
              <a:spcBef>
                <a:spcPct val="0"/>
              </a:spcBef>
              <a:buFontTx/>
              <a:buNone/>
            </a:pPr>
            <a:r>
              <a:rPr lang="en-IN" altLang="en-US" sz="1800" dirty="0">
                <a:latin typeface="Arial Narrow" panose="020B0606020202030204" pitchFamily="34" charset="0"/>
              </a:rPr>
              <a:t>&gt; </a:t>
            </a:r>
            <a:r>
              <a:rPr lang="en-IN" altLang="en-US" sz="1800" dirty="0" err="1">
                <a:latin typeface="Arial Narrow" panose="020B0606020202030204" pitchFamily="34" charset="0"/>
              </a:rPr>
              <a:t>avrecharge_mean</a:t>
            </a:r>
            <a:r>
              <a:rPr lang="en-IN" altLang="en-US" sz="1800" dirty="0">
                <a:latin typeface="Arial Narrow" panose="020B0606020202030204" pitchFamily="34" charset="0"/>
              </a:rPr>
              <a:t> = </a:t>
            </a:r>
            <a:r>
              <a:rPr lang="en-IN" altLang="en-US" sz="1800" dirty="0">
                <a:solidFill>
                  <a:srgbClr val="000099"/>
                </a:solidFill>
                <a:latin typeface="Arial Narrow" panose="020B0606020202030204" pitchFamily="34" charset="0"/>
              </a:rPr>
              <a:t>mean</a:t>
            </a:r>
            <a:r>
              <a:rPr lang="en-IN" altLang="en-US" sz="1800" dirty="0">
                <a:latin typeface="Arial Narrow" panose="020B0606020202030204" pitchFamily="34" charset="0"/>
              </a:rPr>
              <a:t>(</a:t>
            </a:r>
            <a:r>
              <a:rPr lang="en-IN" altLang="en-US" sz="1800" dirty="0" err="1">
                <a:latin typeface="Arial Narrow" panose="020B0606020202030204" pitchFamily="34" charset="0"/>
              </a:rPr>
              <a:t>avrecharge</a:t>
            </a:r>
            <a:r>
              <a:rPr lang="en-IN" altLang="en-US" sz="1800" dirty="0">
                <a:latin typeface="Arial Narrow" panose="020B0606020202030204" pitchFamily="34" charset="0"/>
              </a:rPr>
              <a:t>, na.rm = TRUE)</a:t>
            </a:r>
            <a:endParaRPr lang="en-IN" altLang="en-US" sz="1800" dirty="0">
              <a:latin typeface="Arial Narrow" panose="020B0606020202030204" pitchFamily="34" charset="0"/>
            </a:endParaRPr>
          </a:p>
        </p:txBody>
      </p:sp>
      <p:sp>
        <p:nvSpPr>
          <p:cNvPr id="39943" name="TextBox 8"/>
          <p:cNvSpPr txBox="1">
            <a:spLocks noChangeArrowheads="1"/>
          </p:cNvSpPr>
          <p:nvPr/>
        </p:nvSpPr>
        <p:spPr bwMode="auto">
          <a:xfrm>
            <a:off x="465869" y="4143278"/>
            <a:ext cx="7714203"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dirty="0"/>
              <a:t>Replace the missing values with mean</a:t>
            </a:r>
            <a:endParaRPr lang="en-IN" altLang="en-US" sz="1800" dirty="0"/>
          </a:p>
          <a:p>
            <a:pPr eaLnBrk="1" hangingPunct="1">
              <a:spcBef>
                <a:spcPct val="0"/>
              </a:spcBef>
              <a:buFontTx/>
              <a:buNone/>
            </a:pPr>
            <a:r>
              <a:rPr lang="en-IN" altLang="en-US" sz="1800" dirty="0">
                <a:latin typeface="Arial Narrow" panose="020B0606020202030204" pitchFamily="34" charset="0"/>
              </a:rPr>
              <a:t>&gt; </a:t>
            </a:r>
            <a:r>
              <a:rPr lang="en-IN" altLang="en-US" sz="1800" dirty="0" err="1">
                <a:latin typeface="Arial Narrow" panose="020B0606020202030204" pitchFamily="34" charset="0"/>
              </a:rPr>
              <a:t>cmusage</a:t>
            </a:r>
            <a:r>
              <a:rPr lang="en-IN" altLang="en-US" sz="1800" dirty="0">
                <a:latin typeface="Arial Narrow" panose="020B0606020202030204" pitchFamily="34" charset="0"/>
              </a:rPr>
              <a:t>[</a:t>
            </a:r>
            <a:r>
              <a:rPr lang="en-IN" altLang="en-US" sz="1800" dirty="0">
                <a:solidFill>
                  <a:srgbClr val="000099"/>
                </a:solidFill>
                <a:latin typeface="Arial Narrow" panose="020B0606020202030204" pitchFamily="34" charset="0"/>
              </a:rPr>
              <a:t>is.na</a:t>
            </a:r>
            <a:r>
              <a:rPr lang="en-IN" altLang="en-US" sz="1800" dirty="0">
                <a:latin typeface="Arial Narrow" panose="020B0606020202030204" pitchFamily="34" charset="0"/>
              </a:rPr>
              <a:t>(</a:t>
            </a:r>
            <a:r>
              <a:rPr lang="en-IN" altLang="en-US" sz="1800" dirty="0" err="1">
                <a:latin typeface="Arial Narrow" panose="020B0606020202030204" pitchFamily="34" charset="0"/>
              </a:rPr>
              <a:t>cmusage</a:t>
            </a:r>
            <a:r>
              <a:rPr lang="en-IN" altLang="en-US" sz="1800" dirty="0">
                <a:latin typeface="Arial Narrow" panose="020B0606020202030204" pitchFamily="34" charset="0"/>
              </a:rPr>
              <a:t>)]=</a:t>
            </a:r>
            <a:r>
              <a:rPr lang="en-IN" altLang="en-US" sz="1800" dirty="0" err="1">
                <a:latin typeface="Arial Narrow" panose="020B0606020202030204" pitchFamily="34" charset="0"/>
              </a:rPr>
              <a:t>cmusage_mean</a:t>
            </a:r>
            <a:endParaRPr lang="en-IN" altLang="en-US" sz="1800" dirty="0">
              <a:latin typeface="Arial Narrow" panose="020B0606020202030204" pitchFamily="34" charset="0"/>
            </a:endParaRPr>
          </a:p>
          <a:p>
            <a:pPr eaLnBrk="1" hangingPunct="1">
              <a:spcBef>
                <a:spcPct val="0"/>
              </a:spcBef>
              <a:buFontTx/>
              <a:buNone/>
            </a:pPr>
            <a:r>
              <a:rPr lang="en-IN" altLang="en-US" sz="1800" dirty="0">
                <a:latin typeface="Arial Narrow" panose="020B0606020202030204" pitchFamily="34" charset="0"/>
              </a:rPr>
              <a:t>&gt; l3musage</a:t>
            </a:r>
            <a:r>
              <a:rPr lang="en-IN" altLang="en-US" sz="1800" dirty="0">
                <a:solidFill>
                  <a:srgbClr val="000099"/>
                </a:solidFill>
                <a:latin typeface="Arial Narrow" panose="020B0606020202030204" pitchFamily="34" charset="0"/>
              </a:rPr>
              <a:t>[is.na</a:t>
            </a:r>
            <a:r>
              <a:rPr lang="en-IN" altLang="en-US" sz="1800" dirty="0">
                <a:latin typeface="Arial Narrow" panose="020B0606020202030204" pitchFamily="34" charset="0"/>
              </a:rPr>
              <a:t>(l3musage)]= l3musage_mean &gt;</a:t>
            </a:r>
            <a:r>
              <a:rPr lang="en-IN" altLang="en-US" sz="1800" dirty="0" err="1">
                <a:latin typeface="Arial Narrow" panose="020B0606020202030204" pitchFamily="34" charset="0"/>
              </a:rPr>
              <a:t>avrecharge</a:t>
            </a:r>
            <a:r>
              <a:rPr lang="en-IN" altLang="en-US" sz="1800" dirty="0">
                <a:latin typeface="Arial Narrow" panose="020B0606020202030204" pitchFamily="34" charset="0"/>
              </a:rPr>
              <a:t>[</a:t>
            </a:r>
            <a:r>
              <a:rPr lang="en-IN" altLang="en-US" sz="1800" dirty="0">
                <a:solidFill>
                  <a:srgbClr val="000099"/>
                </a:solidFill>
                <a:latin typeface="Arial Narrow" panose="020B0606020202030204" pitchFamily="34" charset="0"/>
              </a:rPr>
              <a:t>is.na(</a:t>
            </a:r>
            <a:r>
              <a:rPr lang="en-IN" altLang="en-US" sz="1800" dirty="0" err="1">
                <a:latin typeface="Arial Narrow" panose="020B0606020202030204" pitchFamily="34" charset="0"/>
              </a:rPr>
              <a:t>avrecharge</a:t>
            </a:r>
            <a:r>
              <a:rPr lang="en-IN" altLang="en-US" sz="1800" dirty="0">
                <a:latin typeface="Arial Narrow" panose="020B0606020202030204" pitchFamily="34" charset="0"/>
              </a:rPr>
              <a:t>)]=</a:t>
            </a:r>
            <a:r>
              <a:rPr lang="en-IN" altLang="en-US" sz="1800" dirty="0" err="1">
                <a:latin typeface="Arial Narrow" panose="020B0606020202030204" pitchFamily="34" charset="0"/>
              </a:rPr>
              <a:t>avrecharge_mean</a:t>
            </a:r>
            <a:endParaRPr lang="en-IN" altLang="en-US" sz="1800"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Line 1026"/>
          <p:cNvSpPr>
            <a:spLocks noChangeShapeType="1"/>
          </p:cNvSpPr>
          <p:nvPr/>
        </p:nvSpPr>
        <p:spPr bwMode="auto">
          <a:xfrm>
            <a:off x="108729" y="114331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wrap="none" anchor="ctr"/>
          <a:lstStyle/>
          <a:p>
            <a:endParaRPr lang="en-IN"/>
          </a:p>
        </p:txBody>
      </p:sp>
      <p:sp>
        <p:nvSpPr>
          <p:cNvPr id="41987" name="Text Box 1027"/>
          <p:cNvSpPr txBox="1">
            <a:spLocks noChangeArrowheads="1"/>
          </p:cNvSpPr>
          <p:nvPr/>
        </p:nvSpPr>
        <p:spPr bwMode="auto">
          <a:xfrm>
            <a:off x="1454268" y="612362"/>
            <a:ext cx="4342811"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Missing Value Handling</a:t>
            </a:r>
            <a:endParaRPr lang="en-US" altLang="en-US" sz="2000" b="1" dirty="0">
              <a:solidFill>
                <a:srgbClr val="CC3300"/>
              </a:solidFill>
            </a:endParaRPr>
          </a:p>
          <a:p>
            <a:pPr>
              <a:spcBef>
                <a:spcPct val="50000"/>
              </a:spcBef>
              <a:buFontTx/>
              <a:buNone/>
            </a:pPr>
            <a:endParaRPr lang="en-US" altLang="en-US" sz="2000" b="1" dirty="0">
              <a:solidFill>
                <a:srgbClr val="CC3300"/>
              </a:solidFill>
            </a:endParaRPr>
          </a:p>
        </p:txBody>
      </p:sp>
      <p:sp>
        <p:nvSpPr>
          <p:cNvPr id="41988" name="Text Box 1028"/>
          <p:cNvSpPr txBox="1">
            <a:spLocks noChangeArrowheads="1"/>
          </p:cNvSpPr>
          <p:nvPr/>
        </p:nvSpPr>
        <p:spPr bwMode="auto">
          <a:xfrm>
            <a:off x="394441" y="1216327"/>
            <a:ext cx="914275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9650" indent="-2279650">
              <a:spcBef>
                <a:spcPct val="20000"/>
              </a:spcBef>
              <a:buChar char="•"/>
              <a:tabLst>
                <a:tab pos="1023620" algn="l"/>
              </a:tabLst>
              <a:defRPr sz="3200">
                <a:solidFill>
                  <a:schemeClr val="tx1"/>
                </a:solidFill>
                <a:latin typeface="Arial" panose="020B0604020202020204" pitchFamily="34" charset="0"/>
              </a:defRPr>
            </a:lvl1pPr>
            <a:lvl2pPr marL="742950" indent="-285750">
              <a:spcBef>
                <a:spcPct val="20000"/>
              </a:spcBef>
              <a:buChar char="–"/>
              <a:tabLst>
                <a:tab pos="1023620" algn="l"/>
              </a:tabLst>
              <a:defRPr sz="2800">
                <a:solidFill>
                  <a:schemeClr val="tx1"/>
                </a:solidFill>
                <a:latin typeface="Arial" panose="020B0604020202020204" pitchFamily="34" charset="0"/>
              </a:defRPr>
            </a:lvl2pPr>
            <a:lvl3pPr marL="1143000" indent="-228600">
              <a:spcBef>
                <a:spcPct val="20000"/>
              </a:spcBef>
              <a:buChar char="•"/>
              <a:tabLst>
                <a:tab pos="1023620" algn="l"/>
              </a:tabLst>
              <a:defRPr sz="2400">
                <a:solidFill>
                  <a:schemeClr val="tx1"/>
                </a:solidFill>
                <a:latin typeface="Arial" panose="020B0604020202020204" pitchFamily="34" charset="0"/>
              </a:defRPr>
            </a:lvl3pPr>
            <a:lvl4pPr marL="1600200" indent="-228600">
              <a:spcBef>
                <a:spcPct val="20000"/>
              </a:spcBef>
              <a:buChar char="–"/>
              <a:tabLst>
                <a:tab pos="1023620" algn="l"/>
              </a:tabLst>
              <a:defRPr sz="2000">
                <a:solidFill>
                  <a:schemeClr val="tx1"/>
                </a:solidFill>
                <a:latin typeface="Arial" panose="020B0604020202020204" pitchFamily="34" charset="0"/>
              </a:defRPr>
            </a:lvl4pPr>
            <a:lvl5pPr marL="2057400" indent="-228600">
              <a:spcBef>
                <a:spcPct val="20000"/>
              </a:spcBef>
              <a:buChar char="»"/>
              <a:tabLst>
                <a:tab pos="102362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02362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02362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02362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023620" algn="l"/>
              </a:tabLst>
              <a:defRPr sz="2000">
                <a:solidFill>
                  <a:schemeClr val="tx1"/>
                </a:solidFill>
                <a:latin typeface="Arial" panose="020B0604020202020204" pitchFamily="34" charset="0"/>
              </a:defRPr>
            </a:lvl9pPr>
          </a:lstStyle>
          <a:p>
            <a:pPr>
              <a:spcBef>
                <a:spcPct val="50000"/>
              </a:spcBef>
              <a:buFontTx/>
              <a:buNone/>
            </a:pPr>
            <a:r>
              <a:rPr lang="en-US" altLang="en-US" sz="1800" dirty="0">
                <a:solidFill>
                  <a:srgbClr val="000099"/>
                </a:solidFill>
              </a:rPr>
              <a:t>Option 2: </a:t>
            </a:r>
            <a:r>
              <a:rPr lang="en-US" altLang="en-US" sz="1800" dirty="0"/>
              <a:t>Replace the missing values with variable  mean, median, </a:t>
            </a:r>
            <a:r>
              <a:rPr lang="en-US" altLang="en-US" sz="1800" dirty="0" err="1"/>
              <a:t>etc</a:t>
            </a:r>
            <a:endParaRPr lang="en-US" altLang="en-US" sz="1800" dirty="0"/>
          </a:p>
        </p:txBody>
      </p:sp>
      <p:sp>
        <p:nvSpPr>
          <p:cNvPr id="41990" name="TextBox 7"/>
          <p:cNvSpPr txBox="1">
            <a:spLocks noChangeArrowheads="1"/>
          </p:cNvSpPr>
          <p:nvPr/>
        </p:nvSpPr>
        <p:spPr bwMode="auto">
          <a:xfrm>
            <a:off x="394441" y="1643305"/>
            <a:ext cx="79284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a:t>Replacing the missing values with mean</a:t>
            </a:r>
            <a:endParaRPr lang="en-IN" altLang="en-US" sz="1800"/>
          </a:p>
          <a:p>
            <a:pPr eaLnBrk="1" hangingPunct="1">
              <a:spcBef>
                <a:spcPct val="0"/>
              </a:spcBef>
              <a:buFontTx/>
              <a:buNone/>
            </a:pPr>
            <a:endParaRPr lang="en-IN" altLang="en-US" sz="1800"/>
          </a:p>
        </p:txBody>
      </p:sp>
      <p:sp>
        <p:nvSpPr>
          <p:cNvPr id="41991" name="TextBox 9"/>
          <p:cNvSpPr txBox="1">
            <a:spLocks noChangeArrowheads="1"/>
          </p:cNvSpPr>
          <p:nvPr/>
        </p:nvSpPr>
        <p:spPr bwMode="auto">
          <a:xfrm>
            <a:off x="537296" y="2286155"/>
            <a:ext cx="7714203"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a:t>Replace the missing values with mean</a:t>
            </a:r>
            <a:endParaRPr lang="en-IN" altLang="en-US" sz="1800"/>
          </a:p>
          <a:p>
            <a:pPr eaLnBrk="1" hangingPunct="1">
              <a:spcBef>
                <a:spcPct val="0"/>
              </a:spcBef>
              <a:buFontTx/>
              <a:buNone/>
            </a:pPr>
            <a:r>
              <a:rPr lang="en-IN" altLang="en-US" sz="1800">
                <a:latin typeface="Arial Narrow" panose="020B0606020202030204" pitchFamily="34" charset="0"/>
              </a:rPr>
              <a:t>&gt; cmusage[</a:t>
            </a:r>
            <a:r>
              <a:rPr lang="en-IN" altLang="en-US" sz="1800">
                <a:solidFill>
                  <a:srgbClr val="000099"/>
                </a:solidFill>
                <a:latin typeface="Arial Narrow" panose="020B0606020202030204" pitchFamily="34" charset="0"/>
              </a:rPr>
              <a:t>is.na</a:t>
            </a:r>
            <a:r>
              <a:rPr lang="en-IN" altLang="en-US" sz="1800">
                <a:latin typeface="Arial Narrow" panose="020B0606020202030204" pitchFamily="34" charset="0"/>
              </a:rPr>
              <a:t>(cmusage)]=cmusage_mean</a:t>
            </a:r>
            <a:endParaRPr lang="en-IN" altLang="en-US" sz="1800">
              <a:latin typeface="Arial Narrow" panose="020B0606020202030204" pitchFamily="34" charset="0"/>
            </a:endParaRPr>
          </a:p>
          <a:p>
            <a:pPr eaLnBrk="1" hangingPunct="1">
              <a:spcBef>
                <a:spcPct val="0"/>
              </a:spcBef>
              <a:buFontTx/>
              <a:buNone/>
            </a:pPr>
            <a:r>
              <a:rPr lang="en-IN" altLang="en-US" sz="1800">
                <a:latin typeface="Arial Narrow" panose="020B0606020202030204" pitchFamily="34" charset="0"/>
              </a:rPr>
              <a:t>&gt; l3musage[</a:t>
            </a:r>
            <a:r>
              <a:rPr lang="en-IN" altLang="en-US" sz="1800">
                <a:solidFill>
                  <a:srgbClr val="000099"/>
                </a:solidFill>
                <a:latin typeface="Arial Narrow" panose="020B0606020202030204" pitchFamily="34" charset="0"/>
              </a:rPr>
              <a:t>is.na</a:t>
            </a:r>
            <a:r>
              <a:rPr lang="en-IN" altLang="en-US" sz="1800">
                <a:latin typeface="Arial Narrow" panose="020B0606020202030204" pitchFamily="34" charset="0"/>
              </a:rPr>
              <a:t>(l3musage)]= l3musage_mean  &gt;avrecharge[</a:t>
            </a:r>
            <a:r>
              <a:rPr lang="en-IN" altLang="en-US" sz="1800">
                <a:solidFill>
                  <a:srgbClr val="000099"/>
                </a:solidFill>
                <a:latin typeface="Arial Narrow" panose="020B0606020202030204" pitchFamily="34" charset="0"/>
              </a:rPr>
              <a:t>is.na</a:t>
            </a:r>
            <a:r>
              <a:rPr lang="en-IN" altLang="en-US" sz="1800">
                <a:latin typeface="Arial Narrow" panose="020B0606020202030204" pitchFamily="34" charset="0"/>
              </a:rPr>
              <a:t>(avrecharge)]=avrecharge_mean</a:t>
            </a:r>
            <a:endParaRPr lang="en-IN" altLang="en-US" sz="1800">
              <a:latin typeface="Arial Narrow" panose="020B0606020202030204" pitchFamily="34" charset="0"/>
            </a:endParaRPr>
          </a:p>
        </p:txBody>
      </p:sp>
      <p:sp>
        <p:nvSpPr>
          <p:cNvPr id="41992" name="TextBox 10"/>
          <p:cNvSpPr txBox="1">
            <a:spLocks noChangeArrowheads="1"/>
          </p:cNvSpPr>
          <p:nvPr/>
        </p:nvSpPr>
        <p:spPr bwMode="auto">
          <a:xfrm>
            <a:off x="608725" y="3928996"/>
            <a:ext cx="8357053"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dirty="0"/>
              <a:t>Making the new file</a:t>
            </a:r>
            <a:endParaRPr lang="en-IN" altLang="en-US" sz="1800" dirty="0"/>
          </a:p>
          <a:p>
            <a:pPr eaLnBrk="1" hangingPunct="1">
              <a:spcBef>
                <a:spcPct val="0"/>
              </a:spcBef>
              <a:buFontTx/>
              <a:buNone/>
            </a:pPr>
            <a:r>
              <a:rPr lang="en-IN" altLang="en-US" sz="1800" dirty="0">
                <a:latin typeface="Arial Narrow" panose="020B0606020202030204" pitchFamily="34" charset="0"/>
              </a:rPr>
              <a:t>&gt; </a:t>
            </a:r>
            <a:r>
              <a:rPr lang="en-IN" altLang="en-US" sz="1800" dirty="0" err="1">
                <a:latin typeface="Arial Narrow" panose="020B0606020202030204" pitchFamily="34" charset="0"/>
              </a:rPr>
              <a:t>mynewdata</a:t>
            </a:r>
            <a:r>
              <a:rPr lang="en-IN" altLang="en-US" sz="1800" dirty="0">
                <a:latin typeface="Arial Narrow" panose="020B0606020202030204" pitchFamily="34" charset="0"/>
              </a:rPr>
              <a:t> = </a:t>
            </a:r>
            <a:r>
              <a:rPr lang="en-IN" altLang="en-US" sz="1800" dirty="0" err="1">
                <a:solidFill>
                  <a:srgbClr val="000099"/>
                </a:solidFill>
                <a:latin typeface="Arial Narrow" panose="020B0606020202030204" pitchFamily="34" charset="0"/>
              </a:rPr>
              <a:t>cbind</a:t>
            </a:r>
            <a:r>
              <a:rPr lang="en-IN" altLang="en-US" sz="1800" dirty="0">
                <a:latin typeface="Arial Narrow" panose="020B0606020202030204" pitchFamily="34" charset="0"/>
              </a:rPr>
              <a:t>(</a:t>
            </a:r>
            <a:r>
              <a:rPr lang="en-IN" altLang="en-US" sz="1800" dirty="0" err="1">
                <a:latin typeface="Arial Narrow" panose="020B0606020202030204" pitchFamily="34" charset="0"/>
              </a:rPr>
              <a:t>cmusage</a:t>
            </a:r>
            <a:r>
              <a:rPr lang="en-IN" altLang="en-US" sz="1800" dirty="0">
                <a:latin typeface="Arial Narrow" panose="020B0606020202030204" pitchFamily="34" charset="0"/>
              </a:rPr>
              <a:t>, l3musage, </a:t>
            </a:r>
            <a:r>
              <a:rPr lang="en-IN" altLang="en-US" sz="1800" dirty="0" err="1">
                <a:latin typeface="Arial Narrow" panose="020B0606020202030204" pitchFamily="34" charset="0"/>
              </a:rPr>
              <a:t>avrecharge</a:t>
            </a:r>
            <a:r>
              <a:rPr lang="en-IN" altLang="en-US" sz="1800" dirty="0">
                <a:latin typeface="Arial Narrow" panose="020B0606020202030204" pitchFamily="34" charset="0"/>
              </a:rPr>
              <a:t>, </a:t>
            </a:r>
            <a:r>
              <a:rPr lang="en-IN" altLang="en-US" sz="1800" dirty="0" err="1">
                <a:latin typeface="Arial Narrow" panose="020B0606020202030204" pitchFamily="34" charset="0"/>
              </a:rPr>
              <a:t>mydata</a:t>
            </a:r>
            <a:r>
              <a:rPr lang="en-IN" altLang="en-US" sz="1800" dirty="0">
                <a:latin typeface="Arial Narrow" panose="020B0606020202030204" pitchFamily="34" charset="0"/>
              </a:rPr>
              <a:t>[,5],</a:t>
            </a:r>
            <a:r>
              <a:rPr lang="en-IN" altLang="en-US" sz="1800" dirty="0" err="1">
                <a:latin typeface="Arial Narrow" panose="020B0606020202030204" pitchFamily="34" charset="0"/>
              </a:rPr>
              <a:t>mydata</a:t>
            </a:r>
            <a:r>
              <a:rPr lang="en-IN" altLang="en-US" sz="1800" dirty="0">
                <a:latin typeface="Arial Narrow" panose="020B0606020202030204" pitchFamily="34" charset="0"/>
              </a:rPr>
              <a:t>[,6]) </a:t>
            </a:r>
            <a:endParaRPr lang="en-IN" altLang="en-US" sz="1800" dirty="0">
              <a:latin typeface="Arial Narrow" panose="020B0606020202030204" pitchFamily="34" charset="0"/>
            </a:endParaRPr>
          </a:p>
          <a:p>
            <a:pPr eaLnBrk="1" hangingPunct="1">
              <a:spcBef>
                <a:spcPct val="0"/>
              </a:spcBef>
              <a:buFontTx/>
              <a:buNone/>
            </a:pPr>
            <a:r>
              <a:rPr lang="en-IN" altLang="en-US" sz="1800" dirty="0">
                <a:latin typeface="Arial Narrow" panose="020B0606020202030204" pitchFamily="34" charset="0"/>
              </a:rPr>
              <a:t>&gt; write.csv(</a:t>
            </a:r>
            <a:r>
              <a:rPr lang="en-IN" altLang="en-US" sz="1800" dirty="0" err="1">
                <a:latin typeface="Arial Narrow" panose="020B0606020202030204" pitchFamily="34" charset="0"/>
              </a:rPr>
              <a:t>mynewdata</a:t>
            </a:r>
            <a:r>
              <a:rPr lang="en-IN" altLang="en-US" sz="1800" dirty="0">
                <a:latin typeface="Arial Narrow" panose="020B0606020202030204" pitchFamily="34" charset="0"/>
              </a:rPr>
              <a:t>, "E</a:t>
            </a:r>
            <a:r>
              <a:rPr lang="en-IN" altLang="en-US" sz="1800" dirty="0" smtClean="0">
                <a:latin typeface="Arial Narrow" panose="020B0606020202030204" pitchFamily="34" charset="0"/>
              </a:rPr>
              <a:t>:/SUAD/mynewdata.csv</a:t>
            </a:r>
            <a:r>
              <a:rPr lang="en-IN" altLang="en-US" sz="1800" dirty="0">
                <a:latin typeface="Arial Narrow" panose="020B0606020202030204" pitchFamily="34" charset="0"/>
              </a:rPr>
              <a:t>")</a:t>
            </a:r>
            <a:endParaRPr lang="en-IN" altLang="en-US" sz="1800"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1026"/>
          <p:cNvSpPr>
            <a:spLocks noChangeShapeType="1"/>
          </p:cNvSpPr>
          <p:nvPr/>
        </p:nvSpPr>
        <p:spPr bwMode="auto">
          <a:xfrm>
            <a:off x="108729" y="114331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wrap="none" anchor="ctr"/>
          <a:lstStyle/>
          <a:p>
            <a:endParaRPr lang="en-IN"/>
          </a:p>
        </p:txBody>
      </p:sp>
      <p:sp>
        <p:nvSpPr>
          <p:cNvPr id="43011" name="Text Box 1027"/>
          <p:cNvSpPr txBox="1">
            <a:spLocks noChangeArrowheads="1"/>
          </p:cNvSpPr>
          <p:nvPr/>
        </p:nvSpPr>
        <p:spPr bwMode="auto">
          <a:xfrm>
            <a:off x="1540520" y="594111"/>
            <a:ext cx="4342811"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dirty="0">
                <a:solidFill>
                  <a:srgbClr val="CC3300"/>
                </a:solidFill>
              </a:rPr>
              <a:t>Missing Value Handling</a:t>
            </a:r>
            <a:endParaRPr lang="en-US" altLang="en-US" sz="2000" b="1" dirty="0">
              <a:solidFill>
                <a:srgbClr val="CC3300"/>
              </a:solidFill>
            </a:endParaRPr>
          </a:p>
          <a:p>
            <a:pPr>
              <a:spcBef>
                <a:spcPct val="50000"/>
              </a:spcBef>
              <a:buFontTx/>
              <a:buNone/>
            </a:pPr>
            <a:endParaRPr lang="en-US" altLang="en-US" sz="2000" b="1" dirty="0">
              <a:solidFill>
                <a:srgbClr val="CC3300"/>
              </a:solidFill>
            </a:endParaRPr>
          </a:p>
        </p:txBody>
      </p:sp>
      <p:sp>
        <p:nvSpPr>
          <p:cNvPr id="43012" name="Text Box 1028"/>
          <p:cNvSpPr txBox="1">
            <a:spLocks noChangeArrowheads="1"/>
          </p:cNvSpPr>
          <p:nvPr/>
        </p:nvSpPr>
        <p:spPr bwMode="auto">
          <a:xfrm>
            <a:off x="108729" y="1143310"/>
            <a:ext cx="914275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9650" indent="-2279650">
              <a:spcBef>
                <a:spcPct val="20000"/>
              </a:spcBef>
              <a:buChar char="•"/>
              <a:tabLst>
                <a:tab pos="1023620" algn="l"/>
              </a:tabLst>
              <a:defRPr sz="3200">
                <a:solidFill>
                  <a:schemeClr val="tx1"/>
                </a:solidFill>
                <a:latin typeface="Arial" panose="020B0604020202020204" pitchFamily="34" charset="0"/>
              </a:defRPr>
            </a:lvl1pPr>
            <a:lvl2pPr marL="742950" indent="-285750">
              <a:spcBef>
                <a:spcPct val="20000"/>
              </a:spcBef>
              <a:buChar char="–"/>
              <a:tabLst>
                <a:tab pos="1023620" algn="l"/>
              </a:tabLst>
              <a:defRPr sz="2800">
                <a:solidFill>
                  <a:schemeClr val="tx1"/>
                </a:solidFill>
                <a:latin typeface="Arial" panose="020B0604020202020204" pitchFamily="34" charset="0"/>
              </a:defRPr>
            </a:lvl2pPr>
            <a:lvl3pPr marL="1143000" indent="-228600">
              <a:spcBef>
                <a:spcPct val="20000"/>
              </a:spcBef>
              <a:buChar char="•"/>
              <a:tabLst>
                <a:tab pos="1023620" algn="l"/>
              </a:tabLst>
              <a:defRPr sz="2400">
                <a:solidFill>
                  <a:schemeClr val="tx1"/>
                </a:solidFill>
                <a:latin typeface="Arial" panose="020B0604020202020204" pitchFamily="34" charset="0"/>
              </a:defRPr>
            </a:lvl3pPr>
            <a:lvl4pPr marL="1600200" indent="-228600">
              <a:spcBef>
                <a:spcPct val="20000"/>
              </a:spcBef>
              <a:buChar char="–"/>
              <a:tabLst>
                <a:tab pos="1023620" algn="l"/>
              </a:tabLst>
              <a:defRPr sz="2000">
                <a:solidFill>
                  <a:schemeClr val="tx1"/>
                </a:solidFill>
                <a:latin typeface="Arial" panose="020B0604020202020204" pitchFamily="34" charset="0"/>
              </a:defRPr>
            </a:lvl4pPr>
            <a:lvl5pPr marL="2057400" indent="-228600">
              <a:spcBef>
                <a:spcPct val="20000"/>
              </a:spcBef>
              <a:buChar char="»"/>
              <a:tabLst>
                <a:tab pos="102362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02362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02362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02362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023620" algn="l"/>
              </a:tabLst>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Option 2: </a:t>
            </a:r>
            <a:r>
              <a:rPr lang="en-US" altLang="en-US" sz="1800"/>
              <a:t>Replace the missing values with variable  mean, median, etc</a:t>
            </a:r>
            <a:endParaRPr lang="en-US" altLang="en-US" sz="1800"/>
          </a:p>
        </p:txBody>
      </p:sp>
      <p:sp>
        <p:nvSpPr>
          <p:cNvPr id="43014" name="TextBox 7"/>
          <p:cNvSpPr txBox="1">
            <a:spLocks noChangeArrowheads="1"/>
          </p:cNvSpPr>
          <p:nvPr/>
        </p:nvSpPr>
        <p:spPr bwMode="auto">
          <a:xfrm>
            <a:off x="261110" y="1448070"/>
            <a:ext cx="79284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a:t>Replacing the missing values with men</a:t>
            </a:r>
            <a:endParaRPr lang="en-IN" altLang="en-US" sz="1800"/>
          </a:p>
          <a:p>
            <a:pPr eaLnBrk="1" hangingPunct="1">
              <a:spcBef>
                <a:spcPct val="0"/>
              </a:spcBef>
              <a:buFontTx/>
              <a:buNone/>
            </a:pPr>
            <a:endParaRPr lang="en-IN" altLang="en-US" sz="1800"/>
          </a:p>
        </p:txBody>
      </p:sp>
      <p:graphicFrame>
        <p:nvGraphicFramePr>
          <p:cNvPr id="12" name="Table 11"/>
          <p:cNvGraphicFramePr>
            <a:graphicFrameLocks noGrp="1"/>
          </p:cNvGraphicFramePr>
          <p:nvPr/>
        </p:nvGraphicFramePr>
        <p:xfrm>
          <a:off x="337298" y="1829017"/>
          <a:ext cx="5427980" cy="4368800"/>
        </p:xfrm>
        <a:graphic>
          <a:graphicData uri="http://schemas.openxmlformats.org/drawingml/2006/table">
            <a:tbl>
              <a:tblPr/>
              <a:tblGrid>
                <a:gridCol w="692785"/>
                <a:gridCol w="765175"/>
                <a:gridCol w="1140460"/>
                <a:gridCol w="1140460"/>
                <a:gridCol w="996315"/>
                <a:gridCol w="692785"/>
              </a:tblGrid>
              <a:tr h="218440">
                <a:tc>
                  <a:txBody>
                    <a:bodyPr/>
                    <a:lstStyle/>
                    <a:p>
                      <a:pPr algn="ctr" fontAlgn="b"/>
                      <a:r>
                        <a:rPr lang="en-IN" sz="1200" b="0" i="0" u="none" strike="noStrike" dirty="0">
                          <a:solidFill>
                            <a:srgbClr val="002060"/>
                          </a:solidFill>
                          <a:latin typeface="Arial" panose="020B0604020202020204"/>
                        </a:rPr>
                        <a:t>SL No</a:t>
                      </a:r>
                      <a:endParaRPr lang="en-IN" sz="1200" b="0" i="0" u="none" strike="noStrike" dirty="0">
                        <a:solidFill>
                          <a:srgbClr val="00206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2060"/>
                          </a:solidFill>
                          <a:latin typeface="Arial" panose="020B0604020202020204"/>
                        </a:rPr>
                        <a:t>cmusage</a:t>
                      </a:r>
                      <a:endParaRPr lang="en-IN" sz="1200" b="0" i="0" u="none" strike="noStrike">
                        <a:solidFill>
                          <a:srgbClr val="00206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2060"/>
                          </a:solidFill>
                          <a:latin typeface="Arial" panose="020B0604020202020204"/>
                        </a:rPr>
                        <a:t>l3musage</a:t>
                      </a:r>
                      <a:endParaRPr lang="en-IN" sz="1200" b="0" i="0" u="none" strike="noStrike">
                        <a:solidFill>
                          <a:srgbClr val="00206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2060"/>
                          </a:solidFill>
                          <a:latin typeface="Arial" panose="020B0604020202020204"/>
                        </a:rPr>
                        <a:t>avrecharge</a:t>
                      </a:r>
                      <a:endParaRPr lang="en-IN" sz="1200" b="0" i="0" u="none" strike="noStrike">
                        <a:solidFill>
                          <a:srgbClr val="00206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2060"/>
                          </a:solidFill>
                          <a:latin typeface="Arial" panose="020B0604020202020204"/>
                        </a:rPr>
                        <a:t>Proj Growth</a:t>
                      </a:r>
                      <a:endParaRPr lang="en-IN" sz="1200" b="0" i="0" u="none" strike="noStrike">
                        <a:solidFill>
                          <a:srgbClr val="00206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2060"/>
                          </a:solidFill>
                          <a:latin typeface="Arial" panose="020B0604020202020204"/>
                        </a:rPr>
                        <a:t>Circle</a:t>
                      </a:r>
                      <a:endParaRPr lang="en-IN" sz="1200" b="0" i="0" u="none" strike="noStrike">
                        <a:solidFill>
                          <a:srgbClr val="00206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440">
                <a:tc>
                  <a:txBody>
                    <a:bodyPr/>
                    <a:lstStyle/>
                    <a:p>
                      <a:pPr algn="ctr" fontAlgn="b"/>
                      <a:r>
                        <a:rPr lang="en-IN" sz="1200" b="0" i="0" u="none" strike="noStrike" dirty="0">
                          <a:solidFill>
                            <a:srgbClr val="000000"/>
                          </a:solidFill>
                          <a:latin typeface="Arial" panose="020B0604020202020204"/>
                        </a:rPr>
                        <a:t>1</a:t>
                      </a:r>
                      <a:endParaRPr lang="en-IN" sz="1200" b="0" i="0" u="none" strike="noStrike" dirty="0">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5.1</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3.5</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99.4</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11</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1</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440">
                <a:tc>
                  <a:txBody>
                    <a:bodyPr/>
                    <a:lstStyle/>
                    <a:p>
                      <a:pPr algn="ctr" fontAlgn="b"/>
                      <a:r>
                        <a:rPr lang="en-IN" sz="1200" b="0" i="0" u="none" strike="noStrike">
                          <a:solidFill>
                            <a:srgbClr val="000000"/>
                          </a:solidFill>
                          <a:latin typeface="Arial" panose="020B0604020202020204"/>
                        </a:rPr>
                        <a:t>2</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4.9</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98.6</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11</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1</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440">
                <a:tc>
                  <a:txBody>
                    <a:bodyPr/>
                    <a:lstStyle/>
                    <a:p>
                      <a:pPr algn="ctr" fontAlgn="b"/>
                      <a:r>
                        <a:rPr lang="en-IN" sz="1200" b="0" i="0" u="none" strike="noStrike">
                          <a:solidFill>
                            <a:srgbClr val="000000"/>
                          </a:solidFill>
                          <a:latin typeface="Arial" panose="020B0604020202020204"/>
                        </a:rPr>
                        <a:t>3</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5.975</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latin typeface="Arial" panose="020B0604020202020204"/>
                        </a:rPr>
                        <a:t>3.2</a:t>
                      </a:r>
                      <a:endParaRPr lang="en-IN" sz="1200" b="0" i="0" u="none" strike="noStrike" dirty="0">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96.14117647</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11</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1</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440">
                <a:tc>
                  <a:txBody>
                    <a:bodyPr/>
                    <a:lstStyle/>
                    <a:p>
                      <a:pPr algn="ctr" fontAlgn="b"/>
                      <a:r>
                        <a:rPr lang="en-IN" sz="1200" b="0" i="0" u="none" strike="noStrike">
                          <a:solidFill>
                            <a:srgbClr val="000000"/>
                          </a:solidFill>
                          <a:latin typeface="Arial" panose="020B0604020202020204"/>
                        </a:rPr>
                        <a:t>4</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4.6</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3.1</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98.5</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1</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1</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440">
                <a:tc>
                  <a:txBody>
                    <a:bodyPr/>
                    <a:lstStyle/>
                    <a:p>
                      <a:pPr algn="ctr" fontAlgn="b"/>
                      <a:r>
                        <a:rPr lang="en-IN" sz="1200" b="0" i="0" u="none" strike="noStrike">
                          <a:solidFill>
                            <a:srgbClr val="000000"/>
                          </a:solidFill>
                          <a:latin typeface="Arial" panose="020B0604020202020204"/>
                        </a:rPr>
                        <a:t>5</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5</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3.105882353</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latin typeface="Arial" panose="020B0604020202020204"/>
                        </a:rPr>
                        <a:t>98.4</a:t>
                      </a:r>
                      <a:endParaRPr lang="en-IN" sz="1200" b="0" i="0" u="none" strike="noStrike" dirty="0">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11</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1</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440">
                <a:tc>
                  <a:txBody>
                    <a:bodyPr/>
                    <a:lstStyle/>
                    <a:p>
                      <a:pPr algn="ctr" fontAlgn="b"/>
                      <a:r>
                        <a:rPr lang="en-IN" sz="1200" b="0" i="0" u="none" strike="noStrike">
                          <a:solidFill>
                            <a:srgbClr val="000000"/>
                          </a:solidFill>
                          <a:latin typeface="Arial" panose="020B0604020202020204"/>
                        </a:rPr>
                        <a:t>6</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5.4</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3.9</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98.3</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12</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1</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440">
                <a:tc>
                  <a:txBody>
                    <a:bodyPr/>
                    <a:lstStyle/>
                    <a:p>
                      <a:pPr algn="ctr" fontAlgn="b"/>
                      <a:r>
                        <a:rPr lang="en-IN" sz="1200" b="0" i="0" u="none" strike="noStrike">
                          <a:solidFill>
                            <a:srgbClr val="000000"/>
                          </a:solidFill>
                          <a:latin typeface="Arial" panose="020B0604020202020204"/>
                        </a:rPr>
                        <a:t>7</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7</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3.2</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95.3</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6</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2</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440">
                <a:tc>
                  <a:txBody>
                    <a:bodyPr/>
                    <a:lstStyle/>
                    <a:p>
                      <a:pPr algn="ctr" fontAlgn="b"/>
                      <a:r>
                        <a:rPr lang="en-IN" sz="1200" b="0" i="0" u="none" strike="noStrike">
                          <a:solidFill>
                            <a:srgbClr val="000000"/>
                          </a:solidFill>
                          <a:latin typeface="Arial" panose="020B0604020202020204"/>
                        </a:rPr>
                        <a:t>8</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6.4</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3.2</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latin typeface="Arial" panose="020B0604020202020204"/>
                        </a:rPr>
                        <a:t>95.5</a:t>
                      </a:r>
                      <a:endParaRPr lang="en-IN" sz="1200" b="0" i="0" u="none" strike="noStrike" dirty="0">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7</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2</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440">
                <a:tc>
                  <a:txBody>
                    <a:bodyPr/>
                    <a:lstStyle/>
                    <a:p>
                      <a:pPr algn="ctr" fontAlgn="b"/>
                      <a:r>
                        <a:rPr lang="en-IN" sz="1200" b="0" i="0" u="none" strike="noStrike">
                          <a:solidFill>
                            <a:srgbClr val="000000"/>
                          </a:solidFill>
                          <a:latin typeface="Arial" panose="020B0604020202020204"/>
                        </a:rPr>
                        <a:t>9</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6.9</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3.1</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95.1</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7</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2</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440">
                <a:tc>
                  <a:txBody>
                    <a:bodyPr/>
                    <a:lstStyle/>
                    <a:p>
                      <a:pPr algn="ctr" fontAlgn="b"/>
                      <a:r>
                        <a:rPr lang="en-IN" sz="1200" b="0" i="0" u="none" strike="noStrike">
                          <a:solidFill>
                            <a:srgbClr val="000000"/>
                          </a:solidFill>
                          <a:latin typeface="Arial" panose="020B0604020202020204"/>
                        </a:rPr>
                        <a:t>10</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5.975</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2.3</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96</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latin typeface="Arial" panose="020B0604020202020204"/>
                        </a:rPr>
                        <a:t>5</a:t>
                      </a:r>
                      <a:endParaRPr lang="en-IN" sz="1200" b="0" i="0" u="none" strike="noStrike" dirty="0">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2</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440">
                <a:tc>
                  <a:txBody>
                    <a:bodyPr/>
                    <a:lstStyle/>
                    <a:p>
                      <a:pPr algn="ctr" fontAlgn="b"/>
                      <a:r>
                        <a:rPr lang="en-IN" sz="1200" b="0" i="0" u="none" strike="noStrike">
                          <a:solidFill>
                            <a:srgbClr val="000000"/>
                          </a:solidFill>
                          <a:latin typeface="Arial" panose="020B0604020202020204"/>
                        </a:rPr>
                        <a:t>11</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6.5</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2.8</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95.4</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latin typeface="Arial" panose="020B0604020202020204"/>
                        </a:rPr>
                        <a:t>7</a:t>
                      </a:r>
                      <a:endParaRPr lang="en-IN" sz="1200" b="0" i="0" u="none" strike="noStrike" dirty="0">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2</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440">
                <a:tc>
                  <a:txBody>
                    <a:bodyPr/>
                    <a:lstStyle/>
                    <a:p>
                      <a:pPr algn="ctr" fontAlgn="b"/>
                      <a:r>
                        <a:rPr lang="en-IN" sz="1200" b="0" i="0" u="none" strike="noStrike">
                          <a:solidFill>
                            <a:srgbClr val="000000"/>
                          </a:solidFill>
                          <a:latin typeface="Arial" panose="020B0604020202020204"/>
                        </a:rPr>
                        <a:t>12</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5.7</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3.105882353</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95.5</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5</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2</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440">
                <a:tc>
                  <a:txBody>
                    <a:bodyPr/>
                    <a:lstStyle/>
                    <a:p>
                      <a:pPr algn="ctr" fontAlgn="b"/>
                      <a:r>
                        <a:rPr lang="en-IN" sz="1200" b="0" i="0" u="none" strike="noStrike">
                          <a:solidFill>
                            <a:srgbClr val="000000"/>
                          </a:solidFill>
                          <a:latin typeface="Arial" panose="020B0604020202020204"/>
                        </a:rPr>
                        <a:t>13</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6.3</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3.3</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96.14117647</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latin typeface="Arial" panose="020B0604020202020204"/>
                        </a:rPr>
                        <a:t>8</a:t>
                      </a:r>
                      <a:endParaRPr lang="en-IN" sz="1200" b="0" i="0" u="none" strike="noStrike" dirty="0">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2</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440">
                <a:tc>
                  <a:txBody>
                    <a:bodyPr/>
                    <a:lstStyle/>
                    <a:p>
                      <a:pPr algn="ctr" fontAlgn="b"/>
                      <a:r>
                        <a:rPr lang="en-IN" sz="1200" b="0" i="0" u="none" strike="noStrike">
                          <a:solidFill>
                            <a:srgbClr val="000000"/>
                          </a:solidFill>
                          <a:latin typeface="Arial" panose="020B0604020202020204"/>
                        </a:rPr>
                        <a:t>14</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6.7</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3.3</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94.3</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440">
                <a:tc>
                  <a:txBody>
                    <a:bodyPr/>
                    <a:lstStyle/>
                    <a:p>
                      <a:pPr algn="ctr" fontAlgn="b"/>
                      <a:r>
                        <a:rPr lang="en-IN" sz="1200" b="0" i="0" u="none" strike="noStrike">
                          <a:solidFill>
                            <a:srgbClr val="000000"/>
                          </a:solidFill>
                          <a:latin typeface="Arial" panose="020B0604020202020204"/>
                        </a:rPr>
                        <a:t>15</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6.7</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94.8</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2</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latin typeface="Arial" panose="020B0604020202020204"/>
                        </a:rPr>
                        <a:t>3</a:t>
                      </a:r>
                      <a:endParaRPr lang="en-IN" sz="1200" b="0" i="0" u="none" strike="noStrike" dirty="0">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440">
                <a:tc>
                  <a:txBody>
                    <a:bodyPr/>
                    <a:lstStyle/>
                    <a:p>
                      <a:pPr algn="ctr" fontAlgn="b"/>
                      <a:r>
                        <a:rPr lang="en-IN" sz="1200" b="0" i="0" u="none" strike="noStrike">
                          <a:solidFill>
                            <a:srgbClr val="000000"/>
                          </a:solidFill>
                          <a:latin typeface="Arial" panose="020B0604020202020204"/>
                        </a:rPr>
                        <a:t>16</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6.3</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2.5</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95</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10</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latin typeface="Arial" panose="020B0604020202020204"/>
                        </a:rPr>
                        <a:t>3</a:t>
                      </a:r>
                      <a:endParaRPr lang="en-IN" sz="1200" b="0" i="0" u="none" strike="noStrike" dirty="0">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440">
                <a:tc>
                  <a:txBody>
                    <a:bodyPr/>
                    <a:lstStyle/>
                    <a:p>
                      <a:pPr algn="ctr" fontAlgn="b"/>
                      <a:r>
                        <a:rPr lang="en-IN" sz="1200" b="0" i="0" u="none" strike="noStrike">
                          <a:solidFill>
                            <a:srgbClr val="000000"/>
                          </a:solidFill>
                          <a:latin typeface="Arial" panose="020B0604020202020204"/>
                        </a:rPr>
                        <a:t>17</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5.975</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94.8</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4</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latin typeface="Arial" panose="020B0604020202020204"/>
                        </a:rPr>
                        <a:t>3</a:t>
                      </a:r>
                      <a:endParaRPr lang="en-IN" sz="1200" b="0" i="0" u="none" strike="noStrike" dirty="0">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440">
                <a:tc>
                  <a:txBody>
                    <a:bodyPr/>
                    <a:lstStyle/>
                    <a:p>
                      <a:pPr algn="ctr" fontAlgn="b"/>
                      <a:r>
                        <a:rPr lang="en-IN" sz="1200" b="0" i="0" u="none" strike="noStrike">
                          <a:solidFill>
                            <a:srgbClr val="000000"/>
                          </a:solidFill>
                          <a:latin typeface="Arial" panose="020B0604020202020204"/>
                        </a:rPr>
                        <a:t>18</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6.2</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3.4</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94.6</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2</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latin typeface="Arial" panose="020B0604020202020204"/>
                        </a:rPr>
                        <a:t>3</a:t>
                      </a:r>
                      <a:endParaRPr lang="en-IN" sz="1200" b="0" i="0" u="none" strike="noStrike" dirty="0">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440">
                <a:tc>
                  <a:txBody>
                    <a:bodyPr/>
                    <a:lstStyle/>
                    <a:p>
                      <a:pPr algn="ctr" fontAlgn="b"/>
                      <a:r>
                        <a:rPr lang="en-IN" sz="1200" b="0" i="0" u="none" strike="noStrike">
                          <a:solidFill>
                            <a:srgbClr val="000000"/>
                          </a:solidFill>
                          <a:latin typeface="Arial" panose="020B0604020202020204"/>
                        </a:rPr>
                        <a:t>19</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5.9</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3</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94.9</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latin typeface="Arial" panose="020B0604020202020204"/>
                        </a:rPr>
                        <a:t>9</a:t>
                      </a:r>
                      <a:endParaRPr lang="en-IN" sz="1200" b="0" i="0" u="none" strike="noStrike">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latin typeface="Arial" panose="020B0604020202020204"/>
                        </a:rPr>
                        <a:t>3</a:t>
                      </a:r>
                      <a:endParaRPr lang="en-IN" sz="1200" b="0" i="0" u="none" strike="noStrike" dirty="0">
                        <a:solidFill>
                          <a:srgbClr val="000000"/>
                        </a:solidFill>
                        <a:latin typeface="Arial" panose="020B0604020202020204"/>
                      </a:endParaRPr>
                    </a:p>
                  </a:txBody>
                  <a:tcPr marL="7618" marR="7618" marT="7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3"/>
          <p:cNvSpPr>
            <a:spLocks noChangeShapeType="1"/>
          </p:cNvSpPr>
          <p:nvPr/>
        </p:nvSpPr>
        <p:spPr bwMode="auto">
          <a:xfrm>
            <a:off x="108729" y="1143310"/>
            <a:ext cx="9142759" cy="0"/>
          </a:xfrm>
          <a:prstGeom prst="line">
            <a:avLst/>
          </a:prstGeom>
          <a:noFill/>
          <a:ln w="57150" cmpd="thickThin">
            <a:solidFill>
              <a:schemeClr val="tx1"/>
            </a:solidFill>
            <a:round/>
          </a:ln>
          <a:extLst>
            <a:ext uri="{909E8E84-426E-40DD-AFC4-6F175D3DCCD1}">
              <a14:hiddenFill xmlns:a14="http://schemas.microsoft.com/office/drawing/2010/main">
                <a:noFill/>
              </a14:hiddenFill>
            </a:ext>
          </a:extLst>
        </p:spPr>
        <p:txBody>
          <a:bodyPr wrap="none" anchor="ctr"/>
          <a:lstStyle/>
          <a:p>
            <a:endParaRPr lang="en-IN"/>
          </a:p>
        </p:txBody>
      </p:sp>
      <p:sp>
        <p:nvSpPr>
          <p:cNvPr id="142341" name="Text Box 6"/>
          <p:cNvSpPr txBox="1">
            <a:spLocks noChangeArrowheads="1"/>
          </p:cNvSpPr>
          <p:nvPr/>
        </p:nvSpPr>
        <p:spPr bwMode="auto">
          <a:xfrm>
            <a:off x="288094" y="1268707"/>
            <a:ext cx="8352292" cy="1614805"/>
          </a:xfrm>
          <a:prstGeom prst="rect">
            <a:avLst/>
          </a:prstGeom>
          <a:noFill/>
          <a:ln w="9525">
            <a:noFill/>
            <a:miter lim="800000"/>
          </a:ln>
        </p:spPr>
        <p:txBody>
          <a:bodyPr>
            <a:spAutoFit/>
          </a:bodyPr>
          <a:lstStyle/>
          <a:p>
            <a:pPr marL="342900" indent="-342900" algn="just">
              <a:spcBef>
                <a:spcPct val="50000"/>
              </a:spcBef>
              <a:defRPr/>
            </a:pPr>
            <a:endParaRPr lang="en-US" dirty="0">
              <a:latin typeface="Arial" panose="020B0604020202020204" pitchFamily="34" charset="0"/>
            </a:endParaRPr>
          </a:p>
          <a:p>
            <a:pPr marL="342900" indent="-342900" algn="just">
              <a:spcBef>
                <a:spcPct val="50000"/>
              </a:spcBef>
              <a:defRPr/>
            </a:pPr>
            <a:r>
              <a:rPr lang="en-US" dirty="0">
                <a:solidFill>
                  <a:srgbClr val="C00000"/>
                </a:solidFill>
                <a:latin typeface="Arial" panose="020B0604020202020204" pitchFamily="34" charset="0"/>
              </a:rPr>
              <a:t>	</a:t>
            </a:r>
            <a:r>
              <a:rPr lang="en-US" dirty="0">
                <a:solidFill>
                  <a:srgbClr val="0000CC"/>
                </a:solidFill>
                <a:latin typeface="Arial" panose="020B0604020202020204" pitchFamily="34" charset="0"/>
              </a:rPr>
              <a:t>z transform:</a:t>
            </a:r>
            <a:endParaRPr lang="en-US" dirty="0">
              <a:solidFill>
                <a:srgbClr val="0000CC"/>
              </a:solidFill>
              <a:latin typeface="Arial" panose="020B0604020202020204" pitchFamily="34" charset="0"/>
            </a:endParaRPr>
          </a:p>
          <a:p>
            <a:pPr marL="342900" indent="-342900" algn="just">
              <a:spcBef>
                <a:spcPct val="50000"/>
              </a:spcBef>
              <a:defRPr/>
            </a:pPr>
            <a:r>
              <a:rPr lang="en-US" dirty="0">
                <a:latin typeface="Arial" panose="020B0604020202020204" pitchFamily="34" charset="0"/>
              </a:rPr>
              <a:t>	Transformed data = (Data – Mean) / SD</a:t>
            </a:r>
            <a:endParaRPr lang="en-US" dirty="0">
              <a:latin typeface="Arial" panose="020B0604020202020204" pitchFamily="34" charset="0"/>
            </a:endParaRPr>
          </a:p>
          <a:p>
            <a:pPr eaLnBrk="1" hangingPunct="1">
              <a:spcBef>
                <a:spcPct val="50000"/>
              </a:spcBef>
              <a:defRPr/>
            </a:pPr>
            <a:r>
              <a:rPr lang="en-US" dirty="0">
                <a:latin typeface="Arial" panose="020B0604020202020204" pitchFamily="34" charset="0"/>
              </a:rPr>
              <a:t>					</a:t>
            </a:r>
            <a:endParaRPr lang="en-US" dirty="0">
              <a:latin typeface="Arial" panose="020B0604020202020204" pitchFamily="34" charset="0"/>
            </a:endParaRPr>
          </a:p>
        </p:txBody>
      </p:sp>
      <p:sp>
        <p:nvSpPr>
          <p:cNvPr id="44037" name="Text Box 4"/>
          <p:cNvSpPr txBox="1">
            <a:spLocks noChangeArrowheads="1"/>
          </p:cNvSpPr>
          <p:nvPr/>
        </p:nvSpPr>
        <p:spPr bwMode="auto">
          <a:xfrm>
            <a:off x="1135134" y="648076"/>
            <a:ext cx="609517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dirty="0">
                <a:solidFill>
                  <a:srgbClr val="990000"/>
                </a:solidFill>
              </a:rPr>
              <a:t>TRANSFORMATION / NORMALIZATION</a:t>
            </a:r>
            <a:endParaRPr lang="en-US" altLang="en-US" sz="1800" dirty="0">
              <a:solidFill>
                <a:srgbClr val="990000"/>
              </a:solidFill>
            </a:endParaRPr>
          </a:p>
        </p:txBody>
      </p:sp>
      <p:sp>
        <p:nvSpPr>
          <p:cNvPr id="44038" name="Text Box 3"/>
          <p:cNvSpPr txBox="1">
            <a:spLocks noChangeArrowheads="1"/>
          </p:cNvSpPr>
          <p:nvPr/>
        </p:nvSpPr>
        <p:spPr bwMode="auto">
          <a:xfrm>
            <a:off x="108729" y="2971862"/>
            <a:ext cx="860943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28750" indent="-1428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FontTx/>
              <a:buNone/>
            </a:pPr>
            <a:r>
              <a:rPr lang="en-US" altLang="en-US" sz="1800">
                <a:solidFill>
                  <a:srgbClr val="000099"/>
                </a:solidFill>
              </a:rPr>
              <a:t> Exercise : </a:t>
            </a:r>
            <a:r>
              <a:rPr lang="en-US" altLang="en-US" sz="1800"/>
              <a:t>Normalize the  variables in the Supply_Chain.csv ?</a:t>
            </a:r>
            <a:endParaRPr lang="en-US" altLang="en-US" sz="1800">
              <a:solidFill>
                <a:schemeClr val="accent2"/>
              </a:solidFill>
            </a:endParaRPr>
          </a:p>
        </p:txBody>
      </p:sp>
      <p:sp>
        <p:nvSpPr>
          <p:cNvPr id="44039" name="TextBox 7"/>
          <p:cNvSpPr txBox="1">
            <a:spLocks noChangeArrowheads="1"/>
          </p:cNvSpPr>
          <p:nvPr/>
        </p:nvSpPr>
        <p:spPr bwMode="auto">
          <a:xfrm>
            <a:off x="1432525" y="3532175"/>
            <a:ext cx="396748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a:t>Read the files</a:t>
            </a:r>
            <a:endParaRPr lang="en-IN" altLang="en-US" sz="1800"/>
          </a:p>
          <a:p>
            <a:pPr eaLnBrk="1" hangingPunct="1">
              <a:spcBef>
                <a:spcPct val="0"/>
              </a:spcBef>
              <a:buFontTx/>
              <a:buNone/>
            </a:pPr>
            <a:r>
              <a:rPr lang="en-IN" altLang="en-US" sz="1800">
                <a:latin typeface="Arial Narrow" panose="020B0606020202030204" pitchFamily="34" charset="0"/>
              </a:rPr>
              <a:t>&gt;mydata  = Supply_Chain</a:t>
            </a:r>
            <a:endParaRPr lang="en-IN" altLang="en-US" sz="1800">
              <a:latin typeface="Arial Narrow" panose="020B0606020202030204" pitchFamily="34" charset="0"/>
            </a:endParaRPr>
          </a:p>
          <a:p>
            <a:pPr eaLnBrk="1" hangingPunct="1">
              <a:spcBef>
                <a:spcPct val="0"/>
              </a:spcBef>
              <a:buFontTx/>
              <a:buNone/>
            </a:pPr>
            <a:r>
              <a:rPr lang="en-IN" altLang="en-US" sz="1800">
                <a:latin typeface="Arial Narrow" panose="020B0606020202030204" pitchFamily="34" charset="0"/>
              </a:rPr>
              <a:t>&gt; mydata = mydata[,2:7]</a:t>
            </a:r>
            <a:endParaRPr lang="en-IN" altLang="en-US" sz="1800">
              <a:latin typeface="Arial Narrow" panose="020B0606020202030204" pitchFamily="34" charset="0"/>
            </a:endParaRPr>
          </a:p>
          <a:p>
            <a:pPr eaLnBrk="1" hangingPunct="1">
              <a:spcBef>
                <a:spcPct val="0"/>
              </a:spcBef>
              <a:buFontTx/>
              <a:buNone/>
            </a:pPr>
            <a:endParaRPr lang="en-IN" altLang="en-US" sz="1800"/>
          </a:p>
          <a:p>
            <a:pPr eaLnBrk="1" hangingPunct="1">
              <a:spcBef>
                <a:spcPct val="0"/>
              </a:spcBef>
              <a:buFontTx/>
              <a:buNone/>
            </a:pPr>
            <a:r>
              <a:rPr lang="en-IN" altLang="en-US" sz="1800"/>
              <a:t>Normalize or standardize the variable</a:t>
            </a:r>
            <a:endParaRPr lang="en-IN" altLang="en-US" sz="1800"/>
          </a:p>
          <a:p>
            <a:pPr eaLnBrk="1" hangingPunct="1">
              <a:spcBef>
                <a:spcPct val="0"/>
              </a:spcBef>
              <a:buFontTx/>
              <a:buNone/>
            </a:pPr>
            <a:r>
              <a:rPr lang="en-IN" altLang="en-US" sz="1800">
                <a:latin typeface="Arial Narrow" panose="020B0606020202030204" pitchFamily="34" charset="0"/>
              </a:rPr>
              <a:t>&gt;mystddata = </a:t>
            </a:r>
            <a:r>
              <a:rPr lang="en-IN" altLang="en-US" sz="1800">
                <a:solidFill>
                  <a:srgbClr val="0000CC"/>
                </a:solidFill>
                <a:latin typeface="Arial Narrow" panose="020B0606020202030204" pitchFamily="34" charset="0"/>
              </a:rPr>
              <a:t>scale</a:t>
            </a:r>
            <a:r>
              <a:rPr lang="en-IN" altLang="en-US" sz="1800">
                <a:latin typeface="Arial Narrow" panose="020B0606020202030204" pitchFamily="34" charset="0"/>
              </a:rPr>
              <a:t>(mydata)</a:t>
            </a:r>
            <a:endParaRPr lang="en-IN" altLang="en-US" sz="180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Line 3"/>
          <p:cNvSpPr>
            <a:spLocks noChangeShapeType="1"/>
          </p:cNvSpPr>
          <p:nvPr/>
        </p:nvSpPr>
        <p:spPr bwMode="auto">
          <a:xfrm>
            <a:off x="108729" y="1143310"/>
            <a:ext cx="9142759" cy="0"/>
          </a:xfrm>
          <a:prstGeom prst="line">
            <a:avLst/>
          </a:prstGeom>
          <a:noFill/>
          <a:ln w="57150" cmpd="thickThin">
            <a:solidFill>
              <a:schemeClr val="tx1"/>
            </a:solidFill>
            <a:round/>
          </a:ln>
          <a:extLst>
            <a:ext uri="{909E8E84-426E-40DD-AFC4-6F175D3DCCD1}">
              <a14:hiddenFill xmlns:a14="http://schemas.microsoft.com/office/drawing/2010/main">
                <a:noFill/>
              </a14:hiddenFill>
            </a:ext>
          </a:extLst>
        </p:spPr>
        <p:txBody>
          <a:bodyPr wrap="none" anchor="ctr"/>
          <a:lstStyle/>
          <a:p>
            <a:endParaRPr lang="en-IN"/>
          </a:p>
        </p:txBody>
      </p:sp>
      <p:sp>
        <p:nvSpPr>
          <p:cNvPr id="142341" name="Text Box 6"/>
          <p:cNvSpPr txBox="1">
            <a:spLocks noChangeArrowheads="1"/>
          </p:cNvSpPr>
          <p:nvPr/>
        </p:nvSpPr>
        <p:spPr bwMode="auto">
          <a:xfrm>
            <a:off x="313969" y="1367118"/>
            <a:ext cx="8352292" cy="1060450"/>
          </a:xfrm>
          <a:prstGeom prst="rect">
            <a:avLst/>
          </a:prstGeom>
          <a:noFill/>
          <a:ln w="9525">
            <a:noFill/>
            <a:miter lim="800000"/>
          </a:ln>
        </p:spPr>
        <p:txBody>
          <a:bodyPr>
            <a:spAutoFit/>
          </a:bodyPr>
          <a:lstStyle/>
          <a:p>
            <a:pPr marL="1081405" indent="-1081405" algn="just">
              <a:spcBef>
                <a:spcPct val="50000"/>
              </a:spcBef>
              <a:defRPr/>
            </a:pPr>
            <a:r>
              <a:rPr lang="en-US" dirty="0">
                <a:solidFill>
                  <a:srgbClr val="0000CC"/>
                </a:solidFill>
                <a:latin typeface="Arial" panose="020B0604020202020204" pitchFamily="34" charset="0"/>
              </a:rPr>
              <a:t>Example: </a:t>
            </a:r>
            <a:r>
              <a:rPr lang="en-US" dirty="0">
                <a:latin typeface="Arial" panose="020B0604020202020204" pitchFamily="34" charset="0"/>
              </a:rPr>
              <a:t>Take a sample of size 60 (10%) randomly from the data given in the file bank-data.csv and save it as a new </a:t>
            </a:r>
            <a:r>
              <a:rPr lang="en-US" dirty="0" err="1">
                <a:latin typeface="Arial" panose="020B0604020202020204" pitchFamily="34" charset="0"/>
              </a:rPr>
              <a:t>csv</a:t>
            </a:r>
            <a:r>
              <a:rPr lang="en-US" dirty="0">
                <a:latin typeface="Arial" panose="020B0604020202020204" pitchFamily="34" charset="0"/>
              </a:rPr>
              <a:t> file?</a:t>
            </a:r>
            <a:endParaRPr lang="en-US" dirty="0">
              <a:latin typeface="Arial" panose="020B0604020202020204" pitchFamily="34" charset="0"/>
            </a:endParaRPr>
          </a:p>
          <a:p>
            <a:pPr eaLnBrk="1" hangingPunct="1">
              <a:spcBef>
                <a:spcPct val="50000"/>
              </a:spcBef>
              <a:defRPr/>
            </a:pPr>
            <a:r>
              <a:rPr lang="en-US" dirty="0">
                <a:latin typeface="Arial" panose="020B0604020202020204" pitchFamily="34" charset="0"/>
              </a:rPr>
              <a:t>					</a:t>
            </a:r>
            <a:endParaRPr lang="en-US" dirty="0">
              <a:latin typeface="Arial" panose="020B0604020202020204" pitchFamily="34" charset="0"/>
            </a:endParaRPr>
          </a:p>
        </p:txBody>
      </p:sp>
      <p:sp>
        <p:nvSpPr>
          <p:cNvPr id="45061" name="Text Box 4"/>
          <p:cNvSpPr txBox="1">
            <a:spLocks noChangeArrowheads="1"/>
          </p:cNvSpPr>
          <p:nvPr/>
        </p:nvSpPr>
        <p:spPr bwMode="auto">
          <a:xfrm>
            <a:off x="1632522" y="637760"/>
            <a:ext cx="609517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dirty="0">
                <a:solidFill>
                  <a:srgbClr val="990000"/>
                </a:solidFill>
              </a:rPr>
              <a:t>RANDOM SAMPLING</a:t>
            </a:r>
            <a:endParaRPr lang="en-US" altLang="en-US" sz="1800" dirty="0">
              <a:solidFill>
                <a:srgbClr val="990000"/>
              </a:solidFill>
            </a:endParaRPr>
          </a:p>
        </p:txBody>
      </p:sp>
      <p:sp>
        <p:nvSpPr>
          <p:cNvPr id="45062" name="TextBox 7"/>
          <p:cNvSpPr txBox="1">
            <a:spLocks noChangeArrowheads="1"/>
          </p:cNvSpPr>
          <p:nvPr/>
        </p:nvSpPr>
        <p:spPr bwMode="auto">
          <a:xfrm>
            <a:off x="1357001" y="2198270"/>
            <a:ext cx="604075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dirty="0">
                <a:solidFill>
                  <a:srgbClr val="FF0000"/>
                </a:solidFill>
              </a:rPr>
              <a:t>Read the </a:t>
            </a:r>
            <a:r>
              <a:rPr lang="en-IN" altLang="en-US" sz="1800" dirty="0" smtClean="0">
                <a:solidFill>
                  <a:srgbClr val="FF0000"/>
                </a:solidFill>
              </a:rPr>
              <a:t>files</a:t>
            </a:r>
            <a:endParaRPr lang="en-IN" altLang="en-US" sz="1800" dirty="0" smtClean="0">
              <a:solidFill>
                <a:srgbClr val="FF0000"/>
              </a:solidFill>
            </a:endParaRPr>
          </a:p>
          <a:p>
            <a:pPr eaLnBrk="1" hangingPunct="1">
              <a:spcBef>
                <a:spcPct val="0"/>
              </a:spcBef>
              <a:buFontTx/>
              <a:buNone/>
            </a:pPr>
            <a:endParaRPr lang="en-IN" altLang="en-US" sz="1800" dirty="0">
              <a:solidFill>
                <a:srgbClr val="FF0000"/>
              </a:solidFill>
            </a:endParaRPr>
          </a:p>
          <a:p>
            <a:pPr eaLnBrk="1" hangingPunct="1">
              <a:spcBef>
                <a:spcPct val="0"/>
              </a:spcBef>
              <a:buFontTx/>
              <a:buNone/>
            </a:pPr>
            <a:r>
              <a:rPr lang="en-IN" altLang="en-US" sz="1800" dirty="0">
                <a:latin typeface="Arial Narrow" panose="020B0606020202030204" pitchFamily="34" charset="0"/>
              </a:rPr>
              <a:t>&gt;</a:t>
            </a:r>
            <a:r>
              <a:rPr lang="en-IN" altLang="en-US" sz="1800" dirty="0" err="1">
                <a:latin typeface="Arial Narrow" panose="020B0606020202030204" pitchFamily="34" charset="0"/>
              </a:rPr>
              <a:t>mydata</a:t>
            </a:r>
            <a:r>
              <a:rPr lang="en-IN" altLang="en-US" sz="1800" dirty="0">
                <a:latin typeface="Arial Narrow" panose="020B0606020202030204" pitchFamily="34" charset="0"/>
              </a:rPr>
              <a:t>  = </a:t>
            </a:r>
            <a:r>
              <a:rPr lang="en-IN" altLang="en-US" sz="1800" dirty="0" smtClean="0">
                <a:latin typeface="Arial Narrow" panose="020B0606020202030204" pitchFamily="34" charset="0"/>
              </a:rPr>
              <a:t>bank-data</a:t>
            </a:r>
            <a:endParaRPr lang="en-IN" altLang="en-US" sz="1800" dirty="0">
              <a:latin typeface="Arial Narrow" panose="020B0606020202030204" pitchFamily="34" charset="0"/>
            </a:endParaRPr>
          </a:p>
          <a:p>
            <a:pPr eaLnBrk="1" hangingPunct="1">
              <a:spcBef>
                <a:spcPct val="0"/>
              </a:spcBef>
              <a:buFontTx/>
              <a:buNone/>
            </a:pPr>
            <a:r>
              <a:rPr lang="en-IN" altLang="en-US" sz="1800" dirty="0">
                <a:latin typeface="Arial Narrow" panose="020B0606020202030204" pitchFamily="34" charset="0"/>
              </a:rPr>
              <a:t>&gt; </a:t>
            </a:r>
            <a:r>
              <a:rPr lang="en-IN" altLang="en-US" sz="1800" dirty="0" err="1">
                <a:latin typeface="Arial Narrow" panose="020B0606020202030204" pitchFamily="34" charset="0"/>
              </a:rPr>
              <a:t>mysample</a:t>
            </a:r>
            <a:r>
              <a:rPr lang="en-IN" altLang="en-US" sz="1800" dirty="0">
                <a:latin typeface="Arial Narrow" panose="020B0606020202030204" pitchFamily="34" charset="0"/>
              </a:rPr>
              <a:t> = </a:t>
            </a:r>
            <a:r>
              <a:rPr lang="en-IN" altLang="en-US" sz="1800" dirty="0" err="1">
                <a:latin typeface="Arial Narrow" panose="020B0606020202030204" pitchFamily="34" charset="0"/>
              </a:rPr>
              <a:t>mydata</a:t>
            </a:r>
            <a:r>
              <a:rPr lang="en-IN" altLang="en-US" sz="1800" dirty="0">
                <a:latin typeface="Arial Narrow" panose="020B0606020202030204" pitchFamily="34" charset="0"/>
              </a:rPr>
              <a:t>[sample(1:nrow(</a:t>
            </a:r>
            <a:r>
              <a:rPr lang="en-IN" altLang="en-US" sz="1800" dirty="0" err="1">
                <a:latin typeface="Arial Narrow" panose="020B0606020202030204" pitchFamily="34" charset="0"/>
              </a:rPr>
              <a:t>mydata</a:t>
            </a:r>
            <a:r>
              <a:rPr lang="en-IN" altLang="en-US" sz="1800" dirty="0">
                <a:latin typeface="Arial Narrow" panose="020B0606020202030204" pitchFamily="34" charset="0"/>
              </a:rPr>
              <a:t>), 60, replace = FALSE</a:t>
            </a:r>
            <a:r>
              <a:rPr lang="en-IN" altLang="en-US" sz="1800" dirty="0" smtClean="0">
                <a:latin typeface="Arial Narrow" panose="020B0606020202030204" pitchFamily="34" charset="0"/>
              </a:rPr>
              <a:t>),]</a:t>
            </a:r>
            <a:endParaRPr lang="en-IN" altLang="en-US" sz="1800" dirty="0">
              <a:latin typeface="Arial Narrow" panose="020B0606020202030204" pitchFamily="34" charset="0"/>
            </a:endParaRPr>
          </a:p>
          <a:p>
            <a:pPr eaLnBrk="1" hangingPunct="1">
              <a:spcBef>
                <a:spcPct val="0"/>
              </a:spcBef>
              <a:buFontTx/>
              <a:buNone/>
            </a:pPr>
            <a:r>
              <a:rPr lang="en-IN" altLang="en-US" sz="1800" dirty="0">
                <a:latin typeface="Arial Narrow" panose="020B0606020202030204" pitchFamily="34" charset="0"/>
              </a:rPr>
              <a:t>&gt;write.csv(</a:t>
            </a:r>
            <a:r>
              <a:rPr lang="en-IN" altLang="en-US" sz="1800" dirty="0" err="1">
                <a:latin typeface="Arial Narrow" panose="020B0606020202030204" pitchFamily="34" charset="0"/>
              </a:rPr>
              <a:t>mysample</a:t>
            </a:r>
            <a:r>
              <a:rPr lang="en-IN" altLang="en-US" sz="1800" dirty="0">
                <a:latin typeface="Arial Narrow" panose="020B0606020202030204" pitchFamily="34" charset="0"/>
              </a:rPr>
              <a:t>,"E</a:t>
            </a:r>
            <a:r>
              <a:rPr lang="en-IN" altLang="en-US" sz="1800" dirty="0" smtClean="0">
                <a:latin typeface="Arial Narrow" panose="020B0606020202030204" pitchFamily="34" charset="0"/>
              </a:rPr>
              <a:t>:/SUAD/mysample.csv</a:t>
            </a:r>
            <a:r>
              <a:rPr lang="en-IN" altLang="en-US" sz="1800" dirty="0">
                <a:latin typeface="Arial Narrow" panose="020B0606020202030204" pitchFamily="34" charset="0"/>
              </a:rPr>
              <a:t>")</a:t>
            </a:r>
            <a:endParaRPr lang="en-IN" altLang="en-US" sz="1800" dirty="0">
              <a:latin typeface="Arial Narrow" panose="020B0606020202030204" pitchFamily="34" charset="0"/>
            </a:endParaRPr>
          </a:p>
        </p:txBody>
      </p:sp>
      <p:sp>
        <p:nvSpPr>
          <p:cNvPr id="6" name="Text Box 6"/>
          <p:cNvSpPr txBox="1">
            <a:spLocks noChangeArrowheads="1"/>
          </p:cNvSpPr>
          <p:nvPr/>
        </p:nvSpPr>
        <p:spPr bwMode="auto">
          <a:xfrm>
            <a:off x="313969" y="3975603"/>
            <a:ext cx="8352292" cy="1060450"/>
          </a:xfrm>
          <a:prstGeom prst="rect">
            <a:avLst/>
          </a:prstGeom>
          <a:noFill/>
          <a:ln w="9525">
            <a:noFill/>
            <a:miter lim="800000"/>
          </a:ln>
        </p:spPr>
        <p:txBody>
          <a:bodyPr>
            <a:spAutoFit/>
          </a:bodyPr>
          <a:lstStyle/>
          <a:p>
            <a:pPr marL="1081405" indent="-1081405" algn="just">
              <a:spcBef>
                <a:spcPct val="50000"/>
              </a:spcBef>
              <a:defRPr/>
            </a:pPr>
            <a:r>
              <a:rPr lang="en-US" dirty="0">
                <a:solidFill>
                  <a:srgbClr val="0000CC"/>
                </a:solidFill>
                <a:latin typeface="Arial" panose="020B0604020202020204" pitchFamily="34" charset="0"/>
              </a:rPr>
              <a:t>Example: </a:t>
            </a:r>
            <a:r>
              <a:rPr lang="en-US" dirty="0">
                <a:latin typeface="Arial" panose="020B0604020202020204" pitchFamily="34" charset="0"/>
              </a:rPr>
              <a:t>Split randomly the data given in the file bank-data.csv into sets namely training (75%) and test (25%) ?</a:t>
            </a:r>
            <a:endParaRPr lang="en-US" dirty="0">
              <a:latin typeface="Arial" panose="020B0604020202020204" pitchFamily="34" charset="0"/>
            </a:endParaRPr>
          </a:p>
          <a:p>
            <a:pPr eaLnBrk="1" hangingPunct="1">
              <a:spcBef>
                <a:spcPct val="50000"/>
              </a:spcBef>
              <a:defRPr/>
            </a:pPr>
            <a:r>
              <a:rPr lang="en-US" dirty="0">
                <a:latin typeface="Arial" panose="020B0604020202020204" pitchFamily="34" charset="0"/>
              </a:rPr>
              <a:t>					</a:t>
            </a:r>
            <a:endParaRPr lang="en-US" dirty="0">
              <a:latin typeface="Arial" panose="020B0604020202020204" pitchFamily="34" charset="0"/>
            </a:endParaRPr>
          </a:p>
        </p:txBody>
      </p:sp>
      <p:sp>
        <p:nvSpPr>
          <p:cNvPr id="7" name="TextBox 7"/>
          <p:cNvSpPr txBox="1">
            <a:spLocks noChangeArrowheads="1"/>
          </p:cNvSpPr>
          <p:nvPr/>
        </p:nvSpPr>
        <p:spPr bwMode="auto">
          <a:xfrm>
            <a:off x="1357001" y="4862079"/>
            <a:ext cx="642620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dirty="0">
                <a:solidFill>
                  <a:srgbClr val="FF0000"/>
                </a:solidFill>
              </a:rPr>
              <a:t>Read the </a:t>
            </a:r>
            <a:r>
              <a:rPr lang="en-IN" altLang="en-US" sz="1800" dirty="0" smtClean="0">
                <a:solidFill>
                  <a:srgbClr val="FF0000"/>
                </a:solidFill>
              </a:rPr>
              <a:t>files</a:t>
            </a:r>
            <a:endParaRPr lang="en-IN" altLang="en-US" sz="1800" dirty="0" smtClean="0">
              <a:solidFill>
                <a:srgbClr val="FF0000"/>
              </a:solidFill>
            </a:endParaRPr>
          </a:p>
          <a:p>
            <a:pPr eaLnBrk="1" hangingPunct="1">
              <a:spcBef>
                <a:spcPct val="0"/>
              </a:spcBef>
              <a:buFontTx/>
              <a:buNone/>
            </a:pPr>
            <a:endParaRPr lang="en-IN" altLang="en-US" sz="1800" dirty="0"/>
          </a:p>
          <a:p>
            <a:pPr eaLnBrk="1" hangingPunct="1">
              <a:spcBef>
                <a:spcPct val="0"/>
              </a:spcBef>
              <a:buFontTx/>
              <a:buNone/>
            </a:pPr>
            <a:r>
              <a:rPr lang="en-IN" altLang="en-US" sz="1800" dirty="0">
                <a:latin typeface="Arial Narrow" panose="020B0606020202030204" pitchFamily="34" charset="0"/>
              </a:rPr>
              <a:t>&gt;</a:t>
            </a:r>
            <a:r>
              <a:rPr lang="en-IN" altLang="en-US" sz="1800" dirty="0" err="1">
                <a:latin typeface="Arial Narrow" panose="020B0606020202030204" pitchFamily="34" charset="0"/>
              </a:rPr>
              <a:t>mydata</a:t>
            </a:r>
            <a:r>
              <a:rPr lang="en-IN" altLang="en-US" sz="1800" dirty="0">
                <a:latin typeface="Arial Narrow" panose="020B0606020202030204" pitchFamily="34" charset="0"/>
              </a:rPr>
              <a:t>  = </a:t>
            </a:r>
            <a:r>
              <a:rPr lang="en-IN" altLang="en-US" sz="1800" dirty="0" smtClean="0">
                <a:latin typeface="Arial Narrow" panose="020B0606020202030204" pitchFamily="34" charset="0"/>
              </a:rPr>
              <a:t>bank-data</a:t>
            </a:r>
            <a:endParaRPr lang="en-IN" altLang="en-US" sz="1800" dirty="0">
              <a:latin typeface="Arial Narrow" panose="020B0606020202030204" pitchFamily="34" charset="0"/>
            </a:endParaRPr>
          </a:p>
          <a:p>
            <a:pPr eaLnBrk="1" hangingPunct="1">
              <a:spcBef>
                <a:spcPct val="0"/>
              </a:spcBef>
              <a:buFontTx/>
              <a:buNone/>
            </a:pPr>
            <a:r>
              <a:rPr lang="en-IN" altLang="en-US" sz="1800" dirty="0">
                <a:latin typeface="Arial Narrow" panose="020B0606020202030204" pitchFamily="34" charset="0"/>
              </a:rPr>
              <a:t>&gt;sample = sample(2, </a:t>
            </a:r>
            <a:r>
              <a:rPr lang="en-IN" altLang="en-US" sz="1800" dirty="0" err="1">
                <a:latin typeface="Arial Narrow" panose="020B0606020202030204" pitchFamily="34" charset="0"/>
              </a:rPr>
              <a:t>nrow</a:t>
            </a:r>
            <a:r>
              <a:rPr lang="en-IN" altLang="en-US" sz="1800" dirty="0">
                <a:latin typeface="Arial Narrow" panose="020B0606020202030204" pitchFamily="34" charset="0"/>
              </a:rPr>
              <a:t>(</a:t>
            </a:r>
            <a:r>
              <a:rPr lang="en-IN" altLang="en-US" sz="1800" dirty="0" err="1">
                <a:latin typeface="Arial Narrow" panose="020B0606020202030204" pitchFamily="34" charset="0"/>
              </a:rPr>
              <a:t>mydata</a:t>
            </a:r>
            <a:r>
              <a:rPr lang="en-IN" altLang="en-US" sz="1800" dirty="0">
                <a:latin typeface="Arial Narrow" panose="020B0606020202030204" pitchFamily="34" charset="0"/>
              </a:rPr>
              <a:t>), replace = TRUE, </a:t>
            </a:r>
            <a:r>
              <a:rPr lang="en-IN" altLang="en-US" sz="1800" dirty="0" err="1">
                <a:latin typeface="Arial Narrow" panose="020B0606020202030204" pitchFamily="34" charset="0"/>
              </a:rPr>
              <a:t>prob</a:t>
            </a:r>
            <a:r>
              <a:rPr lang="en-IN" altLang="en-US" sz="1800" dirty="0">
                <a:latin typeface="Arial Narrow" panose="020B0606020202030204" pitchFamily="34" charset="0"/>
              </a:rPr>
              <a:t> = c(0.75, 0.25)) </a:t>
            </a:r>
            <a:endParaRPr lang="en-IN" altLang="en-US" sz="1800" dirty="0">
              <a:latin typeface="Arial Narrow" panose="020B0606020202030204" pitchFamily="34" charset="0"/>
            </a:endParaRPr>
          </a:p>
          <a:p>
            <a:pPr eaLnBrk="1" hangingPunct="1">
              <a:spcBef>
                <a:spcPct val="0"/>
              </a:spcBef>
              <a:buFontTx/>
              <a:buNone/>
            </a:pPr>
            <a:r>
              <a:rPr lang="en-IN" altLang="en-US" sz="1800" dirty="0">
                <a:latin typeface="Arial Narrow" panose="020B0606020202030204" pitchFamily="34" charset="0"/>
              </a:rPr>
              <a:t>&gt; sample1 = </a:t>
            </a:r>
            <a:r>
              <a:rPr lang="en-IN" altLang="en-US" sz="1800" dirty="0" err="1">
                <a:latin typeface="Arial Narrow" panose="020B0606020202030204" pitchFamily="34" charset="0"/>
              </a:rPr>
              <a:t>mydata</a:t>
            </a:r>
            <a:r>
              <a:rPr lang="en-IN" altLang="en-US" sz="1800" dirty="0">
                <a:latin typeface="Arial Narrow" panose="020B0606020202030204" pitchFamily="34" charset="0"/>
              </a:rPr>
              <a:t>[sample ==1, ] </a:t>
            </a:r>
            <a:endParaRPr lang="en-IN" altLang="en-US" sz="1800" dirty="0">
              <a:latin typeface="Arial Narrow" panose="020B0606020202030204" pitchFamily="34" charset="0"/>
            </a:endParaRPr>
          </a:p>
          <a:p>
            <a:pPr eaLnBrk="1" hangingPunct="1">
              <a:spcBef>
                <a:spcPct val="0"/>
              </a:spcBef>
              <a:buFontTx/>
              <a:buNone/>
            </a:pPr>
            <a:r>
              <a:rPr lang="en-IN" altLang="en-US" sz="1800" dirty="0">
                <a:latin typeface="Arial Narrow" panose="020B0606020202030204" pitchFamily="34" charset="0"/>
              </a:rPr>
              <a:t>&gt; sample2 = </a:t>
            </a:r>
            <a:r>
              <a:rPr lang="en-IN" altLang="en-US" sz="1800" dirty="0" err="1">
                <a:latin typeface="Arial Narrow" panose="020B0606020202030204" pitchFamily="34" charset="0"/>
              </a:rPr>
              <a:t>mydata</a:t>
            </a:r>
            <a:r>
              <a:rPr lang="en-IN" altLang="en-US" sz="1800" dirty="0">
                <a:latin typeface="Arial Narrow" panose="020B0606020202030204" pitchFamily="34" charset="0"/>
              </a:rPr>
              <a:t>[sample ==2,]</a:t>
            </a:r>
            <a:endParaRPr lang="en-IN" altLang="en-US" sz="1800"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Line 2"/>
          <p:cNvSpPr>
            <a:spLocks noChangeShapeType="1"/>
          </p:cNvSpPr>
          <p:nvPr/>
        </p:nvSpPr>
        <p:spPr bwMode="auto">
          <a:xfrm>
            <a:off x="108729" y="1067120"/>
            <a:ext cx="9142759"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70660" name="Text Box 4"/>
          <p:cNvSpPr txBox="1">
            <a:spLocks noChangeArrowheads="1"/>
          </p:cNvSpPr>
          <p:nvPr/>
        </p:nvSpPr>
        <p:spPr bwMode="auto">
          <a:xfrm>
            <a:off x="1720213" y="546492"/>
            <a:ext cx="4342811" cy="860425"/>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defRPr/>
            </a:pPr>
            <a:r>
              <a:rPr lang="en-IN" sz="2000" b="1" spc="-20" dirty="0">
                <a:solidFill>
                  <a:srgbClr val="CC3300"/>
                </a:solidFill>
                <a:latin typeface="Arial" panose="020B0604020202020204"/>
                <a:cs typeface="Arial" panose="020B0604020202020204"/>
              </a:rPr>
              <a:t>INSTALLATION</a:t>
            </a:r>
            <a:endParaRPr lang="en-IN" sz="2000" dirty="0">
              <a:latin typeface="Arial" panose="020B0604020202020204"/>
              <a:cs typeface="Arial" panose="020B0604020202020204"/>
            </a:endParaRPr>
          </a:p>
          <a:p>
            <a:pPr>
              <a:spcBef>
                <a:spcPct val="50000"/>
              </a:spcBef>
              <a:defRPr/>
            </a:pPr>
            <a:endParaRPr lang="en-US" altLang="en-US" sz="2000" b="1" dirty="0">
              <a:solidFill>
                <a:srgbClr val="CC3300"/>
              </a:solidFill>
            </a:endParaRPr>
          </a:p>
        </p:txBody>
      </p:sp>
      <p:sp>
        <p:nvSpPr>
          <p:cNvPr id="70661" name="Text Box 5"/>
          <p:cNvSpPr txBox="1">
            <a:spLocks noChangeArrowheads="1"/>
          </p:cNvSpPr>
          <p:nvPr/>
        </p:nvSpPr>
        <p:spPr bwMode="auto">
          <a:xfrm>
            <a:off x="565867" y="1408388"/>
            <a:ext cx="8228484" cy="4977130"/>
          </a:xfrm>
          <a:prstGeom prst="rect">
            <a:avLst/>
          </a:prstGeom>
          <a:noFill/>
          <a:ln>
            <a:noFill/>
          </a:ln>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95605" indent="-172085">
              <a:spcBef>
                <a:spcPts val="840"/>
              </a:spcBef>
              <a:buFontTx/>
              <a:buAutoNum type="arabicPeriod"/>
              <a:tabLst>
                <a:tab pos="396240" algn="l"/>
              </a:tabLst>
              <a:defRPr/>
            </a:pPr>
            <a:r>
              <a:rPr lang="en-IN" spc="-5" dirty="0">
                <a:latin typeface="Arial" panose="020B0604020202020204"/>
                <a:cs typeface="Arial" panose="020B0604020202020204"/>
              </a:rPr>
              <a:t>Download R software </a:t>
            </a:r>
            <a:r>
              <a:rPr lang="en-IN" dirty="0">
                <a:latin typeface="Arial" panose="020B0604020202020204"/>
                <a:cs typeface="Arial" panose="020B0604020202020204"/>
              </a:rPr>
              <a:t>from</a:t>
            </a:r>
            <a:r>
              <a:rPr lang="en-IN" spc="5" dirty="0">
                <a:solidFill>
                  <a:srgbClr val="0000FF"/>
                </a:solidFill>
                <a:latin typeface="Arial" panose="020B0604020202020204"/>
                <a:cs typeface="Arial" panose="020B0604020202020204"/>
              </a:rPr>
              <a:t> </a:t>
            </a:r>
            <a:r>
              <a:rPr lang="en-IN" b="1" u="sng" spc="-5" dirty="0">
                <a:solidFill>
                  <a:srgbClr val="3399FF"/>
                </a:solidFill>
                <a:uFill>
                  <a:solidFill>
                    <a:srgbClr val="0000FF"/>
                  </a:solidFill>
                </a:uFill>
                <a:latin typeface="Arial" panose="020B0604020202020204"/>
                <a:cs typeface="Arial" panose="020B0604020202020204"/>
                <a:hlinkClick r:id="rId1"/>
              </a:rPr>
              <a:t>http://cran.r-project.org/bin/windows/base/</a:t>
            </a:r>
            <a:endParaRPr lang="en-IN" b="1" dirty="0">
              <a:solidFill>
                <a:srgbClr val="3399FF"/>
              </a:solidFill>
              <a:latin typeface="Arial" panose="020B0604020202020204"/>
              <a:cs typeface="Arial" panose="020B0604020202020204"/>
            </a:endParaRPr>
          </a:p>
          <a:p>
            <a:pPr marL="395605" indent="-172085">
              <a:spcBef>
                <a:spcPts val="540"/>
              </a:spcBef>
              <a:buFontTx/>
              <a:buAutoNum type="arabicPeriod"/>
              <a:tabLst>
                <a:tab pos="396240" algn="l"/>
              </a:tabLst>
              <a:defRPr/>
            </a:pPr>
            <a:r>
              <a:rPr lang="en-IN" spc="-5" dirty="0">
                <a:latin typeface="Arial" panose="020B0604020202020204"/>
                <a:cs typeface="Arial" panose="020B0604020202020204"/>
              </a:rPr>
              <a:t>Run the R </a:t>
            </a:r>
            <a:r>
              <a:rPr lang="en-IN" dirty="0">
                <a:latin typeface="Arial" panose="020B0604020202020204"/>
                <a:cs typeface="Arial" panose="020B0604020202020204"/>
              </a:rPr>
              <a:t>set </a:t>
            </a:r>
            <a:r>
              <a:rPr lang="en-IN" spc="-5" dirty="0">
                <a:latin typeface="Arial" panose="020B0604020202020204"/>
                <a:cs typeface="Arial" panose="020B0604020202020204"/>
              </a:rPr>
              <a:t>up (exe) file and follow</a:t>
            </a:r>
            <a:r>
              <a:rPr lang="en-IN" spc="-40" dirty="0">
                <a:latin typeface="Arial" panose="020B0604020202020204"/>
                <a:cs typeface="Arial" panose="020B0604020202020204"/>
              </a:rPr>
              <a:t> </a:t>
            </a:r>
            <a:r>
              <a:rPr lang="en-IN" spc="-5" dirty="0">
                <a:latin typeface="Arial" panose="020B0604020202020204"/>
                <a:cs typeface="Arial" panose="020B0604020202020204"/>
              </a:rPr>
              <a:t>instructions</a:t>
            </a:r>
            <a:endParaRPr lang="en-IN" spc="-5" dirty="0">
              <a:latin typeface="Arial" panose="020B0604020202020204"/>
              <a:cs typeface="Arial" panose="020B0604020202020204"/>
            </a:endParaRPr>
          </a:p>
          <a:p>
            <a:pPr marL="395605" indent="-172085">
              <a:spcBef>
                <a:spcPts val="540"/>
              </a:spcBef>
              <a:buFontTx/>
              <a:buAutoNum type="arabicPeriod"/>
              <a:tabLst>
                <a:tab pos="396240" algn="l"/>
              </a:tabLst>
              <a:defRPr/>
            </a:pPr>
            <a:r>
              <a:rPr lang="en-IN" spc="-5" dirty="0">
                <a:latin typeface="Arial" panose="020B0604020202020204"/>
                <a:cs typeface="Arial" panose="020B0604020202020204"/>
              </a:rPr>
              <a:t>Double click on the R icon in the desktop and R window will</a:t>
            </a:r>
            <a:r>
              <a:rPr lang="en-IN" spc="-60" dirty="0">
                <a:latin typeface="Arial" panose="020B0604020202020204"/>
                <a:cs typeface="Arial" panose="020B0604020202020204"/>
              </a:rPr>
              <a:t> </a:t>
            </a:r>
            <a:r>
              <a:rPr lang="en-IN" spc="-5" dirty="0">
                <a:latin typeface="Arial" panose="020B0604020202020204"/>
                <a:cs typeface="Arial" panose="020B0604020202020204"/>
              </a:rPr>
              <a:t>open</a:t>
            </a:r>
            <a:endParaRPr lang="en-IN" dirty="0">
              <a:latin typeface="Arial" panose="020B0604020202020204"/>
              <a:cs typeface="Arial" panose="020B0604020202020204"/>
            </a:endParaRPr>
          </a:p>
          <a:p>
            <a:pPr marL="395605" indent="-172085">
              <a:spcBef>
                <a:spcPts val="840"/>
              </a:spcBef>
              <a:buFontTx/>
              <a:buAutoNum type="arabicPeriod" startAt="4"/>
              <a:tabLst>
                <a:tab pos="396240" algn="l"/>
              </a:tabLst>
              <a:defRPr/>
            </a:pPr>
            <a:r>
              <a:rPr lang="en-IN" spc="-5" dirty="0">
                <a:latin typeface="Arial" panose="020B0604020202020204"/>
                <a:cs typeface="Arial" panose="020B0604020202020204"/>
              </a:rPr>
              <a:t>Download </a:t>
            </a:r>
            <a:r>
              <a:rPr lang="en-IN" spc="-5" dirty="0" err="1">
                <a:latin typeface="Arial" panose="020B0604020202020204"/>
                <a:cs typeface="Arial" panose="020B0604020202020204"/>
              </a:rPr>
              <a:t>RStudio</a:t>
            </a:r>
            <a:r>
              <a:rPr lang="en-IN" spc="-5" dirty="0">
                <a:solidFill>
                  <a:srgbClr val="0000CC"/>
                </a:solidFill>
                <a:latin typeface="Arial" panose="020B0604020202020204"/>
                <a:cs typeface="Arial" panose="020B0604020202020204"/>
              </a:rPr>
              <a:t> </a:t>
            </a:r>
            <a:r>
              <a:rPr lang="en-IN" dirty="0">
                <a:latin typeface="Arial" panose="020B0604020202020204"/>
                <a:cs typeface="Arial" panose="020B0604020202020204"/>
              </a:rPr>
              <a:t>from</a:t>
            </a:r>
            <a:r>
              <a:rPr lang="en-IN" spc="-25" dirty="0">
                <a:solidFill>
                  <a:srgbClr val="0000FF"/>
                </a:solidFill>
                <a:latin typeface="Arial" panose="020B0604020202020204"/>
                <a:cs typeface="Arial" panose="020B0604020202020204"/>
              </a:rPr>
              <a:t> </a:t>
            </a:r>
            <a:r>
              <a:rPr lang="en-IN" b="1" u="sng" spc="-5" dirty="0">
                <a:solidFill>
                  <a:srgbClr val="0000FF"/>
                </a:solidFill>
                <a:uFill>
                  <a:solidFill>
                    <a:srgbClr val="0000FF"/>
                  </a:solidFill>
                </a:uFill>
                <a:latin typeface="Arial" panose="020B0604020202020204"/>
                <a:cs typeface="Arial" panose="020B0604020202020204"/>
                <a:hlinkClick r:id="rId2"/>
              </a:rPr>
              <a:t>http://www.rstudio.com/</a:t>
            </a:r>
            <a:endParaRPr lang="en-IN" b="1" dirty="0">
              <a:latin typeface="Arial" panose="020B0604020202020204"/>
              <a:cs typeface="Arial" panose="020B0604020202020204"/>
            </a:endParaRPr>
          </a:p>
          <a:p>
            <a:pPr marL="395605" indent="-172085">
              <a:spcBef>
                <a:spcPts val="540"/>
              </a:spcBef>
              <a:buFontTx/>
              <a:buAutoNum type="arabicPeriod" startAt="4"/>
              <a:tabLst>
                <a:tab pos="396240" algn="l"/>
              </a:tabLst>
              <a:defRPr/>
            </a:pPr>
            <a:r>
              <a:rPr lang="en-IN" spc="-5" dirty="0">
                <a:latin typeface="Arial" panose="020B0604020202020204"/>
                <a:cs typeface="Arial" panose="020B0604020202020204"/>
              </a:rPr>
              <a:t>Run R studio </a:t>
            </a:r>
            <a:r>
              <a:rPr lang="en-IN" dirty="0">
                <a:latin typeface="Arial" panose="020B0604020202020204"/>
                <a:cs typeface="Arial" panose="020B0604020202020204"/>
              </a:rPr>
              <a:t>set </a:t>
            </a:r>
            <a:r>
              <a:rPr lang="en-IN" spc="-5" dirty="0">
                <a:latin typeface="Arial" panose="020B0604020202020204"/>
                <a:cs typeface="Arial" panose="020B0604020202020204"/>
              </a:rPr>
              <a:t>up file and follow</a:t>
            </a:r>
            <a:r>
              <a:rPr lang="en-IN" spc="-65" dirty="0">
                <a:latin typeface="Arial" panose="020B0604020202020204"/>
                <a:cs typeface="Arial" panose="020B0604020202020204"/>
              </a:rPr>
              <a:t> </a:t>
            </a:r>
            <a:r>
              <a:rPr lang="en-IN" spc="-5" dirty="0">
                <a:latin typeface="Arial" panose="020B0604020202020204"/>
                <a:cs typeface="Arial" panose="020B0604020202020204"/>
              </a:rPr>
              <a:t>instructions</a:t>
            </a:r>
            <a:endParaRPr lang="en-IN" spc="-5" dirty="0">
              <a:latin typeface="Arial" panose="020B0604020202020204"/>
              <a:cs typeface="Arial" panose="020B0604020202020204"/>
            </a:endParaRPr>
          </a:p>
          <a:p>
            <a:pPr marL="395605" indent="-172085">
              <a:spcBef>
                <a:spcPts val="540"/>
              </a:spcBef>
              <a:buFontTx/>
              <a:buAutoNum type="arabicPeriod" startAt="4"/>
              <a:tabLst>
                <a:tab pos="396240" algn="l"/>
              </a:tabLst>
              <a:defRPr/>
            </a:pPr>
            <a:r>
              <a:rPr lang="en-IN" spc="-5" dirty="0">
                <a:latin typeface="Arial" panose="020B0604020202020204"/>
                <a:cs typeface="Arial" panose="020B0604020202020204"/>
              </a:rPr>
              <a:t>Click on R studio icon, R Studio </a:t>
            </a:r>
            <a:r>
              <a:rPr lang="en-IN" dirty="0">
                <a:latin typeface="Arial" panose="020B0604020202020204"/>
                <a:cs typeface="Arial" panose="020B0604020202020204"/>
              </a:rPr>
              <a:t>IDE </a:t>
            </a:r>
            <a:r>
              <a:rPr lang="en-IN" spc="-5" dirty="0">
                <a:latin typeface="Arial" panose="020B0604020202020204"/>
                <a:cs typeface="Arial" panose="020B0604020202020204"/>
              </a:rPr>
              <a:t>Studio will</a:t>
            </a:r>
            <a:r>
              <a:rPr lang="en-IN" spc="-55" dirty="0">
                <a:latin typeface="Arial" panose="020B0604020202020204"/>
                <a:cs typeface="Arial" panose="020B0604020202020204"/>
              </a:rPr>
              <a:t> </a:t>
            </a:r>
            <a:r>
              <a:rPr lang="en-IN" spc="-5" dirty="0">
                <a:latin typeface="Arial" panose="020B0604020202020204"/>
                <a:cs typeface="Arial" panose="020B0604020202020204"/>
              </a:rPr>
              <a:t>load</a:t>
            </a:r>
            <a:endParaRPr lang="en-IN" spc="-5" dirty="0">
              <a:latin typeface="Arial" panose="020B0604020202020204"/>
              <a:cs typeface="Arial" panose="020B0604020202020204"/>
            </a:endParaRPr>
          </a:p>
          <a:p>
            <a:pPr marL="395605" indent="-172085">
              <a:spcBef>
                <a:spcPts val="540"/>
              </a:spcBef>
              <a:buFontTx/>
              <a:buAutoNum type="arabicPeriod" startAt="4"/>
              <a:tabLst>
                <a:tab pos="396240" algn="l"/>
              </a:tabLst>
              <a:defRPr/>
            </a:pPr>
            <a:r>
              <a:rPr lang="en-IN" spc="-5" dirty="0">
                <a:latin typeface="Arial" panose="020B0604020202020204"/>
                <a:cs typeface="Arial" panose="020B0604020202020204"/>
              </a:rPr>
              <a:t>Tools – Global Options – Appearances – Change Colour Size Theme </a:t>
            </a:r>
            <a:endParaRPr lang="en-IN" spc="-5" dirty="0">
              <a:latin typeface="Arial" panose="020B0604020202020204"/>
              <a:cs typeface="Arial" panose="020B0604020202020204"/>
            </a:endParaRPr>
          </a:p>
          <a:p>
            <a:pPr marL="223520" indent="0">
              <a:spcBef>
                <a:spcPts val="540"/>
              </a:spcBef>
              <a:tabLst>
                <a:tab pos="396240" algn="l"/>
              </a:tabLst>
              <a:defRPr/>
            </a:pPr>
            <a:r>
              <a:rPr lang="en-IN" spc="-5" dirty="0">
                <a:latin typeface="Arial" panose="020B0604020202020204"/>
                <a:cs typeface="Arial" panose="020B0604020202020204"/>
              </a:rPr>
              <a:t> (if you wish to change the background, not a mandatory step)</a:t>
            </a:r>
            <a:endParaRPr lang="en-IN" spc="-5" dirty="0">
              <a:latin typeface="Arial" panose="020B0604020202020204"/>
              <a:cs typeface="Arial" panose="020B0604020202020204"/>
            </a:endParaRPr>
          </a:p>
          <a:p>
            <a:pPr marL="395605" indent="-172085">
              <a:spcBef>
                <a:spcPts val="540"/>
              </a:spcBef>
              <a:buFontTx/>
              <a:buAutoNum type="arabicPeriod" startAt="4"/>
              <a:tabLst>
                <a:tab pos="396240" algn="l"/>
              </a:tabLst>
              <a:defRPr/>
            </a:pPr>
            <a:r>
              <a:rPr lang="en-IN" spc="-5" dirty="0">
                <a:latin typeface="Arial" panose="020B0604020202020204"/>
                <a:cs typeface="Arial" panose="020B0604020202020204"/>
              </a:rPr>
              <a:t>Go to R-Script (Ctrl + Shift + N)</a:t>
            </a:r>
            <a:endParaRPr lang="en-IN" spc="-5" dirty="0">
              <a:latin typeface="Arial" panose="020B0604020202020204"/>
              <a:cs typeface="Arial" panose="020B0604020202020204"/>
            </a:endParaRPr>
          </a:p>
          <a:p>
            <a:pPr marL="395605" indent="-172085">
              <a:spcBef>
                <a:spcPts val="540"/>
              </a:spcBef>
              <a:buFontTx/>
              <a:buAutoNum type="arabicPeriod" startAt="4"/>
              <a:tabLst>
                <a:tab pos="396240" algn="l"/>
              </a:tabLst>
              <a:defRPr/>
            </a:pPr>
            <a:r>
              <a:rPr lang="en-IN" spc="-5" dirty="0">
                <a:latin typeface="Arial" panose="020B0604020202020204"/>
                <a:cs typeface="Arial" panose="020B0604020202020204"/>
              </a:rPr>
              <a:t> Write </a:t>
            </a:r>
            <a:r>
              <a:rPr lang="en-IN" spc="-5" dirty="0">
                <a:solidFill>
                  <a:srgbClr val="000099"/>
                </a:solidFill>
                <a:latin typeface="Arial" panose="020B0604020202020204"/>
                <a:cs typeface="Arial" panose="020B0604020202020204"/>
              </a:rPr>
              <a:t>‘Hello World !’</a:t>
            </a:r>
            <a:endParaRPr lang="en-IN" spc="-5" dirty="0">
              <a:solidFill>
                <a:srgbClr val="000099"/>
              </a:solidFill>
              <a:latin typeface="Arial" panose="020B0604020202020204"/>
              <a:cs typeface="Arial" panose="020B0604020202020204"/>
            </a:endParaRPr>
          </a:p>
          <a:p>
            <a:pPr marL="395605" indent="-172085">
              <a:spcBef>
                <a:spcPts val="540"/>
              </a:spcBef>
              <a:buFontTx/>
              <a:buAutoNum type="arabicPeriod" startAt="4"/>
              <a:tabLst>
                <a:tab pos="396240" algn="l"/>
              </a:tabLst>
              <a:defRPr/>
            </a:pPr>
            <a:r>
              <a:rPr lang="en-IN" spc="-5" dirty="0">
                <a:latin typeface="Arial" panose="020B0604020202020204"/>
                <a:cs typeface="Arial" panose="020B0604020202020204"/>
              </a:rPr>
              <a:t>Save &amp; Run (Ctrl + Enter)</a:t>
            </a:r>
            <a:endParaRPr lang="en-IN" spc="-5" dirty="0">
              <a:latin typeface="Arial" panose="020B0604020202020204"/>
              <a:cs typeface="Arial" panose="020B0604020202020204"/>
            </a:endParaRPr>
          </a:p>
          <a:p>
            <a:pPr marL="395605" indent="-172085">
              <a:spcBef>
                <a:spcPts val="540"/>
              </a:spcBef>
              <a:buFontTx/>
              <a:buAutoNum type="arabicPeriod" startAt="4"/>
              <a:tabLst>
                <a:tab pos="396240" algn="l"/>
              </a:tabLst>
              <a:defRPr/>
            </a:pPr>
            <a:endParaRPr lang="en-IN" spc="-5" dirty="0">
              <a:latin typeface="Arial" panose="020B0604020202020204"/>
              <a:cs typeface="Arial" panose="020B0604020202020204"/>
            </a:endParaRPr>
          </a:p>
          <a:p>
            <a:pPr marL="223520" indent="0">
              <a:spcBef>
                <a:spcPts val="540"/>
              </a:spcBef>
              <a:tabLst>
                <a:tab pos="396240" algn="l"/>
              </a:tabLst>
              <a:defRPr/>
            </a:pPr>
            <a:r>
              <a:rPr lang="en-IN" spc="-5" dirty="0">
                <a:latin typeface="Arial" panose="020B0604020202020204"/>
                <a:cs typeface="Arial" panose="020B0604020202020204"/>
              </a:rPr>
              <a:t>Congrats ! You have written your very first R-Program</a:t>
            </a:r>
            <a:endParaRPr lang="en-IN" spc="-5" dirty="0">
              <a:latin typeface="Arial" panose="020B0604020202020204"/>
              <a:cs typeface="Arial" panose="020B0604020202020204"/>
            </a:endParaRPr>
          </a:p>
          <a:p>
            <a:pPr eaLnBrk="1" hangingPunct="1">
              <a:spcBef>
                <a:spcPct val="50000"/>
              </a:spcBef>
              <a:defRPr/>
            </a:pPr>
            <a:endParaRPr lang="en-US"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0" name="Google Shape;210;p1"/>
          <p:cNvSpPr/>
          <p:nvPr/>
        </p:nvSpPr>
        <p:spPr>
          <a:xfrm>
            <a:off x="2350994" y="2178161"/>
            <a:ext cx="4726126" cy="2491443"/>
          </a:xfrm>
          <a:prstGeom prst="roundRect">
            <a:avLst>
              <a:gd name="adj" fmla="val 16667"/>
            </a:avLst>
          </a:prstGeom>
          <a:solidFill>
            <a:srgbClr val="0000FF"/>
          </a:solidFill>
          <a:ln w="9525" cap="flat" cmpd="sng">
            <a:solidFill>
              <a:schemeClr val="dk1"/>
            </a:solidFill>
            <a:prstDash val="solid"/>
            <a:miter lim="800000"/>
            <a:headEnd type="none" w="sm" len="sm"/>
            <a:tailEnd type="none" w="sm" len="sm"/>
          </a:ln>
        </p:spPr>
        <p:txBody>
          <a:bodyPr spcFirstLastPara="1" wrap="square" lIns="91412" tIns="45693" rIns="91412" bIns="45693" anchor="ctr" anchorCtr="0">
            <a:noAutofit/>
          </a:bodyPr>
          <a:lstStyle/>
          <a:p>
            <a:pPr algn="ctr">
              <a:buClr>
                <a:schemeClr val="lt1"/>
              </a:buClr>
              <a:buSzPts val="2200"/>
            </a:pPr>
            <a:r>
              <a:rPr lang="en-US" sz="2200" b="1" dirty="0">
                <a:solidFill>
                  <a:schemeClr val="lt1"/>
                </a:solidFill>
                <a:latin typeface="Arial" panose="020B0604020202020204"/>
                <a:ea typeface="Arial" panose="020B0604020202020204"/>
                <a:cs typeface="Arial" panose="020B0604020202020204"/>
                <a:sym typeface="Arial" panose="020B0604020202020204"/>
              </a:rPr>
              <a:t>TEST OF </a:t>
            </a:r>
            <a:r>
              <a:rPr lang="en-US" sz="2200" b="1" dirty="0" smtClean="0">
                <a:solidFill>
                  <a:schemeClr val="lt1"/>
                </a:solidFill>
                <a:latin typeface="Arial" panose="020B0604020202020204"/>
                <a:ea typeface="Arial" panose="020B0604020202020204"/>
                <a:cs typeface="Arial" panose="020B0604020202020204"/>
                <a:sym typeface="Arial" panose="020B0604020202020204"/>
              </a:rPr>
              <a:t>HYPOTHESIS using R</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Google Shape;216;p2"/>
          <p:cNvSpPr txBox="1"/>
          <p:nvPr/>
        </p:nvSpPr>
        <p:spPr>
          <a:xfrm>
            <a:off x="3030785" y="748075"/>
            <a:ext cx="6095173" cy="397510"/>
          </a:xfrm>
          <a:prstGeom prst="rect">
            <a:avLst/>
          </a:prstGeom>
          <a:noFill/>
          <a:ln>
            <a:noFill/>
          </a:ln>
        </p:spPr>
        <p:txBody>
          <a:bodyPr spcFirstLastPara="1" wrap="square" lIns="91412" tIns="45693" rIns="91412" bIns="45693" anchor="t" anchorCtr="0">
            <a:spAutoFit/>
          </a:bodyPr>
          <a:lstStyle/>
          <a:p>
            <a:pPr>
              <a:buClr>
                <a:srgbClr val="CC3300"/>
              </a:buClr>
              <a:buSzPts val="2000"/>
            </a:pPr>
            <a:r>
              <a:rPr lang="en-US" sz="2000" b="1" dirty="0">
                <a:solidFill>
                  <a:srgbClr val="CC3300"/>
                </a:solidFill>
                <a:latin typeface="Arial" panose="020B0604020202020204"/>
                <a:ea typeface="Arial" panose="020B0604020202020204"/>
                <a:cs typeface="Arial" panose="020B0604020202020204"/>
                <a:sym typeface="Arial" panose="020B0604020202020204"/>
              </a:rPr>
              <a:t>TEST OF HYPOTHESIS</a:t>
            </a:r>
            <a:endParaRPr dirty="0"/>
          </a:p>
        </p:txBody>
      </p:sp>
      <p:sp>
        <p:nvSpPr>
          <p:cNvPr id="217" name="Google Shape;217;p2"/>
          <p:cNvSpPr txBox="1"/>
          <p:nvPr/>
        </p:nvSpPr>
        <p:spPr>
          <a:xfrm>
            <a:off x="489678" y="1143310"/>
            <a:ext cx="8380863" cy="759460"/>
          </a:xfrm>
          <a:prstGeom prst="rect">
            <a:avLst/>
          </a:prstGeom>
          <a:noFill/>
          <a:ln>
            <a:noFill/>
          </a:ln>
        </p:spPr>
        <p:txBody>
          <a:bodyPr spcFirstLastPara="1" wrap="square" lIns="91412" tIns="45693" rIns="91412" bIns="45693" anchor="t" anchorCtr="0">
            <a:spAutoFit/>
          </a:bodyPr>
          <a:lstStyle/>
          <a:p>
            <a:pPr>
              <a:buClr>
                <a:srgbClr val="0000CC"/>
              </a:buClr>
              <a:buSzPts val="1800"/>
            </a:pPr>
            <a:r>
              <a:rPr lang="en-US">
                <a:solidFill>
                  <a:srgbClr val="0000CC"/>
                </a:solidFill>
                <a:latin typeface="Arial" panose="020B0604020202020204"/>
                <a:ea typeface="Arial" panose="020B0604020202020204"/>
                <a:cs typeface="Arial" panose="020B0604020202020204"/>
                <a:sym typeface="Arial" panose="020B0604020202020204"/>
              </a:rPr>
              <a:t>Introduction:</a:t>
            </a:r>
            <a:endParaRPr lang="en-US">
              <a:solidFill>
                <a:srgbClr val="0000CC"/>
              </a:solidFill>
              <a:latin typeface="Arial" panose="020B0604020202020204"/>
              <a:ea typeface="Arial" panose="020B0604020202020204"/>
              <a:cs typeface="Arial" panose="020B0604020202020204"/>
              <a:sym typeface="Arial" panose="020B0604020202020204"/>
            </a:endParaRPr>
          </a:p>
          <a:p>
            <a:pPr>
              <a:spcBef>
                <a:spcPts val="900"/>
              </a:spcBef>
              <a:buClr>
                <a:schemeClr val="accent2"/>
              </a:buClr>
              <a:buSzPts val="1800"/>
            </a:pPr>
            <a:r>
              <a:rPr lang="en-US">
                <a:solidFill>
                  <a:schemeClr val="accent2"/>
                </a:solidFill>
                <a:latin typeface="Arial" panose="020B0604020202020204"/>
                <a:ea typeface="Arial" panose="020B0604020202020204"/>
                <a:cs typeface="Arial" panose="020B0604020202020204"/>
                <a:sym typeface="Arial" panose="020B0604020202020204"/>
              </a:rPr>
              <a:t>	</a:t>
            </a:r>
            <a:endParaRPr lang="en-US">
              <a:solidFill>
                <a:schemeClr val="accent2"/>
              </a:solidFill>
              <a:latin typeface="Arial" panose="020B0604020202020204"/>
              <a:ea typeface="Arial" panose="020B0604020202020204"/>
              <a:cs typeface="Arial" panose="020B0604020202020204"/>
              <a:sym typeface="Arial" panose="020B0604020202020204"/>
            </a:endParaRPr>
          </a:p>
        </p:txBody>
      </p:sp>
      <p:sp>
        <p:nvSpPr>
          <p:cNvPr id="218" name="Google Shape;218;p2"/>
          <p:cNvSpPr txBox="1"/>
          <p:nvPr/>
        </p:nvSpPr>
        <p:spPr>
          <a:xfrm>
            <a:off x="576979" y="1557591"/>
            <a:ext cx="8134833" cy="643890"/>
          </a:xfrm>
          <a:prstGeom prst="rect">
            <a:avLst/>
          </a:prstGeom>
          <a:noFill/>
          <a:ln>
            <a:noFill/>
          </a:ln>
        </p:spPr>
        <p:txBody>
          <a:bodyPr spcFirstLastPara="1" wrap="square" lIns="91412" tIns="45693" rIns="91412" bIns="45693" anchor="t" anchorCtr="0">
            <a:spAutoFit/>
          </a:bodyPr>
          <a:lstStyle/>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In many situations, it is required to accept or  reject a statement or claim about some parameter</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
        <p:nvSpPr>
          <p:cNvPr id="219" name="Google Shape;219;p2"/>
          <p:cNvSpPr txBox="1"/>
          <p:nvPr/>
        </p:nvSpPr>
        <p:spPr>
          <a:xfrm>
            <a:off x="489678" y="3505191"/>
            <a:ext cx="8279277" cy="1036320"/>
          </a:xfrm>
          <a:prstGeom prst="rect">
            <a:avLst/>
          </a:prstGeom>
          <a:noFill/>
          <a:ln>
            <a:noFill/>
          </a:ln>
        </p:spPr>
        <p:txBody>
          <a:bodyPr spcFirstLastPara="1" wrap="square" lIns="91412" tIns="45693" rIns="91412" bIns="45693" anchor="t" anchorCtr="0">
            <a:spAutoFit/>
          </a:bodyPr>
          <a:lstStyle/>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The statement is called the </a:t>
            </a:r>
            <a:r>
              <a:rPr lang="en-US">
                <a:solidFill>
                  <a:schemeClr val="accent2"/>
                </a:solidFill>
                <a:latin typeface="Arial" panose="020B0604020202020204"/>
                <a:ea typeface="Arial" panose="020B0604020202020204"/>
                <a:cs typeface="Arial" panose="020B0604020202020204"/>
                <a:sym typeface="Arial" panose="020B0604020202020204"/>
              </a:rPr>
              <a:t>hypothesis</a:t>
            </a:r>
            <a:endParaRPr lang="en-US">
              <a:solidFill>
                <a:schemeClr val="accent2"/>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The procedure for decision making about the hypothesis is called </a:t>
            </a:r>
            <a:r>
              <a:rPr lang="en-US">
                <a:solidFill>
                  <a:schemeClr val="accent2"/>
                </a:solidFill>
                <a:latin typeface="Arial" panose="020B0604020202020204"/>
                <a:ea typeface="Arial" panose="020B0604020202020204"/>
                <a:cs typeface="Arial" panose="020B0604020202020204"/>
                <a:sym typeface="Arial" panose="020B0604020202020204"/>
              </a:rPr>
              <a:t>hypothesis testing</a:t>
            </a:r>
            <a:endParaRPr lang="en-US">
              <a:solidFill>
                <a:schemeClr val="accent2"/>
              </a:solidFill>
              <a:latin typeface="Arial" panose="020B0604020202020204"/>
              <a:ea typeface="Arial" panose="020B0604020202020204"/>
              <a:cs typeface="Arial" panose="020B0604020202020204"/>
              <a:sym typeface="Arial" panose="020B0604020202020204"/>
            </a:endParaRPr>
          </a:p>
        </p:txBody>
      </p:sp>
      <p:sp>
        <p:nvSpPr>
          <p:cNvPr id="220" name="Google Shape;220;p2"/>
          <p:cNvSpPr txBox="1"/>
          <p:nvPr/>
        </p:nvSpPr>
        <p:spPr>
          <a:xfrm>
            <a:off x="642057" y="2297266"/>
            <a:ext cx="8380863" cy="759460"/>
          </a:xfrm>
          <a:prstGeom prst="rect">
            <a:avLst/>
          </a:prstGeom>
          <a:noFill/>
          <a:ln>
            <a:noFill/>
          </a:ln>
        </p:spPr>
        <p:txBody>
          <a:bodyPr spcFirstLastPara="1" wrap="square" lIns="91412" tIns="45693" rIns="91412" bIns="45693" anchor="t" anchorCtr="0">
            <a:spAutoFit/>
          </a:bodyPr>
          <a:lstStyle/>
          <a:p>
            <a:pPr>
              <a:buClr>
                <a:srgbClr val="0000CC"/>
              </a:buClr>
              <a:buSzPts val="1800"/>
            </a:pPr>
            <a:r>
              <a:rPr lang="en-US">
                <a:solidFill>
                  <a:srgbClr val="0000CC"/>
                </a:solidFill>
                <a:latin typeface="Arial" panose="020B0604020202020204"/>
                <a:ea typeface="Arial" panose="020B0604020202020204"/>
                <a:cs typeface="Arial" panose="020B0604020202020204"/>
                <a:sym typeface="Arial" panose="020B0604020202020204"/>
              </a:rPr>
              <a:t>Example:</a:t>
            </a:r>
            <a:endParaRPr lang="en-US">
              <a:solidFill>
                <a:srgbClr val="0000CC"/>
              </a:solidFill>
              <a:latin typeface="Arial" panose="020B0604020202020204"/>
              <a:ea typeface="Arial" panose="020B0604020202020204"/>
              <a:cs typeface="Arial" panose="020B0604020202020204"/>
              <a:sym typeface="Arial" panose="020B0604020202020204"/>
            </a:endParaRPr>
          </a:p>
          <a:p>
            <a:pPr>
              <a:spcBef>
                <a:spcPts val="900"/>
              </a:spcBef>
              <a:buClr>
                <a:schemeClr val="accent2"/>
              </a:buClr>
              <a:buSzPts val="1800"/>
            </a:pPr>
            <a:r>
              <a:rPr lang="en-US">
                <a:solidFill>
                  <a:schemeClr val="accent2"/>
                </a:solidFill>
                <a:latin typeface="Arial" panose="020B0604020202020204"/>
                <a:ea typeface="Arial" panose="020B0604020202020204"/>
                <a:cs typeface="Arial" panose="020B0604020202020204"/>
                <a:sym typeface="Arial" panose="020B0604020202020204"/>
              </a:rPr>
              <a:t>	</a:t>
            </a:r>
            <a:endParaRPr lang="en-US">
              <a:solidFill>
                <a:schemeClr val="accent2"/>
              </a:solidFill>
              <a:latin typeface="Arial" panose="020B0604020202020204"/>
              <a:ea typeface="Arial" panose="020B0604020202020204"/>
              <a:cs typeface="Arial" panose="020B0604020202020204"/>
              <a:sym typeface="Arial" panose="020B0604020202020204"/>
            </a:endParaRPr>
          </a:p>
        </p:txBody>
      </p:sp>
      <p:sp>
        <p:nvSpPr>
          <p:cNvPr id="221" name="Google Shape;221;p2"/>
          <p:cNvSpPr txBox="1"/>
          <p:nvPr/>
        </p:nvSpPr>
        <p:spPr>
          <a:xfrm>
            <a:off x="729358" y="2711548"/>
            <a:ext cx="8134833" cy="759460"/>
          </a:xfrm>
          <a:prstGeom prst="rect">
            <a:avLst/>
          </a:prstGeom>
          <a:noFill/>
          <a:ln>
            <a:noFill/>
          </a:ln>
        </p:spPr>
        <p:txBody>
          <a:bodyPr spcFirstLastPara="1" wrap="square" lIns="91412" tIns="45693" rIns="91412" bIns="45693" anchor="t" anchorCtr="0">
            <a:spAutoFit/>
          </a:bodyPr>
          <a:lstStyle/>
          <a:p>
            <a:pPr marL="342900" indent="-342900">
              <a:buClr>
                <a:schemeClr val="dk1"/>
              </a:buClr>
              <a:buSzPts val="1800"/>
              <a:buFont typeface="Times New Roman" panose="02020603050405020304"/>
              <a:buAutoNum type="arabicPeriod"/>
            </a:pPr>
            <a:r>
              <a:rPr lang="en-US">
                <a:solidFill>
                  <a:schemeClr val="dk1"/>
                </a:solidFill>
                <a:latin typeface="Arial" panose="020B0604020202020204"/>
                <a:ea typeface="Arial" panose="020B0604020202020204"/>
                <a:cs typeface="Arial" panose="020B0604020202020204"/>
                <a:sym typeface="Arial" panose="020B0604020202020204"/>
              </a:rPr>
              <a:t>The average cycle time is less than 24 hours</a:t>
            </a:r>
            <a:endParaRPr lang="en-US">
              <a:solidFill>
                <a:schemeClr val="dk1"/>
              </a:solidFill>
              <a:latin typeface="Arial" panose="020B0604020202020204"/>
              <a:ea typeface="Arial" panose="020B0604020202020204"/>
              <a:cs typeface="Arial" panose="020B0604020202020204"/>
              <a:sym typeface="Arial" panose="020B0604020202020204"/>
            </a:endParaRPr>
          </a:p>
          <a:p>
            <a:pPr marL="342900" indent="-342900">
              <a:spcBef>
                <a:spcPts val="900"/>
              </a:spcBef>
              <a:buClr>
                <a:schemeClr val="dk1"/>
              </a:buClr>
              <a:buSzPts val="1800"/>
              <a:buFont typeface="Times New Roman" panose="02020603050405020304"/>
              <a:buAutoNum type="arabicPeriod"/>
            </a:pPr>
            <a:r>
              <a:rPr lang="en-US">
                <a:solidFill>
                  <a:schemeClr val="dk1"/>
                </a:solidFill>
                <a:latin typeface="Arial" panose="020B0604020202020204"/>
                <a:ea typeface="Arial" panose="020B0604020202020204"/>
                <a:cs typeface="Arial" panose="020B0604020202020204"/>
                <a:sym typeface="Arial" panose="020B0604020202020204"/>
              </a:rPr>
              <a:t>The % rejection is only 1%</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
        <p:nvSpPr>
          <p:cNvPr id="222" name="Google Shape;222;p2"/>
          <p:cNvSpPr txBox="1"/>
          <p:nvPr/>
        </p:nvSpPr>
        <p:spPr>
          <a:xfrm>
            <a:off x="565867" y="4571846"/>
            <a:ext cx="8279277" cy="1544320"/>
          </a:xfrm>
          <a:prstGeom prst="rect">
            <a:avLst/>
          </a:prstGeom>
          <a:noFill/>
          <a:ln>
            <a:noFill/>
          </a:ln>
        </p:spPr>
        <p:txBody>
          <a:bodyPr spcFirstLastPara="1" wrap="square" lIns="91412" tIns="45693" rIns="91412" bIns="45693" anchor="t" anchorCtr="0">
            <a:spAutoFit/>
          </a:bodyPr>
          <a:lstStyle/>
          <a:p>
            <a:pPr>
              <a:buClr>
                <a:srgbClr val="0000CC"/>
              </a:buClr>
              <a:buSzPts val="1800"/>
            </a:pPr>
            <a:r>
              <a:rPr lang="en-US">
                <a:solidFill>
                  <a:srgbClr val="0000CC"/>
                </a:solidFill>
                <a:latin typeface="Arial" panose="020B0604020202020204"/>
                <a:ea typeface="Arial" panose="020B0604020202020204"/>
                <a:cs typeface="Arial" panose="020B0604020202020204"/>
                <a:sym typeface="Arial" panose="020B0604020202020204"/>
              </a:rPr>
              <a:t>Advantages</a:t>
            </a:r>
            <a:endParaRPr lang="en-US">
              <a:solidFill>
                <a:srgbClr val="0000CC"/>
              </a:solidFill>
              <a:latin typeface="Arial" panose="020B0604020202020204"/>
              <a:ea typeface="Arial" panose="020B0604020202020204"/>
              <a:cs typeface="Arial" panose="020B0604020202020204"/>
              <a:sym typeface="Arial" panose="020B0604020202020204"/>
            </a:endParaRPr>
          </a:p>
          <a:p>
            <a:pPr indent="-114300">
              <a:spcBef>
                <a:spcPts val="900"/>
              </a:spcBef>
              <a:buClr>
                <a:schemeClr val="dk1"/>
              </a:buClr>
              <a:buSzPts val="1800"/>
              <a:buFont typeface="Arial" panose="020B0604020202020204"/>
              <a:buAutoNum type="arabicPeriod"/>
            </a:pPr>
            <a:r>
              <a:rPr lang="en-US">
                <a:solidFill>
                  <a:schemeClr val="dk1"/>
                </a:solidFill>
                <a:latin typeface="Arial" panose="020B0604020202020204"/>
                <a:ea typeface="Arial" panose="020B0604020202020204"/>
                <a:cs typeface="Arial" panose="020B0604020202020204"/>
                <a:sym typeface="Arial" panose="020B0604020202020204"/>
              </a:rPr>
              <a:t>Handles uncertainty in decision making</a:t>
            </a:r>
            <a:endParaRPr lang="en-US">
              <a:solidFill>
                <a:schemeClr val="dk1"/>
              </a:solidFill>
              <a:latin typeface="Arial" panose="020B0604020202020204"/>
              <a:ea typeface="Arial" panose="020B0604020202020204"/>
              <a:cs typeface="Arial" panose="020B0604020202020204"/>
              <a:sym typeface="Arial" panose="020B0604020202020204"/>
            </a:endParaRPr>
          </a:p>
          <a:p>
            <a:pPr indent="-114300">
              <a:spcBef>
                <a:spcPts val="900"/>
              </a:spcBef>
              <a:buClr>
                <a:schemeClr val="dk1"/>
              </a:buClr>
              <a:buSzPts val="1800"/>
              <a:buFont typeface="Arial" panose="020B0604020202020204"/>
              <a:buAutoNum type="arabicPeriod"/>
            </a:pPr>
            <a:r>
              <a:rPr lang="en-US">
                <a:solidFill>
                  <a:schemeClr val="dk1"/>
                </a:solidFill>
                <a:latin typeface="Arial" panose="020B0604020202020204"/>
                <a:ea typeface="Arial" panose="020B0604020202020204"/>
                <a:cs typeface="Arial" panose="020B0604020202020204"/>
                <a:sym typeface="Arial" panose="020B0604020202020204"/>
              </a:rPr>
              <a:t>Minimizes subjectivity in decision making</a:t>
            </a:r>
            <a:endParaRPr lang="en-US">
              <a:solidFill>
                <a:schemeClr val="dk1"/>
              </a:solidFill>
              <a:latin typeface="Arial" panose="020B0604020202020204"/>
              <a:ea typeface="Arial" panose="020B0604020202020204"/>
              <a:cs typeface="Arial" panose="020B0604020202020204"/>
              <a:sym typeface="Arial" panose="020B0604020202020204"/>
            </a:endParaRPr>
          </a:p>
          <a:p>
            <a:pPr indent="-114300">
              <a:spcBef>
                <a:spcPts val="900"/>
              </a:spcBef>
              <a:buClr>
                <a:schemeClr val="dk1"/>
              </a:buClr>
              <a:buSzPts val="1800"/>
              <a:buFont typeface="Arial" panose="020B0604020202020204"/>
              <a:buAutoNum type="arabicPeriod"/>
            </a:pPr>
            <a:r>
              <a:rPr lang="en-US">
                <a:solidFill>
                  <a:schemeClr val="dk1"/>
                </a:solidFill>
                <a:latin typeface="Arial" panose="020B0604020202020204"/>
                <a:ea typeface="Arial" panose="020B0604020202020204"/>
                <a:cs typeface="Arial" panose="020B0604020202020204"/>
                <a:sym typeface="Arial" panose="020B0604020202020204"/>
              </a:rPr>
              <a:t>Helps to validate assumptions or verify conclusions</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3"/>
          <p:cNvSpPr txBox="1"/>
          <p:nvPr/>
        </p:nvSpPr>
        <p:spPr>
          <a:xfrm>
            <a:off x="2712238" y="696363"/>
            <a:ext cx="6095173" cy="397510"/>
          </a:xfrm>
          <a:prstGeom prst="rect">
            <a:avLst/>
          </a:prstGeom>
          <a:noFill/>
          <a:ln>
            <a:noFill/>
          </a:ln>
        </p:spPr>
        <p:txBody>
          <a:bodyPr spcFirstLastPara="1" wrap="square" lIns="91412" tIns="45693" rIns="91412" bIns="45693" anchor="t" anchorCtr="0">
            <a:spAutoFit/>
          </a:bodyPr>
          <a:lstStyle/>
          <a:p>
            <a:pPr>
              <a:buClr>
                <a:srgbClr val="CC3300"/>
              </a:buClr>
              <a:buSzPts val="2000"/>
            </a:pPr>
            <a:r>
              <a:rPr lang="en-US" sz="2000" b="1" dirty="0">
                <a:solidFill>
                  <a:srgbClr val="CC3300"/>
                </a:solidFill>
                <a:latin typeface="Arial" panose="020B0604020202020204"/>
                <a:ea typeface="Arial" panose="020B0604020202020204"/>
                <a:cs typeface="Arial" panose="020B0604020202020204"/>
                <a:sym typeface="Arial" panose="020B0604020202020204"/>
              </a:rPr>
              <a:t>TEST OF HYPOTHESIS</a:t>
            </a:r>
            <a:endParaRPr dirty="0"/>
          </a:p>
        </p:txBody>
      </p:sp>
      <p:sp>
        <p:nvSpPr>
          <p:cNvPr id="230" name="Google Shape;230;p3"/>
          <p:cNvSpPr txBox="1"/>
          <p:nvPr/>
        </p:nvSpPr>
        <p:spPr>
          <a:xfrm>
            <a:off x="489678" y="1143310"/>
            <a:ext cx="8380863" cy="759460"/>
          </a:xfrm>
          <a:prstGeom prst="rect">
            <a:avLst/>
          </a:prstGeom>
          <a:noFill/>
          <a:ln>
            <a:noFill/>
          </a:ln>
        </p:spPr>
        <p:txBody>
          <a:bodyPr spcFirstLastPara="1" wrap="square" lIns="91412" tIns="45693" rIns="91412" bIns="45693" anchor="t" anchorCtr="0">
            <a:spAutoFit/>
          </a:bodyPr>
          <a:lstStyle/>
          <a:p>
            <a:pPr>
              <a:buClr>
                <a:srgbClr val="0000CC"/>
              </a:buClr>
              <a:buSzPts val="1800"/>
            </a:pPr>
            <a:r>
              <a:rPr lang="en-US" dirty="0">
                <a:solidFill>
                  <a:srgbClr val="0000CC"/>
                </a:solidFill>
                <a:latin typeface="Arial" panose="020B0604020202020204"/>
                <a:ea typeface="Arial" panose="020B0604020202020204"/>
                <a:cs typeface="Arial" panose="020B0604020202020204"/>
                <a:sym typeface="Arial" panose="020B0604020202020204"/>
              </a:rPr>
              <a:t>Commonly used hypothesis tests on mean of normal distribution:</a:t>
            </a:r>
            <a:endParaRPr dirty="0"/>
          </a:p>
          <a:p>
            <a:pPr>
              <a:spcBef>
                <a:spcPts val="900"/>
              </a:spcBef>
              <a:buClr>
                <a:srgbClr val="0000CC"/>
              </a:buClr>
              <a:buSzPts val="1800"/>
            </a:pPr>
            <a:r>
              <a:rPr lang="en-US" dirty="0">
                <a:solidFill>
                  <a:srgbClr val="0000CC"/>
                </a:solidFill>
                <a:latin typeface="Arial" panose="020B0604020202020204"/>
                <a:ea typeface="Arial" panose="020B0604020202020204"/>
                <a:cs typeface="Arial" panose="020B0604020202020204"/>
                <a:sym typeface="Arial" panose="020B0604020202020204"/>
              </a:rPr>
              <a:t>	</a:t>
            </a:r>
            <a:endParaRPr dirty="0"/>
          </a:p>
        </p:txBody>
      </p:sp>
      <p:sp>
        <p:nvSpPr>
          <p:cNvPr id="231" name="Google Shape;231;p3"/>
          <p:cNvSpPr txBox="1"/>
          <p:nvPr/>
        </p:nvSpPr>
        <p:spPr>
          <a:xfrm>
            <a:off x="1872202" y="1660765"/>
            <a:ext cx="6780880" cy="1036320"/>
          </a:xfrm>
          <a:prstGeom prst="rect">
            <a:avLst/>
          </a:prstGeom>
          <a:noFill/>
          <a:ln>
            <a:noFill/>
          </a:ln>
        </p:spPr>
        <p:txBody>
          <a:bodyPr spcFirstLastPara="1" wrap="square" lIns="91412" tIns="45693" rIns="91412" bIns="45693" anchor="t" anchorCtr="0">
            <a:spAutoFit/>
          </a:bodyPr>
          <a:lstStyle/>
          <a:p>
            <a:pPr indent="-114300">
              <a:buClr>
                <a:schemeClr val="dk1"/>
              </a:buClr>
              <a:buSzPts val="1800"/>
              <a:buFont typeface="Arial" panose="020B0604020202020204"/>
              <a:buChar char="•"/>
            </a:pPr>
            <a:r>
              <a:rPr lang="en-US">
                <a:solidFill>
                  <a:schemeClr val="dk1"/>
                </a:solidFill>
                <a:latin typeface="Arial" panose="020B0604020202020204"/>
                <a:ea typeface="Arial" panose="020B0604020202020204"/>
                <a:cs typeface="Arial" panose="020B0604020202020204"/>
                <a:sym typeface="Arial" panose="020B0604020202020204"/>
              </a:rPr>
              <a:t> Checking mean equal to a specified value (mu = mu</a:t>
            </a:r>
            <a:r>
              <a:rPr lang="en-US" baseline="-25000">
                <a:solidFill>
                  <a:schemeClr val="dk1"/>
                </a:solidFill>
                <a:latin typeface="Arial" panose="020B0604020202020204"/>
                <a:ea typeface="Arial" panose="020B0604020202020204"/>
                <a:cs typeface="Arial" panose="020B0604020202020204"/>
                <a:sym typeface="Arial" panose="020B0604020202020204"/>
              </a:rPr>
              <a:t>0</a:t>
            </a:r>
            <a:r>
              <a:rPr lang="en-US">
                <a:solidFill>
                  <a:schemeClr val="dk1"/>
                </a:solidFill>
                <a:latin typeface="Arial" panose="020B0604020202020204"/>
                <a:ea typeface="Arial" panose="020B0604020202020204"/>
                <a:cs typeface="Arial" panose="020B0604020202020204"/>
                <a:sym typeface="Arial" panose="020B0604020202020204"/>
              </a:rPr>
              <a:t>) </a:t>
            </a:r>
            <a:endParaRPr lang="en-US">
              <a:solidFill>
                <a:schemeClr val="dk1"/>
              </a:solidFill>
              <a:latin typeface="Arial" panose="020B0604020202020204"/>
              <a:ea typeface="Arial" panose="020B0604020202020204"/>
              <a:cs typeface="Arial" panose="020B0604020202020204"/>
              <a:sym typeface="Arial" panose="020B0604020202020204"/>
            </a:endParaRPr>
          </a:p>
          <a:p>
            <a:pPr indent="-114300">
              <a:spcBef>
                <a:spcPts val="900"/>
              </a:spcBef>
              <a:buClr>
                <a:schemeClr val="dk1"/>
              </a:buClr>
              <a:buSzPts val="1800"/>
              <a:buFont typeface="Arial" panose="020B0604020202020204"/>
              <a:buChar char="•"/>
            </a:pPr>
            <a:r>
              <a:rPr lang="en-US">
                <a:solidFill>
                  <a:schemeClr val="dk1"/>
                </a:solidFill>
                <a:latin typeface="Arial" panose="020B0604020202020204"/>
                <a:ea typeface="Arial" panose="020B0604020202020204"/>
                <a:cs typeface="Arial" panose="020B0604020202020204"/>
                <a:sym typeface="Arial" panose="020B0604020202020204"/>
              </a:rPr>
              <a:t> Two means are equal or not (mu</a:t>
            </a:r>
            <a:r>
              <a:rPr lang="en-US" baseline="-25000">
                <a:solidFill>
                  <a:schemeClr val="dk1"/>
                </a:solidFill>
                <a:latin typeface="Arial" panose="020B0604020202020204"/>
                <a:ea typeface="Arial" panose="020B0604020202020204"/>
                <a:cs typeface="Arial" panose="020B0604020202020204"/>
                <a:sym typeface="Arial" panose="020B0604020202020204"/>
              </a:rPr>
              <a:t>1</a:t>
            </a:r>
            <a:r>
              <a:rPr lang="en-US">
                <a:solidFill>
                  <a:schemeClr val="dk1"/>
                </a:solidFill>
                <a:latin typeface="Arial" panose="020B0604020202020204"/>
                <a:ea typeface="Arial" panose="020B0604020202020204"/>
                <a:cs typeface="Arial" panose="020B0604020202020204"/>
                <a:sym typeface="Arial" panose="020B0604020202020204"/>
              </a:rPr>
              <a:t> = mu</a:t>
            </a:r>
            <a:r>
              <a:rPr lang="en-US" baseline="-25000">
                <a:solidFill>
                  <a:schemeClr val="dk1"/>
                </a:solidFill>
                <a:latin typeface="Arial" panose="020B0604020202020204"/>
                <a:ea typeface="Arial" panose="020B0604020202020204"/>
                <a:cs typeface="Arial" panose="020B0604020202020204"/>
                <a:sym typeface="Arial" panose="020B0604020202020204"/>
              </a:rPr>
              <a:t>2</a:t>
            </a:r>
            <a:r>
              <a:rPr lang="en-US">
                <a:solidFill>
                  <a:schemeClr val="dk1"/>
                </a:solidFill>
                <a:latin typeface="Arial" panose="020B0604020202020204"/>
                <a:ea typeface="Arial" panose="020B0604020202020204"/>
                <a:cs typeface="Arial" panose="020B0604020202020204"/>
                <a:sym typeface="Arial" panose="020B0604020202020204"/>
              </a:rPr>
              <a:t>)</a:t>
            </a:r>
            <a:endParaRPr lang="en-US">
              <a:solidFill>
                <a:schemeClr val="dk1"/>
              </a:solidFill>
              <a:latin typeface="Arial" panose="020B0604020202020204"/>
              <a:ea typeface="Arial" panose="020B0604020202020204"/>
              <a:cs typeface="Arial" panose="020B0604020202020204"/>
              <a:sym typeface="Arial" panose="020B0604020202020204"/>
            </a:endParaRPr>
          </a:p>
          <a:p>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7" name="Google Shape;239;p4"/>
          <p:cNvSpPr txBox="1"/>
          <p:nvPr/>
        </p:nvSpPr>
        <p:spPr>
          <a:xfrm>
            <a:off x="489678" y="2661008"/>
            <a:ext cx="8457053" cy="3506470"/>
          </a:xfrm>
          <a:prstGeom prst="rect">
            <a:avLst/>
          </a:prstGeom>
          <a:noFill/>
          <a:ln>
            <a:noFill/>
          </a:ln>
        </p:spPr>
        <p:txBody>
          <a:bodyPr spcFirstLastPara="1" wrap="square" lIns="91412" tIns="45693" rIns="91412" bIns="45693" anchor="t" anchorCtr="0">
            <a:spAutoFit/>
          </a:bodyPr>
          <a:lstStyle/>
          <a:p>
            <a:pPr>
              <a:buClr>
                <a:srgbClr val="0000CC"/>
              </a:buClr>
              <a:buSzPts val="1800"/>
            </a:pPr>
            <a:r>
              <a:rPr lang="en-US" dirty="0">
                <a:solidFill>
                  <a:srgbClr val="0000CC"/>
                </a:solidFill>
                <a:latin typeface="Arial" panose="020B0604020202020204"/>
                <a:ea typeface="Arial" panose="020B0604020202020204"/>
                <a:cs typeface="Arial" panose="020B0604020202020204"/>
                <a:sym typeface="Arial" panose="020B0604020202020204"/>
              </a:rPr>
              <a:t>Null Hypothesis: </a:t>
            </a:r>
            <a:endParaRPr dirty="0"/>
          </a:p>
          <a:p>
            <a:pPr>
              <a:spcBef>
                <a:spcPts val="9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A statement about the status quo</a:t>
            </a:r>
            <a:endParaRPr dirty="0"/>
          </a:p>
          <a:p>
            <a:pPr>
              <a:spcBef>
                <a:spcPts val="9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One of no difference or no effect</a:t>
            </a:r>
            <a:endParaRPr dirty="0"/>
          </a:p>
          <a:p>
            <a:pPr>
              <a:spcBef>
                <a:spcPts val="9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Denoted by </a:t>
            </a:r>
            <a:r>
              <a:rPr lang="en-US" dirty="0">
                <a:solidFill>
                  <a:schemeClr val="accent2"/>
                </a:solidFill>
                <a:latin typeface="Arial" panose="020B0604020202020204"/>
                <a:ea typeface="Arial" panose="020B0604020202020204"/>
                <a:cs typeface="Arial" panose="020B0604020202020204"/>
                <a:sym typeface="Arial" panose="020B0604020202020204"/>
              </a:rPr>
              <a:t>H0</a:t>
            </a:r>
            <a:endParaRPr dirty="0"/>
          </a:p>
          <a:p>
            <a:pPr>
              <a:spcBef>
                <a:spcPts val="900"/>
              </a:spcBef>
              <a:buClr>
                <a:schemeClr val="dk1"/>
              </a:buClr>
              <a:buSzPts val="1800"/>
            </a:pPr>
            <a:endParaRPr dirty="0">
              <a:solidFill>
                <a:schemeClr val="accent2"/>
              </a:solidFill>
              <a:latin typeface="Arial" panose="020B0604020202020204"/>
              <a:ea typeface="Arial" panose="020B0604020202020204"/>
              <a:cs typeface="Arial" panose="020B0604020202020204"/>
              <a:sym typeface="Arial" panose="020B0604020202020204"/>
            </a:endParaRPr>
          </a:p>
          <a:p>
            <a:pPr>
              <a:spcBef>
                <a:spcPts val="900"/>
              </a:spcBef>
              <a:buClr>
                <a:srgbClr val="0000CC"/>
              </a:buClr>
              <a:buSzPts val="1800"/>
            </a:pPr>
            <a:r>
              <a:rPr lang="en-US" dirty="0">
                <a:solidFill>
                  <a:srgbClr val="0000CC"/>
                </a:solidFill>
                <a:latin typeface="Arial" panose="020B0604020202020204"/>
                <a:ea typeface="Arial" panose="020B0604020202020204"/>
                <a:cs typeface="Arial" panose="020B0604020202020204"/>
                <a:sym typeface="Arial" panose="020B0604020202020204"/>
              </a:rPr>
              <a:t>Alternative Hypothesis: </a:t>
            </a:r>
            <a:endParaRPr dirty="0"/>
          </a:p>
          <a:p>
            <a:pPr>
              <a:spcBef>
                <a:spcPts val="9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One in which some difference or effect is expected</a:t>
            </a:r>
            <a:endParaRPr dirty="0"/>
          </a:p>
          <a:p>
            <a:pPr>
              <a:spcBef>
                <a:spcPts val="9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Denoted by </a:t>
            </a:r>
            <a:r>
              <a:rPr lang="en-US" dirty="0">
                <a:solidFill>
                  <a:schemeClr val="accent2"/>
                </a:solidFill>
                <a:latin typeface="Arial" panose="020B0604020202020204"/>
                <a:ea typeface="Arial" panose="020B0604020202020204"/>
                <a:cs typeface="Arial" panose="020B0604020202020204"/>
                <a:sym typeface="Arial" panose="020B0604020202020204"/>
              </a:rPr>
              <a:t>H1</a:t>
            </a:r>
            <a:endParaRPr dirty="0"/>
          </a:p>
          <a:p>
            <a:pPr>
              <a:spcBef>
                <a:spcPts val="9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a:t>
            </a:r>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6" name="Google Shape;246;p5"/>
          <p:cNvSpPr txBox="1"/>
          <p:nvPr/>
        </p:nvSpPr>
        <p:spPr>
          <a:xfrm>
            <a:off x="2851557" y="687759"/>
            <a:ext cx="6095173" cy="397510"/>
          </a:xfrm>
          <a:prstGeom prst="rect">
            <a:avLst/>
          </a:prstGeom>
          <a:noFill/>
          <a:ln>
            <a:noFill/>
          </a:ln>
        </p:spPr>
        <p:txBody>
          <a:bodyPr spcFirstLastPara="1" wrap="square" lIns="91412" tIns="45693" rIns="91412" bIns="45693" anchor="t" anchorCtr="0">
            <a:spAutoFit/>
          </a:bodyPr>
          <a:lstStyle/>
          <a:p>
            <a:pPr>
              <a:buClr>
                <a:srgbClr val="CC3300"/>
              </a:buClr>
              <a:buSzPts val="2000"/>
            </a:pPr>
            <a:r>
              <a:rPr lang="en-US" sz="2000" b="1" dirty="0">
                <a:solidFill>
                  <a:srgbClr val="CC3300"/>
                </a:solidFill>
                <a:latin typeface="Arial" panose="020B0604020202020204"/>
                <a:ea typeface="Arial" panose="020B0604020202020204"/>
                <a:cs typeface="Arial" panose="020B0604020202020204"/>
                <a:sym typeface="Arial" panose="020B0604020202020204"/>
              </a:rPr>
              <a:t>TEST OF HYPOTHESIS</a:t>
            </a:r>
            <a:endParaRPr dirty="0"/>
          </a:p>
        </p:txBody>
      </p:sp>
      <p:sp>
        <p:nvSpPr>
          <p:cNvPr id="247" name="Google Shape;247;p5"/>
          <p:cNvSpPr txBox="1"/>
          <p:nvPr/>
        </p:nvSpPr>
        <p:spPr>
          <a:xfrm>
            <a:off x="489678" y="1143311"/>
            <a:ext cx="8457053" cy="1036320"/>
          </a:xfrm>
          <a:prstGeom prst="rect">
            <a:avLst/>
          </a:prstGeom>
          <a:noFill/>
          <a:ln>
            <a:noFill/>
          </a:ln>
        </p:spPr>
        <p:txBody>
          <a:bodyPr spcFirstLastPara="1" wrap="square" lIns="91412" tIns="45693" rIns="91412" bIns="45693" anchor="t" anchorCtr="0">
            <a:spAutoFit/>
          </a:bodyPr>
          <a:lstStyle/>
          <a:p>
            <a:pPr>
              <a:buClr>
                <a:srgbClr val="0000CC"/>
              </a:buClr>
              <a:buSzPts val="1800"/>
            </a:pPr>
            <a:r>
              <a:rPr lang="en-US">
                <a:solidFill>
                  <a:srgbClr val="0000CC"/>
                </a:solidFill>
                <a:latin typeface="Arial" panose="020B0604020202020204"/>
                <a:ea typeface="Arial" panose="020B0604020202020204"/>
                <a:cs typeface="Arial" panose="020B0604020202020204"/>
                <a:sym typeface="Arial" panose="020B0604020202020204"/>
              </a:rPr>
              <a:t>Methodology demo: </a:t>
            </a:r>
            <a:r>
              <a:rPr lang="en-US">
                <a:solidFill>
                  <a:srgbClr val="990000"/>
                </a:solidFill>
                <a:latin typeface="Arial" panose="020B0604020202020204"/>
                <a:ea typeface="Arial" panose="020B0604020202020204"/>
                <a:cs typeface="Arial" panose="020B0604020202020204"/>
                <a:sym typeface="Arial" panose="020B0604020202020204"/>
              </a:rPr>
              <a:t>To Test Mean = Specified Value (mu = mu</a:t>
            </a:r>
            <a:r>
              <a:rPr lang="en-US" baseline="-25000">
                <a:solidFill>
                  <a:srgbClr val="990000"/>
                </a:solidFill>
                <a:latin typeface="Arial" panose="020B0604020202020204"/>
                <a:ea typeface="Arial" panose="020B0604020202020204"/>
                <a:cs typeface="Arial" panose="020B0604020202020204"/>
                <a:sym typeface="Arial" panose="020B0604020202020204"/>
              </a:rPr>
              <a:t>0</a:t>
            </a:r>
            <a:r>
              <a:rPr lang="en-US">
                <a:solidFill>
                  <a:srgbClr val="990000"/>
                </a:solidFill>
                <a:latin typeface="Arial" panose="020B0604020202020204"/>
                <a:ea typeface="Arial" panose="020B0604020202020204"/>
                <a:cs typeface="Arial" panose="020B0604020202020204"/>
                <a:sym typeface="Arial" panose="020B0604020202020204"/>
              </a:rPr>
              <a:t>)</a:t>
            </a:r>
            <a:endParaRPr lang="en-US">
              <a:solidFill>
                <a:srgbClr val="990000"/>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Suppose we want to test whether mean of a process characteristic is 5 based on the following sample data from the process</a:t>
            </a:r>
            <a:endParaRPr lang="en-US">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248" name="Google Shape;248;p5"/>
          <p:cNvGraphicFramePr/>
          <p:nvPr/>
        </p:nvGraphicFramePr>
        <p:xfrm>
          <a:off x="1176972" y="2290916"/>
          <a:ext cx="6911037" cy="850785"/>
        </p:xfrm>
        <a:graphic>
          <a:graphicData uri="http://schemas.openxmlformats.org/presentationml/2006/ole">
            <mc:AlternateContent xmlns:mc="http://schemas.openxmlformats.org/markup-compatibility/2006">
              <mc:Choice xmlns:v="urn:schemas-microsoft-com:vml" Requires="v">
                <p:oleObj spid="_x0000_s5124" name="" r:id="rId1" imgW="23812500" imgH="2924175" progId="Word.Document.8">
                  <p:embed/>
                </p:oleObj>
              </mc:Choice>
              <mc:Fallback>
                <p:oleObj name="" r:id="rId1" imgW="23812500" imgH="2924175" progId="Word.Document.8">
                  <p:embed/>
                  <p:pic>
                    <p:nvPicPr>
                      <p:cNvPr id="0" name="Picture 5123"/>
                      <p:cNvPicPr preferRelativeResize="0"/>
                      <p:nvPr/>
                    </p:nvPicPr>
                    <p:blipFill rotWithShape="1">
                      <a:blip r:embed="rId2"/>
                      <a:srcRect/>
                      <a:stretch>
                        <a:fillRect/>
                      </a:stretch>
                    </p:blipFill>
                    <p:spPr>
                      <a:xfrm>
                        <a:off x="1176972" y="2290916"/>
                        <a:ext cx="6911037" cy="850785"/>
                      </a:xfrm>
                      <a:prstGeom prst="rect">
                        <a:avLst/>
                      </a:prstGeom>
                      <a:noFill/>
                      <a:ln>
                        <a:noFill/>
                      </a:ln>
                    </p:spPr>
                  </p:pic>
                </p:oleObj>
              </mc:Fallback>
            </mc:AlternateContent>
          </a:graphicData>
        </a:graphic>
      </p:graphicFrame>
      <p:sp>
        <p:nvSpPr>
          <p:cNvPr id="249" name="Google Shape;249;p5"/>
          <p:cNvSpPr txBox="1"/>
          <p:nvPr/>
        </p:nvSpPr>
        <p:spPr>
          <a:xfrm>
            <a:off x="576979" y="3200432"/>
            <a:ext cx="7836424" cy="2329180"/>
          </a:xfrm>
          <a:prstGeom prst="rect">
            <a:avLst/>
          </a:prstGeom>
          <a:noFill/>
          <a:ln>
            <a:noFill/>
          </a:ln>
        </p:spPr>
        <p:txBody>
          <a:bodyPr spcFirstLastPara="1" wrap="square" lIns="91412" tIns="45693" rIns="91412" bIns="45693" anchor="t" anchorCtr="0">
            <a:spAutoFit/>
          </a:bodyPr>
          <a:lstStyle/>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Calculate the mean of the sample, xbar = 5.15</a:t>
            </a:r>
            <a:endParaRPr lang="en-US">
              <a:solidFill>
                <a:schemeClr val="dk1"/>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Compare xbar with specified value 5</a:t>
            </a:r>
            <a:endParaRPr lang="en-US">
              <a:solidFill>
                <a:schemeClr val="dk1"/>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or 	xbar - specified value = xbar - 5 with  0</a:t>
            </a:r>
            <a:endParaRPr lang="en-US">
              <a:solidFill>
                <a:schemeClr val="dk1"/>
              </a:solidFill>
              <a:latin typeface="Arial" panose="020B0604020202020204"/>
              <a:ea typeface="Arial" panose="020B0604020202020204"/>
              <a:cs typeface="Arial" panose="020B0604020202020204"/>
              <a:sym typeface="Arial" panose="020B0604020202020204"/>
            </a:endParaRPr>
          </a:p>
          <a:p>
            <a:pPr>
              <a:spcBef>
                <a:spcPts val="900"/>
              </a:spcBef>
              <a:buClr>
                <a:srgbClr val="0000CC"/>
              </a:buClr>
              <a:buSzPts val="1800"/>
            </a:pPr>
            <a:r>
              <a:rPr lang="en-US">
                <a:solidFill>
                  <a:srgbClr val="0000CC"/>
                </a:solidFill>
                <a:latin typeface="Arial" panose="020B0604020202020204"/>
                <a:ea typeface="Arial" panose="020B0604020202020204"/>
                <a:cs typeface="Arial" panose="020B0604020202020204"/>
                <a:sym typeface="Arial" panose="020B0604020202020204"/>
              </a:rPr>
              <a:t>If</a:t>
            </a:r>
            <a:r>
              <a:rPr lang="en-US">
                <a:solidFill>
                  <a:schemeClr val="dk1"/>
                </a:solidFill>
                <a:latin typeface="Arial" panose="020B0604020202020204"/>
                <a:ea typeface="Arial" panose="020B0604020202020204"/>
                <a:cs typeface="Arial" panose="020B0604020202020204"/>
                <a:sym typeface="Arial" panose="020B0604020202020204"/>
              </a:rPr>
              <a:t> 	xbar - 5 is close to 0 </a:t>
            </a:r>
            <a:endParaRPr lang="en-US">
              <a:solidFill>
                <a:schemeClr val="dk1"/>
              </a:solidFill>
              <a:latin typeface="Arial" panose="020B0604020202020204"/>
              <a:ea typeface="Arial" panose="020B0604020202020204"/>
              <a:cs typeface="Arial" panose="020B0604020202020204"/>
              <a:sym typeface="Arial" panose="020B0604020202020204"/>
            </a:endParaRPr>
          </a:p>
          <a:p>
            <a:pPr>
              <a:spcBef>
                <a:spcPts val="900"/>
              </a:spcBef>
              <a:buClr>
                <a:srgbClr val="0000CC"/>
              </a:buClr>
              <a:buSzPts val="1800"/>
            </a:pPr>
            <a:r>
              <a:rPr lang="en-US">
                <a:solidFill>
                  <a:srgbClr val="0000CC"/>
                </a:solidFill>
                <a:latin typeface="Arial" panose="020B0604020202020204"/>
                <a:ea typeface="Arial" panose="020B0604020202020204"/>
                <a:cs typeface="Arial" panose="020B0604020202020204"/>
                <a:sym typeface="Arial" panose="020B0604020202020204"/>
              </a:rPr>
              <a:t>then</a:t>
            </a:r>
            <a:r>
              <a:rPr lang="en-US">
                <a:solidFill>
                  <a:schemeClr val="dk1"/>
                </a:solidFill>
                <a:latin typeface="Arial" panose="020B0604020202020204"/>
                <a:ea typeface="Arial" panose="020B0604020202020204"/>
                <a:cs typeface="Arial" panose="020B0604020202020204"/>
                <a:sym typeface="Arial" panose="020B0604020202020204"/>
              </a:rPr>
              <a:t> 	conclude mean = 5</a:t>
            </a:r>
            <a:endParaRPr lang="en-US">
              <a:solidFill>
                <a:schemeClr val="dk1"/>
              </a:solidFill>
              <a:latin typeface="Arial" panose="020B0604020202020204"/>
              <a:ea typeface="Arial" panose="020B0604020202020204"/>
              <a:cs typeface="Arial" panose="020B0604020202020204"/>
              <a:sym typeface="Arial" panose="020B0604020202020204"/>
            </a:endParaRPr>
          </a:p>
          <a:p>
            <a:pPr>
              <a:spcBef>
                <a:spcPts val="900"/>
              </a:spcBef>
              <a:buClr>
                <a:srgbClr val="0000CC"/>
              </a:buClr>
              <a:buSzPts val="1800"/>
            </a:pPr>
            <a:r>
              <a:rPr lang="en-US">
                <a:solidFill>
                  <a:srgbClr val="0000CC"/>
                </a:solidFill>
                <a:latin typeface="Arial" panose="020B0604020202020204"/>
                <a:ea typeface="Arial" panose="020B0604020202020204"/>
                <a:cs typeface="Arial" panose="020B0604020202020204"/>
                <a:sym typeface="Arial" panose="020B0604020202020204"/>
              </a:rPr>
              <a:t>else </a:t>
            </a:r>
            <a:r>
              <a:rPr lang="en-US">
                <a:solidFill>
                  <a:schemeClr val="dk1"/>
                </a:solidFill>
                <a:latin typeface="Arial" panose="020B0604020202020204"/>
                <a:ea typeface="Arial" panose="020B0604020202020204"/>
                <a:cs typeface="Arial" panose="020B0604020202020204"/>
                <a:sym typeface="Arial" panose="020B0604020202020204"/>
              </a:rPr>
              <a:t>       mean ≠ 5  </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6"/>
          <p:cNvSpPr txBox="1"/>
          <p:nvPr/>
        </p:nvSpPr>
        <p:spPr>
          <a:xfrm>
            <a:off x="2851557" y="746490"/>
            <a:ext cx="6095173" cy="397510"/>
          </a:xfrm>
          <a:prstGeom prst="rect">
            <a:avLst/>
          </a:prstGeom>
          <a:noFill/>
          <a:ln>
            <a:noFill/>
          </a:ln>
        </p:spPr>
        <p:txBody>
          <a:bodyPr spcFirstLastPara="1" wrap="square" lIns="91412" tIns="45693" rIns="91412" bIns="45693" anchor="t" anchorCtr="0">
            <a:spAutoFit/>
          </a:bodyPr>
          <a:lstStyle/>
          <a:p>
            <a:pPr>
              <a:buClr>
                <a:srgbClr val="CC3300"/>
              </a:buClr>
              <a:buSzPts val="2000"/>
            </a:pPr>
            <a:r>
              <a:rPr lang="en-US" sz="2000" b="1" dirty="0">
                <a:solidFill>
                  <a:srgbClr val="CC3300"/>
                </a:solidFill>
                <a:latin typeface="Arial" panose="020B0604020202020204"/>
                <a:ea typeface="Arial" panose="020B0604020202020204"/>
                <a:cs typeface="Arial" panose="020B0604020202020204"/>
                <a:sym typeface="Arial" panose="020B0604020202020204"/>
              </a:rPr>
              <a:t>TEST OF HYPOTHESIS</a:t>
            </a:r>
            <a:endParaRPr dirty="0"/>
          </a:p>
        </p:txBody>
      </p:sp>
      <p:sp>
        <p:nvSpPr>
          <p:cNvPr id="257" name="Google Shape;257;p6"/>
          <p:cNvSpPr txBox="1"/>
          <p:nvPr/>
        </p:nvSpPr>
        <p:spPr>
          <a:xfrm>
            <a:off x="489678" y="1143311"/>
            <a:ext cx="8457053" cy="1036320"/>
          </a:xfrm>
          <a:prstGeom prst="rect">
            <a:avLst/>
          </a:prstGeom>
          <a:noFill/>
          <a:ln>
            <a:noFill/>
          </a:ln>
        </p:spPr>
        <p:txBody>
          <a:bodyPr spcFirstLastPara="1" wrap="square" lIns="91412" tIns="45693" rIns="91412" bIns="45693" anchor="t" anchorCtr="0">
            <a:spAutoFit/>
          </a:bodyPr>
          <a:lstStyle/>
          <a:p>
            <a:pPr>
              <a:buClr>
                <a:srgbClr val="0000CC"/>
              </a:buClr>
              <a:buSzPts val="1800"/>
            </a:pPr>
            <a:r>
              <a:rPr lang="en-US">
                <a:solidFill>
                  <a:srgbClr val="0000CC"/>
                </a:solidFill>
                <a:latin typeface="Arial" panose="020B0604020202020204"/>
                <a:ea typeface="Arial" panose="020B0604020202020204"/>
                <a:cs typeface="Arial" panose="020B0604020202020204"/>
                <a:sym typeface="Arial" panose="020B0604020202020204"/>
              </a:rPr>
              <a:t>Methodology demo </a:t>
            </a:r>
            <a:r>
              <a:rPr lang="en-US">
                <a:solidFill>
                  <a:schemeClr val="accent2"/>
                </a:solidFill>
                <a:latin typeface="Arial" panose="020B0604020202020204"/>
                <a:ea typeface="Arial" panose="020B0604020202020204"/>
                <a:cs typeface="Arial" panose="020B0604020202020204"/>
                <a:sym typeface="Arial" panose="020B0604020202020204"/>
              </a:rPr>
              <a:t>: </a:t>
            </a:r>
            <a:r>
              <a:rPr lang="en-US">
                <a:solidFill>
                  <a:srgbClr val="990000"/>
                </a:solidFill>
                <a:latin typeface="Arial" panose="020B0604020202020204"/>
                <a:ea typeface="Arial" panose="020B0604020202020204"/>
                <a:cs typeface="Arial" panose="020B0604020202020204"/>
                <a:sym typeface="Arial" panose="020B0604020202020204"/>
              </a:rPr>
              <a:t>To Test Mean = Specified Value</a:t>
            </a:r>
            <a:r>
              <a:rPr lang="en-US">
                <a:solidFill>
                  <a:schemeClr val="dk1"/>
                </a:solidFill>
                <a:latin typeface="Arial" panose="020B0604020202020204"/>
                <a:ea typeface="Arial" panose="020B0604020202020204"/>
                <a:cs typeface="Arial" panose="020B0604020202020204"/>
                <a:sym typeface="Arial" panose="020B0604020202020204"/>
              </a:rPr>
              <a:t> </a:t>
            </a:r>
            <a:r>
              <a:rPr lang="en-US">
                <a:solidFill>
                  <a:srgbClr val="990000"/>
                </a:solidFill>
                <a:latin typeface="Arial" panose="020B0604020202020204"/>
                <a:ea typeface="Arial" panose="020B0604020202020204"/>
                <a:cs typeface="Arial" panose="020B0604020202020204"/>
                <a:sym typeface="Arial" panose="020B0604020202020204"/>
              </a:rPr>
              <a:t>(mu = mu</a:t>
            </a:r>
            <a:r>
              <a:rPr lang="en-US" baseline="-25000">
                <a:solidFill>
                  <a:srgbClr val="990000"/>
                </a:solidFill>
                <a:latin typeface="Arial" panose="020B0604020202020204"/>
                <a:ea typeface="Arial" panose="020B0604020202020204"/>
                <a:cs typeface="Arial" panose="020B0604020202020204"/>
                <a:sym typeface="Arial" panose="020B0604020202020204"/>
              </a:rPr>
              <a:t>0</a:t>
            </a:r>
            <a:r>
              <a:rPr lang="en-US">
                <a:solidFill>
                  <a:srgbClr val="990000"/>
                </a:solidFill>
                <a:latin typeface="Arial" panose="020B0604020202020204"/>
                <a:ea typeface="Arial" panose="020B0604020202020204"/>
                <a:cs typeface="Arial" panose="020B0604020202020204"/>
                <a:sym typeface="Arial" panose="020B0604020202020204"/>
              </a:rPr>
              <a:t>)</a:t>
            </a:r>
            <a:endParaRPr lang="en-US">
              <a:solidFill>
                <a:srgbClr val="990000"/>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Consider another set of sample data. Check whether mean of the process characteristic is 500</a:t>
            </a:r>
            <a:endParaRPr lang="en-US">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258" name="Google Shape;258;p6"/>
          <p:cNvGraphicFramePr/>
          <p:nvPr/>
        </p:nvGraphicFramePr>
        <p:xfrm>
          <a:off x="1176972" y="2217901"/>
          <a:ext cx="6752309" cy="850785"/>
        </p:xfrm>
        <a:graphic>
          <a:graphicData uri="http://schemas.openxmlformats.org/presentationml/2006/ole">
            <mc:AlternateContent xmlns:mc="http://schemas.openxmlformats.org/markup-compatibility/2006">
              <mc:Choice xmlns:v="urn:schemas-microsoft-com:vml" Requires="v">
                <p:oleObj spid="_x0000_s6148" name="" r:id="rId1" imgW="23812500" imgH="2990850" progId="Word.Document.8">
                  <p:embed/>
                </p:oleObj>
              </mc:Choice>
              <mc:Fallback>
                <p:oleObj name="" r:id="rId1" imgW="23812500" imgH="2990850" progId="Word.Document.8">
                  <p:embed/>
                  <p:pic>
                    <p:nvPicPr>
                      <p:cNvPr id="0" name="Picture 6147"/>
                      <p:cNvPicPr preferRelativeResize="0"/>
                      <p:nvPr/>
                    </p:nvPicPr>
                    <p:blipFill rotWithShape="1">
                      <a:blip r:embed="rId2"/>
                      <a:srcRect/>
                      <a:stretch>
                        <a:fillRect/>
                      </a:stretch>
                    </p:blipFill>
                    <p:spPr>
                      <a:xfrm>
                        <a:off x="1176972" y="2217901"/>
                        <a:ext cx="6752309" cy="850785"/>
                      </a:xfrm>
                      <a:prstGeom prst="rect">
                        <a:avLst/>
                      </a:prstGeom>
                      <a:noFill/>
                      <a:ln>
                        <a:noFill/>
                      </a:ln>
                    </p:spPr>
                  </p:pic>
                </p:oleObj>
              </mc:Fallback>
            </mc:AlternateContent>
          </a:graphicData>
        </a:graphic>
      </p:graphicFrame>
      <p:sp>
        <p:nvSpPr>
          <p:cNvPr id="259" name="Google Shape;259;p6"/>
          <p:cNvSpPr txBox="1"/>
          <p:nvPr/>
        </p:nvSpPr>
        <p:spPr>
          <a:xfrm>
            <a:off x="1175385" y="3200431"/>
            <a:ext cx="7238018" cy="1036320"/>
          </a:xfrm>
          <a:prstGeom prst="rect">
            <a:avLst/>
          </a:prstGeom>
          <a:noFill/>
          <a:ln>
            <a:noFill/>
          </a:ln>
        </p:spPr>
        <p:txBody>
          <a:bodyPr spcFirstLastPara="1" wrap="square" lIns="91412" tIns="45693" rIns="91412" bIns="45693" anchor="t" anchorCtr="0">
            <a:spAutoFit/>
          </a:bodyPr>
          <a:lstStyle/>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Mean of the sample,  xbar = 515</a:t>
            </a:r>
            <a:endParaRPr lang="en-US">
              <a:solidFill>
                <a:schemeClr val="dk1"/>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	xbar - 500 = 515 - 500 = 15</a:t>
            </a:r>
            <a:endParaRPr lang="en-US">
              <a:solidFill>
                <a:schemeClr val="dk1"/>
              </a:solidFill>
              <a:latin typeface="Arial" panose="020B0604020202020204"/>
              <a:ea typeface="Arial" panose="020B0604020202020204"/>
              <a:cs typeface="Arial" panose="020B0604020202020204"/>
              <a:sym typeface="Arial" panose="020B0604020202020204"/>
            </a:endParaRPr>
          </a:p>
          <a:p>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260" name="Google Shape;260;p6"/>
          <p:cNvSpPr txBox="1"/>
          <p:nvPr/>
        </p:nvSpPr>
        <p:spPr>
          <a:xfrm>
            <a:off x="1023005" y="4343276"/>
            <a:ext cx="8228484" cy="367030"/>
          </a:xfrm>
          <a:prstGeom prst="rect">
            <a:avLst/>
          </a:prstGeom>
          <a:noFill/>
          <a:ln>
            <a:noFill/>
          </a:ln>
        </p:spPr>
        <p:txBody>
          <a:bodyPr spcFirstLastPara="1" wrap="square" lIns="91412" tIns="45693" rIns="91412" bIns="45693" anchor="t" anchorCtr="0">
            <a:spAutoFit/>
          </a:bodyPr>
          <a:lstStyle/>
          <a:p>
            <a:pPr>
              <a:buClr>
                <a:srgbClr val="0000CC"/>
              </a:buClr>
              <a:buSzPts val="1800"/>
            </a:pPr>
            <a:r>
              <a:rPr lang="en-US">
                <a:solidFill>
                  <a:srgbClr val="0000CC"/>
                </a:solidFill>
                <a:latin typeface="Arial" panose="020B0604020202020204"/>
                <a:ea typeface="Arial" panose="020B0604020202020204"/>
                <a:cs typeface="Arial" panose="020B0604020202020204"/>
                <a:sym typeface="Arial" panose="020B0604020202020204"/>
              </a:rPr>
              <a:t>Can we conclude </a:t>
            </a:r>
            <a:r>
              <a:rPr lang="en-US">
                <a:solidFill>
                  <a:srgbClr val="990000"/>
                </a:solidFill>
                <a:latin typeface="Arial" panose="020B0604020202020204"/>
                <a:ea typeface="Arial" panose="020B0604020202020204"/>
                <a:cs typeface="Arial" panose="020B0604020202020204"/>
                <a:sym typeface="Arial" panose="020B0604020202020204"/>
              </a:rPr>
              <a:t>mean ≠ 500</a:t>
            </a:r>
            <a:r>
              <a:rPr lang="en-US">
                <a:solidFill>
                  <a:schemeClr val="accent2"/>
                </a:solidFill>
                <a:latin typeface="Arial" panose="020B0604020202020204"/>
                <a:ea typeface="Arial" panose="020B0604020202020204"/>
                <a:cs typeface="Arial" panose="020B0604020202020204"/>
                <a:sym typeface="Arial" panose="020B0604020202020204"/>
              </a:rPr>
              <a:t>?</a:t>
            </a:r>
            <a:endParaRPr lang="en-US">
              <a:solidFill>
                <a:schemeClr val="accent2"/>
              </a:solidFill>
              <a:latin typeface="Arial" panose="020B0604020202020204"/>
              <a:ea typeface="Arial" panose="020B0604020202020204"/>
              <a:cs typeface="Arial" panose="020B0604020202020204"/>
              <a:sym typeface="Arial" panose="020B0604020202020204"/>
            </a:endParaRPr>
          </a:p>
        </p:txBody>
      </p:sp>
      <p:sp>
        <p:nvSpPr>
          <p:cNvPr id="261" name="Google Shape;261;p6"/>
          <p:cNvSpPr txBox="1"/>
          <p:nvPr/>
        </p:nvSpPr>
        <p:spPr>
          <a:xfrm>
            <a:off x="1008719" y="5084537"/>
            <a:ext cx="7847535" cy="1036320"/>
          </a:xfrm>
          <a:prstGeom prst="rect">
            <a:avLst/>
          </a:prstGeom>
          <a:noFill/>
          <a:ln>
            <a:noFill/>
          </a:ln>
        </p:spPr>
        <p:txBody>
          <a:bodyPr spcFirstLastPara="1" wrap="square" lIns="91412" tIns="45693" rIns="91412" bIns="45693" anchor="t" anchorCtr="0">
            <a:spAutoFit/>
          </a:bodyPr>
          <a:lstStyle/>
          <a:p>
            <a:pPr>
              <a:buClr>
                <a:srgbClr val="990000"/>
              </a:buClr>
              <a:buSzPts val="1800"/>
            </a:pPr>
            <a:r>
              <a:rPr lang="en-US">
                <a:solidFill>
                  <a:srgbClr val="990000"/>
                </a:solidFill>
                <a:latin typeface="Arial" panose="020B0604020202020204"/>
                <a:ea typeface="Arial" panose="020B0604020202020204"/>
                <a:cs typeface="Arial" panose="020B0604020202020204"/>
                <a:sym typeface="Arial" panose="020B0604020202020204"/>
              </a:rPr>
              <a:t>Conclusion:</a:t>
            </a:r>
            <a:endParaRPr lang="en-US">
              <a:solidFill>
                <a:srgbClr val="990000"/>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Difficult to say </a:t>
            </a:r>
            <a:r>
              <a:rPr lang="en-US">
                <a:solidFill>
                  <a:srgbClr val="0000CC"/>
                </a:solidFill>
                <a:latin typeface="Arial" panose="020B0604020202020204"/>
                <a:ea typeface="Arial" panose="020B0604020202020204"/>
                <a:cs typeface="Arial" panose="020B0604020202020204"/>
                <a:sym typeface="Arial" panose="020B0604020202020204"/>
              </a:rPr>
              <a:t>mean = specified value </a:t>
            </a:r>
            <a:r>
              <a:rPr lang="en-US">
                <a:solidFill>
                  <a:schemeClr val="dk1"/>
                </a:solidFill>
                <a:latin typeface="Arial" panose="020B0604020202020204"/>
                <a:ea typeface="Arial" panose="020B0604020202020204"/>
                <a:cs typeface="Arial" panose="020B0604020202020204"/>
                <a:sym typeface="Arial" panose="020B0604020202020204"/>
              </a:rPr>
              <a:t>by looking at </a:t>
            </a:r>
            <a:r>
              <a:rPr lang="en-US">
                <a:solidFill>
                  <a:srgbClr val="0000CC"/>
                </a:solidFill>
                <a:latin typeface="Arial" panose="020B0604020202020204"/>
                <a:ea typeface="Arial" panose="020B0604020202020204"/>
                <a:cs typeface="Arial" panose="020B0604020202020204"/>
                <a:sym typeface="Arial" panose="020B0604020202020204"/>
              </a:rPr>
              <a:t>xbar - specified value </a:t>
            </a:r>
            <a:r>
              <a:rPr lang="en-US">
                <a:solidFill>
                  <a:schemeClr val="dk1"/>
                </a:solidFill>
                <a:latin typeface="Arial" panose="020B0604020202020204"/>
                <a:ea typeface="Arial" panose="020B0604020202020204"/>
                <a:cs typeface="Arial" panose="020B0604020202020204"/>
                <a:sym typeface="Arial" panose="020B0604020202020204"/>
              </a:rPr>
              <a:t>alone</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7"/>
          <p:cNvSpPr txBox="1"/>
          <p:nvPr/>
        </p:nvSpPr>
        <p:spPr>
          <a:xfrm>
            <a:off x="2927747" y="703632"/>
            <a:ext cx="6095173" cy="397510"/>
          </a:xfrm>
          <a:prstGeom prst="rect">
            <a:avLst/>
          </a:prstGeom>
          <a:noFill/>
          <a:ln>
            <a:noFill/>
          </a:ln>
        </p:spPr>
        <p:txBody>
          <a:bodyPr spcFirstLastPara="1" wrap="square" lIns="91412" tIns="45693" rIns="91412" bIns="45693" anchor="t" anchorCtr="0">
            <a:spAutoFit/>
          </a:bodyPr>
          <a:lstStyle/>
          <a:p>
            <a:pPr>
              <a:buClr>
                <a:srgbClr val="CC3300"/>
              </a:buClr>
              <a:buSzPts val="2000"/>
            </a:pPr>
            <a:r>
              <a:rPr lang="en-US" sz="2000" b="1" dirty="0">
                <a:solidFill>
                  <a:srgbClr val="CC3300"/>
                </a:solidFill>
                <a:latin typeface="Arial" panose="020B0604020202020204"/>
                <a:ea typeface="Arial" panose="020B0604020202020204"/>
                <a:cs typeface="Arial" panose="020B0604020202020204"/>
                <a:sym typeface="Arial" panose="020B0604020202020204"/>
              </a:rPr>
              <a:t>TEST OF HYPOTHESIS</a:t>
            </a:r>
            <a:endParaRPr dirty="0"/>
          </a:p>
        </p:txBody>
      </p:sp>
      <p:sp>
        <p:nvSpPr>
          <p:cNvPr id="269" name="Google Shape;269;p7"/>
          <p:cNvSpPr txBox="1"/>
          <p:nvPr/>
        </p:nvSpPr>
        <p:spPr>
          <a:xfrm>
            <a:off x="489678" y="1143310"/>
            <a:ext cx="8457053" cy="759460"/>
          </a:xfrm>
          <a:prstGeom prst="rect">
            <a:avLst/>
          </a:prstGeom>
          <a:noFill/>
          <a:ln>
            <a:noFill/>
          </a:ln>
        </p:spPr>
        <p:txBody>
          <a:bodyPr spcFirstLastPara="1" wrap="square" lIns="91412" tIns="45693" rIns="91412" bIns="45693" anchor="t" anchorCtr="0">
            <a:spAutoFit/>
          </a:bodyPr>
          <a:lstStyle/>
          <a:p>
            <a:pPr>
              <a:buClr>
                <a:srgbClr val="0000CC"/>
              </a:buClr>
              <a:buSzPts val="1800"/>
            </a:pPr>
            <a:r>
              <a:rPr lang="en-US">
                <a:solidFill>
                  <a:srgbClr val="0000CC"/>
                </a:solidFill>
                <a:latin typeface="Arial" panose="020B0604020202020204"/>
                <a:ea typeface="Arial" panose="020B0604020202020204"/>
                <a:cs typeface="Arial" panose="020B0604020202020204"/>
                <a:sym typeface="Arial" panose="020B0604020202020204"/>
              </a:rPr>
              <a:t>Methodology demo: </a:t>
            </a:r>
            <a:r>
              <a:rPr lang="en-US">
                <a:solidFill>
                  <a:srgbClr val="990000"/>
                </a:solidFill>
                <a:latin typeface="Arial" panose="020B0604020202020204"/>
                <a:ea typeface="Arial" panose="020B0604020202020204"/>
                <a:cs typeface="Arial" panose="020B0604020202020204"/>
                <a:sym typeface="Arial" panose="020B0604020202020204"/>
              </a:rPr>
              <a:t>To Test Mean = Specified Value (mu = mu</a:t>
            </a:r>
            <a:r>
              <a:rPr lang="en-US" baseline="-25000">
                <a:solidFill>
                  <a:srgbClr val="990000"/>
                </a:solidFill>
                <a:latin typeface="Arial" panose="020B0604020202020204"/>
                <a:ea typeface="Arial" panose="020B0604020202020204"/>
                <a:cs typeface="Arial" panose="020B0604020202020204"/>
                <a:sym typeface="Arial" panose="020B0604020202020204"/>
              </a:rPr>
              <a:t>0</a:t>
            </a:r>
            <a:r>
              <a:rPr lang="en-US">
                <a:solidFill>
                  <a:srgbClr val="990000"/>
                </a:solidFill>
                <a:latin typeface="Arial" panose="020B0604020202020204"/>
                <a:ea typeface="Arial" panose="020B0604020202020204"/>
                <a:cs typeface="Arial" panose="020B0604020202020204"/>
                <a:sym typeface="Arial" panose="020B0604020202020204"/>
              </a:rPr>
              <a:t>)</a:t>
            </a:r>
            <a:r>
              <a:rPr lang="en-US">
                <a:solidFill>
                  <a:schemeClr val="dk1"/>
                </a:solidFill>
                <a:latin typeface="Arial" panose="020B0604020202020204"/>
                <a:ea typeface="Arial" panose="020B0604020202020204"/>
                <a:cs typeface="Arial" panose="020B0604020202020204"/>
                <a:sym typeface="Arial" panose="020B0604020202020204"/>
              </a:rPr>
              <a:t> </a:t>
            </a:r>
            <a:endParaRPr lang="en-US">
              <a:solidFill>
                <a:schemeClr val="dk1"/>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	</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
        <p:nvSpPr>
          <p:cNvPr id="270" name="Google Shape;270;p7"/>
          <p:cNvSpPr txBox="1"/>
          <p:nvPr/>
        </p:nvSpPr>
        <p:spPr>
          <a:xfrm>
            <a:off x="642057" y="1676638"/>
            <a:ext cx="7847535" cy="643890"/>
          </a:xfrm>
          <a:prstGeom prst="rect">
            <a:avLst/>
          </a:prstGeom>
          <a:noFill/>
          <a:ln>
            <a:noFill/>
          </a:ln>
        </p:spPr>
        <p:txBody>
          <a:bodyPr spcFirstLastPara="1" wrap="square" lIns="91412" tIns="45693" rIns="91412" bIns="45693" anchor="t" anchorCtr="0">
            <a:spAutoFit/>
          </a:bodyPr>
          <a:lstStyle/>
          <a:p>
            <a:pPr algn="just">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Test statistic is calculated by dividing (xbar - specified value) by a function of standard deviation</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
        <p:nvSpPr>
          <p:cNvPr id="271" name="Google Shape;271;p7"/>
          <p:cNvSpPr txBox="1"/>
          <p:nvPr/>
        </p:nvSpPr>
        <p:spPr>
          <a:xfrm>
            <a:off x="718247" y="2971862"/>
            <a:ext cx="8304673" cy="759460"/>
          </a:xfrm>
          <a:prstGeom prst="rect">
            <a:avLst/>
          </a:prstGeom>
          <a:noFill/>
          <a:ln>
            <a:noFill/>
          </a:ln>
        </p:spPr>
        <p:txBody>
          <a:bodyPr spcFirstLastPara="1" wrap="square" lIns="91412" tIns="45693" rIns="91412" bIns="45693" anchor="t" anchorCtr="0">
            <a:spAutoFit/>
          </a:bodyPr>
          <a:lstStyle/>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To test Mean = Specified value</a:t>
            </a:r>
            <a:endParaRPr lang="en-US">
              <a:solidFill>
                <a:schemeClr val="dk1"/>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	</a:t>
            </a:r>
            <a:r>
              <a:rPr lang="en-US">
                <a:solidFill>
                  <a:srgbClr val="0000CC"/>
                </a:solidFill>
                <a:latin typeface="Arial" panose="020B0604020202020204"/>
                <a:ea typeface="Arial" panose="020B0604020202020204"/>
                <a:cs typeface="Arial" panose="020B0604020202020204"/>
                <a:sym typeface="Arial" panose="020B0604020202020204"/>
              </a:rPr>
              <a:t>Test Statistic t</a:t>
            </a:r>
            <a:r>
              <a:rPr lang="en-US" baseline="-25000">
                <a:solidFill>
                  <a:srgbClr val="0000CC"/>
                </a:solidFill>
                <a:latin typeface="Arial" panose="020B0604020202020204"/>
                <a:ea typeface="Arial" panose="020B0604020202020204"/>
                <a:cs typeface="Arial" panose="020B0604020202020204"/>
                <a:sym typeface="Arial" panose="020B0604020202020204"/>
              </a:rPr>
              <a:t>0</a:t>
            </a:r>
            <a:r>
              <a:rPr lang="en-US">
                <a:solidFill>
                  <a:srgbClr val="0000CC"/>
                </a:solidFill>
                <a:latin typeface="Arial" panose="020B0604020202020204"/>
                <a:ea typeface="Arial" panose="020B0604020202020204"/>
                <a:cs typeface="Arial" panose="020B0604020202020204"/>
                <a:sym typeface="Arial" panose="020B0604020202020204"/>
              </a:rPr>
              <a:t> </a:t>
            </a:r>
            <a:r>
              <a:rPr lang="en-US">
                <a:solidFill>
                  <a:schemeClr val="dk1"/>
                </a:solidFill>
                <a:latin typeface="Arial" panose="020B0604020202020204"/>
                <a:ea typeface="Arial" panose="020B0604020202020204"/>
                <a:cs typeface="Arial" panose="020B0604020202020204"/>
                <a:sym typeface="Arial" panose="020B0604020202020204"/>
              </a:rPr>
              <a:t>= </a:t>
            </a:r>
            <a:r>
              <a:rPr lang="en-US">
                <a:solidFill>
                  <a:srgbClr val="990000"/>
                </a:solidFill>
                <a:latin typeface="Arial" panose="020B0604020202020204"/>
                <a:ea typeface="Arial" panose="020B0604020202020204"/>
                <a:cs typeface="Arial" panose="020B0604020202020204"/>
                <a:sym typeface="Arial" panose="020B0604020202020204"/>
              </a:rPr>
              <a:t>(xbar - Specified value) / (SD / √n)</a:t>
            </a:r>
            <a:endParaRPr lang="en-US">
              <a:solidFill>
                <a:srgbClr val="990000"/>
              </a:solidFill>
              <a:latin typeface="Arial" panose="020B0604020202020204"/>
              <a:ea typeface="Arial" panose="020B0604020202020204"/>
              <a:cs typeface="Arial" panose="020B0604020202020204"/>
              <a:sym typeface="Arial" panose="020B0604020202020204"/>
            </a:endParaRPr>
          </a:p>
        </p:txBody>
      </p:sp>
      <p:sp>
        <p:nvSpPr>
          <p:cNvPr id="272" name="Google Shape;272;p7"/>
          <p:cNvSpPr txBox="1"/>
          <p:nvPr/>
        </p:nvSpPr>
        <p:spPr>
          <a:xfrm>
            <a:off x="565867" y="4190897"/>
            <a:ext cx="8380863" cy="367030"/>
          </a:xfrm>
          <a:prstGeom prst="rect">
            <a:avLst/>
          </a:prstGeom>
          <a:noFill/>
          <a:ln>
            <a:noFill/>
          </a:ln>
        </p:spPr>
        <p:txBody>
          <a:bodyPr spcFirstLastPara="1" wrap="square" lIns="91412" tIns="45693" rIns="91412" bIns="45693" anchor="t" anchorCtr="0">
            <a:spAutoFit/>
          </a:bodyPr>
          <a:lstStyle/>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If </a:t>
            </a:r>
            <a:r>
              <a:rPr lang="en-US">
                <a:solidFill>
                  <a:srgbClr val="990000"/>
                </a:solidFill>
                <a:latin typeface="Arial" panose="020B0604020202020204"/>
                <a:ea typeface="Arial" panose="020B0604020202020204"/>
                <a:cs typeface="Arial" panose="020B0604020202020204"/>
                <a:sym typeface="Arial" panose="020B0604020202020204"/>
              </a:rPr>
              <a:t>test statistic</a:t>
            </a:r>
            <a:r>
              <a:rPr lang="en-US">
                <a:solidFill>
                  <a:schemeClr val="dk1"/>
                </a:solidFill>
                <a:latin typeface="Arial" panose="020B0604020202020204"/>
                <a:ea typeface="Arial" panose="020B0604020202020204"/>
                <a:cs typeface="Arial" panose="020B0604020202020204"/>
                <a:sym typeface="Arial" panose="020B0604020202020204"/>
              </a:rPr>
              <a:t> is close to </a:t>
            </a:r>
            <a:r>
              <a:rPr lang="en-US">
                <a:solidFill>
                  <a:srgbClr val="990000"/>
                </a:solidFill>
                <a:latin typeface="Arial" panose="020B0604020202020204"/>
                <a:ea typeface="Arial" panose="020B0604020202020204"/>
                <a:cs typeface="Arial" panose="020B0604020202020204"/>
                <a:sym typeface="Arial" panose="020B0604020202020204"/>
              </a:rPr>
              <a:t>0</a:t>
            </a:r>
            <a:r>
              <a:rPr lang="en-US">
                <a:solidFill>
                  <a:schemeClr val="dk1"/>
                </a:solidFill>
                <a:latin typeface="Arial" panose="020B0604020202020204"/>
                <a:ea typeface="Arial" panose="020B0604020202020204"/>
                <a:cs typeface="Arial" panose="020B0604020202020204"/>
                <a:sym typeface="Arial" panose="020B0604020202020204"/>
              </a:rPr>
              <a:t>, conclude that </a:t>
            </a:r>
            <a:r>
              <a:rPr lang="en-US">
                <a:solidFill>
                  <a:srgbClr val="990000"/>
                </a:solidFill>
                <a:latin typeface="Arial" panose="020B0604020202020204"/>
                <a:ea typeface="Arial" panose="020B0604020202020204"/>
                <a:cs typeface="Arial" panose="020B0604020202020204"/>
                <a:sym typeface="Arial" panose="020B0604020202020204"/>
              </a:rPr>
              <a:t>Mean = Specified value</a:t>
            </a:r>
            <a:endParaRPr lang="en-US">
              <a:solidFill>
                <a:srgbClr val="990000"/>
              </a:solidFill>
              <a:latin typeface="Arial" panose="020B0604020202020204"/>
              <a:ea typeface="Arial" panose="020B0604020202020204"/>
              <a:cs typeface="Arial" panose="020B0604020202020204"/>
              <a:sym typeface="Arial" panose="020B0604020202020204"/>
            </a:endParaRPr>
          </a:p>
        </p:txBody>
      </p:sp>
      <p:sp>
        <p:nvSpPr>
          <p:cNvPr id="273" name="Google Shape;273;p7"/>
          <p:cNvSpPr txBox="1"/>
          <p:nvPr/>
        </p:nvSpPr>
        <p:spPr>
          <a:xfrm>
            <a:off x="642057" y="4876604"/>
            <a:ext cx="8076104" cy="643890"/>
          </a:xfrm>
          <a:prstGeom prst="rect">
            <a:avLst/>
          </a:prstGeom>
          <a:noFill/>
          <a:ln>
            <a:noFill/>
          </a:ln>
        </p:spPr>
        <p:txBody>
          <a:bodyPr spcFirstLastPara="1" wrap="square" lIns="91412" tIns="45693" rIns="91412" bIns="45693" anchor="t" anchorCtr="0">
            <a:spAutoFit/>
          </a:bodyPr>
          <a:lstStyle/>
          <a:p>
            <a:pPr algn="just">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To check whether </a:t>
            </a:r>
            <a:r>
              <a:rPr lang="en-US">
                <a:solidFill>
                  <a:srgbClr val="990000"/>
                </a:solidFill>
                <a:latin typeface="Arial" panose="020B0604020202020204"/>
                <a:ea typeface="Arial" panose="020B0604020202020204"/>
                <a:cs typeface="Arial" panose="020B0604020202020204"/>
                <a:sym typeface="Arial" panose="020B0604020202020204"/>
              </a:rPr>
              <a:t>test statistic is close to 0</a:t>
            </a:r>
            <a:r>
              <a:rPr lang="en-US">
                <a:solidFill>
                  <a:schemeClr val="dk1"/>
                </a:solidFill>
                <a:latin typeface="Arial" panose="020B0604020202020204"/>
                <a:ea typeface="Arial" panose="020B0604020202020204"/>
                <a:cs typeface="Arial" panose="020B0604020202020204"/>
                <a:sym typeface="Arial" panose="020B0604020202020204"/>
              </a:rPr>
              <a:t>, find out </a:t>
            </a:r>
            <a:r>
              <a:rPr lang="en-US">
                <a:solidFill>
                  <a:srgbClr val="990000"/>
                </a:solidFill>
                <a:latin typeface="Arial" panose="020B0604020202020204"/>
                <a:ea typeface="Arial" panose="020B0604020202020204"/>
                <a:cs typeface="Arial" panose="020B0604020202020204"/>
                <a:sym typeface="Arial" panose="020B0604020202020204"/>
              </a:rPr>
              <a:t>p value</a:t>
            </a:r>
            <a:r>
              <a:rPr lang="en-US">
                <a:solidFill>
                  <a:schemeClr val="dk1"/>
                </a:solidFill>
                <a:latin typeface="Arial" panose="020B0604020202020204"/>
                <a:ea typeface="Arial" panose="020B0604020202020204"/>
                <a:cs typeface="Arial" panose="020B0604020202020204"/>
                <a:sym typeface="Arial" panose="020B0604020202020204"/>
              </a:rPr>
              <a:t> from the sampling distribution of test statistic</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8"/>
          <p:cNvSpPr txBox="1"/>
          <p:nvPr/>
        </p:nvSpPr>
        <p:spPr>
          <a:xfrm>
            <a:off x="2965842" y="695697"/>
            <a:ext cx="6095173" cy="397510"/>
          </a:xfrm>
          <a:prstGeom prst="rect">
            <a:avLst/>
          </a:prstGeom>
          <a:noFill/>
          <a:ln>
            <a:noFill/>
          </a:ln>
        </p:spPr>
        <p:txBody>
          <a:bodyPr spcFirstLastPara="1" wrap="square" lIns="91412" tIns="45693" rIns="91412" bIns="45693" anchor="t" anchorCtr="0">
            <a:spAutoFit/>
          </a:bodyPr>
          <a:lstStyle/>
          <a:p>
            <a:pPr>
              <a:buClr>
                <a:srgbClr val="CC3300"/>
              </a:buClr>
              <a:buSzPts val="2000"/>
            </a:pPr>
            <a:r>
              <a:rPr lang="en-US" sz="2000" b="1" dirty="0">
                <a:solidFill>
                  <a:srgbClr val="CC3300"/>
                </a:solidFill>
                <a:latin typeface="Arial" panose="020B0604020202020204"/>
                <a:ea typeface="Arial" panose="020B0604020202020204"/>
                <a:cs typeface="Arial" panose="020B0604020202020204"/>
                <a:sym typeface="Arial" panose="020B0604020202020204"/>
              </a:rPr>
              <a:t>TEST OF HYPOTHESIS</a:t>
            </a:r>
            <a:endParaRPr dirty="0"/>
          </a:p>
        </p:txBody>
      </p:sp>
      <p:sp>
        <p:nvSpPr>
          <p:cNvPr id="281" name="Google Shape;281;p8"/>
          <p:cNvSpPr txBox="1"/>
          <p:nvPr/>
        </p:nvSpPr>
        <p:spPr>
          <a:xfrm>
            <a:off x="538883" y="1095693"/>
            <a:ext cx="8457053" cy="759460"/>
          </a:xfrm>
          <a:prstGeom prst="rect">
            <a:avLst/>
          </a:prstGeom>
          <a:noFill/>
          <a:ln>
            <a:noFill/>
          </a:ln>
        </p:spPr>
        <p:txBody>
          <a:bodyPr spcFirstLastPara="1" wrap="square" lIns="91412" tIns="45693" rIns="91412" bIns="45693" anchor="t" anchorCtr="0">
            <a:spAutoFit/>
          </a:bodyPr>
          <a:lstStyle/>
          <a:p>
            <a:pPr>
              <a:buClr>
                <a:srgbClr val="0000CC"/>
              </a:buClr>
              <a:buSzPts val="1800"/>
            </a:pPr>
            <a:r>
              <a:rPr lang="en-US">
                <a:solidFill>
                  <a:srgbClr val="0000CC"/>
                </a:solidFill>
                <a:latin typeface="Arial" panose="020B0604020202020204"/>
                <a:ea typeface="Arial" panose="020B0604020202020204"/>
                <a:cs typeface="Arial" panose="020B0604020202020204"/>
                <a:sym typeface="Arial" panose="020B0604020202020204"/>
              </a:rPr>
              <a:t>Methodology demo: </a:t>
            </a:r>
            <a:r>
              <a:rPr lang="en-US">
                <a:solidFill>
                  <a:srgbClr val="990000"/>
                </a:solidFill>
                <a:latin typeface="Arial" panose="020B0604020202020204"/>
                <a:ea typeface="Arial" panose="020B0604020202020204"/>
                <a:cs typeface="Arial" panose="020B0604020202020204"/>
                <a:sym typeface="Arial" panose="020B0604020202020204"/>
              </a:rPr>
              <a:t>To Test Mean = Specified Value</a:t>
            </a:r>
            <a:r>
              <a:rPr lang="en-US">
                <a:solidFill>
                  <a:schemeClr val="dk1"/>
                </a:solidFill>
                <a:latin typeface="Arial" panose="020B0604020202020204"/>
                <a:ea typeface="Arial" panose="020B0604020202020204"/>
                <a:cs typeface="Arial" panose="020B0604020202020204"/>
                <a:sym typeface="Arial" panose="020B0604020202020204"/>
              </a:rPr>
              <a:t> </a:t>
            </a:r>
            <a:endParaRPr lang="en-US">
              <a:solidFill>
                <a:schemeClr val="dk1"/>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	</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
        <p:nvSpPr>
          <p:cNvPr id="282" name="Google Shape;282;p8"/>
          <p:cNvSpPr txBox="1"/>
          <p:nvPr/>
        </p:nvSpPr>
        <p:spPr>
          <a:xfrm>
            <a:off x="565867" y="1371880"/>
            <a:ext cx="8430068" cy="1544320"/>
          </a:xfrm>
          <a:prstGeom prst="rect">
            <a:avLst/>
          </a:prstGeom>
          <a:noFill/>
          <a:ln>
            <a:noFill/>
          </a:ln>
        </p:spPr>
        <p:txBody>
          <a:bodyPr spcFirstLastPara="1" wrap="square" lIns="91412" tIns="45693" rIns="91412" bIns="45693" anchor="t" anchorCtr="0">
            <a:spAutoFit/>
          </a:bodyPr>
          <a:lstStyle/>
          <a:p>
            <a:pPr>
              <a:buClr>
                <a:srgbClr val="990000"/>
              </a:buClr>
              <a:buSzPts val="1800"/>
            </a:pPr>
            <a:r>
              <a:rPr lang="en-US">
                <a:solidFill>
                  <a:srgbClr val="990000"/>
                </a:solidFill>
                <a:latin typeface="Arial" panose="020B0604020202020204"/>
                <a:ea typeface="Arial" panose="020B0604020202020204"/>
                <a:cs typeface="Arial" panose="020B0604020202020204"/>
                <a:sym typeface="Arial" panose="020B0604020202020204"/>
              </a:rPr>
              <a:t>P value</a:t>
            </a:r>
            <a:endParaRPr>
              <a:solidFill>
                <a:schemeClr val="dk1"/>
              </a:solidFill>
              <a:latin typeface="Arial" panose="020B0604020202020204"/>
              <a:ea typeface="Arial" panose="020B0604020202020204"/>
              <a:cs typeface="Arial" panose="020B0604020202020204"/>
              <a:sym typeface="Arial" panose="020B0604020202020204"/>
            </a:endParaRPr>
          </a:p>
          <a:p>
            <a:pPr algn="just">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The probability that such evidence or result will occur when H0 is true</a:t>
            </a:r>
            <a:endParaRPr lang="en-US">
              <a:solidFill>
                <a:schemeClr val="dk1"/>
              </a:solidFill>
              <a:latin typeface="Arial" panose="020B0604020202020204"/>
              <a:ea typeface="Arial" panose="020B0604020202020204"/>
              <a:cs typeface="Arial" panose="020B0604020202020204"/>
              <a:sym typeface="Arial" panose="020B0604020202020204"/>
            </a:endParaRPr>
          </a:p>
          <a:p>
            <a:pPr algn="just">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Based on the reference distribution of test statistic</a:t>
            </a:r>
            <a:endParaRPr lang="en-US">
              <a:solidFill>
                <a:schemeClr val="dk1"/>
              </a:solidFill>
              <a:latin typeface="Arial" panose="020B0604020202020204"/>
              <a:ea typeface="Arial" panose="020B0604020202020204"/>
              <a:cs typeface="Arial" panose="020B0604020202020204"/>
              <a:sym typeface="Arial" panose="020B0604020202020204"/>
            </a:endParaRPr>
          </a:p>
          <a:p>
            <a:pPr algn="just">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The tail area beyond the value of test statistic in reference distribution</a:t>
            </a:r>
            <a:endParaRPr lang="en-US">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283" name="Google Shape;283;p8"/>
          <p:cNvGraphicFramePr/>
          <p:nvPr/>
        </p:nvGraphicFramePr>
        <p:xfrm>
          <a:off x="642057" y="2971862"/>
          <a:ext cx="5638035" cy="3276155"/>
        </p:xfrm>
        <a:graphic>
          <a:graphicData uri="http://schemas.openxmlformats.org/presentationml/2006/ole">
            <mc:AlternateContent xmlns:mc="http://schemas.openxmlformats.org/markup-compatibility/2006">
              <mc:Choice xmlns:v="urn:schemas-microsoft-com:vml" Requires="v">
                <p:oleObj spid="_x0000_s7172" name="" r:id="rId1" imgW="12487275" imgH="7258050" progId="MSGraph.Chart.8">
                  <p:embed/>
                </p:oleObj>
              </mc:Choice>
              <mc:Fallback>
                <p:oleObj name="" r:id="rId1" imgW="12487275" imgH="7258050" progId="MSGraph.Chart.8">
                  <p:embed/>
                  <p:pic>
                    <p:nvPicPr>
                      <p:cNvPr id="0" name="Picture 7171"/>
                      <p:cNvPicPr preferRelativeResize="0"/>
                      <p:nvPr/>
                    </p:nvPicPr>
                    <p:blipFill rotWithShape="1">
                      <a:blip r:embed="rId2"/>
                      <a:srcRect/>
                      <a:stretch>
                        <a:fillRect/>
                      </a:stretch>
                    </p:blipFill>
                    <p:spPr>
                      <a:xfrm>
                        <a:off x="642057" y="2971862"/>
                        <a:ext cx="5638035" cy="3276155"/>
                      </a:xfrm>
                      <a:prstGeom prst="rect">
                        <a:avLst/>
                      </a:prstGeom>
                      <a:noFill/>
                      <a:ln w="9525" cap="flat" cmpd="sng">
                        <a:solidFill>
                          <a:srgbClr val="336600"/>
                        </a:solidFill>
                        <a:prstDash val="solid"/>
                        <a:miter lim="800000"/>
                        <a:headEnd type="none" w="sm" len="sm"/>
                        <a:tailEnd type="none" w="sm" len="sm"/>
                      </a:ln>
                    </p:spPr>
                  </p:pic>
                </p:oleObj>
              </mc:Fallback>
            </mc:AlternateContent>
          </a:graphicData>
        </a:graphic>
      </p:graphicFrame>
      <p:cxnSp>
        <p:nvCxnSpPr>
          <p:cNvPr id="284" name="Google Shape;284;p8"/>
          <p:cNvCxnSpPr/>
          <p:nvPr/>
        </p:nvCxnSpPr>
        <p:spPr>
          <a:xfrm>
            <a:off x="5594385" y="5635326"/>
            <a:ext cx="0" cy="457138"/>
          </a:xfrm>
          <a:prstGeom prst="straightConnector1">
            <a:avLst/>
          </a:prstGeom>
          <a:noFill/>
          <a:ln w="9525" cap="flat" cmpd="sng">
            <a:solidFill>
              <a:schemeClr val="accent2"/>
            </a:solidFill>
            <a:prstDash val="solid"/>
            <a:miter lim="800000"/>
            <a:headEnd type="none" w="med" len="med"/>
            <a:tailEnd type="none" w="med" len="med"/>
          </a:ln>
        </p:spPr>
      </p:cxnSp>
      <p:cxnSp>
        <p:nvCxnSpPr>
          <p:cNvPr id="285" name="Google Shape;285;p8"/>
          <p:cNvCxnSpPr/>
          <p:nvPr/>
        </p:nvCxnSpPr>
        <p:spPr>
          <a:xfrm flipH="1">
            <a:off x="5594385" y="5787705"/>
            <a:ext cx="228569" cy="228569"/>
          </a:xfrm>
          <a:prstGeom prst="straightConnector1">
            <a:avLst/>
          </a:prstGeom>
          <a:noFill/>
          <a:ln w="9525" cap="flat" cmpd="sng">
            <a:solidFill>
              <a:schemeClr val="dk1"/>
            </a:solidFill>
            <a:prstDash val="solid"/>
            <a:miter lim="800000"/>
            <a:headEnd type="none" w="med" len="med"/>
            <a:tailEnd type="none" w="med" len="med"/>
          </a:ln>
        </p:spPr>
      </p:cxnSp>
      <p:cxnSp>
        <p:nvCxnSpPr>
          <p:cNvPr id="286" name="Google Shape;286;p8"/>
          <p:cNvCxnSpPr/>
          <p:nvPr/>
        </p:nvCxnSpPr>
        <p:spPr>
          <a:xfrm flipH="1">
            <a:off x="5975333" y="5940084"/>
            <a:ext cx="76190" cy="152379"/>
          </a:xfrm>
          <a:prstGeom prst="straightConnector1">
            <a:avLst/>
          </a:prstGeom>
          <a:noFill/>
          <a:ln w="9525" cap="flat" cmpd="sng">
            <a:solidFill>
              <a:schemeClr val="dk1"/>
            </a:solidFill>
            <a:prstDash val="solid"/>
            <a:miter lim="800000"/>
            <a:headEnd type="none" w="med" len="med"/>
            <a:tailEnd type="none" w="med" len="med"/>
          </a:ln>
        </p:spPr>
      </p:cxnSp>
      <p:cxnSp>
        <p:nvCxnSpPr>
          <p:cNvPr id="287" name="Google Shape;287;p8"/>
          <p:cNvCxnSpPr/>
          <p:nvPr/>
        </p:nvCxnSpPr>
        <p:spPr>
          <a:xfrm flipH="1">
            <a:off x="5594385" y="5711515"/>
            <a:ext cx="152379" cy="76190"/>
          </a:xfrm>
          <a:prstGeom prst="straightConnector1">
            <a:avLst/>
          </a:prstGeom>
          <a:noFill/>
          <a:ln w="9525" cap="flat" cmpd="sng">
            <a:solidFill>
              <a:schemeClr val="dk1"/>
            </a:solidFill>
            <a:prstDash val="solid"/>
            <a:miter lim="800000"/>
            <a:headEnd type="none" w="med" len="med"/>
            <a:tailEnd type="none" w="med" len="med"/>
          </a:ln>
        </p:spPr>
      </p:cxnSp>
      <p:cxnSp>
        <p:nvCxnSpPr>
          <p:cNvPr id="288" name="Google Shape;288;p8"/>
          <p:cNvCxnSpPr/>
          <p:nvPr/>
        </p:nvCxnSpPr>
        <p:spPr>
          <a:xfrm flipH="1">
            <a:off x="5822954" y="5936910"/>
            <a:ext cx="152379" cy="228569"/>
          </a:xfrm>
          <a:prstGeom prst="straightConnector1">
            <a:avLst/>
          </a:prstGeom>
          <a:noFill/>
          <a:ln w="9525" cap="flat" cmpd="sng">
            <a:solidFill>
              <a:schemeClr val="dk1"/>
            </a:solidFill>
            <a:prstDash val="solid"/>
            <a:miter lim="800000"/>
            <a:headEnd type="none" w="med" len="med"/>
            <a:tailEnd type="none" w="med" len="med"/>
          </a:ln>
        </p:spPr>
      </p:cxnSp>
      <p:cxnSp>
        <p:nvCxnSpPr>
          <p:cNvPr id="289" name="Google Shape;289;p8"/>
          <p:cNvCxnSpPr/>
          <p:nvPr/>
        </p:nvCxnSpPr>
        <p:spPr>
          <a:xfrm flipH="1">
            <a:off x="6203902" y="6019449"/>
            <a:ext cx="152379" cy="76190"/>
          </a:xfrm>
          <a:prstGeom prst="straightConnector1">
            <a:avLst/>
          </a:prstGeom>
          <a:noFill/>
          <a:ln w="9525" cap="flat" cmpd="sng">
            <a:solidFill>
              <a:schemeClr val="dk1"/>
            </a:solidFill>
            <a:prstDash val="solid"/>
            <a:miter lim="800000"/>
            <a:headEnd type="none" w="med" len="med"/>
            <a:tailEnd type="none" w="med" len="med"/>
          </a:ln>
        </p:spPr>
      </p:cxnSp>
      <p:cxnSp>
        <p:nvCxnSpPr>
          <p:cNvPr id="290" name="Google Shape;290;p8"/>
          <p:cNvCxnSpPr/>
          <p:nvPr/>
        </p:nvCxnSpPr>
        <p:spPr>
          <a:xfrm>
            <a:off x="3765833" y="4184547"/>
            <a:ext cx="0" cy="1980931"/>
          </a:xfrm>
          <a:prstGeom prst="straightConnector1">
            <a:avLst/>
          </a:prstGeom>
          <a:noFill/>
          <a:ln w="9525" cap="flat" cmpd="sng">
            <a:solidFill>
              <a:schemeClr val="accent2"/>
            </a:solidFill>
            <a:prstDash val="solid"/>
            <a:miter lim="800000"/>
            <a:headEnd type="none" w="med" len="med"/>
            <a:tailEnd type="none" w="med" len="med"/>
          </a:ln>
        </p:spPr>
      </p:cxnSp>
      <p:sp>
        <p:nvSpPr>
          <p:cNvPr id="291" name="Google Shape;291;p8"/>
          <p:cNvSpPr txBox="1"/>
          <p:nvPr/>
        </p:nvSpPr>
        <p:spPr>
          <a:xfrm>
            <a:off x="5502323" y="6154368"/>
            <a:ext cx="333330" cy="367030"/>
          </a:xfrm>
          <a:prstGeom prst="rect">
            <a:avLst/>
          </a:prstGeom>
          <a:noFill/>
          <a:ln>
            <a:noFill/>
          </a:ln>
        </p:spPr>
        <p:txBody>
          <a:bodyPr spcFirstLastPara="1" wrap="square" lIns="91412" tIns="45693" rIns="91412" bIns="45693" anchor="t" anchorCtr="0">
            <a:spAutoFit/>
          </a:bodyPr>
          <a:lstStyle/>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t</a:t>
            </a:r>
            <a:r>
              <a:rPr lang="en-US" baseline="-25000">
                <a:solidFill>
                  <a:schemeClr val="dk1"/>
                </a:solidFill>
                <a:latin typeface="Arial" panose="020B0604020202020204"/>
                <a:ea typeface="Arial" panose="020B0604020202020204"/>
                <a:cs typeface="Arial" panose="020B0604020202020204"/>
                <a:sym typeface="Arial" panose="020B0604020202020204"/>
              </a:rPr>
              <a:t>0</a:t>
            </a:r>
            <a:endParaRPr lang="en-US" baseline="-25000">
              <a:solidFill>
                <a:schemeClr val="dk1"/>
              </a:solidFill>
              <a:latin typeface="Arial" panose="020B0604020202020204"/>
              <a:ea typeface="Arial" panose="020B0604020202020204"/>
              <a:cs typeface="Arial" panose="020B0604020202020204"/>
              <a:sym typeface="Arial" panose="020B0604020202020204"/>
            </a:endParaRPr>
          </a:p>
        </p:txBody>
      </p:sp>
      <p:sp>
        <p:nvSpPr>
          <p:cNvPr id="292" name="Google Shape;292;p8"/>
          <p:cNvSpPr txBox="1"/>
          <p:nvPr/>
        </p:nvSpPr>
        <p:spPr>
          <a:xfrm>
            <a:off x="6286440" y="4991682"/>
            <a:ext cx="946022" cy="367030"/>
          </a:xfrm>
          <a:prstGeom prst="rect">
            <a:avLst/>
          </a:prstGeom>
          <a:noFill/>
          <a:ln>
            <a:noFill/>
          </a:ln>
        </p:spPr>
        <p:txBody>
          <a:bodyPr spcFirstLastPara="1" wrap="square" lIns="91412" tIns="45693" rIns="91412" bIns="45693" anchor="t" anchorCtr="0">
            <a:spAutoFit/>
          </a:bodyPr>
          <a:lstStyle/>
          <a:p>
            <a:pPr>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P value</a:t>
            </a:r>
            <a:endParaRPr dirty="0"/>
          </a:p>
        </p:txBody>
      </p:sp>
      <p:cxnSp>
        <p:nvCxnSpPr>
          <p:cNvPr id="293" name="Google Shape;293;p8"/>
          <p:cNvCxnSpPr/>
          <p:nvPr/>
        </p:nvCxnSpPr>
        <p:spPr>
          <a:xfrm flipH="1">
            <a:off x="6051523" y="5343265"/>
            <a:ext cx="380948" cy="533328"/>
          </a:xfrm>
          <a:prstGeom prst="straightConnector1">
            <a:avLst/>
          </a:prstGeom>
          <a:noFill/>
          <a:ln w="9525" cap="flat" cmpd="sng">
            <a:solidFill>
              <a:schemeClr val="dk1"/>
            </a:solidFill>
            <a:prstDash val="solid"/>
            <a:miter lim="800000"/>
            <a:headEnd type="none" w="med" len="med"/>
            <a:tailEnd type="triangle" w="med" len="med"/>
          </a:ln>
        </p:spPr>
      </p:cxnSp>
      <p:cxnSp>
        <p:nvCxnSpPr>
          <p:cNvPr id="294" name="Google Shape;294;p8"/>
          <p:cNvCxnSpPr/>
          <p:nvPr/>
        </p:nvCxnSpPr>
        <p:spPr>
          <a:xfrm flipH="1">
            <a:off x="5670575" y="5863895"/>
            <a:ext cx="228569" cy="228569"/>
          </a:xfrm>
          <a:prstGeom prst="straightConnector1">
            <a:avLst/>
          </a:prstGeom>
          <a:noFill/>
          <a:ln w="9525" cap="flat" cmpd="sng">
            <a:solidFill>
              <a:schemeClr val="dk1"/>
            </a:solidFill>
            <a:prstDash val="solid"/>
            <a:miter lim="800000"/>
            <a:headEnd type="none" w="med" len="med"/>
            <a:tailEnd type="none" w="med" len="med"/>
          </a:ln>
        </p:spPr>
      </p:cxnSp>
      <p:cxnSp>
        <p:nvCxnSpPr>
          <p:cNvPr id="295" name="Google Shape;295;p8"/>
          <p:cNvCxnSpPr/>
          <p:nvPr/>
        </p:nvCxnSpPr>
        <p:spPr>
          <a:xfrm flipH="1">
            <a:off x="6127713" y="6016274"/>
            <a:ext cx="76190" cy="76190"/>
          </a:xfrm>
          <a:prstGeom prst="straightConnector1">
            <a:avLst/>
          </a:prstGeom>
          <a:noFill/>
          <a:ln w="9525" cap="flat" cmpd="sng">
            <a:solidFill>
              <a:schemeClr val="dk1"/>
            </a:solidFill>
            <a:prstDash val="solid"/>
            <a:miter lim="800000"/>
            <a:headEnd type="none" w="med" len="med"/>
            <a:tailEnd type="none" w="med" len="med"/>
          </a:ln>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9"/>
          <p:cNvSpPr txBox="1"/>
          <p:nvPr/>
        </p:nvSpPr>
        <p:spPr>
          <a:xfrm>
            <a:off x="2981714" y="698814"/>
            <a:ext cx="6095173" cy="397510"/>
          </a:xfrm>
          <a:prstGeom prst="rect">
            <a:avLst/>
          </a:prstGeom>
          <a:noFill/>
          <a:ln>
            <a:noFill/>
          </a:ln>
        </p:spPr>
        <p:txBody>
          <a:bodyPr spcFirstLastPara="1" wrap="square" lIns="91412" tIns="45693" rIns="91412" bIns="45693" anchor="t" anchorCtr="0">
            <a:spAutoFit/>
          </a:bodyPr>
          <a:lstStyle/>
          <a:p>
            <a:pPr>
              <a:buClr>
                <a:srgbClr val="CC3300"/>
              </a:buClr>
              <a:buSzPts val="2000"/>
            </a:pPr>
            <a:r>
              <a:rPr lang="en-US" sz="2000" b="1" dirty="0">
                <a:solidFill>
                  <a:srgbClr val="CC3300"/>
                </a:solidFill>
                <a:latin typeface="Arial" panose="020B0604020202020204"/>
                <a:ea typeface="Arial" panose="020B0604020202020204"/>
                <a:cs typeface="Arial" panose="020B0604020202020204"/>
                <a:sym typeface="Arial" panose="020B0604020202020204"/>
              </a:rPr>
              <a:t>TEST OF HYPOTHESIS</a:t>
            </a:r>
            <a:endParaRPr dirty="0"/>
          </a:p>
        </p:txBody>
      </p:sp>
      <p:sp>
        <p:nvSpPr>
          <p:cNvPr id="303" name="Google Shape;303;p9"/>
          <p:cNvSpPr txBox="1"/>
          <p:nvPr/>
        </p:nvSpPr>
        <p:spPr>
          <a:xfrm>
            <a:off x="489678" y="1155216"/>
            <a:ext cx="8457053" cy="759460"/>
          </a:xfrm>
          <a:prstGeom prst="rect">
            <a:avLst/>
          </a:prstGeom>
          <a:noFill/>
          <a:ln>
            <a:noFill/>
          </a:ln>
        </p:spPr>
        <p:txBody>
          <a:bodyPr spcFirstLastPara="1" wrap="square" lIns="91412" tIns="45693" rIns="91412" bIns="45693" anchor="t" anchorCtr="0">
            <a:spAutoFit/>
          </a:bodyPr>
          <a:lstStyle/>
          <a:p>
            <a:pPr>
              <a:buClr>
                <a:srgbClr val="0000CC"/>
              </a:buClr>
              <a:buSzPts val="1800"/>
            </a:pPr>
            <a:r>
              <a:rPr lang="en-US" dirty="0">
                <a:solidFill>
                  <a:srgbClr val="0000CC"/>
                </a:solidFill>
                <a:latin typeface="Arial" panose="020B0604020202020204"/>
                <a:ea typeface="Arial" panose="020B0604020202020204"/>
                <a:cs typeface="Arial" panose="020B0604020202020204"/>
                <a:sym typeface="Arial" panose="020B0604020202020204"/>
              </a:rPr>
              <a:t>Methodology demo </a:t>
            </a:r>
            <a:r>
              <a:rPr lang="en-US" dirty="0">
                <a:solidFill>
                  <a:schemeClr val="accent2"/>
                </a:solidFill>
                <a:latin typeface="Arial" panose="020B0604020202020204"/>
                <a:ea typeface="Arial" panose="020B0604020202020204"/>
                <a:cs typeface="Arial" panose="020B0604020202020204"/>
                <a:sym typeface="Arial" panose="020B0604020202020204"/>
              </a:rPr>
              <a:t>: </a:t>
            </a:r>
            <a:r>
              <a:rPr lang="en-US" dirty="0">
                <a:solidFill>
                  <a:srgbClr val="990000"/>
                </a:solidFill>
                <a:latin typeface="Arial" panose="020B0604020202020204"/>
                <a:ea typeface="Arial" panose="020B0604020202020204"/>
                <a:cs typeface="Arial" panose="020B0604020202020204"/>
                <a:sym typeface="Arial" panose="020B0604020202020204"/>
              </a:rPr>
              <a:t>To Test Mean = Specified Value</a:t>
            </a:r>
            <a:r>
              <a:rPr lang="en-US" dirty="0">
                <a:solidFill>
                  <a:schemeClr val="dk1"/>
                </a:solidFill>
                <a:latin typeface="Arial" panose="020B0604020202020204"/>
                <a:ea typeface="Arial" panose="020B0604020202020204"/>
                <a:cs typeface="Arial" panose="020B0604020202020204"/>
                <a:sym typeface="Arial" panose="020B0604020202020204"/>
              </a:rPr>
              <a:t> </a:t>
            </a:r>
            <a:endParaRPr dirty="0"/>
          </a:p>
          <a:p>
            <a:pPr>
              <a:spcBef>
                <a:spcPts val="9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a:t>
            </a:r>
            <a:endParaRPr dirty="0"/>
          </a:p>
        </p:txBody>
      </p:sp>
      <p:sp>
        <p:nvSpPr>
          <p:cNvPr id="304" name="Google Shape;304;p9"/>
          <p:cNvSpPr txBox="1"/>
          <p:nvPr/>
        </p:nvSpPr>
        <p:spPr>
          <a:xfrm>
            <a:off x="489678" y="1528227"/>
            <a:ext cx="7847535" cy="367030"/>
          </a:xfrm>
          <a:prstGeom prst="rect">
            <a:avLst/>
          </a:prstGeom>
          <a:noFill/>
          <a:ln>
            <a:noFill/>
          </a:ln>
        </p:spPr>
        <p:txBody>
          <a:bodyPr spcFirstLastPara="1" wrap="square" lIns="91412" tIns="45693" rIns="91412" bIns="45693" anchor="t" anchorCtr="0">
            <a:spAutoFit/>
          </a:bodyPr>
          <a:lstStyle/>
          <a:p>
            <a:pPr>
              <a:buClr>
                <a:srgbClr val="990000"/>
              </a:buClr>
              <a:buSzPts val="1800"/>
            </a:pPr>
            <a:r>
              <a:rPr lang="en-US" dirty="0">
                <a:solidFill>
                  <a:srgbClr val="990000"/>
                </a:solidFill>
                <a:latin typeface="Arial" panose="020B0604020202020204"/>
                <a:ea typeface="Arial" panose="020B0604020202020204"/>
                <a:cs typeface="Arial" panose="020B0604020202020204"/>
                <a:sym typeface="Arial" panose="020B0604020202020204"/>
              </a:rPr>
              <a:t>P value</a:t>
            </a:r>
            <a:endParaRPr dirty="0"/>
          </a:p>
        </p:txBody>
      </p:sp>
      <p:graphicFrame>
        <p:nvGraphicFramePr>
          <p:cNvPr id="305" name="Google Shape;305;p9"/>
          <p:cNvGraphicFramePr/>
          <p:nvPr/>
        </p:nvGraphicFramePr>
        <p:xfrm>
          <a:off x="1403954" y="1829017"/>
          <a:ext cx="5333276" cy="2361880"/>
        </p:xfrm>
        <a:graphic>
          <a:graphicData uri="http://schemas.openxmlformats.org/presentationml/2006/ole">
            <mc:AlternateContent xmlns:mc="http://schemas.openxmlformats.org/markup-compatibility/2006">
              <mc:Choice xmlns:v="urn:schemas-microsoft-com:vml" Requires="v">
                <p:oleObj spid="_x0000_s8196" name="" r:id="rId1" imgW="14306550" imgH="6334125" progId="MSGraph.Chart.8">
                  <p:embed/>
                </p:oleObj>
              </mc:Choice>
              <mc:Fallback>
                <p:oleObj name="" r:id="rId1" imgW="14306550" imgH="6334125" progId="MSGraph.Chart.8">
                  <p:embed/>
                  <p:pic>
                    <p:nvPicPr>
                      <p:cNvPr id="0" name="Picture 8195"/>
                      <p:cNvPicPr preferRelativeResize="0"/>
                      <p:nvPr/>
                    </p:nvPicPr>
                    <p:blipFill rotWithShape="1">
                      <a:blip r:embed="rId2"/>
                      <a:srcRect/>
                      <a:stretch>
                        <a:fillRect/>
                      </a:stretch>
                    </p:blipFill>
                    <p:spPr>
                      <a:xfrm>
                        <a:off x="1403954" y="1829017"/>
                        <a:ext cx="5333276" cy="2361880"/>
                      </a:xfrm>
                      <a:prstGeom prst="rect">
                        <a:avLst/>
                      </a:prstGeom>
                      <a:noFill/>
                      <a:ln w="9525" cap="flat" cmpd="sng">
                        <a:solidFill>
                          <a:srgbClr val="336600"/>
                        </a:solidFill>
                        <a:prstDash val="solid"/>
                        <a:miter lim="800000"/>
                        <a:headEnd type="none" w="sm" len="sm"/>
                        <a:tailEnd type="none" w="sm" len="sm"/>
                      </a:ln>
                    </p:spPr>
                  </p:pic>
                </p:oleObj>
              </mc:Fallback>
            </mc:AlternateContent>
          </a:graphicData>
        </a:graphic>
      </p:graphicFrame>
      <p:cxnSp>
        <p:nvCxnSpPr>
          <p:cNvPr id="306" name="Google Shape;306;p9"/>
          <p:cNvCxnSpPr/>
          <p:nvPr/>
        </p:nvCxnSpPr>
        <p:spPr>
          <a:xfrm>
            <a:off x="5137247" y="3962328"/>
            <a:ext cx="0" cy="228569"/>
          </a:xfrm>
          <a:prstGeom prst="straightConnector1">
            <a:avLst/>
          </a:prstGeom>
          <a:noFill/>
          <a:ln w="9525" cap="flat" cmpd="sng">
            <a:solidFill>
              <a:schemeClr val="accent2"/>
            </a:solidFill>
            <a:prstDash val="solid"/>
            <a:miter lim="800000"/>
            <a:headEnd type="none" w="med" len="med"/>
            <a:tailEnd type="none" w="med" len="med"/>
          </a:ln>
        </p:spPr>
      </p:cxnSp>
      <p:cxnSp>
        <p:nvCxnSpPr>
          <p:cNvPr id="307" name="Google Shape;307;p9"/>
          <p:cNvCxnSpPr/>
          <p:nvPr/>
        </p:nvCxnSpPr>
        <p:spPr>
          <a:xfrm>
            <a:off x="3384885" y="2819483"/>
            <a:ext cx="0" cy="1371414"/>
          </a:xfrm>
          <a:prstGeom prst="straightConnector1">
            <a:avLst/>
          </a:prstGeom>
          <a:noFill/>
          <a:ln w="9525" cap="flat" cmpd="sng">
            <a:solidFill>
              <a:schemeClr val="accent2"/>
            </a:solidFill>
            <a:prstDash val="solid"/>
            <a:miter lim="800000"/>
            <a:headEnd type="none" w="med" len="med"/>
            <a:tailEnd type="none" w="med" len="med"/>
          </a:ln>
        </p:spPr>
      </p:cxnSp>
      <p:sp>
        <p:nvSpPr>
          <p:cNvPr id="308" name="Google Shape;308;p9"/>
          <p:cNvSpPr txBox="1"/>
          <p:nvPr/>
        </p:nvSpPr>
        <p:spPr>
          <a:xfrm>
            <a:off x="4984869" y="4267087"/>
            <a:ext cx="376186" cy="367030"/>
          </a:xfrm>
          <a:prstGeom prst="rect">
            <a:avLst/>
          </a:prstGeom>
          <a:noFill/>
          <a:ln>
            <a:noFill/>
          </a:ln>
        </p:spPr>
        <p:txBody>
          <a:bodyPr spcFirstLastPara="1" wrap="square" lIns="91412" tIns="45693" rIns="91412" bIns="45693" anchor="t" anchorCtr="0">
            <a:spAutoFit/>
          </a:bodyPr>
          <a:lstStyle/>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t0</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
        <p:nvSpPr>
          <p:cNvPr id="309" name="Google Shape;309;p9"/>
          <p:cNvSpPr txBox="1"/>
          <p:nvPr/>
        </p:nvSpPr>
        <p:spPr>
          <a:xfrm>
            <a:off x="5556290" y="3425827"/>
            <a:ext cx="946022" cy="367030"/>
          </a:xfrm>
          <a:prstGeom prst="rect">
            <a:avLst/>
          </a:prstGeom>
          <a:noFill/>
          <a:ln>
            <a:noFill/>
          </a:ln>
        </p:spPr>
        <p:txBody>
          <a:bodyPr spcFirstLastPara="1" wrap="square" lIns="91412" tIns="45693" rIns="91412" bIns="45693" anchor="t" anchorCtr="0">
            <a:spAutoFit/>
          </a:bodyPr>
          <a:lstStyle/>
          <a:p>
            <a:pPr>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P value</a:t>
            </a:r>
            <a:endParaRPr dirty="0"/>
          </a:p>
        </p:txBody>
      </p:sp>
      <p:cxnSp>
        <p:nvCxnSpPr>
          <p:cNvPr id="310" name="Google Shape;310;p9"/>
          <p:cNvCxnSpPr/>
          <p:nvPr/>
        </p:nvCxnSpPr>
        <p:spPr>
          <a:xfrm flipH="1">
            <a:off x="5442006" y="3733759"/>
            <a:ext cx="228569" cy="304759"/>
          </a:xfrm>
          <a:prstGeom prst="straightConnector1">
            <a:avLst/>
          </a:prstGeom>
          <a:noFill/>
          <a:ln w="9525" cap="flat" cmpd="sng">
            <a:solidFill>
              <a:schemeClr val="dk1"/>
            </a:solidFill>
            <a:prstDash val="solid"/>
            <a:miter lim="800000"/>
            <a:headEnd type="none" w="med" len="med"/>
            <a:tailEnd type="triangle" w="med" len="med"/>
          </a:ln>
        </p:spPr>
      </p:cxnSp>
      <p:sp>
        <p:nvSpPr>
          <p:cNvPr id="311" name="Google Shape;311;p9"/>
          <p:cNvSpPr txBox="1"/>
          <p:nvPr/>
        </p:nvSpPr>
        <p:spPr>
          <a:xfrm>
            <a:off x="1023005" y="4648035"/>
            <a:ext cx="6933259" cy="759460"/>
          </a:xfrm>
          <a:prstGeom prst="rect">
            <a:avLst/>
          </a:prstGeom>
          <a:noFill/>
          <a:ln>
            <a:noFill/>
          </a:ln>
        </p:spPr>
        <p:txBody>
          <a:bodyPr spcFirstLastPara="1" wrap="square" lIns="91412" tIns="45693" rIns="91412" bIns="45693" anchor="t" anchorCtr="0">
            <a:spAutoFit/>
          </a:bodyPr>
          <a:lstStyle/>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If test statistic </a:t>
            </a:r>
            <a:r>
              <a:rPr lang="en-US">
                <a:solidFill>
                  <a:srgbClr val="0000CC"/>
                </a:solidFill>
                <a:latin typeface="Arial" panose="020B0604020202020204"/>
                <a:ea typeface="Arial" panose="020B0604020202020204"/>
                <a:cs typeface="Arial" panose="020B0604020202020204"/>
                <a:sym typeface="Arial" panose="020B0604020202020204"/>
              </a:rPr>
              <a:t>t</a:t>
            </a:r>
            <a:r>
              <a:rPr lang="en-US" baseline="-25000">
                <a:solidFill>
                  <a:srgbClr val="0000CC"/>
                </a:solidFill>
                <a:latin typeface="Arial" panose="020B0604020202020204"/>
                <a:ea typeface="Arial" panose="020B0604020202020204"/>
                <a:cs typeface="Arial" panose="020B0604020202020204"/>
                <a:sym typeface="Arial" panose="020B0604020202020204"/>
              </a:rPr>
              <a:t>0</a:t>
            </a:r>
            <a:r>
              <a:rPr lang="en-US">
                <a:solidFill>
                  <a:srgbClr val="0000CC"/>
                </a:solidFill>
                <a:latin typeface="Arial" panose="020B0604020202020204"/>
                <a:ea typeface="Arial" panose="020B0604020202020204"/>
                <a:cs typeface="Arial" panose="020B0604020202020204"/>
                <a:sym typeface="Arial" panose="020B0604020202020204"/>
              </a:rPr>
              <a:t> is close to 0 </a:t>
            </a:r>
            <a:r>
              <a:rPr lang="en-US">
                <a:solidFill>
                  <a:schemeClr val="dk1"/>
                </a:solidFill>
                <a:latin typeface="Arial" panose="020B0604020202020204"/>
                <a:ea typeface="Arial" panose="020B0604020202020204"/>
                <a:cs typeface="Arial" panose="020B0604020202020204"/>
                <a:sym typeface="Arial" panose="020B0604020202020204"/>
              </a:rPr>
              <a:t>then </a:t>
            </a:r>
            <a:r>
              <a:rPr lang="en-US">
                <a:solidFill>
                  <a:srgbClr val="0000CC"/>
                </a:solidFill>
                <a:latin typeface="Arial" panose="020B0604020202020204"/>
                <a:ea typeface="Arial" panose="020B0604020202020204"/>
                <a:cs typeface="Arial" panose="020B0604020202020204"/>
                <a:sym typeface="Arial" panose="020B0604020202020204"/>
              </a:rPr>
              <a:t>p</a:t>
            </a:r>
            <a:r>
              <a:rPr lang="en-US">
                <a:solidFill>
                  <a:schemeClr val="accent2"/>
                </a:solidFill>
                <a:latin typeface="Arial" panose="020B0604020202020204"/>
                <a:ea typeface="Arial" panose="020B0604020202020204"/>
                <a:cs typeface="Arial" panose="020B0604020202020204"/>
                <a:sym typeface="Arial" panose="020B0604020202020204"/>
              </a:rPr>
              <a:t> </a:t>
            </a:r>
            <a:r>
              <a:rPr lang="en-US">
                <a:solidFill>
                  <a:schemeClr val="dk1"/>
                </a:solidFill>
                <a:latin typeface="Arial" panose="020B0604020202020204"/>
                <a:ea typeface="Arial" panose="020B0604020202020204"/>
                <a:cs typeface="Arial" panose="020B0604020202020204"/>
                <a:sym typeface="Arial" panose="020B0604020202020204"/>
              </a:rPr>
              <a:t>will be</a:t>
            </a:r>
            <a:r>
              <a:rPr lang="en-US">
                <a:solidFill>
                  <a:schemeClr val="accent2"/>
                </a:solidFill>
                <a:latin typeface="Arial" panose="020B0604020202020204"/>
                <a:ea typeface="Arial" panose="020B0604020202020204"/>
                <a:cs typeface="Arial" panose="020B0604020202020204"/>
                <a:sym typeface="Arial" panose="020B0604020202020204"/>
              </a:rPr>
              <a:t> </a:t>
            </a:r>
            <a:r>
              <a:rPr lang="en-US">
                <a:solidFill>
                  <a:srgbClr val="0000CC"/>
                </a:solidFill>
                <a:latin typeface="Arial" panose="020B0604020202020204"/>
                <a:ea typeface="Arial" panose="020B0604020202020204"/>
                <a:cs typeface="Arial" panose="020B0604020202020204"/>
                <a:sym typeface="Arial" panose="020B0604020202020204"/>
              </a:rPr>
              <a:t>high</a:t>
            </a:r>
            <a:endParaRPr lang="en-US">
              <a:solidFill>
                <a:srgbClr val="0000CC"/>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If test statistic </a:t>
            </a:r>
            <a:r>
              <a:rPr lang="en-US">
                <a:solidFill>
                  <a:srgbClr val="0000CC"/>
                </a:solidFill>
                <a:latin typeface="Arial" panose="020B0604020202020204"/>
                <a:ea typeface="Arial" panose="020B0604020202020204"/>
                <a:cs typeface="Arial" panose="020B0604020202020204"/>
                <a:sym typeface="Arial" panose="020B0604020202020204"/>
              </a:rPr>
              <a:t>t</a:t>
            </a:r>
            <a:r>
              <a:rPr lang="en-US" baseline="-25000">
                <a:solidFill>
                  <a:srgbClr val="0000CC"/>
                </a:solidFill>
                <a:latin typeface="Arial" panose="020B0604020202020204"/>
                <a:ea typeface="Arial" panose="020B0604020202020204"/>
                <a:cs typeface="Arial" panose="020B0604020202020204"/>
                <a:sym typeface="Arial" panose="020B0604020202020204"/>
              </a:rPr>
              <a:t>0</a:t>
            </a:r>
            <a:r>
              <a:rPr lang="en-US">
                <a:solidFill>
                  <a:srgbClr val="0000CC"/>
                </a:solidFill>
                <a:latin typeface="Arial" panose="020B0604020202020204"/>
                <a:ea typeface="Arial" panose="020B0604020202020204"/>
                <a:cs typeface="Arial" panose="020B0604020202020204"/>
                <a:sym typeface="Arial" panose="020B0604020202020204"/>
              </a:rPr>
              <a:t> is not close to 0 </a:t>
            </a:r>
            <a:r>
              <a:rPr lang="en-US">
                <a:solidFill>
                  <a:schemeClr val="dk1"/>
                </a:solidFill>
                <a:latin typeface="Arial" panose="020B0604020202020204"/>
                <a:ea typeface="Arial" panose="020B0604020202020204"/>
                <a:cs typeface="Arial" panose="020B0604020202020204"/>
                <a:sym typeface="Arial" panose="020B0604020202020204"/>
              </a:rPr>
              <a:t>then </a:t>
            </a:r>
            <a:r>
              <a:rPr lang="en-US">
                <a:solidFill>
                  <a:srgbClr val="0000CC"/>
                </a:solidFill>
                <a:latin typeface="Arial" panose="020B0604020202020204"/>
                <a:ea typeface="Arial" panose="020B0604020202020204"/>
                <a:cs typeface="Arial" panose="020B0604020202020204"/>
                <a:sym typeface="Arial" panose="020B0604020202020204"/>
              </a:rPr>
              <a:t>p</a:t>
            </a:r>
            <a:r>
              <a:rPr lang="en-US">
                <a:solidFill>
                  <a:schemeClr val="dk1"/>
                </a:solidFill>
                <a:latin typeface="Arial" panose="020B0604020202020204"/>
                <a:ea typeface="Arial" panose="020B0604020202020204"/>
                <a:cs typeface="Arial" panose="020B0604020202020204"/>
                <a:sym typeface="Arial" panose="020B0604020202020204"/>
              </a:rPr>
              <a:t> will be </a:t>
            </a:r>
            <a:r>
              <a:rPr lang="en-US">
                <a:solidFill>
                  <a:srgbClr val="0000CC"/>
                </a:solidFill>
                <a:latin typeface="Arial" panose="020B0604020202020204"/>
                <a:ea typeface="Arial" panose="020B0604020202020204"/>
                <a:cs typeface="Arial" panose="020B0604020202020204"/>
                <a:sym typeface="Arial" panose="020B0604020202020204"/>
              </a:rPr>
              <a:t>small</a:t>
            </a:r>
            <a:endParaRPr lang="en-US">
              <a:solidFill>
                <a:srgbClr val="0000CC"/>
              </a:solidFill>
              <a:latin typeface="Arial" panose="020B0604020202020204"/>
              <a:ea typeface="Arial" panose="020B0604020202020204"/>
              <a:cs typeface="Arial" panose="020B0604020202020204"/>
              <a:sym typeface="Arial" panose="020B0604020202020204"/>
            </a:endParaRPr>
          </a:p>
        </p:txBody>
      </p:sp>
      <p:sp>
        <p:nvSpPr>
          <p:cNvPr id="312" name="Google Shape;312;p9"/>
          <p:cNvSpPr txBox="1"/>
          <p:nvPr/>
        </p:nvSpPr>
        <p:spPr>
          <a:xfrm>
            <a:off x="870626" y="5409931"/>
            <a:ext cx="7085639" cy="759460"/>
          </a:xfrm>
          <a:prstGeom prst="rect">
            <a:avLst/>
          </a:prstGeom>
          <a:noFill/>
          <a:ln>
            <a:noFill/>
          </a:ln>
        </p:spPr>
        <p:txBody>
          <a:bodyPr spcFirstLastPara="1" wrap="square" lIns="91412" tIns="45693" rIns="91412" bIns="45693" anchor="t" anchorCtr="0">
            <a:spAutoFit/>
          </a:bodyPr>
          <a:lstStyle/>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If p is small </a:t>
            </a:r>
            <a:r>
              <a:rPr lang="en-US">
                <a:solidFill>
                  <a:srgbClr val="0000CC"/>
                </a:solidFill>
                <a:latin typeface="Arial" panose="020B0604020202020204"/>
                <a:ea typeface="Arial" panose="020B0604020202020204"/>
                <a:cs typeface="Arial" panose="020B0604020202020204"/>
                <a:sym typeface="Arial" panose="020B0604020202020204"/>
              </a:rPr>
              <a:t>, p &lt; 0.05 (with alpha = 0.05), </a:t>
            </a:r>
            <a:r>
              <a:rPr lang="en-US">
                <a:solidFill>
                  <a:schemeClr val="dk1"/>
                </a:solidFill>
                <a:latin typeface="Arial" panose="020B0604020202020204"/>
                <a:ea typeface="Arial" panose="020B0604020202020204"/>
                <a:cs typeface="Arial" panose="020B0604020202020204"/>
                <a:sym typeface="Arial" panose="020B0604020202020204"/>
              </a:rPr>
              <a:t>conclude that t ≠ 0, then</a:t>
            </a:r>
            <a:endParaRPr lang="en-US">
              <a:solidFill>
                <a:schemeClr val="dk1"/>
              </a:solidFill>
              <a:latin typeface="Arial" panose="020B0604020202020204"/>
              <a:ea typeface="Arial" panose="020B0604020202020204"/>
              <a:cs typeface="Arial" panose="020B0604020202020204"/>
              <a:sym typeface="Arial" panose="020B0604020202020204"/>
            </a:endParaRPr>
          </a:p>
          <a:p>
            <a:pPr>
              <a:spcBef>
                <a:spcPts val="900"/>
              </a:spcBef>
              <a:buClr>
                <a:srgbClr val="990000"/>
              </a:buClr>
              <a:buSzPts val="1800"/>
            </a:pPr>
            <a:r>
              <a:rPr lang="en-US">
                <a:solidFill>
                  <a:srgbClr val="990000"/>
                </a:solidFill>
                <a:latin typeface="Arial" panose="020B0604020202020204"/>
                <a:ea typeface="Arial" panose="020B0604020202020204"/>
                <a:cs typeface="Arial" panose="020B0604020202020204"/>
                <a:sym typeface="Arial" panose="020B0604020202020204"/>
              </a:rPr>
              <a:t>Mean ≠ Specified Value, </a:t>
            </a:r>
            <a:r>
              <a:rPr lang="en-US">
                <a:solidFill>
                  <a:srgbClr val="0000CC"/>
                </a:solidFill>
                <a:latin typeface="Arial" panose="020B0604020202020204"/>
                <a:ea typeface="Arial" panose="020B0604020202020204"/>
                <a:cs typeface="Arial" panose="020B0604020202020204"/>
                <a:sym typeface="Arial" panose="020B0604020202020204"/>
              </a:rPr>
              <a:t>H0 rejected</a:t>
            </a:r>
            <a:endParaRPr lang="en-US">
              <a:solidFill>
                <a:srgbClr val="0000CC"/>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Google Shape;319;p10"/>
          <p:cNvSpPr txBox="1"/>
          <p:nvPr/>
        </p:nvSpPr>
        <p:spPr>
          <a:xfrm>
            <a:off x="3104072" y="733790"/>
            <a:ext cx="6095173" cy="397510"/>
          </a:xfrm>
          <a:prstGeom prst="rect">
            <a:avLst/>
          </a:prstGeom>
          <a:noFill/>
          <a:ln>
            <a:noFill/>
          </a:ln>
        </p:spPr>
        <p:txBody>
          <a:bodyPr spcFirstLastPara="1" wrap="square" lIns="91412" tIns="45693" rIns="91412" bIns="45693" anchor="t" anchorCtr="0">
            <a:spAutoFit/>
          </a:bodyPr>
          <a:lstStyle/>
          <a:p>
            <a:pPr>
              <a:buClr>
                <a:srgbClr val="CC3300"/>
              </a:buClr>
              <a:buSzPts val="2000"/>
            </a:pPr>
            <a:r>
              <a:rPr lang="en-US" sz="2000" b="1" dirty="0">
                <a:solidFill>
                  <a:srgbClr val="CC3300"/>
                </a:solidFill>
                <a:latin typeface="Arial" panose="020B0604020202020204"/>
                <a:ea typeface="Arial" panose="020B0604020202020204"/>
                <a:cs typeface="Arial" panose="020B0604020202020204"/>
                <a:sym typeface="Arial" panose="020B0604020202020204"/>
              </a:rPr>
              <a:t>TEST OF HYPOTHESIS</a:t>
            </a:r>
            <a:endParaRPr dirty="0"/>
          </a:p>
        </p:txBody>
      </p:sp>
      <p:sp>
        <p:nvSpPr>
          <p:cNvPr id="320" name="Google Shape;320;p10"/>
          <p:cNvSpPr txBox="1"/>
          <p:nvPr/>
        </p:nvSpPr>
        <p:spPr>
          <a:xfrm>
            <a:off x="489678" y="1143310"/>
            <a:ext cx="8457053" cy="759460"/>
          </a:xfrm>
          <a:prstGeom prst="rect">
            <a:avLst/>
          </a:prstGeom>
          <a:noFill/>
          <a:ln>
            <a:noFill/>
          </a:ln>
        </p:spPr>
        <p:txBody>
          <a:bodyPr spcFirstLastPara="1" wrap="square" lIns="91412" tIns="45693" rIns="91412" bIns="45693" anchor="t" anchorCtr="0">
            <a:spAutoFit/>
          </a:bodyPr>
          <a:lstStyle/>
          <a:p>
            <a:pPr>
              <a:buClr>
                <a:srgbClr val="990000"/>
              </a:buClr>
              <a:buSzPts val="1800"/>
            </a:pPr>
            <a:r>
              <a:rPr lang="en-US">
                <a:solidFill>
                  <a:srgbClr val="990000"/>
                </a:solidFill>
                <a:latin typeface="Arial" panose="020B0604020202020204"/>
                <a:ea typeface="Arial" panose="020B0604020202020204"/>
                <a:cs typeface="Arial" panose="020B0604020202020204"/>
                <a:sym typeface="Arial" panose="020B0604020202020204"/>
              </a:rPr>
              <a:t>To Test Mean = Specified Value (mu = mu</a:t>
            </a:r>
            <a:r>
              <a:rPr lang="en-US" baseline="-25000">
                <a:solidFill>
                  <a:srgbClr val="990000"/>
                </a:solidFill>
                <a:latin typeface="Arial" panose="020B0604020202020204"/>
                <a:ea typeface="Arial" panose="020B0604020202020204"/>
                <a:cs typeface="Arial" panose="020B0604020202020204"/>
                <a:sym typeface="Arial" panose="020B0604020202020204"/>
              </a:rPr>
              <a:t>0</a:t>
            </a:r>
            <a:r>
              <a:rPr lang="en-US">
                <a:solidFill>
                  <a:srgbClr val="990000"/>
                </a:solidFill>
                <a:latin typeface="Arial" panose="020B0604020202020204"/>
                <a:ea typeface="Arial" panose="020B0604020202020204"/>
                <a:cs typeface="Arial" panose="020B0604020202020204"/>
                <a:sym typeface="Arial" panose="020B0604020202020204"/>
              </a:rPr>
              <a:t>)</a:t>
            </a:r>
            <a:r>
              <a:rPr lang="en-US">
                <a:solidFill>
                  <a:schemeClr val="dk1"/>
                </a:solidFill>
                <a:latin typeface="Arial" panose="020B0604020202020204"/>
                <a:ea typeface="Arial" panose="020B0604020202020204"/>
                <a:cs typeface="Arial" panose="020B0604020202020204"/>
                <a:sym typeface="Arial" panose="020B0604020202020204"/>
              </a:rPr>
              <a:t> </a:t>
            </a:r>
            <a:endParaRPr lang="en-US">
              <a:solidFill>
                <a:schemeClr val="dk1"/>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	</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
        <p:nvSpPr>
          <p:cNvPr id="321" name="Google Shape;321;p10"/>
          <p:cNvSpPr txBox="1"/>
          <p:nvPr/>
        </p:nvSpPr>
        <p:spPr>
          <a:xfrm>
            <a:off x="642058" y="1676639"/>
            <a:ext cx="8358641" cy="920750"/>
          </a:xfrm>
          <a:prstGeom prst="rect">
            <a:avLst/>
          </a:prstGeom>
          <a:noFill/>
          <a:ln>
            <a:noFill/>
          </a:ln>
        </p:spPr>
        <p:txBody>
          <a:bodyPr spcFirstLastPara="1" wrap="square" lIns="91412" tIns="45693" rIns="91412" bIns="45693" anchor="t" anchorCtr="0">
            <a:spAutoFit/>
          </a:bodyPr>
          <a:lstStyle/>
          <a:p>
            <a:pPr algn="just">
              <a:buClr>
                <a:srgbClr val="990000"/>
              </a:buClr>
              <a:buSzPts val="1800"/>
            </a:pPr>
            <a:r>
              <a:rPr lang="en-US">
                <a:solidFill>
                  <a:srgbClr val="990000"/>
                </a:solidFill>
                <a:latin typeface="Arial" panose="020B0604020202020204"/>
                <a:ea typeface="Arial" panose="020B0604020202020204"/>
                <a:cs typeface="Arial" panose="020B0604020202020204"/>
                <a:sym typeface="Arial" panose="020B0604020202020204"/>
              </a:rPr>
              <a:t>Example: </a:t>
            </a:r>
            <a:r>
              <a:rPr lang="en-US">
                <a:solidFill>
                  <a:schemeClr val="dk1"/>
                </a:solidFill>
                <a:latin typeface="Arial" panose="020B0604020202020204"/>
                <a:ea typeface="Arial" panose="020B0604020202020204"/>
                <a:cs typeface="Arial" panose="020B0604020202020204"/>
                <a:sym typeface="Arial" panose="020B0604020202020204"/>
              </a:rPr>
              <a:t>Suppose we want to test whether mean of the process characteristic is 5 based on the following sample data</a:t>
            </a:r>
            <a:endParaRPr>
              <a:solidFill>
                <a:srgbClr val="990000"/>
              </a:solidFill>
              <a:latin typeface="Arial" panose="020B0604020202020204"/>
              <a:ea typeface="Arial" panose="020B0604020202020204"/>
              <a:cs typeface="Arial" panose="020B0604020202020204"/>
              <a:sym typeface="Arial" panose="020B0604020202020204"/>
            </a:endParaRPr>
          </a:p>
          <a:p>
            <a:endParaRPr>
              <a:solidFill>
                <a:srgbClr val="990000"/>
              </a:solidFill>
              <a:latin typeface="Arial" panose="020B0604020202020204"/>
              <a:ea typeface="Arial" panose="020B0604020202020204"/>
              <a:cs typeface="Arial" panose="020B0604020202020204"/>
              <a:sym typeface="Arial" panose="020B0604020202020204"/>
            </a:endParaRPr>
          </a:p>
        </p:txBody>
      </p:sp>
      <p:graphicFrame>
        <p:nvGraphicFramePr>
          <p:cNvPr id="322" name="Google Shape;322;p10"/>
          <p:cNvGraphicFramePr/>
          <p:nvPr/>
        </p:nvGraphicFramePr>
        <p:xfrm>
          <a:off x="794437" y="2433772"/>
          <a:ext cx="6911037" cy="850785"/>
        </p:xfrm>
        <a:graphic>
          <a:graphicData uri="http://schemas.openxmlformats.org/presentationml/2006/ole">
            <mc:AlternateContent xmlns:mc="http://schemas.openxmlformats.org/markup-compatibility/2006">
              <mc:Choice xmlns:v="urn:schemas-microsoft-com:vml" Requires="v">
                <p:oleObj spid="_x0000_s9220" name="" r:id="rId1" imgW="23812500" imgH="2924175" progId="Word.Document.8">
                  <p:embed/>
                </p:oleObj>
              </mc:Choice>
              <mc:Fallback>
                <p:oleObj name="" r:id="rId1" imgW="23812500" imgH="2924175" progId="Word.Document.8">
                  <p:embed/>
                  <p:pic>
                    <p:nvPicPr>
                      <p:cNvPr id="0" name="Picture 9219"/>
                      <p:cNvPicPr preferRelativeResize="0"/>
                      <p:nvPr/>
                    </p:nvPicPr>
                    <p:blipFill rotWithShape="1">
                      <a:blip r:embed="rId2"/>
                      <a:srcRect/>
                      <a:stretch>
                        <a:fillRect/>
                      </a:stretch>
                    </p:blipFill>
                    <p:spPr>
                      <a:xfrm>
                        <a:off x="794437" y="2433772"/>
                        <a:ext cx="6911037" cy="850785"/>
                      </a:xfrm>
                      <a:prstGeom prst="rect">
                        <a:avLst/>
                      </a:prstGeom>
                      <a:noFill/>
                      <a:ln>
                        <a:noFill/>
                      </a:ln>
                    </p:spPr>
                  </p:pic>
                </p:oleObj>
              </mc:Fallback>
            </mc:AlternateContent>
          </a:graphicData>
        </a:graphic>
      </p:graphicFrame>
      <p:sp>
        <p:nvSpPr>
          <p:cNvPr id="323" name="Google Shape;323;p10"/>
          <p:cNvSpPr txBox="1"/>
          <p:nvPr/>
        </p:nvSpPr>
        <p:spPr>
          <a:xfrm>
            <a:off x="870626" y="3276621"/>
            <a:ext cx="7085639" cy="759460"/>
          </a:xfrm>
          <a:prstGeom prst="rect">
            <a:avLst/>
          </a:prstGeom>
          <a:noFill/>
          <a:ln>
            <a:noFill/>
          </a:ln>
        </p:spPr>
        <p:txBody>
          <a:bodyPr spcFirstLastPara="1" wrap="square" lIns="91412" tIns="45693" rIns="91412" bIns="45693" anchor="t" anchorCtr="0">
            <a:spAutoFit/>
          </a:bodyPr>
          <a:lstStyle/>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H0: Mean = 5</a:t>
            </a:r>
            <a:endParaRPr lang="en-US">
              <a:solidFill>
                <a:schemeClr val="dk1"/>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H1: Mean ≠ 5</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
        <p:nvSpPr>
          <p:cNvPr id="324" name="Google Shape;324;p10"/>
          <p:cNvSpPr txBox="1"/>
          <p:nvPr/>
        </p:nvSpPr>
        <p:spPr>
          <a:xfrm>
            <a:off x="870626" y="4267086"/>
            <a:ext cx="7999915" cy="1544320"/>
          </a:xfrm>
          <a:prstGeom prst="rect">
            <a:avLst/>
          </a:prstGeom>
          <a:noFill/>
          <a:ln>
            <a:noFill/>
          </a:ln>
        </p:spPr>
        <p:txBody>
          <a:bodyPr spcFirstLastPara="1" wrap="square" lIns="91412" tIns="45693" rIns="91412" bIns="45693" anchor="t" anchorCtr="0">
            <a:spAutoFit/>
          </a:bodyPr>
          <a:lstStyle/>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Calculate xbar = 5.15</a:t>
            </a:r>
            <a:endParaRPr lang="en-US">
              <a:solidFill>
                <a:schemeClr val="dk1"/>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	 SD = 0.8515</a:t>
            </a:r>
            <a:endParaRPr lang="en-US">
              <a:solidFill>
                <a:schemeClr val="dk1"/>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	n   = 10</a:t>
            </a:r>
            <a:endParaRPr lang="en-US">
              <a:solidFill>
                <a:schemeClr val="dk1"/>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Test statistic t</a:t>
            </a:r>
            <a:r>
              <a:rPr lang="en-US" baseline="-25000">
                <a:solidFill>
                  <a:schemeClr val="dk1"/>
                </a:solidFill>
                <a:latin typeface="Arial" panose="020B0604020202020204"/>
                <a:ea typeface="Arial" panose="020B0604020202020204"/>
                <a:cs typeface="Arial" panose="020B0604020202020204"/>
                <a:sym typeface="Arial" panose="020B0604020202020204"/>
              </a:rPr>
              <a:t>0</a:t>
            </a:r>
            <a:r>
              <a:rPr lang="en-US">
                <a:solidFill>
                  <a:schemeClr val="dk1"/>
                </a:solidFill>
                <a:latin typeface="Arial" panose="020B0604020202020204"/>
                <a:ea typeface="Arial" panose="020B0604020202020204"/>
                <a:cs typeface="Arial" panose="020B0604020202020204"/>
                <a:sym typeface="Arial" panose="020B0604020202020204"/>
              </a:rPr>
              <a:t> = (xbar - 5)/(SD / √n)  = (5.15 - 5) / (0.8515 / √10) = </a:t>
            </a:r>
            <a:r>
              <a:rPr lang="en-US">
                <a:solidFill>
                  <a:srgbClr val="990000"/>
                </a:solidFill>
                <a:latin typeface="Arial" panose="020B0604020202020204"/>
                <a:ea typeface="Arial" panose="020B0604020202020204"/>
                <a:cs typeface="Arial" panose="020B0604020202020204"/>
                <a:sym typeface="Arial" panose="020B0604020202020204"/>
              </a:rPr>
              <a:t>0.5571</a:t>
            </a:r>
            <a:endParaRPr lang="en-US">
              <a:solidFill>
                <a:srgbClr val="99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1" name="Google Shape;331;p11"/>
          <p:cNvSpPr txBox="1"/>
          <p:nvPr/>
        </p:nvSpPr>
        <p:spPr>
          <a:xfrm>
            <a:off x="3034412" y="716331"/>
            <a:ext cx="6095173" cy="397510"/>
          </a:xfrm>
          <a:prstGeom prst="rect">
            <a:avLst/>
          </a:prstGeom>
          <a:noFill/>
          <a:ln>
            <a:noFill/>
          </a:ln>
        </p:spPr>
        <p:txBody>
          <a:bodyPr spcFirstLastPara="1" wrap="square" lIns="91412" tIns="45693" rIns="91412" bIns="45693" anchor="t" anchorCtr="0">
            <a:spAutoFit/>
          </a:bodyPr>
          <a:lstStyle/>
          <a:p>
            <a:pPr>
              <a:buClr>
                <a:srgbClr val="CC3300"/>
              </a:buClr>
              <a:buSzPts val="2000"/>
            </a:pPr>
            <a:r>
              <a:rPr lang="en-US" sz="2000" b="1" dirty="0">
                <a:solidFill>
                  <a:srgbClr val="CC3300"/>
                </a:solidFill>
                <a:latin typeface="Arial" panose="020B0604020202020204"/>
                <a:ea typeface="Arial" panose="020B0604020202020204"/>
                <a:cs typeface="Arial" panose="020B0604020202020204"/>
                <a:sym typeface="Arial" panose="020B0604020202020204"/>
              </a:rPr>
              <a:t>TEST OF HYPOTHESIS</a:t>
            </a:r>
            <a:endParaRPr dirty="0"/>
          </a:p>
        </p:txBody>
      </p:sp>
      <p:sp>
        <p:nvSpPr>
          <p:cNvPr id="332" name="Google Shape;332;p11"/>
          <p:cNvSpPr txBox="1"/>
          <p:nvPr/>
        </p:nvSpPr>
        <p:spPr>
          <a:xfrm>
            <a:off x="489678" y="1143310"/>
            <a:ext cx="8457053" cy="759460"/>
          </a:xfrm>
          <a:prstGeom prst="rect">
            <a:avLst/>
          </a:prstGeom>
          <a:noFill/>
          <a:ln>
            <a:noFill/>
          </a:ln>
        </p:spPr>
        <p:txBody>
          <a:bodyPr spcFirstLastPara="1" wrap="square" lIns="91412" tIns="45693" rIns="91412" bIns="45693" anchor="t" anchorCtr="0">
            <a:spAutoFit/>
          </a:bodyPr>
          <a:lstStyle/>
          <a:p>
            <a:pPr>
              <a:buClr>
                <a:srgbClr val="0000CC"/>
              </a:buClr>
              <a:buSzPts val="1800"/>
            </a:pPr>
            <a:r>
              <a:rPr lang="en-US">
                <a:solidFill>
                  <a:srgbClr val="0000CC"/>
                </a:solidFill>
                <a:latin typeface="Arial" panose="020B0604020202020204"/>
                <a:ea typeface="Arial" panose="020B0604020202020204"/>
                <a:cs typeface="Arial" panose="020B0604020202020204"/>
                <a:sym typeface="Arial" panose="020B0604020202020204"/>
              </a:rPr>
              <a:t>Example: </a:t>
            </a:r>
            <a:r>
              <a:rPr lang="en-US">
                <a:solidFill>
                  <a:srgbClr val="990000"/>
                </a:solidFill>
                <a:latin typeface="Arial" panose="020B0604020202020204"/>
                <a:ea typeface="Arial" panose="020B0604020202020204"/>
                <a:cs typeface="Arial" panose="020B0604020202020204"/>
                <a:sym typeface="Arial" panose="020B0604020202020204"/>
              </a:rPr>
              <a:t>To Test Mean = Specified Value (mu = mu</a:t>
            </a:r>
            <a:r>
              <a:rPr lang="en-US" baseline="-25000">
                <a:solidFill>
                  <a:srgbClr val="990000"/>
                </a:solidFill>
                <a:latin typeface="Arial" panose="020B0604020202020204"/>
                <a:ea typeface="Arial" panose="020B0604020202020204"/>
                <a:cs typeface="Arial" panose="020B0604020202020204"/>
                <a:sym typeface="Arial" panose="020B0604020202020204"/>
              </a:rPr>
              <a:t>0</a:t>
            </a:r>
            <a:r>
              <a:rPr lang="en-US">
                <a:solidFill>
                  <a:srgbClr val="990000"/>
                </a:solidFill>
                <a:latin typeface="Arial" panose="020B0604020202020204"/>
                <a:ea typeface="Arial" panose="020B0604020202020204"/>
                <a:cs typeface="Arial" panose="020B0604020202020204"/>
                <a:sym typeface="Arial" panose="020B0604020202020204"/>
              </a:rPr>
              <a:t>)</a:t>
            </a:r>
            <a:r>
              <a:rPr lang="en-US">
                <a:solidFill>
                  <a:schemeClr val="dk1"/>
                </a:solidFill>
                <a:latin typeface="Arial" panose="020B0604020202020204"/>
                <a:ea typeface="Arial" panose="020B0604020202020204"/>
                <a:cs typeface="Arial" panose="020B0604020202020204"/>
                <a:sym typeface="Arial" panose="020B0604020202020204"/>
              </a:rPr>
              <a:t> </a:t>
            </a:r>
            <a:endParaRPr lang="en-US">
              <a:solidFill>
                <a:schemeClr val="dk1"/>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	</a:t>
            </a:r>
            <a:endParaRPr lang="en-US">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333" name="Google Shape;333;p11"/>
          <p:cNvGraphicFramePr/>
          <p:nvPr/>
        </p:nvGraphicFramePr>
        <p:xfrm>
          <a:off x="1251574" y="2209965"/>
          <a:ext cx="5333276" cy="2361880"/>
        </p:xfrm>
        <a:graphic>
          <a:graphicData uri="http://schemas.openxmlformats.org/presentationml/2006/ole">
            <mc:AlternateContent xmlns:mc="http://schemas.openxmlformats.org/markup-compatibility/2006">
              <mc:Choice xmlns:v="urn:schemas-microsoft-com:vml" Requires="v">
                <p:oleObj spid="_x0000_s10244" name="" r:id="rId1" imgW="14306550" imgH="6334125" progId="MSGraph.Chart.8">
                  <p:embed/>
                </p:oleObj>
              </mc:Choice>
              <mc:Fallback>
                <p:oleObj name="" r:id="rId1" imgW="14306550" imgH="6334125" progId="MSGraph.Chart.8">
                  <p:embed/>
                  <p:pic>
                    <p:nvPicPr>
                      <p:cNvPr id="0" name="Picture 10243"/>
                      <p:cNvPicPr preferRelativeResize="0"/>
                      <p:nvPr/>
                    </p:nvPicPr>
                    <p:blipFill rotWithShape="1">
                      <a:blip r:embed="rId2"/>
                      <a:srcRect/>
                      <a:stretch>
                        <a:fillRect/>
                      </a:stretch>
                    </p:blipFill>
                    <p:spPr>
                      <a:xfrm>
                        <a:off x="1251574" y="2209965"/>
                        <a:ext cx="5333276" cy="2361880"/>
                      </a:xfrm>
                      <a:prstGeom prst="rect">
                        <a:avLst/>
                      </a:prstGeom>
                      <a:noFill/>
                      <a:ln w="9525" cap="flat" cmpd="sng">
                        <a:solidFill>
                          <a:srgbClr val="336600"/>
                        </a:solidFill>
                        <a:prstDash val="solid"/>
                        <a:miter lim="800000"/>
                        <a:headEnd type="none" w="sm" len="sm"/>
                        <a:tailEnd type="none" w="sm" len="sm"/>
                      </a:ln>
                    </p:spPr>
                  </p:pic>
                </p:oleObj>
              </mc:Fallback>
            </mc:AlternateContent>
          </a:graphicData>
        </a:graphic>
      </p:graphicFrame>
      <p:cxnSp>
        <p:nvCxnSpPr>
          <p:cNvPr id="334" name="Google Shape;334;p11"/>
          <p:cNvCxnSpPr/>
          <p:nvPr/>
        </p:nvCxnSpPr>
        <p:spPr>
          <a:xfrm rot="10800000">
            <a:off x="3765833" y="2971862"/>
            <a:ext cx="0" cy="1219035"/>
          </a:xfrm>
          <a:prstGeom prst="straightConnector1">
            <a:avLst/>
          </a:prstGeom>
          <a:noFill/>
          <a:ln w="12700" cap="flat" cmpd="sng">
            <a:solidFill>
              <a:schemeClr val="accent2"/>
            </a:solidFill>
            <a:prstDash val="solid"/>
            <a:miter lim="800000"/>
            <a:headEnd type="none" w="med" len="med"/>
            <a:tailEnd type="none" w="med" len="med"/>
          </a:ln>
        </p:spPr>
      </p:cxnSp>
      <p:sp>
        <p:nvSpPr>
          <p:cNvPr id="335" name="Google Shape;335;p11"/>
          <p:cNvSpPr txBox="1"/>
          <p:nvPr/>
        </p:nvSpPr>
        <p:spPr>
          <a:xfrm>
            <a:off x="5213437" y="2971863"/>
            <a:ext cx="755547" cy="274320"/>
          </a:xfrm>
          <a:prstGeom prst="rect">
            <a:avLst/>
          </a:prstGeom>
          <a:noFill/>
          <a:ln>
            <a:noFill/>
          </a:ln>
        </p:spPr>
        <p:txBody>
          <a:bodyPr spcFirstLastPara="1" wrap="square" lIns="91412" tIns="45693" rIns="91412" bIns="45693" anchor="t" anchorCtr="0">
            <a:spAutoFit/>
          </a:bodyPr>
          <a:lstStyle/>
          <a:p>
            <a:pPr>
              <a:buClr>
                <a:schemeClr val="dk1"/>
              </a:buClr>
              <a:buSzPts val="1200"/>
            </a:pPr>
            <a:r>
              <a:rPr lang="en-US" sz="1200">
                <a:solidFill>
                  <a:schemeClr val="dk1"/>
                </a:solidFill>
                <a:latin typeface="Arial" panose="020B0604020202020204"/>
                <a:ea typeface="Arial" panose="020B0604020202020204"/>
                <a:cs typeface="Arial" panose="020B0604020202020204"/>
                <a:sym typeface="Arial" panose="020B0604020202020204"/>
              </a:rPr>
              <a:t>P = </a:t>
            </a:r>
            <a:r>
              <a:rPr lang="en-US" sz="1200">
                <a:solidFill>
                  <a:srgbClr val="990000"/>
                </a:solidFill>
                <a:latin typeface="Arial" panose="020B0604020202020204"/>
                <a:ea typeface="Arial" panose="020B0604020202020204"/>
                <a:cs typeface="Arial" panose="020B0604020202020204"/>
                <a:sym typeface="Arial" panose="020B0604020202020204"/>
              </a:rPr>
              <a:t>0.59</a:t>
            </a:r>
            <a:endParaRPr lang="en-US" sz="1200">
              <a:solidFill>
                <a:srgbClr val="990000"/>
              </a:solidFill>
              <a:latin typeface="Arial" panose="020B0604020202020204"/>
              <a:ea typeface="Arial" panose="020B0604020202020204"/>
              <a:cs typeface="Arial" panose="020B0604020202020204"/>
              <a:sym typeface="Arial" panose="020B0604020202020204"/>
            </a:endParaRPr>
          </a:p>
        </p:txBody>
      </p:sp>
      <p:cxnSp>
        <p:nvCxnSpPr>
          <p:cNvPr id="336" name="Google Shape;336;p11"/>
          <p:cNvCxnSpPr/>
          <p:nvPr/>
        </p:nvCxnSpPr>
        <p:spPr>
          <a:xfrm rot="10800000" flipH="1">
            <a:off x="4756299" y="3276621"/>
            <a:ext cx="761897" cy="609517"/>
          </a:xfrm>
          <a:prstGeom prst="straightConnector1">
            <a:avLst/>
          </a:prstGeom>
          <a:noFill/>
          <a:ln w="9525" cap="flat" cmpd="sng">
            <a:solidFill>
              <a:schemeClr val="dk1"/>
            </a:solidFill>
            <a:prstDash val="solid"/>
            <a:miter lim="800000"/>
            <a:headEnd type="triangle" w="med" len="med"/>
            <a:tailEnd type="none" w="med" len="med"/>
          </a:ln>
        </p:spPr>
      </p:cxnSp>
      <p:sp>
        <p:nvSpPr>
          <p:cNvPr id="337" name="Google Shape;337;p11"/>
          <p:cNvSpPr txBox="1"/>
          <p:nvPr/>
        </p:nvSpPr>
        <p:spPr>
          <a:xfrm>
            <a:off x="3537265" y="4343277"/>
            <a:ext cx="479360" cy="274320"/>
          </a:xfrm>
          <a:prstGeom prst="rect">
            <a:avLst/>
          </a:prstGeom>
          <a:noFill/>
          <a:ln>
            <a:noFill/>
          </a:ln>
        </p:spPr>
        <p:txBody>
          <a:bodyPr spcFirstLastPara="1" wrap="square" lIns="91412" tIns="45693" rIns="91412" bIns="45693" anchor="t" anchorCtr="0">
            <a:spAutoFit/>
          </a:bodyPr>
          <a:lstStyle/>
          <a:p>
            <a:pPr>
              <a:buClr>
                <a:srgbClr val="990000"/>
              </a:buClr>
              <a:buSzPts val="1200"/>
            </a:pPr>
            <a:r>
              <a:rPr lang="en-US" sz="1200">
                <a:solidFill>
                  <a:srgbClr val="990000"/>
                </a:solidFill>
                <a:latin typeface="Arial" panose="020B0604020202020204"/>
                <a:ea typeface="Arial" panose="020B0604020202020204"/>
                <a:cs typeface="Arial" panose="020B0604020202020204"/>
                <a:sym typeface="Arial" panose="020B0604020202020204"/>
              </a:rPr>
              <a:t>0.55</a:t>
            </a:r>
            <a:endParaRPr lang="en-US" sz="1200">
              <a:solidFill>
                <a:srgbClr val="990000"/>
              </a:solidFill>
              <a:latin typeface="Arial" panose="020B0604020202020204"/>
              <a:ea typeface="Arial" panose="020B0604020202020204"/>
              <a:cs typeface="Arial" panose="020B0604020202020204"/>
              <a:sym typeface="Arial" panose="020B0604020202020204"/>
            </a:endParaRPr>
          </a:p>
        </p:txBody>
      </p:sp>
      <p:sp>
        <p:nvSpPr>
          <p:cNvPr id="338" name="Google Shape;338;p11"/>
          <p:cNvSpPr txBox="1"/>
          <p:nvPr/>
        </p:nvSpPr>
        <p:spPr>
          <a:xfrm>
            <a:off x="1708712" y="1600448"/>
            <a:ext cx="4647569" cy="367030"/>
          </a:xfrm>
          <a:prstGeom prst="rect">
            <a:avLst/>
          </a:prstGeom>
          <a:noFill/>
          <a:ln>
            <a:noFill/>
          </a:ln>
        </p:spPr>
        <p:txBody>
          <a:bodyPr spcFirstLastPara="1" wrap="square" lIns="91412" tIns="45693" rIns="91412" bIns="45693" anchor="t" anchorCtr="0">
            <a:spAutoFit/>
          </a:bodyPr>
          <a:lstStyle/>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t</a:t>
            </a:r>
            <a:r>
              <a:rPr lang="en-US" baseline="-25000">
                <a:solidFill>
                  <a:schemeClr val="dk1"/>
                </a:solidFill>
                <a:latin typeface="Arial" panose="020B0604020202020204"/>
                <a:ea typeface="Arial" panose="020B0604020202020204"/>
                <a:cs typeface="Arial" panose="020B0604020202020204"/>
                <a:sym typeface="Arial" panose="020B0604020202020204"/>
              </a:rPr>
              <a:t>0</a:t>
            </a:r>
            <a:r>
              <a:rPr lang="en-US">
                <a:solidFill>
                  <a:schemeClr val="dk1"/>
                </a:solidFill>
                <a:latin typeface="Arial" panose="020B0604020202020204"/>
                <a:ea typeface="Arial" panose="020B0604020202020204"/>
                <a:cs typeface="Arial" panose="020B0604020202020204"/>
                <a:sym typeface="Arial" panose="020B0604020202020204"/>
              </a:rPr>
              <a:t> = 0.5571</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
        <p:nvSpPr>
          <p:cNvPr id="339" name="Google Shape;339;p11"/>
          <p:cNvSpPr txBox="1"/>
          <p:nvPr/>
        </p:nvSpPr>
        <p:spPr>
          <a:xfrm>
            <a:off x="1251574" y="4952793"/>
            <a:ext cx="6399932" cy="759460"/>
          </a:xfrm>
          <a:prstGeom prst="rect">
            <a:avLst/>
          </a:prstGeom>
          <a:noFill/>
          <a:ln>
            <a:noFill/>
          </a:ln>
        </p:spPr>
        <p:txBody>
          <a:bodyPr spcFirstLastPara="1" wrap="square" lIns="91412" tIns="45693" rIns="91412" bIns="45693" anchor="t" anchorCtr="0">
            <a:spAutoFit/>
          </a:bodyPr>
          <a:lstStyle/>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P ≥ 0.05, hence Mean = Specified value = 5.</a:t>
            </a:r>
            <a:endParaRPr lang="en-US">
              <a:solidFill>
                <a:schemeClr val="dk1"/>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	</a:t>
            </a:r>
            <a:r>
              <a:rPr lang="en-US">
                <a:solidFill>
                  <a:srgbClr val="990000"/>
                </a:solidFill>
                <a:latin typeface="Arial" panose="020B0604020202020204"/>
                <a:ea typeface="Arial" panose="020B0604020202020204"/>
                <a:cs typeface="Arial" panose="020B0604020202020204"/>
                <a:sym typeface="Arial" panose="020B0604020202020204"/>
              </a:rPr>
              <a:t>H0: Mean = 5 is not rejected</a:t>
            </a:r>
            <a:endParaRPr lang="en-US">
              <a:solidFill>
                <a:srgbClr val="99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264" y="694934"/>
            <a:ext cx="8424196" cy="667421"/>
          </a:xfrm>
        </p:spPr>
        <p:txBody>
          <a:bodyPr>
            <a:normAutofit/>
          </a:bodyPr>
          <a:lstStyle/>
          <a:p>
            <a:r>
              <a:rPr lang="en-US" dirty="0">
                <a:solidFill>
                  <a:srgbClr val="C00000"/>
                </a:solidFill>
                <a:latin typeface="Times New Roman" panose="02020603050405020304" pitchFamily="18" charset="0"/>
                <a:cs typeface="Times New Roman" panose="02020603050405020304" pitchFamily="18" charset="0"/>
              </a:rPr>
              <a:t>R command in integrated environment</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857" y="1477289"/>
            <a:ext cx="8298535" cy="307340"/>
          </a:xfrm>
        </p:spPr>
        <p:txBody>
          <a:bodyPr/>
          <a:lstStyle/>
          <a:p>
            <a:pPr marL="0" indent="0">
              <a:buNone/>
            </a:pPr>
            <a:r>
              <a:rPr lang="en-US" dirty="0"/>
              <a:t> </a:t>
            </a:r>
            <a:endParaRPr lang="en-IN" dirty="0"/>
          </a:p>
        </p:txBody>
      </p:sp>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6185" y="1514735"/>
            <a:ext cx="8502274" cy="4999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2"/>
          <p:cNvSpPr txBox="1"/>
          <p:nvPr/>
        </p:nvSpPr>
        <p:spPr>
          <a:xfrm>
            <a:off x="3043120" y="823315"/>
            <a:ext cx="6095173" cy="397510"/>
          </a:xfrm>
          <a:prstGeom prst="rect">
            <a:avLst/>
          </a:prstGeom>
          <a:noFill/>
          <a:ln>
            <a:noFill/>
          </a:ln>
        </p:spPr>
        <p:txBody>
          <a:bodyPr spcFirstLastPara="1" wrap="square" lIns="91412" tIns="45693" rIns="91412" bIns="45693" anchor="t" anchorCtr="0">
            <a:spAutoFit/>
          </a:bodyPr>
          <a:lstStyle/>
          <a:p>
            <a:pPr>
              <a:buClr>
                <a:srgbClr val="CC3300"/>
              </a:buClr>
              <a:buSzPts val="2000"/>
            </a:pPr>
            <a:r>
              <a:rPr lang="en-US" sz="2000" b="1">
                <a:solidFill>
                  <a:srgbClr val="CC3300"/>
                </a:solidFill>
                <a:latin typeface="Arial" panose="020B0604020202020204"/>
                <a:ea typeface="Arial" panose="020B0604020202020204"/>
                <a:cs typeface="Arial" panose="020B0604020202020204"/>
                <a:sym typeface="Arial" panose="020B0604020202020204"/>
              </a:rPr>
              <a:t>TEST OF HYPOTHESIS</a:t>
            </a:r>
            <a:endParaRPr lang="en-US" sz="2000" b="1">
              <a:solidFill>
                <a:srgbClr val="CC3300"/>
              </a:solidFill>
              <a:latin typeface="Arial" panose="020B0604020202020204"/>
              <a:ea typeface="Arial" panose="020B0604020202020204"/>
              <a:cs typeface="Arial" panose="020B0604020202020204"/>
              <a:sym typeface="Arial" panose="020B0604020202020204"/>
            </a:endParaRPr>
          </a:p>
        </p:txBody>
      </p:sp>
      <p:sp>
        <p:nvSpPr>
          <p:cNvPr id="347" name="Google Shape;347;p12"/>
          <p:cNvSpPr txBox="1"/>
          <p:nvPr/>
        </p:nvSpPr>
        <p:spPr>
          <a:xfrm>
            <a:off x="480970" y="1622217"/>
            <a:ext cx="8457053" cy="3552190"/>
          </a:xfrm>
          <a:prstGeom prst="rect">
            <a:avLst/>
          </a:prstGeom>
          <a:noFill/>
          <a:ln>
            <a:noFill/>
          </a:ln>
        </p:spPr>
        <p:txBody>
          <a:bodyPr spcFirstLastPara="1" wrap="square" lIns="91412" tIns="45693" rIns="91412" bIns="45693" anchor="t" anchorCtr="0">
            <a:spAutoFit/>
          </a:bodyPr>
          <a:lstStyle/>
          <a:p>
            <a:pPr algn="just">
              <a:buClr>
                <a:srgbClr val="0000CC"/>
              </a:buClr>
              <a:buSzPts val="1800"/>
            </a:pPr>
            <a:r>
              <a:rPr lang="en-US" dirty="0">
                <a:solidFill>
                  <a:srgbClr val="0000CC"/>
                </a:solidFill>
                <a:latin typeface="Arial" panose="020B0604020202020204"/>
                <a:ea typeface="Arial" panose="020B0604020202020204"/>
                <a:cs typeface="Arial" panose="020B0604020202020204"/>
                <a:sym typeface="Arial" panose="020B0604020202020204"/>
              </a:rPr>
              <a:t>Hypothesis Testing</a:t>
            </a:r>
            <a:r>
              <a:rPr lang="en-US" dirty="0">
                <a:solidFill>
                  <a:schemeClr val="accent2"/>
                </a:solidFill>
                <a:latin typeface="Arial" panose="020B0604020202020204"/>
                <a:ea typeface="Arial" panose="020B0604020202020204"/>
                <a:cs typeface="Arial" panose="020B0604020202020204"/>
                <a:sym typeface="Arial" panose="020B0604020202020204"/>
              </a:rPr>
              <a:t>: </a:t>
            </a:r>
            <a:r>
              <a:rPr lang="en-US" dirty="0">
                <a:solidFill>
                  <a:srgbClr val="C00000"/>
                </a:solidFill>
                <a:latin typeface="Arial" panose="020B0604020202020204"/>
                <a:ea typeface="Arial" panose="020B0604020202020204"/>
                <a:cs typeface="Arial" panose="020B0604020202020204"/>
                <a:sym typeface="Arial" panose="020B0604020202020204"/>
              </a:rPr>
              <a:t>Steps</a:t>
            </a:r>
            <a:endParaRPr dirty="0"/>
          </a:p>
          <a:p>
            <a:pPr indent="-114300" algn="just">
              <a:spcBef>
                <a:spcPts val="900"/>
              </a:spcBef>
              <a:buClr>
                <a:schemeClr val="dk1"/>
              </a:buClr>
              <a:buSzPts val="1800"/>
              <a:buFont typeface="Arial" panose="020B0604020202020204"/>
              <a:buAutoNum type="arabicPeriod"/>
            </a:pPr>
            <a:r>
              <a:rPr lang="en-US" dirty="0">
                <a:solidFill>
                  <a:schemeClr val="dk1"/>
                </a:solidFill>
                <a:latin typeface="Arial" panose="020B0604020202020204"/>
                <a:ea typeface="Arial" panose="020B0604020202020204"/>
                <a:cs typeface="Arial" panose="020B0604020202020204"/>
                <a:sym typeface="Arial" panose="020B0604020202020204"/>
              </a:rPr>
              <a:t>Formulate the null hypothesis H0 and the alternative hypothesis H1</a:t>
            </a:r>
            <a:endParaRPr dirty="0"/>
          </a:p>
          <a:p>
            <a:pPr indent="-114300" algn="just">
              <a:spcBef>
                <a:spcPts val="900"/>
              </a:spcBef>
              <a:buClr>
                <a:schemeClr val="dk1"/>
              </a:buClr>
              <a:buSzPts val="1800"/>
              <a:buFont typeface="Arial" panose="020B0604020202020204"/>
              <a:buAutoNum type="arabicPeriod"/>
            </a:pPr>
            <a:r>
              <a:rPr lang="en-US" dirty="0">
                <a:solidFill>
                  <a:schemeClr val="dk1"/>
                </a:solidFill>
                <a:latin typeface="Arial" panose="020B0604020202020204"/>
                <a:ea typeface="Arial" panose="020B0604020202020204"/>
                <a:cs typeface="Arial" panose="020B0604020202020204"/>
                <a:sym typeface="Arial" panose="020B0604020202020204"/>
              </a:rPr>
              <a:t>Select an appropriate statistical test and the corresponding test statistic</a:t>
            </a:r>
            <a:endParaRPr dirty="0"/>
          </a:p>
          <a:p>
            <a:pPr indent="-114300" algn="just">
              <a:spcBef>
                <a:spcPts val="900"/>
              </a:spcBef>
              <a:buClr>
                <a:schemeClr val="dk1"/>
              </a:buClr>
              <a:buSzPts val="1800"/>
              <a:buFont typeface="Arial" panose="020B0604020202020204"/>
              <a:buAutoNum type="arabicPeriod"/>
            </a:pPr>
            <a:r>
              <a:rPr lang="en-US" dirty="0">
                <a:solidFill>
                  <a:schemeClr val="dk1"/>
                </a:solidFill>
                <a:latin typeface="Arial" panose="020B0604020202020204"/>
                <a:ea typeface="Arial" panose="020B0604020202020204"/>
                <a:cs typeface="Arial" panose="020B0604020202020204"/>
                <a:sym typeface="Arial" panose="020B0604020202020204"/>
              </a:rPr>
              <a:t>Choose level of significance alpha (generally taken as 0.05)</a:t>
            </a:r>
            <a:endParaRPr dirty="0"/>
          </a:p>
          <a:p>
            <a:pPr indent="-114300" algn="just">
              <a:spcBef>
                <a:spcPts val="900"/>
              </a:spcBef>
              <a:buClr>
                <a:schemeClr val="dk1"/>
              </a:buClr>
              <a:buSzPts val="1800"/>
              <a:buFont typeface="Arial" panose="020B0604020202020204"/>
              <a:buAutoNum type="arabicPeriod"/>
            </a:pPr>
            <a:r>
              <a:rPr lang="en-US" dirty="0">
                <a:solidFill>
                  <a:schemeClr val="dk1"/>
                </a:solidFill>
                <a:latin typeface="Arial" panose="020B0604020202020204"/>
                <a:ea typeface="Arial" panose="020B0604020202020204"/>
                <a:cs typeface="Arial" panose="020B0604020202020204"/>
                <a:sym typeface="Arial" panose="020B0604020202020204"/>
              </a:rPr>
              <a:t>Collect data and calculate the value of test statistic </a:t>
            </a:r>
            <a:endParaRPr dirty="0"/>
          </a:p>
          <a:p>
            <a:pPr indent="-114300" algn="just">
              <a:spcBef>
                <a:spcPts val="900"/>
              </a:spcBef>
              <a:buClr>
                <a:schemeClr val="dk1"/>
              </a:buClr>
              <a:buSzPts val="1800"/>
              <a:buFont typeface="Arial" panose="020B0604020202020204"/>
              <a:buAutoNum type="arabicPeriod"/>
            </a:pPr>
            <a:r>
              <a:rPr lang="en-US" dirty="0">
                <a:solidFill>
                  <a:schemeClr val="dk1"/>
                </a:solidFill>
                <a:latin typeface="Arial" panose="020B0604020202020204"/>
                <a:ea typeface="Arial" panose="020B0604020202020204"/>
                <a:cs typeface="Arial" panose="020B0604020202020204"/>
                <a:sym typeface="Arial" panose="020B0604020202020204"/>
              </a:rPr>
              <a:t>Determine the probability associated with the test statistic under the null hypothesis using sampling distribution of the test statistic</a:t>
            </a:r>
            <a:endParaRPr dirty="0"/>
          </a:p>
          <a:p>
            <a:pPr indent="-114300" algn="just">
              <a:spcBef>
                <a:spcPts val="900"/>
              </a:spcBef>
              <a:buClr>
                <a:schemeClr val="dk1"/>
              </a:buClr>
              <a:buSzPts val="1800"/>
              <a:buFont typeface="Arial" panose="020B0604020202020204"/>
              <a:buAutoNum type="arabicPeriod"/>
            </a:pPr>
            <a:r>
              <a:rPr lang="en-US" dirty="0">
                <a:solidFill>
                  <a:schemeClr val="dk1"/>
                </a:solidFill>
                <a:latin typeface="Arial" panose="020B0604020202020204"/>
                <a:ea typeface="Arial" panose="020B0604020202020204"/>
                <a:cs typeface="Arial" panose="020B0604020202020204"/>
                <a:sym typeface="Arial" panose="020B0604020202020204"/>
              </a:rPr>
              <a:t>Compare the probability associated with the test statistic with level of significance specified</a:t>
            </a:r>
            <a:endParaRPr dirty="0"/>
          </a:p>
          <a:p>
            <a:endParaRPr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3"/>
          <p:cNvSpPr txBox="1"/>
          <p:nvPr/>
        </p:nvSpPr>
        <p:spPr>
          <a:xfrm>
            <a:off x="3147608" y="822679"/>
            <a:ext cx="6095173" cy="397510"/>
          </a:xfrm>
          <a:prstGeom prst="rect">
            <a:avLst/>
          </a:prstGeom>
          <a:noFill/>
          <a:ln>
            <a:noFill/>
          </a:ln>
        </p:spPr>
        <p:txBody>
          <a:bodyPr spcFirstLastPara="1" wrap="square" lIns="91412" tIns="45693" rIns="91412" bIns="45693" anchor="t" anchorCtr="0">
            <a:spAutoFit/>
          </a:bodyPr>
          <a:lstStyle/>
          <a:p>
            <a:pPr>
              <a:buClr>
                <a:srgbClr val="CC3300"/>
              </a:buClr>
              <a:buSzPts val="2000"/>
            </a:pPr>
            <a:r>
              <a:rPr lang="en-US" sz="2000" b="1">
                <a:solidFill>
                  <a:srgbClr val="CC3300"/>
                </a:solidFill>
                <a:latin typeface="Arial" panose="020B0604020202020204"/>
                <a:ea typeface="Arial" panose="020B0604020202020204"/>
                <a:cs typeface="Arial" panose="020B0604020202020204"/>
                <a:sym typeface="Arial" panose="020B0604020202020204"/>
              </a:rPr>
              <a:t>TEST OF HYPOTHESIS</a:t>
            </a:r>
            <a:endParaRPr lang="en-US" sz="2000" b="1">
              <a:solidFill>
                <a:srgbClr val="CC3300"/>
              </a:solidFill>
              <a:latin typeface="Arial" panose="020B0604020202020204"/>
              <a:ea typeface="Arial" panose="020B0604020202020204"/>
              <a:cs typeface="Arial" panose="020B0604020202020204"/>
              <a:sym typeface="Arial" panose="020B0604020202020204"/>
            </a:endParaRPr>
          </a:p>
        </p:txBody>
      </p:sp>
      <p:sp>
        <p:nvSpPr>
          <p:cNvPr id="355" name="Google Shape;355;p13"/>
          <p:cNvSpPr txBox="1"/>
          <p:nvPr/>
        </p:nvSpPr>
        <p:spPr>
          <a:xfrm>
            <a:off x="642057" y="1219500"/>
            <a:ext cx="7085639" cy="4683760"/>
          </a:xfrm>
          <a:prstGeom prst="rect">
            <a:avLst/>
          </a:prstGeom>
          <a:noFill/>
          <a:ln>
            <a:noFill/>
          </a:ln>
        </p:spPr>
        <p:txBody>
          <a:bodyPr spcFirstLastPara="1" wrap="square" lIns="91412" tIns="45693" rIns="91412" bIns="45693" anchor="t" anchorCtr="0">
            <a:spAutoFit/>
          </a:bodyPr>
          <a:lstStyle/>
          <a:p>
            <a:pPr>
              <a:buClr>
                <a:srgbClr val="000099"/>
              </a:buClr>
              <a:buSzPts val="1800"/>
            </a:pPr>
            <a:r>
              <a:rPr lang="en-US" dirty="0">
                <a:solidFill>
                  <a:srgbClr val="000099"/>
                </a:solidFill>
                <a:latin typeface="Comic Sans MS" panose="030F0702030302020204"/>
                <a:ea typeface="Comic Sans MS" panose="030F0702030302020204"/>
                <a:cs typeface="Comic Sans MS" panose="030F0702030302020204"/>
                <a:sym typeface="Comic Sans MS" panose="030F0702030302020204"/>
              </a:rPr>
              <a:t>Install the necessary packages</a:t>
            </a:r>
            <a:endParaRPr dirty="0"/>
          </a:p>
          <a:p>
            <a:pPr>
              <a:spcBef>
                <a:spcPts val="900"/>
              </a:spcBef>
              <a:buClr>
                <a:schemeClr val="dk1"/>
              </a:buClr>
              <a:buSzPts val="1800"/>
            </a:pPr>
            <a:endParaRPr dirty="0">
              <a:solidFill>
                <a:srgbClr val="000099"/>
              </a:solidFill>
              <a:latin typeface="Comic Sans MS" panose="030F0702030302020204"/>
              <a:ea typeface="Comic Sans MS" panose="030F0702030302020204"/>
              <a:cs typeface="Comic Sans MS" panose="030F0702030302020204"/>
              <a:sym typeface="Comic Sans MS" panose="030F0702030302020204"/>
            </a:endParaRPr>
          </a:p>
          <a:p>
            <a:pPr>
              <a:spcBef>
                <a:spcPts val="900"/>
              </a:spcBef>
              <a:buClr>
                <a:schemeClr val="dk1"/>
              </a:buClr>
              <a:buSzPts val="1800"/>
            </a:pPr>
            <a:r>
              <a:rPr lang="en-US" dirty="0">
                <a:solidFill>
                  <a:schemeClr val="dk1"/>
                </a:solidFill>
                <a:latin typeface="Comic Sans MS" panose="030F0702030302020204"/>
                <a:ea typeface="Comic Sans MS" panose="030F0702030302020204"/>
                <a:cs typeface="Comic Sans MS" panose="030F0702030302020204"/>
                <a:sym typeface="Comic Sans MS" panose="030F0702030302020204"/>
              </a:rPr>
              <a:t>&gt; </a:t>
            </a:r>
            <a:r>
              <a:rPr lang="en-US" dirty="0" err="1">
                <a:solidFill>
                  <a:schemeClr val="dk1"/>
                </a:solidFill>
                <a:latin typeface="Comic Sans MS" panose="030F0702030302020204"/>
                <a:ea typeface="Comic Sans MS" panose="030F0702030302020204"/>
                <a:cs typeface="Comic Sans MS" panose="030F0702030302020204"/>
                <a:sym typeface="Comic Sans MS" panose="030F0702030302020204"/>
              </a:rPr>
              <a:t>install.packages</a:t>
            </a:r>
            <a:r>
              <a:rPr lang="en-US" dirty="0">
                <a:solidFill>
                  <a:schemeClr val="dk1"/>
                </a:solidFill>
                <a:latin typeface="Comic Sans MS" panose="030F0702030302020204"/>
                <a:ea typeface="Comic Sans MS" panose="030F0702030302020204"/>
                <a:cs typeface="Comic Sans MS" panose="030F0702030302020204"/>
                <a:sym typeface="Comic Sans MS" panose="030F0702030302020204"/>
              </a:rPr>
              <a:t>("car")</a:t>
            </a:r>
            <a:endParaRPr dirty="0"/>
          </a:p>
          <a:p>
            <a:pPr>
              <a:spcBef>
                <a:spcPts val="900"/>
              </a:spcBef>
              <a:buClr>
                <a:schemeClr val="dk1"/>
              </a:buClr>
              <a:buSzPts val="1800"/>
            </a:pPr>
            <a:r>
              <a:rPr lang="en-US" dirty="0">
                <a:solidFill>
                  <a:schemeClr val="dk1"/>
                </a:solidFill>
                <a:latin typeface="Comic Sans MS" panose="030F0702030302020204"/>
                <a:ea typeface="Comic Sans MS" panose="030F0702030302020204"/>
                <a:cs typeface="Comic Sans MS" panose="030F0702030302020204"/>
                <a:sym typeface="Comic Sans MS" panose="030F0702030302020204"/>
              </a:rPr>
              <a:t>&gt; library(car)</a:t>
            </a:r>
            <a:endParaRPr dirty="0"/>
          </a:p>
          <a:p>
            <a:pPr>
              <a:spcBef>
                <a:spcPts val="900"/>
              </a:spcBef>
              <a:buClr>
                <a:schemeClr val="dk1"/>
              </a:buClr>
              <a:buSzPts val="1800"/>
            </a:pPr>
            <a:r>
              <a:rPr lang="en-US" dirty="0">
                <a:solidFill>
                  <a:schemeClr val="dk1"/>
                </a:solidFill>
                <a:latin typeface="Comic Sans MS" panose="030F0702030302020204"/>
                <a:ea typeface="Comic Sans MS" panose="030F0702030302020204"/>
                <a:cs typeface="Comic Sans MS" panose="030F0702030302020204"/>
                <a:sym typeface="Comic Sans MS" panose="030F0702030302020204"/>
              </a:rPr>
              <a:t>&gt; </a:t>
            </a:r>
            <a:r>
              <a:rPr lang="en-US" dirty="0" err="1">
                <a:solidFill>
                  <a:schemeClr val="dk1"/>
                </a:solidFill>
                <a:latin typeface="Comic Sans MS" panose="030F0702030302020204"/>
                <a:ea typeface="Comic Sans MS" panose="030F0702030302020204"/>
                <a:cs typeface="Comic Sans MS" panose="030F0702030302020204"/>
                <a:sym typeface="Comic Sans MS" panose="030F0702030302020204"/>
              </a:rPr>
              <a:t>install.packages</a:t>
            </a:r>
            <a:r>
              <a:rPr lang="en-US" dirty="0">
                <a:solidFill>
                  <a:schemeClr val="dk1"/>
                </a:solidFill>
                <a:latin typeface="Comic Sans MS" panose="030F0702030302020204"/>
                <a:ea typeface="Comic Sans MS" panose="030F0702030302020204"/>
                <a:cs typeface="Comic Sans MS" panose="030F0702030302020204"/>
                <a:sym typeface="Comic Sans MS" panose="030F0702030302020204"/>
              </a:rPr>
              <a:t>("</a:t>
            </a:r>
            <a:r>
              <a:rPr lang="en-US" dirty="0" err="1">
                <a:solidFill>
                  <a:schemeClr val="dk1"/>
                </a:solidFill>
                <a:latin typeface="Comic Sans MS" panose="030F0702030302020204"/>
                <a:ea typeface="Comic Sans MS" panose="030F0702030302020204"/>
                <a:cs typeface="Comic Sans MS" panose="030F0702030302020204"/>
                <a:sym typeface="Comic Sans MS" panose="030F0702030302020204"/>
              </a:rPr>
              <a:t>gplots</a:t>
            </a:r>
            <a:r>
              <a:rPr lang="en-US" dirty="0">
                <a:solidFill>
                  <a:schemeClr val="dk1"/>
                </a:solidFill>
                <a:latin typeface="Comic Sans MS" panose="030F0702030302020204"/>
                <a:ea typeface="Comic Sans MS" panose="030F0702030302020204"/>
                <a:cs typeface="Comic Sans MS" panose="030F0702030302020204"/>
                <a:sym typeface="Comic Sans MS" panose="030F0702030302020204"/>
              </a:rPr>
              <a:t>")</a:t>
            </a:r>
            <a:endParaRPr dirty="0"/>
          </a:p>
          <a:p>
            <a:pPr>
              <a:spcBef>
                <a:spcPts val="900"/>
              </a:spcBef>
              <a:buClr>
                <a:schemeClr val="dk1"/>
              </a:buClr>
              <a:buSzPts val="1800"/>
            </a:pPr>
            <a:r>
              <a:rPr lang="en-US" dirty="0">
                <a:solidFill>
                  <a:schemeClr val="dk1"/>
                </a:solidFill>
                <a:latin typeface="Comic Sans MS" panose="030F0702030302020204"/>
                <a:ea typeface="Comic Sans MS" panose="030F0702030302020204"/>
                <a:cs typeface="Comic Sans MS" panose="030F0702030302020204"/>
                <a:sym typeface="Comic Sans MS" panose="030F0702030302020204"/>
              </a:rPr>
              <a:t>&gt; library(</a:t>
            </a:r>
            <a:r>
              <a:rPr lang="en-US" dirty="0" err="1">
                <a:solidFill>
                  <a:schemeClr val="dk1"/>
                </a:solidFill>
                <a:latin typeface="Comic Sans MS" panose="030F0702030302020204"/>
                <a:ea typeface="Comic Sans MS" panose="030F0702030302020204"/>
                <a:cs typeface="Comic Sans MS" panose="030F0702030302020204"/>
                <a:sym typeface="Comic Sans MS" panose="030F0702030302020204"/>
              </a:rPr>
              <a:t>gplots</a:t>
            </a:r>
            <a:r>
              <a:rPr lang="en-US" dirty="0">
                <a:solidFill>
                  <a:schemeClr val="dk1"/>
                </a:solidFill>
                <a:latin typeface="Comic Sans MS" panose="030F0702030302020204"/>
                <a:ea typeface="Comic Sans MS" panose="030F0702030302020204"/>
                <a:cs typeface="Comic Sans MS" panose="030F0702030302020204"/>
                <a:sym typeface="Comic Sans MS" panose="030F0702030302020204"/>
              </a:rPr>
              <a:t>)</a:t>
            </a:r>
            <a:endParaRPr dirty="0"/>
          </a:p>
          <a:p>
            <a:pPr>
              <a:spcBef>
                <a:spcPts val="900"/>
              </a:spcBef>
              <a:buClr>
                <a:schemeClr val="dk1"/>
              </a:buClr>
              <a:buSzPts val="1800"/>
            </a:pPr>
            <a:r>
              <a:rPr lang="en-US" dirty="0">
                <a:solidFill>
                  <a:schemeClr val="dk1"/>
                </a:solidFill>
                <a:latin typeface="Comic Sans MS" panose="030F0702030302020204"/>
                <a:ea typeface="Comic Sans MS" panose="030F0702030302020204"/>
                <a:cs typeface="Comic Sans MS" panose="030F0702030302020204"/>
                <a:sym typeface="Comic Sans MS" panose="030F0702030302020204"/>
              </a:rPr>
              <a:t>&gt; </a:t>
            </a:r>
            <a:r>
              <a:rPr lang="en-US" dirty="0" err="1">
                <a:solidFill>
                  <a:schemeClr val="dk1"/>
                </a:solidFill>
                <a:latin typeface="Comic Sans MS" panose="030F0702030302020204"/>
                <a:ea typeface="Comic Sans MS" panose="030F0702030302020204"/>
                <a:cs typeface="Comic Sans MS" panose="030F0702030302020204"/>
                <a:sym typeface="Comic Sans MS" panose="030F0702030302020204"/>
              </a:rPr>
              <a:t>install.packages</a:t>
            </a:r>
            <a:r>
              <a:rPr lang="en-US" dirty="0">
                <a:solidFill>
                  <a:schemeClr val="dk1"/>
                </a:solidFill>
                <a:latin typeface="Comic Sans MS" panose="030F0702030302020204"/>
                <a:ea typeface="Comic Sans MS" panose="030F0702030302020204"/>
                <a:cs typeface="Comic Sans MS" panose="030F0702030302020204"/>
                <a:sym typeface="Comic Sans MS" panose="030F0702030302020204"/>
              </a:rPr>
              <a:t>("ggplot2")</a:t>
            </a:r>
            <a:endParaRPr dirty="0"/>
          </a:p>
          <a:p>
            <a:pPr>
              <a:spcBef>
                <a:spcPts val="900"/>
              </a:spcBef>
              <a:buClr>
                <a:schemeClr val="dk1"/>
              </a:buClr>
              <a:buSzPts val="1800"/>
            </a:pPr>
            <a:r>
              <a:rPr lang="en-US" dirty="0">
                <a:solidFill>
                  <a:schemeClr val="dk1"/>
                </a:solidFill>
                <a:latin typeface="Comic Sans MS" panose="030F0702030302020204"/>
                <a:ea typeface="Comic Sans MS" panose="030F0702030302020204"/>
                <a:cs typeface="Comic Sans MS" panose="030F0702030302020204"/>
                <a:sym typeface="Comic Sans MS" panose="030F0702030302020204"/>
              </a:rPr>
              <a:t>&gt; library(ggplot2)</a:t>
            </a:r>
            <a:endParaRPr dirty="0"/>
          </a:p>
          <a:p>
            <a:pPr>
              <a:spcBef>
                <a:spcPts val="900"/>
              </a:spcBef>
              <a:buClr>
                <a:schemeClr val="dk1"/>
              </a:buClr>
              <a:buSzPts val="1800"/>
            </a:pPr>
            <a:r>
              <a:rPr lang="en-US" dirty="0">
                <a:solidFill>
                  <a:schemeClr val="dk1"/>
                </a:solidFill>
                <a:latin typeface="Comic Sans MS" panose="030F0702030302020204"/>
                <a:ea typeface="Comic Sans MS" panose="030F0702030302020204"/>
                <a:cs typeface="Comic Sans MS" panose="030F0702030302020204"/>
                <a:sym typeface="Comic Sans MS" panose="030F0702030302020204"/>
              </a:rPr>
              <a:t>&gt; </a:t>
            </a:r>
            <a:r>
              <a:rPr lang="en-US" dirty="0" err="1">
                <a:solidFill>
                  <a:schemeClr val="dk1"/>
                </a:solidFill>
                <a:latin typeface="Comic Sans MS" panose="030F0702030302020204"/>
                <a:ea typeface="Comic Sans MS" panose="030F0702030302020204"/>
                <a:cs typeface="Comic Sans MS" panose="030F0702030302020204"/>
                <a:sym typeface="Comic Sans MS" panose="030F0702030302020204"/>
              </a:rPr>
              <a:t>install.packages</a:t>
            </a:r>
            <a:r>
              <a:rPr lang="en-US" dirty="0">
                <a:solidFill>
                  <a:schemeClr val="dk1"/>
                </a:solidFill>
                <a:latin typeface="Comic Sans MS" panose="030F0702030302020204"/>
                <a:ea typeface="Comic Sans MS" panose="030F0702030302020204"/>
                <a:cs typeface="Comic Sans MS" panose="030F0702030302020204"/>
                <a:sym typeface="Comic Sans MS" panose="030F0702030302020204"/>
              </a:rPr>
              <a:t>("</a:t>
            </a:r>
            <a:r>
              <a:rPr lang="en-US" dirty="0" err="1">
                <a:solidFill>
                  <a:schemeClr val="dk1"/>
                </a:solidFill>
                <a:latin typeface="Comic Sans MS" panose="030F0702030302020204"/>
                <a:ea typeface="Comic Sans MS" panose="030F0702030302020204"/>
                <a:cs typeface="Comic Sans MS" panose="030F0702030302020204"/>
                <a:sym typeface="Comic Sans MS" panose="030F0702030302020204"/>
              </a:rPr>
              <a:t>qqplotr</a:t>
            </a:r>
            <a:r>
              <a:rPr lang="en-US" dirty="0">
                <a:solidFill>
                  <a:schemeClr val="dk1"/>
                </a:solidFill>
                <a:latin typeface="Comic Sans MS" panose="030F0702030302020204"/>
                <a:ea typeface="Comic Sans MS" panose="030F0702030302020204"/>
                <a:cs typeface="Comic Sans MS" panose="030F0702030302020204"/>
                <a:sym typeface="Comic Sans MS" panose="030F0702030302020204"/>
              </a:rPr>
              <a:t>")</a:t>
            </a:r>
            <a:endParaRPr dirty="0"/>
          </a:p>
          <a:p>
            <a:pPr>
              <a:spcBef>
                <a:spcPts val="900"/>
              </a:spcBef>
              <a:buClr>
                <a:schemeClr val="dk1"/>
              </a:buClr>
              <a:buSzPts val="1800"/>
            </a:pPr>
            <a:r>
              <a:rPr lang="en-US" dirty="0">
                <a:solidFill>
                  <a:schemeClr val="dk1"/>
                </a:solidFill>
                <a:latin typeface="Comic Sans MS" panose="030F0702030302020204"/>
                <a:ea typeface="Comic Sans MS" panose="030F0702030302020204"/>
                <a:cs typeface="Comic Sans MS" panose="030F0702030302020204"/>
                <a:sym typeface="Comic Sans MS" panose="030F0702030302020204"/>
              </a:rPr>
              <a:t>&gt; library(</a:t>
            </a:r>
            <a:r>
              <a:rPr lang="en-US" dirty="0" err="1">
                <a:solidFill>
                  <a:schemeClr val="dk1"/>
                </a:solidFill>
                <a:latin typeface="Comic Sans MS" panose="030F0702030302020204"/>
                <a:ea typeface="Comic Sans MS" panose="030F0702030302020204"/>
                <a:cs typeface="Comic Sans MS" panose="030F0702030302020204"/>
                <a:sym typeface="Comic Sans MS" panose="030F0702030302020204"/>
              </a:rPr>
              <a:t>qqplotr</a:t>
            </a:r>
            <a:r>
              <a:rPr lang="en-US" dirty="0">
                <a:solidFill>
                  <a:schemeClr val="dk1"/>
                </a:solidFill>
                <a:latin typeface="Comic Sans MS" panose="030F0702030302020204"/>
                <a:ea typeface="Comic Sans MS" panose="030F0702030302020204"/>
                <a:cs typeface="Comic Sans MS" panose="030F0702030302020204"/>
                <a:sym typeface="Comic Sans MS" panose="030F0702030302020204"/>
              </a:rPr>
              <a:t>)</a:t>
            </a:r>
            <a:endParaRPr dirty="0"/>
          </a:p>
          <a:p>
            <a:pPr>
              <a:spcBef>
                <a:spcPts val="900"/>
              </a:spcBef>
              <a:buClr>
                <a:schemeClr val="dk1"/>
              </a:buClr>
              <a:buSzPts val="1800"/>
            </a:pPr>
            <a:r>
              <a:rPr lang="en-US" dirty="0">
                <a:solidFill>
                  <a:schemeClr val="dk1"/>
                </a:solidFill>
                <a:latin typeface="Comic Sans MS" panose="030F0702030302020204"/>
                <a:ea typeface="Comic Sans MS" panose="030F0702030302020204"/>
                <a:cs typeface="Comic Sans MS" panose="030F0702030302020204"/>
                <a:sym typeface="Comic Sans MS" panose="030F0702030302020204"/>
              </a:rPr>
              <a:t>&gt; </a:t>
            </a:r>
            <a:r>
              <a:rPr lang="en-US" dirty="0" err="1">
                <a:solidFill>
                  <a:schemeClr val="dk1"/>
                </a:solidFill>
                <a:latin typeface="Comic Sans MS" panose="030F0702030302020204"/>
                <a:ea typeface="Comic Sans MS" panose="030F0702030302020204"/>
                <a:cs typeface="Comic Sans MS" panose="030F0702030302020204"/>
                <a:sym typeface="Comic Sans MS" panose="030F0702030302020204"/>
              </a:rPr>
              <a:t>install.packages</a:t>
            </a:r>
            <a:r>
              <a:rPr lang="en-US" dirty="0">
                <a:solidFill>
                  <a:schemeClr val="dk1"/>
                </a:solidFill>
                <a:latin typeface="Comic Sans MS" panose="030F0702030302020204"/>
                <a:ea typeface="Comic Sans MS" panose="030F0702030302020204"/>
                <a:cs typeface="Comic Sans MS" panose="030F0702030302020204"/>
                <a:sym typeface="Comic Sans MS" panose="030F0702030302020204"/>
              </a:rPr>
              <a:t>("boot")</a:t>
            </a:r>
            <a:endParaRPr dirty="0"/>
          </a:p>
          <a:p>
            <a:pPr>
              <a:spcBef>
                <a:spcPts val="900"/>
              </a:spcBef>
              <a:buClr>
                <a:schemeClr val="dk1"/>
              </a:buClr>
              <a:buSzPts val="1800"/>
            </a:pPr>
            <a:r>
              <a:rPr lang="en-US" dirty="0">
                <a:solidFill>
                  <a:schemeClr val="dk1"/>
                </a:solidFill>
                <a:latin typeface="Comic Sans MS" panose="030F0702030302020204"/>
                <a:ea typeface="Comic Sans MS" panose="030F0702030302020204"/>
                <a:cs typeface="Comic Sans MS" panose="030F0702030302020204"/>
                <a:sym typeface="Comic Sans MS" panose="030F0702030302020204"/>
              </a:rPr>
              <a:t>&gt; library(boot)</a:t>
            </a:r>
            <a:endParaRP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2" name="Google Shape;362;p14"/>
          <p:cNvSpPr txBox="1"/>
          <p:nvPr/>
        </p:nvSpPr>
        <p:spPr>
          <a:xfrm>
            <a:off x="3104072" y="746489"/>
            <a:ext cx="6095173" cy="397510"/>
          </a:xfrm>
          <a:prstGeom prst="rect">
            <a:avLst/>
          </a:prstGeom>
          <a:noFill/>
          <a:ln>
            <a:noFill/>
          </a:ln>
        </p:spPr>
        <p:txBody>
          <a:bodyPr spcFirstLastPara="1" wrap="square" lIns="91412" tIns="45693" rIns="91412" bIns="45693" anchor="t" anchorCtr="0">
            <a:spAutoFit/>
          </a:bodyPr>
          <a:lstStyle/>
          <a:p>
            <a:pPr>
              <a:buClr>
                <a:srgbClr val="CC3300"/>
              </a:buClr>
              <a:buSzPts val="2000"/>
            </a:pPr>
            <a:r>
              <a:rPr lang="en-US" sz="2000" b="1" dirty="0">
                <a:solidFill>
                  <a:srgbClr val="CC3300"/>
                </a:solidFill>
                <a:latin typeface="Arial" panose="020B0604020202020204"/>
                <a:ea typeface="Arial" panose="020B0604020202020204"/>
                <a:cs typeface="Arial" panose="020B0604020202020204"/>
                <a:sym typeface="Arial" panose="020B0604020202020204"/>
              </a:rPr>
              <a:t>TEST OF HYPOTHESIS</a:t>
            </a:r>
            <a:endParaRPr dirty="0"/>
          </a:p>
        </p:txBody>
      </p:sp>
      <p:sp>
        <p:nvSpPr>
          <p:cNvPr id="363" name="Google Shape;363;p14"/>
          <p:cNvSpPr txBox="1"/>
          <p:nvPr/>
        </p:nvSpPr>
        <p:spPr>
          <a:xfrm>
            <a:off x="489678" y="1143310"/>
            <a:ext cx="8457053" cy="759460"/>
          </a:xfrm>
          <a:prstGeom prst="rect">
            <a:avLst/>
          </a:prstGeom>
          <a:noFill/>
          <a:ln>
            <a:noFill/>
          </a:ln>
        </p:spPr>
        <p:txBody>
          <a:bodyPr spcFirstLastPara="1" wrap="square" lIns="91412" tIns="45693" rIns="91412" bIns="45693" anchor="t" anchorCtr="0">
            <a:spAutoFit/>
          </a:bodyPr>
          <a:lstStyle/>
          <a:p>
            <a:pPr>
              <a:buClr>
                <a:srgbClr val="0000CC"/>
              </a:buClr>
              <a:buSzPts val="1800"/>
            </a:pPr>
            <a:r>
              <a:rPr lang="en-US">
                <a:solidFill>
                  <a:srgbClr val="0000CC"/>
                </a:solidFill>
                <a:latin typeface="Arial" panose="020B0604020202020204"/>
                <a:ea typeface="Arial" panose="020B0604020202020204"/>
                <a:cs typeface="Arial" panose="020B0604020202020204"/>
                <a:sym typeface="Arial" panose="020B0604020202020204"/>
              </a:rPr>
              <a:t>One sample t test</a:t>
            </a:r>
            <a:endParaRPr lang="en-US">
              <a:solidFill>
                <a:srgbClr val="0000CC"/>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	</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
        <p:nvSpPr>
          <p:cNvPr id="364" name="Google Shape;364;p14"/>
          <p:cNvSpPr txBox="1"/>
          <p:nvPr/>
        </p:nvSpPr>
        <p:spPr>
          <a:xfrm>
            <a:off x="565867" y="1676639"/>
            <a:ext cx="8380863" cy="920750"/>
          </a:xfrm>
          <a:prstGeom prst="rect">
            <a:avLst/>
          </a:prstGeom>
          <a:noFill/>
          <a:ln>
            <a:noFill/>
          </a:ln>
        </p:spPr>
        <p:txBody>
          <a:bodyPr spcFirstLastPara="1" wrap="square" lIns="91412" tIns="45693" rIns="91412" bIns="45693" anchor="t" anchorCtr="0">
            <a:spAutoFit/>
          </a:bodyPr>
          <a:lstStyle/>
          <a:p>
            <a:pPr algn="just">
              <a:buClr>
                <a:srgbClr val="990000"/>
              </a:buClr>
              <a:buSzPts val="1800"/>
            </a:pPr>
            <a:r>
              <a:rPr lang="en-US">
                <a:solidFill>
                  <a:srgbClr val="990000"/>
                </a:solidFill>
                <a:latin typeface="Arial" panose="020B0604020202020204"/>
                <a:ea typeface="Arial" panose="020B0604020202020204"/>
                <a:cs typeface="Arial" panose="020B0604020202020204"/>
                <a:sym typeface="Arial" panose="020B0604020202020204"/>
              </a:rPr>
              <a:t>Exercise 1</a:t>
            </a:r>
            <a:r>
              <a:rPr lang="en-US">
                <a:solidFill>
                  <a:schemeClr val="dk1"/>
                </a:solidFill>
                <a:latin typeface="Arial" panose="020B0604020202020204"/>
                <a:ea typeface="Arial" panose="020B0604020202020204"/>
                <a:cs typeface="Arial" panose="020B0604020202020204"/>
                <a:sym typeface="Arial" panose="020B0604020202020204"/>
              </a:rPr>
              <a:t> : A company claims that on an average it takes only 40 hours or less to process any purchase order. Based on the data given below, can you validate the claim? The data is given in PO_Processing.csv</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
        <p:nvSpPr>
          <p:cNvPr id="365" name="Google Shape;365;p14"/>
          <p:cNvSpPr txBox="1"/>
          <p:nvPr/>
        </p:nvSpPr>
        <p:spPr>
          <a:xfrm>
            <a:off x="719833" y="2852816"/>
            <a:ext cx="7776107" cy="1751965"/>
          </a:xfrm>
          <a:prstGeom prst="rect">
            <a:avLst/>
          </a:prstGeom>
          <a:noFill/>
          <a:ln>
            <a:noFill/>
          </a:ln>
        </p:spPr>
        <p:txBody>
          <a:bodyPr spcFirstLastPara="1" wrap="square" lIns="91412" tIns="45693" rIns="91412" bIns="45693" anchor="t" anchorCtr="0">
            <a:spAutoFit/>
          </a:bodyPr>
          <a:lstStyle/>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Reading data to </a:t>
            </a:r>
            <a:r>
              <a:rPr lang="en-US">
                <a:solidFill>
                  <a:srgbClr val="0000CC"/>
                </a:solidFill>
                <a:latin typeface="Arial" panose="020B0604020202020204"/>
                <a:ea typeface="Arial" panose="020B0604020202020204"/>
                <a:cs typeface="Arial" panose="020B0604020202020204"/>
                <a:sym typeface="Arial" panose="020B0604020202020204"/>
              </a:rPr>
              <a:t>mydata</a:t>
            </a:r>
            <a:endParaRPr lang="en-US">
              <a:solidFill>
                <a:srgbClr val="0000CC"/>
              </a:solidFill>
              <a:latin typeface="Arial" panose="020B0604020202020204"/>
              <a:ea typeface="Arial" panose="020B0604020202020204"/>
              <a:cs typeface="Arial" panose="020B0604020202020204"/>
              <a:sym typeface="Arial" panose="020B0604020202020204"/>
            </a:endParaRPr>
          </a:p>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&gt; mydata = read.csv('PO_Processing.csv',header = T,sep = ",")</a:t>
            </a:r>
            <a:endParaRPr lang="en-US">
              <a:solidFill>
                <a:schemeClr val="dk1"/>
              </a:solidFill>
              <a:latin typeface="Arial" panose="020B0604020202020204"/>
              <a:ea typeface="Arial" panose="020B0604020202020204"/>
              <a:cs typeface="Arial" panose="020B0604020202020204"/>
              <a:sym typeface="Arial" panose="020B0604020202020204"/>
            </a:endParaRPr>
          </a:p>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&gt; PT = mydata$Processing_Time</a:t>
            </a:r>
            <a:endParaRPr lang="en-US">
              <a:solidFill>
                <a:schemeClr val="dk1"/>
              </a:solidFill>
              <a:latin typeface="Arial" panose="020B0604020202020204"/>
              <a:ea typeface="Arial" panose="020B0604020202020204"/>
              <a:cs typeface="Arial" panose="020B0604020202020204"/>
              <a:sym typeface="Arial" panose="020B0604020202020204"/>
            </a:endParaRPr>
          </a:p>
          <a:p>
            <a:pPr>
              <a:buClr>
                <a:schemeClr val="dk1"/>
              </a:buClr>
              <a:buSzPts val="1800"/>
            </a:pPr>
            <a:endParaRPr>
              <a:solidFill>
                <a:schemeClr val="dk1"/>
              </a:solidFill>
              <a:latin typeface="Arial" panose="020B0604020202020204"/>
              <a:ea typeface="Arial" panose="020B0604020202020204"/>
              <a:cs typeface="Arial" panose="020B0604020202020204"/>
              <a:sym typeface="Arial" panose="020B0604020202020204"/>
            </a:endParaRPr>
          </a:p>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Performing one sample t test</a:t>
            </a:r>
            <a:endParaRPr lang="en-US">
              <a:solidFill>
                <a:schemeClr val="dk1"/>
              </a:solidFill>
              <a:latin typeface="Arial" panose="020B0604020202020204"/>
              <a:ea typeface="Arial" panose="020B0604020202020204"/>
              <a:cs typeface="Arial" panose="020B0604020202020204"/>
              <a:sym typeface="Arial" panose="020B0604020202020204"/>
            </a:endParaRPr>
          </a:p>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 </a:t>
            </a:r>
            <a:r>
              <a:rPr lang="en-US">
                <a:solidFill>
                  <a:srgbClr val="0000CC"/>
                </a:solidFill>
                <a:latin typeface="Arial" panose="020B0604020202020204"/>
                <a:ea typeface="Arial" panose="020B0604020202020204"/>
                <a:cs typeface="Arial" panose="020B0604020202020204"/>
                <a:sym typeface="Arial" panose="020B0604020202020204"/>
              </a:rPr>
              <a:t>&gt; t.test</a:t>
            </a:r>
            <a:r>
              <a:rPr lang="en-US">
                <a:solidFill>
                  <a:schemeClr val="dk1"/>
                </a:solidFill>
                <a:latin typeface="Arial" panose="020B0604020202020204"/>
                <a:ea typeface="Arial" panose="020B0604020202020204"/>
                <a:cs typeface="Arial" panose="020B0604020202020204"/>
                <a:sym typeface="Arial" panose="020B0604020202020204"/>
              </a:rPr>
              <a:t>(PT, alternative = 'greater', mu = 40)</a:t>
            </a:r>
            <a:endParaRPr lang="en-US">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366" name="Google Shape;366;p14"/>
          <p:cNvGraphicFramePr/>
          <p:nvPr/>
        </p:nvGraphicFramePr>
        <p:xfrm>
          <a:off x="1403955" y="4876604"/>
          <a:ext cx="6191885" cy="1570990"/>
        </p:xfrm>
        <a:graphic>
          <a:graphicData uri="http://schemas.openxmlformats.org/drawingml/2006/table">
            <a:tbl>
              <a:tblPr>
                <a:noFill/>
              </a:tblPr>
              <a:tblGrid>
                <a:gridCol w="2807970"/>
                <a:gridCol w="3383915"/>
              </a:tblGrid>
              <a:tr h="391795">
                <a:tc>
                  <a:txBody>
                    <a:bodyPr/>
                    <a:lstStyle/>
                    <a:p>
                      <a:pPr marL="0" marR="0" lvl="0" indent="0" algn="l" rtl="0">
                        <a:lnSpc>
                          <a:spcPct val="100000"/>
                        </a:lnSpc>
                        <a:spcBef>
                          <a:spcPts val="0"/>
                        </a:spcBef>
                        <a:spcAft>
                          <a:spcPts val="0"/>
                        </a:spcAft>
                        <a:buClr>
                          <a:srgbClr val="0000CC"/>
                        </a:buClr>
                        <a:buSzPts val="1800"/>
                        <a:buFont typeface="Arial" panose="020B0604020202020204"/>
                        <a:buNone/>
                      </a:pPr>
                      <a:r>
                        <a:rPr lang="en-US" sz="1800" b="0" i="0" u="none" strike="noStrike" cap="none">
                          <a:solidFill>
                            <a:srgbClr val="0000CC"/>
                          </a:solidFill>
                          <a:latin typeface="Arial" panose="020B0604020202020204"/>
                          <a:ea typeface="Arial" panose="020B0604020202020204"/>
                          <a:cs typeface="Arial" panose="020B0604020202020204"/>
                          <a:sym typeface="Arial" panose="020B0604020202020204"/>
                        </a:rPr>
                        <a:t>Statistics</a:t>
                      </a:r>
                      <a:endParaRPr lang="en-US" sz="1800" b="0" i="0" u="none" strike="noStrike" cap="none">
                        <a:solidFill>
                          <a:srgbClr val="0000CC"/>
                        </a:solidFill>
                        <a:latin typeface="Arial" panose="020B0604020202020204"/>
                        <a:ea typeface="Arial" panose="020B0604020202020204"/>
                        <a:cs typeface="Arial" panose="020B0604020202020204"/>
                        <a:sym typeface="Arial" panose="020B0604020202020204"/>
                      </a:endParaRPr>
                    </a:p>
                  </a:txBody>
                  <a:tcPr marL="91437" marR="91437" marT="45693" marB="45693">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CC"/>
                        </a:buClr>
                        <a:buSzPts val="1800"/>
                        <a:buFont typeface="Arial" panose="020B0604020202020204"/>
                        <a:buNone/>
                      </a:pPr>
                      <a:r>
                        <a:rPr lang="en-US" sz="1800" b="0" i="0" u="none" strike="noStrike" cap="none">
                          <a:solidFill>
                            <a:srgbClr val="0000CC"/>
                          </a:solidFill>
                          <a:latin typeface="Arial" panose="020B0604020202020204"/>
                          <a:ea typeface="Arial" panose="020B0604020202020204"/>
                          <a:cs typeface="Arial" panose="020B0604020202020204"/>
                          <a:sym typeface="Arial" panose="020B0604020202020204"/>
                        </a:rPr>
                        <a:t>Value</a:t>
                      </a:r>
                      <a:endParaRPr lang="en-US" sz="1800" b="0" i="0" u="none" strike="noStrike" cap="none">
                        <a:solidFill>
                          <a:srgbClr val="0000CC"/>
                        </a:solidFill>
                        <a:latin typeface="Arial" panose="020B0604020202020204"/>
                        <a:ea typeface="Arial" panose="020B0604020202020204"/>
                        <a:cs typeface="Arial" panose="020B0604020202020204"/>
                        <a:sym typeface="Arial" panose="020B0604020202020204"/>
                      </a:endParaRPr>
                    </a:p>
                  </a:txBody>
                  <a:tcPr marL="91437" marR="91437" marT="45693" marB="45693">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93700">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t</a:t>
                      </a: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txBody>
                  <a:tcPr marL="91437" marR="91437" marT="45693" marB="45693">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3.7031</a:t>
                      </a: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txBody>
                  <a:tcPr marL="91437" marR="91437" marT="45693" marB="45693">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91795">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df</a:t>
                      </a: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txBody>
                  <a:tcPr marL="91437" marR="91437" marT="45693" marB="45693">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99</a:t>
                      </a: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txBody>
                  <a:tcPr marL="91437" marR="91437" marT="45693" marB="45693">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93700">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P value</a:t>
                      </a: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txBody>
                  <a:tcPr marL="91437" marR="91437" marT="45693" marB="45693">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0.0001753</a:t>
                      </a: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txBody>
                  <a:tcPr marL="91437" marR="91437" marT="45693" marB="45693">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3" name="Google Shape;373;p15"/>
          <p:cNvSpPr/>
          <p:nvPr/>
        </p:nvSpPr>
        <p:spPr>
          <a:xfrm>
            <a:off x="2013471" y="2438534"/>
            <a:ext cx="5028518" cy="1219035"/>
          </a:xfrm>
          <a:prstGeom prst="roundRect">
            <a:avLst>
              <a:gd name="adj" fmla="val 16667"/>
            </a:avLst>
          </a:prstGeom>
          <a:solidFill>
            <a:srgbClr val="0000FF"/>
          </a:solidFill>
          <a:ln w="9525" cap="flat" cmpd="sng">
            <a:solidFill>
              <a:schemeClr val="dk1"/>
            </a:solidFill>
            <a:prstDash val="solid"/>
            <a:miter lim="800000"/>
            <a:headEnd type="none" w="sm" len="sm"/>
            <a:tailEnd type="none" w="sm" len="sm"/>
          </a:ln>
        </p:spPr>
        <p:txBody>
          <a:bodyPr spcFirstLastPara="1" wrap="square" lIns="91412" tIns="45693" rIns="91412" bIns="45693" anchor="ctr" anchorCtr="0">
            <a:noAutofit/>
          </a:bodyPr>
          <a:lstStyle/>
          <a:p>
            <a:pPr algn="ctr">
              <a:buClr>
                <a:schemeClr val="lt1"/>
              </a:buClr>
              <a:buSzPts val="2200"/>
            </a:pPr>
            <a:r>
              <a:rPr lang="en-US" sz="2200" b="1" dirty="0">
                <a:solidFill>
                  <a:schemeClr val="lt1"/>
                </a:solidFill>
                <a:latin typeface="Arial" panose="020B0604020202020204"/>
                <a:ea typeface="Arial" panose="020B0604020202020204"/>
                <a:cs typeface="Arial" panose="020B0604020202020204"/>
                <a:sym typeface="Arial" panose="020B0604020202020204"/>
              </a:rPr>
              <a:t>NORMALITY TEST</a:t>
            </a:r>
            <a:endParaRP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0" name="Google Shape;380;p16"/>
          <p:cNvSpPr txBox="1"/>
          <p:nvPr/>
        </p:nvSpPr>
        <p:spPr>
          <a:xfrm>
            <a:off x="3356586" y="781408"/>
            <a:ext cx="6095173" cy="397510"/>
          </a:xfrm>
          <a:prstGeom prst="rect">
            <a:avLst/>
          </a:prstGeom>
          <a:noFill/>
          <a:ln>
            <a:noFill/>
          </a:ln>
        </p:spPr>
        <p:txBody>
          <a:bodyPr spcFirstLastPara="1" wrap="square" lIns="91412" tIns="45693" rIns="91412" bIns="45693" anchor="t" anchorCtr="0">
            <a:spAutoFit/>
          </a:bodyPr>
          <a:lstStyle/>
          <a:p>
            <a:pPr>
              <a:buClr>
                <a:srgbClr val="CC3300"/>
              </a:buClr>
              <a:buSzPts val="2000"/>
            </a:pPr>
            <a:r>
              <a:rPr lang="en-US" sz="2000" b="1" dirty="0">
                <a:solidFill>
                  <a:srgbClr val="CC3300"/>
                </a:solidFill>
                <a:latin typeface="Arial" panose="020B0604020202020204"/>
                <a:ea typeface="Arial" panose="020B0604020202020204"/>
                <a:cs typeface="Arial" panose="020B0604020202020204"/>
                <a:sym typeface="Arial" panose="020B0604020202020204"/>
              </a:rPr>
              <a:t>NORMALITY TEST</a:t>
            </a:r>
            <a:endParaRPr dirty="0"/>
          </a:p>
        </p:txBody>
      </p:sp>
      <p:sp>
        <p:nvSpPr>
          <p:cNvPr id="381" name="Google Shape;381;p16"/>
          <p:cNvSpPr txBox="1"/>
          <p:nvPr/>
        </p:nvSpPr>
        <p:spPr>
          <a:xfrm>
            <a:off x="503963" y="1125850"/>
            <a:ext cx="8457053" cy="759460"/>
          </a:xfrm>
          <a:prstGeom prst="rect">
            <a:avLst/>
          </a:prstGeom>
          <a:noFill/>
          <a:ln>
            <a:noFill/>
          </a:ln>
        </p:spPr>
        <p:txBody>
          <a:bodyPr spcFirstLastPara="1" wrap="square" lIns="91412" tIns="45693" rIns="91412" bIns="45693" anchor="t" anchorCtr="0">
            <a:spAutoFit/>
          </a:bodyPr>
          <a:lstStyle/>
          <a:p>
            <a:pPr>
              <a:buClr>
                <a:srgbClr val="0000CC"/>
              </a:buClr>
              <a:buSzPts val="1800"/>
            </a:pPr>
            <a:r>
              <a:rPr lang="en-US">
                <a:solidFill>
                  <a:srgbClr val="0000CC"/>
                </a:solidFill>
                <a:latin typeface="Arial" panose="020B0604020202020204"/>
                <a:ea typeface="Arial" panose="020B0604020202020204"/>
                <a:cs typeface="Arial" panose="020B0604020202020204"/>
                <a:sym typeface="Arial" panose="020B0604020202020204"/>
              </a:rPr>
              <a:t>Normality test</a:t>
            </a:r>
            <a:endParaRPr lang="en-US">
              <a:solidFill>
                <a:srgbClr val="0000CC"/>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	</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
        <p:nvSpPr>
          <p:cNvPr id="382" name="Google Shape;382;p16"/>
          <p:cNvSpPr txBox="1"/>
          <p:nvPr/>
        </p:nvSpPr>
        <p:spPr>
          <a:xfrm>
            <a:off x="489678" y="1508386"/>
            <a:ext cx="8380863" cy="643890"/>
          </a:xfrm>
          <a:prstGeom prst="rect">
            <a:avLst/>
          </a:prstGeom>
          <a:noFill/>
          <a:ln>
            <a:noFill/>
          </a:ln>
        </p:spPr>
        <p:txBody>
          <a:bodyPr spcFirstLastPara="1" wrap="square" lIns="91412" tIns="45693" rIns="91412" bIns="45693" anchor="t" anchorCtr="0">
            <a:spAutoFit/>
          </a:bodyPr>
          <a:lstStyle/>
          <a:p>
            <a:pPr algn="just">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A methodology to check whether the characteristic under study is normally distributed or not</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
        <p:nvSpPr>
          <p:cNvPr id="383" name="Google Shape;383;p16"/>
          <p:cNvSpPr txBox="1"/>
          <p:nvPr/>
        </p:nvSpPr>
        <p:spPr>
          <a:xfrm>
            <a:off x="489678" y="2197267"/>
            <a:ext cx="8471338" cy="4683760"/>
          </a:xfrm>
          <a:prstGeom prst="rect">
            <a:avLst/>
          </a:prstGeom>
          <a:noFill/>
          <a:ln>
            <a:noFill/>
          </a:ln>
        </p:spPr>
        <p:txBody>
          <a:bodyPr spcFirstLastPara="1" wrap="square" lIns="91412" tIns="45693" rIns="91412" bIns="45693" anchor="t" anchorCtr="0">
            <a:spAutoFit/>
          </a:bodyPr>
          <a:lstStyle/>
          <a:p>
            <a:pPr algn="just">
              <a:buClr>
                <a:srgbClr val="0000CC"/>
              </a:buClr>
              <a:buSzPts val="1800"/>
            </a:pPr>
            <a:r>
              <a:rPr lang="en-US" dirty="0">
                <a:solidFill>
                  <a:srgbClr val="0000CC"/>
                </a:solidFill>
                <a:latin typeface="Arial" panose="020B0604020202020204"/>
                <a:ea typeface="Arial" panose="020B0604020202020204"/>
                <a:cs typeface="Arial" panose="020B0604020202020204"/>
                <a:sym typeface="Arial" panose="020B0604020202020204"/>
              </a:rPr>
              <a:t>Two Methods :</a:t>
            </a:r>
            <a:endParaRPr dirty="0"/>
          </a:p>
          <a:p>
            <a:pPr algn="just">
              <a:spcBef>
                <a:spcPts val="900"/>
              </a:spcBef>
              <a:buClr>
                <a:schemeClr val="dk1"/>
              </a:buClr>
              <a:buSzPts val="1800"/>
            </a:pPr>
            <a:endParaRPr dirty="0">
              <a:solidFill>
                <a:srgbClr val="0000CC"/>
              </a:solidFill>
              <a:latin typeface="Arial" panose="020B0604020202020204"/>
              <a:ea typeface="Arial" panose="020B0604020202020204"/>
              <a:cs typeface="Arial" panose="020B0604020202020204"/>
              <a:sym typeface="Arial" panose="020B0604020202020204"/>
            </a:endParaRPr>
          </a:p>
          <a:p>
            <a:pPr algn="just">
              <a:spcBef>
                <a:spcPts val="600"/>
              </a:spcBef>
              <a:buClr>
                <a:srgbClr val="0000CC"/>
              </a:buClr>
              <a:buSzPts val="1800"/>
            </a:pPr>
            <a:r>
              <a:rPr lang="en-US" dirty="0">
                <a:solidFill>
                  <a:srgbClr val="0000CC"/>
                </a:solidFill>
                <a:latin typeface="Arial" panose="020B0604020202020204"/>
                <a:ea typeface="Arial" panose="020B0604020202020204"/>
                <a:cs typeface="Arial" panose="020B0604020202020204"/>
                <a:sym typeface="Arial" panose="020B0604020202020204"/>
              </a:rPr>
              <a:t>Normality test - </a:t>
            </a:r>
            <a:r>
              <a:rPr lang="en-US" dirty="0">
                <a:solidFill>
                  <a:srgbClr val="C00000"/>
                </a:solidFill>
                <a:latin typeface="Arial" panose="020B0604020202020204"/>
                <a:ea typeface="Arial" panose="020B0604020202020204"/>
                <a:cs typeface="Arial" panose="020B0604020202020204"/>
                <a:sym typeface="Arial" panose="020B0604020202020204"/>
              </a:rPr>
              <a:t>Quantile – Quantile (Q- Q) plot</a:t>
            </a:r>
            <a:endParaRPr dirty="0"/>
          </a:p>
          <a:p>
            <a:pPr algn="just">
              <a:spcBef>
                <a:spcPts val="12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Plots the ranked samples from the given distribution against a similar number of ranked quantiles taken from a normal distribution</a:t>
            </a:r>
            <a:endParaRPr dirty="0"/>
          </a:p>
          <a:p>
            <a:pPr algn="just">
              <a:spcBef>
                <a:spcPts val="12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If the sample is normally distributed then the line will be straight in the plot</a:t>
            </a:r>
            <a:endParaRPr dirty="0"/>
          </a:p>
          <a:p>
            <a:pPr algn="just">
              <a:spcBef>
                <a:spcPts val="1500"/>
              </a:spcBef>
              <a:buClr>
                <a:srgbClr val="0000CC"/>
              </a:buClr>
              <a:buSzPts val="1800"/>
            </a:pPr>
            <a:r>
              <a:rPr lang="en-US" dirty="0">
                <a:solidFill>
                  <a:srgbClr val="0000CC"/>
                </a:solidFill>
                <a:latin typeface="Arial" panose="020B0604020202020204"/>
                <a:ea typeface="Arial" panose="020B0604020202020204"/>
                <a:cs typeface="Arial" panose="020B0604020202020204"/>
                <a:sym typeface="Arial" panose="020B0604020202020204"/>
              </a:rPr>
              <a:t>Normality test – </a:t>
            </a:r>
            <a:r>
              <a:rPr lang="en-US" dirty="0">
                <a:solidFill>
                  <a:srgbClr val="C00000"/>
                </a:solidFill>
                <a:latin typeface="Arial" panose="020B0604020202020204"/>
                <a:ea typeface="Arial" panose="020B0604020202020204"/>
                <a:cs typeface="Arial" panose="020B0604020202020204"/>
                <a:sym typeface="Arial" panose="020B0604020202020204"/>
              </a:rPr>
              <a:t>Shapiro – Wilk test</a:t>
            </a:r>
            <a:endParaRPr dirty="0"/>
          </a:p>
          <a:p>
            <a:pPr algn="just">
              <a:spcBef>
                <a:spcPts val="600"/>
              </a:spcBef>
              <a:buClr>
                <a:srgbClr val="0000CC"/>
              </a:buClr>
              <a:buSzPts val="1800"/>
            </a:pPr>
            <a:r>
              <a:rPr lang="en-US" dirty="0">
                <a:solidFill>
                  <a:srgbClr val="0000CC"/>
                </a:solidFill>
                <a:latin typeface="Arial" panose="020B0604020202020204"/>
                <a:ea typeface="Arial" panose="020B0604020202020204"/>
                <a:cs typeface="Arial" panose="020B0604020202020204"/>
                <a:sym typeface="Arial" panose="020B0604020202020204"/>
              </a:rPr>
              <a:t>H0</a:t>
            </a:r>
            <a:r>
              <a:rPr lang="en-US" dirty="0">
                <a:solidFill>
                  <a:schemeClr val="dk1"/>
                </a:solidFill>
                <a:latin typeface="Arial" panose="020B0604020202020204"/>
                <a:ea typeface="Arial" panose="020B0604020202020204"/>
                <a:cs typeface="Arial" panose="020B0604020202020204"/>
                <a:sym typeface="Arial" panose="020B0604020202020204"/>
              </a:rPr>
              <a:t>: Deviation from bell shape (normality) = 0</a:t>
            </a:r>
            <a:endParaRPr dirty="0"/>
          </a:p>
          <a:p>
            <a:pPr algn="just">
              <a:spcBef>
                <a:spcPts val="1200"/>
              </a:spcBef>
              <a:buClr>
                <a:srgbClr val="0000CC"/>
              </a:buClr>
              <a:buSzPts val="1800"/>
            </a:pPr>
            <a:r>
              <a:rPr lang="en-US" dirty="0">
                <a:solidFill>
                  <a:srgbClr val="0000CC"/>
                </a:solidFill>
                <a:latin typeface="Arial" panose="020B0604020202020204"/>
                <a:ea typeface="Arial" panose="020B0604020202020204"/>
                <a:cs typeface="Arial" panose="020B0604020202020204"/>
                <a:sym typeface="Arial" panose="020B0604020202020204"/>
              </a:rPr>
              <a:t>H1</a:t>
            </a:r>
            <a:r>
              <a:rPr lang="en-US" dirty="0">
                <a:solidFill>
                  <a:schemeClr val="dk1"/>
                </a:solidFill>
                <a:latin typeface="Arial" panose="020B0604020202020204"/>
                <a:ea typeface="Arial" panose="020B0604020202020204"/>
                <a:cs typeface="Arial" panose="020B0604020202020204"/>
                <a:sym typeface="Arial" panose="020B0604020202020204"/>
              </a:rPr>
              <a:t> : Deviation from bell shape ≠ 0</a:t>
            </a:r>
            <a:endParaRPr dirty="0"/>
          </a:p>
          <a:p>
            <a:pPr algn="just">
              <a:spcBef>
                <a:spcPts val="12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If </a:t>
            </a:r>
            <a:r>
              <a:rPr lang="en-US" dirty="0">
                <a:solidFill>
                  <a:srgbClr val="0000CC"/>
                </a:solidFill>
                <a:latin typeface="Arial" panose="020B0604020202020204"/>
                <a:ea typeface="Arial" panose="020B0604020202020204"/>
                <a:cs typeface="Arial" panose="020B0604020202020204"/>
                <a:sym typeface="Arial" panose="020B0604020202020204"/>
              </a:rPr>
              <a:t>p value </a:t>
            </a:r>
            <a:r>
              <a:rPr lang="en-US" dirty="0">
                <a:solidFill>
                  <a:schemeClr val="dk1"/>
                </a:solidFill>
                <a:latin typeface="Arial" panose="020B0604020202020204"/>
                <a:ea typeface="Arial" panose="020B0604020202020204"/>
                <a:cs typeface="Arial" panose="020B0604020202020204"/>
                <a:sym typeface="Arial" panose="020B0604020202020204"/>
              </a:rPr>
              <a:t>≥ 0.05 (5%), then H0 is not rejected, distribution is </a:t>
            </a:r>
            <a:r>
              <a:rPr lang="en-US" dirty="0">
                <a:solidFill>
                  <a:srgbClr val="0000CC"/>
                </a:solidFill>
                <a:latin typeface="Arial" panose="020B0604020202020204"/>
                <a:ea typeface="Arial" panose="020B0604020202020204"/>
                <a:cs typeface="Arial" panose="020B0604020202020204"/>
                <a:sym typeface="Arial" panose="020B0604020202020204"/>
              </a:rPr>
              <a:t>normal</a:t>
            </a:r>
            <a:endParaRPr dirty="0"/>
          </a:p>
          <a:p>
            <a:pPr algn="just">
              <a:spcBef>
                <a:spcPts val="1500"/>
              </a:spcBef>
              <a:buClr>
                <a:schemeClr val="dk1"/>
              </a:buClr>
              <a:buSzPts val="1800"/>
            </a:pPr>
            <a:endParaRPr dirty="0">
              <a:solidFill>
                <a:srgbClr val="C00000"/>
              </a:solidFill>
              <a:latin typeface="Arial" panose="020B0604020202020204"/>
              <a:ea typeface="Arial" panose="020B0604020202020204"/>
              <a:cs typeface="Arial" panose="020B0604020202020204"/>
              <a:sym typeface="Arial" panose="020B0604020202020204"/>
            </a:endParaRPr>
          </a:p>
          <a:p>
            <a:endParaRPr dirty="0">
              <a:solidFill>
                <a:srgbClr val="C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0" name="Google Shape;390;p17"/>
          <p:cNvSpPr txBox="1"/>
          <p:nvPr/>
        </p:nvSpPr>
        <p:spPr>
          <a:xfrm>
            <a:off x="489678" y="1143310"/>
            <a:ext cx="8457053" cy="759460"/>
          </a:xfrm>
          <a:prstGeom prst="rect">
            <a:avLst/>
          </a:prstGeom>
          <a:noFill/>
          <a:ln>
            <a:noFill/>
          </a:ln>
        </p:spPr>
        <p:txBody>
          <a:bodyPr spcFirstLastPara="1" wrap="square" lIns="91412" tIns="45693" rIns="91412" bIns="45693" anchor="t" anchorCtr="0">
            <a:spAutoFit/>
          </a:bodyPr>
          <a:lstStyle/>
          <a:p>
            <a:pPr>
              <a:buClr>
                <a:srgbClr val="0000CC"/>
              </a:buClr>
              <a:buSzPts val="1800"/>
            </a:pPr>
            <a:r>
              <a:rPr lang="en-US">
                <a:solidFill>
                  <a:srgbClr val="0000CC"/>
                </a:solidFill>
                <a:latin typeface="Arial" panose="020B0604020202020204"/>
                <a:ea typeface="Arial" panose="020B0604020202020204"/>
                <a:cs typeface="Arial" panose="020B0604020202020204"/>
                <a:sym typeface="Arial" panose="020B0604020202020204"/>
              </a:rPr>
              <a:t>Normality test</a:t>
            </a:r>
            <a:endParaRPr lang="en-US">
              <a:solidFill>
                <a:srgbClr val="0000CC"/>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	</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
        <p:nvSpPr>
          <p:cNvPr id="391" name="Google Shape;391;p17"/>
          <p:cNvSpPr txBox="1"/>
          <p:nvPr/>
        </p:nvSpPr>
        <p:spPr>
          <a:xfrm>
            <a:off x="565867" y="1676638"/>
            <a:ext cx="8380863" cy="643890"/>
          </a:xfrm>
          <a:prstGeom prst="rect">
            <a:avLst/>
          </a:prstGeom>
          <a:noFill/>
          <a:ln>
            <a:noFill/>
          </a:ln>
        </p:spPr>
        <p:txBody>
          <a:bodyPr spcFirstLastPara="1" wrap="square" lIns="91412" tIns="45693" rIns="91412" bIns="45693" anchor="t" anchorCtr="0">
            <a:spAutoFit/>
          </a:bodyPr>
          <a:lstStyle/>
          <a:p>
            <a:pPr algn="just">
              <a:buClr>
                <a:srgbClr val="990000"/>
              </a:buClr>
              <a:buSzPts val="1800"/>
            </a:pPr>
            <a:r>
              <a:rPr lang="en-US">
                <a:solidFill>
                  <a:srgbClr val="990000"/>
                </a:solidFill>
                <a:latin typeface="Arial" panose="020B0604020202020204"/>
                <a:ea typeface="Arial" panose="020B0604020202020204"/>
                <a:cs typeface="Arial" panose="020B0604020202020204"/>
                <a:sym typeface="Arial" panose="020B0604020202020204"/>
              </a:rPr>
              <a:t>Exercise 1</a:t>
            </a:r>
            <a:r>
              <a:rPr lang="en-US">
                <a:solidFill>
                  <a:schemeClr val="dk1"/>
                </a:solidFill>
                <a:latin typeface="Arial" panose="020B0604020202020204"/>
                <a:ea typeface="Arial" panose="020B0604020202020204"/>
                <a:cs typeface="Arial" panose="020B0604020202020204"/>
                <a:sym typeface="Arial" panose="020B0604020202020204"/>
              </a:rPr>
              <a:t> : The processing times of purchase orders is given in PO_Processing.csv. Is the distribution of processing time is normally distributed?  </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
        <p:nvSpPr>
          <p:cNvPr id="392" name="Google Shape;392;p17"/>
          <p:cNvSpPr txBox="1"/>
          <p:nvPr/>
        </p:nvSpPr>
        <p:spPr>
          <a:xfrm>
            <a:off x="648407" y="2565518"/>
            <a:ext cx="7918963" cy="920750"/>
          </a:xfrm>
          <a:prstGeom prst="rect">
            <a:avLst/>
          </a:prstGeom>
          <a:noFill/>
          <a:ln>
            <a:noFill/>
          </a:ln>
        </p:spPr>
        <p:txBody>
          <a:bodyPr spcFirstLastPara="1" wrap="square" lIns="91412" tIns="45693" rIns="91412" bIns="45693" anchor="t" anchorCtr="0">
            <a:spAutoFit/>
          </a:bodyPr>
          <a:lstStyle/>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Normality Check using </a:t>
            </a:r>
            <a:r>
              <a:rPr lang="en-US">
                <a:solidFill>
                  <a:srgbClr val="0000CC"/>
                </a:solidFill>
                <a:latin typeface="Arial" panose="020B0604020202020204"/>
                <a:ea typeface="Arial" panose="020B0604020202020204"/>
                <a:cs typeface="Arial" panose="020B0604020202020204"/>
                <a:sym typeface="Arial" panose="020B0604020202020204"/>
              </a:rPr>
              <a:t>Normal Q – Q plot</a:t>
            </a:r>
            <a:endParaRPr lang="en-US">
              <a:solidFill>
                <a:srgbClr val="0000CC"/>
              </a:solidFill>
              <a:latin typeface="Arial" panose="020B0604020202020204"/>
              <a:ea typeface="Arial" panose="020B0604020202020204"/>
              <a:cs typeface="Arial" panose="020B0604020202020204"/>
              <a:sym typeface="Arial" panose="020B0604020202020204"/>
            </a:endParaRPr>
          </a:p>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&gt; qqnorm(PT) </a:t>
            </a:r>
            <a:endParaRPr lang="en-US">
              <a:solidFill>
                <a:schemeClr val="dk1"/>
              </a:solidFill>
              <a:latin typeface="Arial" panose="020B0604020202020204"/>
              <a:ea typeface="Arial" panose="020B0604020202020204"/>
              <a:cs typeface="Arial" panose="020B0604020202020204"/>
              <a:sym typeface="Arial" panose="020B0604020202020204"/>
            </a:endParaRPr>
          </a:p>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&gt; qqline(PT)</a:t>
            </a:r>
            <a:endParaRPr lang="en-US">
              <a:solidFill>
                <a:schemeClr val="dk1"/>
              </a:solidFill>
              <a:latin typeface="Arial" panose="020B0604020202020204"/>
              <a:ea typeface="Arial" panose="020B0604020202020204"/>
              <a:cs typeface="Arial" panose="020B0604020202020204"/>
              <a:sym typeface="Arial" panose="020B0604020202020204"/>
            </a:endParaRPr>
          </a:p>
        </p:txBody>
      </p:sp>
      <p:pic>
        <p:nvPicPr>
          <p:cNvPr id="393" name="Google Shape;393;p17"/>
          <p:cNvPicPr preferRelativeResize="0"/>
          <p:nvPr/>
        </p:nvPicPr>
        <p:blipFill rotWithShape="1">
          <a:blip r:embed="rId1"/>
          <a:srcRect/>
          <a:stretch>
            <a:fillRect/>
          </a:stretch>
        </p:blipFill>
        <p:spPr>
          <a:xfrm>
            <a:off x="2664258" y="3141701"/>
            <a:ext cx="4890423" cy="3141236"/>
          </a:xfrm>
          <a:prstGeom prst="rect">
            <a:avLst/>
          </a:prstGeom>
          <a:noFill/>
          <a:ln>
            <a:noFill/>
          </a:ln>
        </p:spPr>
      </p:pic>
      <p:sp>
        <p:nvSpPr>
          <p:cNvPr id="394" name="Google Shape;394;p17"/>
          <p:cNvSpPr txBox="1"/>
          <p:nvPr/>
        </p:nvSpPr>
        <p:spPr>
          <a:xfrm>
            <a:off x="3426244" y="746489"/>
            <a:ext cx="6095173" cy="397510"/>
          </a:xfrm>
          <a:prstGeom prst="rect">
            <a:avLst/>
          </a:prstGeom>
          <a:noFill/>
          <a:ln>
            <a:noFill/>
          </a:ln>
        </p:spPr>
        <p:txBody>
          <a:bodyPr spcFirstLastPara="1" wrap="square" lIns="91412" tIns="45693" rIns="91412" bIns="45693" anchor="t" anchorCtr="0">
            <a:spAutoFit/>
          </a:bodyPr>
          <a:lstStyle/>
          <a:p>
            <a:pPr>
              <a:buClr>
                <a:srgbClr val="CC3300"/>
              </a:buClr>
              <a:buSzPts val="2000"/>
            </a:pPr>
            <a:r>
              <a:rPr lang="en-US" sz="2000" b="1">
                <a:solidFill>
                  <a:srgbClr val="CC3300"/>
                </a:solidFill>
                <a:latin typeface="Arial" panose="020B0604020202020204"/>
                <a:ea typeface="Arial" panose="020B0604020202020204"/>
                <a:cs typeface="Arial" panose="020B0604020202020204"/>
                <a:sym typeface="Arial" panose="020B0604020202020204"/>
              </a:rPr>
              <a:t>NORMALITY TEST</a:t>
            </a:r>
            <a:endParaRPr lang="en-US" sz="2000" b="1">
              <a:solidFill>
                <a:srgbClr val="CC33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18"/>
          <p:cNvSpPr txBox="1"/>
          <p:nvPr/>
        </p:nvSpPr>
        <p:spPr>
          <a:xfrm>
            <a:off x="489678" y="1143310"/>
            <a:ext cx="8457053" cy="759460"/>
          </a:xfrm>
          <a:prstGeom prst="rect">
            <a:avLst/>
          </a:prstGeom>
          <a:noFill/>
          <a:ln>
            <a:noFill/>
          </a:ln>
        </p:spPr>
        <p:txBody>
          <a:bodyPr spcFirstLastPara="1" wrap="square" lIns="91412" tIns="45693" rIns="91412" bIns="45693" anchor="t" anchorCtr="0">
            <a:spAutoFit/>
          </a:bodyPr>
          <a:lstStyle/>
          <a:p>
            <a:pPr>
              <a:buClr>
                <a:srgbClr val="0000CC"/>
              </a:buClr>
              <a:buSzPts val="1800"/>
            </a:pPr>
            <a:r>
              <a:rPr lang="en-US">
                <a:solidFill>
                  <a:srgbClr val="0000CC"/>
                </a:solidFill>
                <a:latin typeface="Arial" panose="020B0604020202020204"/>
                <a:ea typeface="Arial" panose="020B0604020202020204"/>
                <a:cs typeface="Arial" panose="020B0604020202020204"/>
                <a:sym typeface="Arial" panose="020B0604020202020204"/>
              </a:rPr>
              <a:t>Normality test</a:t>
            </a:r>
            <a:endParaRPr lang="en-US">
              <a:solidFill>
                <a:srgbClr val="0000CC"/>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	</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
        <p:nvSpPr>
          <p:cNvPr id="402" name="Google Shape;402;p18"/>
          <p:cNvSpPr txBox="1"/>
          <p:nvPr/>
        </p:nvSpPr>
        <p:spPr>
          <a:xfrm>
            <a:off x="565867" y="1676638"/>
            <a:ext cx="8380863" cy="643890"/>
          </a:xfrm>
          <a:prstGeom prst="rect">
            <a:avLst/>
          </a:prstGeom>
          <a:noFill/>
          <a:ln>
            <a:noFill/>
          </a:ln>
        </p:spPr>
        <p:txBody>
          <a:bodyPr spcFirstLastPara="1" wrap="square" lIns="91412" tIns="45693" rIns="91412" bIns="45693" anchor="t" anchorCtr="0">
            <a:spAutoFit/>
          </a:bodyPr>
          <a:lstStyle/>
          <a:p>
            <a:pPr algn="just">
              <a:buClr>
                <a:srgbClr val="990000"/>
              </a:buClr>
              <a:buSzPts val="1800"/>
            </a:pPr>
            <a:r>
              <a:rPr lang="en-US">
                <a:solidFill>
                  <a:srgbClr val="990000"/>
                </a:solidFill>
                <a:latin typeface="Arial" panose="020B0604020202020204"/>
                <a:ea typeface="Arial" panose="020B0604020202020204"/>
                <a:cs typeface="Arial" panose="020B0604020202020204"/>
                <a:sym typeface="Arial" panose="020B0604020202020204"/>
              </a:rPr>
              <a:t>Exercise 1</a:t>
            </a:r>
            <a:r>
              <a:rPr lang="en-US">
                <a:solidFill>
                  <a:schemeClr val="dk1"/>
                </a:solidFill>
                <a:latin typeface="Arial" panose="020B0604020202020204"/>
                <a:ea typeface="Arial" panose="020B0604020202020204"/>
                <a:cs typeface="Arial" panose="020B0604020202020204"/>
                <a:sym typeface="Arial" panose="020B0604020202020204"/>
              </a:rPr>
              <a:t> : The processing times of purchase orders is given in PO_Processing.csv. Is the distribution of processing time is normally distributed?  </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
        <p:nvSpPr>
          <p:cNvPr id="403" name="Google Shape;403;p18"/>
          <p:cNvSpPr txBox="1"/>
          <p:nvPr/>
        </p:nvSpPr>
        <p:spPr>
          <a:xfrm>
            <a:off x="3391416" y="722679"/>
            <a:ext cx="6095173" cy="397510"/>
          </a:xfrm>
          <a:prstGeom prst="rect">
            <a:avLst/>
          </a:prstGeom>
          <a:noFill/>
          <a:ln>
            <a:noFill/>
          </a:ln>
        </p:spPr>
        <p:txBody>
          <a:bodyPr spcFirstLastPara="1" wrap="square" lIns="91412" tIns="45693" rIns="91412" bIns="45693" anchor="t" anchorCtr="0">
            <a:spAutoFit/>
          </a:bodyPr>
          <a:lstStyle/>
          <a:p>
            <a:pPr>
              <a:buClr>
                <a:srgbClr val="CC3300"/>
              </a:buClr>
              <a:buSzPts val="2000"/>
            </a:pPr>
            <a:r>
              <a:rPr lang="en-US" sz="2000" b="1" dirty="0">
                <a:solidFill>
                  <a:srgbClr val="CC3300"/>
                </a:solidFill>
                <a:latin typeface="Arial" panose="020B0604020202020204"/>
                <a:ea typeface="Arial" panose="020B0604020202020204"/>
                <a:cs typeface="Arial" panose="020B0604020202020204"/>
                <a:sym typeface="Arial" panose="020B0604020202020204"/>
              </a:rPr>
              <a:t>NORMALITY TEST</a:t>
            </a:r>
            <a:endParaRPr dirty="0"/>
          </a:p>
        </p:txBody>
      </p:sp>
      <p:sp>
        <p:nvSpPr>
          <p:cNvPr id="404" name="Google Shape;404;p18"/>
          <p:cNvSpPr txBox="1"/>
          <p:nvPr/>
        </p:nvSpPr>
        <p:spPr>
          <a:xfrm>
            <a:off x="718248" y="2743293"/>
            <a:ext cx="7918963" cy="643890"/>
          </a:xfrm>
          <a:prstGeom prst="rect">
            <a:avLst/>
          </a:prstGeom>
          <a:noFill/>
          <a:ln>
            <a:noFill/>
          </a:ln>
        </p:spPr>
        <p:txBody>
          <a:bodyPr spcFirstLastPara="1" wrap="square" lIns="91412" tIns="45693" rIns="91412" bIns="45693" anchor="t" anchorCtr="0">
            <a:spAutoFit/>
          </a:bodyPr>
          <a:lstStyle/>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Normality Check using </a:t>
            </a:r>
            <a:r>
              <a:rPr lang="en-US">
                <a:solidFill>
                  <a:srgbClr val="0000CC"/>
                </a:solidFill>
                <a:latin typeface="Arial" panose="020B0604020202020204"/>
                <a:ea typeface="Arial" panose="020B0604020202020204"/>
                <a:cs typeface="Arial" panose="020B0604020202020204"/>
                <a:sym typeface="Arial" panose="020B0604020202020204"/>
              </a:rPr>
              <a:t>Shapiro – Wilk test</a:t>
            </a:r>
            <a:endParaRPr lang="en-US">
              <a:solidFill>
                <a:srgbClr val="0000CC"/>
              </a:solidFill>
              <a:latin typeface="Arial" panose="020B0604020202020204"/>
              <a:ea typeface="Arial" panose="020B0604020202020204"/>
              <a:cs typeface="Arial" panose="020B0604020202020204"/>
              <a:sym typeface="Arial" panose="020B0604020202020204"/>
            </a:endParaRPr>
          </a:p>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&gt; shapiro.test(PT) </a:t>
            </a:r>
            <a:endParaRPr lang="en-US">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405" name="Google Shape;405;p18"/>
          <p:cNvGraphicFramePr/>
          <p:nvPr/>
        </p:nvGraphicFramePr>
        <p:xfrm>
          <a:off x="1403954" y="3733760"/>
          <a:ext cx="6094730" cy="1112825"/>
        </p:xfrm>
        <a:graphic>
          <a:graphicData uri="http://schemas.openxmlformats.org/drawingml/2006/table">
            <a:tbl>
              <a:tblPr>
                <a:noFill/>
              </a:tblPr>
              <a:tblGrid>
                <a:gridCol w="3047365"/>
                <a:gridCol w="3047365"/>
              </a:tblGrid>
              <a:tr h="371475">
                <a:tc>
                  <a:txBody>
                    <a:bodyPr/>
                    <a:lstStyle/>
                    <a:p>
                      <a:pPr marL="0" marR="0" lvl="0" indent="0" algn="l" rtl="0">
                        <a:lnSpc>
                          <a:spcPct val="100000"/>
                        </a:lnSpc>
                        <a:spcBef>
                          <a:spcPts val="0"/>
                        </a:spcBef>
                        <a:spcAft>
                          <a:spcPts val="0"/>
                        </a:spcAft>
                        <a:buClr>
                          <a:srgbClr val="0000CC"/>
                        </a:buClr>
                        <a:buSzPts val="1800"/>
                        <a:buFont typeface="Arial" panose="020B0604020202020204"/>
                        <a:buNone/>
                      </a:pPr>
                      <a:r>
                        <a:rPr lang="en-US" sz="1800" b="0" i="0" u="none" strike="noStrike" cap="none">
                          <a:solidFill>
                            <a:srgbClr val="0000CC"/>
                          </a:solidFill>
                          <a:latin typeface="Arial" panose="020B0604020202020204"/>
                          <a:ea typeface="Arial" panose="020B0604020202020204"/>
                          <a:cs typeface="Arial" panose="020B0604020202020204"/>
                          <a:sym typeface="Arial" panose="020B0604020202020204"/>
                        </a:rPr>
                        <a:t>Statistics</a:t>
                      </a:r>
                      <a:endParaRPr lang="en-US" sz="1800" b="0" i="0" u="none" strike="noStrike" cap="none">
                        <a:solidFill>
                          <a:srgbClr val="0000CC"/>
                        </a:solidFill>
                        <a:latin typeface="Arial" panose="020B0604020202020204"/>
                        <a:ea typeface="Arial" panose="020B0604020202020204"/>
                        <a:cs typeface="Arial" panose="020B0604020202020204"/>
                        <a:sym typeface="Arial" panose="020B0604020202020204"/>
                      </a:endParaRPr>
                    </a:p>
                  </a:txBody>
                  <a:tcPr marL="91437" marR="91437" marT="45718" marB="4571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CC"/>
                        </a:buClr>
                        <a:buSzPts val="1800"/>
                        <a:buFont typeface="Arial" panose="020B0604020202020204"/>
                        <a:buNone/>
                      </a:pPr>
                      <a:r>
                        <a:rPr lang="en-US" sz="1800" b="0" i="0" u="none" strike="noStrike" cap="none">
                          <a:solidFill>
                            <a:srgbClr val="0000CC"/>
                          </a:solidFill>
                          <a:latin typeface="Arial" panose="020B0604020202020204"/>
                          <a:ea typeface="Arial" panose="020B0604020202020204"/>
                          <a:cs typeface="Arial" panose="020B0604020202020204"/>
                          <a:sym typeface="Arial" panose="020B0604020202020204"/>
                        </a:rPr>
                        <a:t>Value</a:t>
                      </a:r>
                      <a:endParaRPr lang="en-US" sz="1800" b="0" i="0" u="none" strike="noStrike" cap="none">
                        <a:solidFill>
                          <a:srgbClr val="0000CC"/>
                        </a:solidFill>
                        <a:latin typeface="Arial" panose="020B0604020202020204"/>
                        <a:ea typeface="Arial" panose="020B0604020202020204"/>
                        <a:cs typeface="Arial" panose="020B0604020202020204"/>
                        <a:sym typeface="Arial" panose="020B0604020202020204"/>
                      </a:endParaRPr>
                    </a:p>
                  </a:txBody>
                  <a:tcPr marL="91437" marR="91437" marT="45718" marB="4571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875">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W</a:t>
                      </a: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txBody>
                  <a:tcPr marL="91437" marR="91437" marT="45718" marB="4571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0.9804</a:t>
                      </a: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txBody>
                  <a:tcPr marL="91437" marR="91437" marT="45718" marB="4571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1475">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p value</a:t>
                      </a: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txBody>
                  <a:tcPr marL="91437" marR="91437" marT="45718" marB="4571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0.1418</a:t>
                      </a: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txBody>
                  <a:tcPr marL="91437" marR="91437" marT="45718" marB="4571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406" name="Google Shape;406;p18"/>
          <p:cNvSpPr txBox="1"/>
          <p:nvPr/>
        </p:nvSpPr>
        <p:spPr>
          <a:xfrm>
            <a:off x="565868" y="5333743"/>
            <a:ext cx="7918963" cy="367030"/>
          </a:xfrm>
          <a:prstGeom prst="rect">
            <a:avLst/>
          </a:prstGeom>
          <a:noFill/>
          <a:ln>
            <a:noFill/>
          </a:ln>
        </p:spPr>
        <p:txBody>
          <a:bodyPr spcFirstLastPara="1" wrap="square" lIns="91412" tIns="45693" rIns="91412" bIns="45693" anchor="t" anchorCtr="0">
            <a:spAutoFit/>
          </a:bodyPr>
          <a:lstStyle/>
          <a:p>
            <a:pPr>
              <a:buClr>
                <a:srgbClr val="C00000"/>
              </a:buClr>
              <a:buSzPts val="1800"/>
            </a:pPr>
            <a:r>
              <a:rPr lang="en-US">
                <a:solidFill>
                  <a:srgbClr val="C00000"/>
                </a:solidFill>
                <a:latin typeface="Arial" panose="020B0604020202020204"/>
                <a:ea typeface="Arial" panose="020B0604020202020204"/>
                <a:cs typeface="Arial" panose="020B0604020202020204"/>
                <a:sym typeface="Arial" panose="020B0604020202020204"/>
              </a:rPr>
              <a:t>Conclusion:</a:t>
            </a:r>
            <a:r>
              <a:rPr lang="en-US">
                <a:solidFill>
                  <a:schemeClr val="dk1"/>
                </a:solidFill>
                <a:latin typeface="Arial" panose="020B0604020202020204"/>
                <a:ea typeface="Arial" panose="020B0604020202020204"/>
                <a:cs typeface="Arial" panose="020B0604020202020204"/>
                <a:sym typeface="Arial" panose="020B0604020202020204"/>
              </a:rPr>
              <a:t> The data is Normal if </a:t>
            </a:r>
            <a:r>
              <a:rPr lang="en-US">
                <a:solidFill>
                  <a:srgbClr val="0000CC"/>
                </a:solidFill>
                <a:latin typeface="Arial" panose="020B0604020202020204"/>
                <a:ea typeface="Arial" panose="020B0604020202020204"/>
                <a:cs typeface="Arial" panose="020B0604020202020204"/>
                <a:sym typeface="Arial" panose="020B0604020202020204"/>
              </a:rPr>
              <a:t>p-value </a:t>
            </a:r>
            <a:r>
              <a:rPr lang="en-US">
                <a:solidFill>
                  <a:schemeClr val="dk1"/>
                </a:solidFill>
                <a:latin typeface="Arial" panose="020B0604020202020204"/>
                <a:ea typeface="Arial" panose="020B0604020202020204"/>
                <a:cs typeface="Arial" panose="020B0604020202020204"/>
                <a:sym typeface="Arial" panose="020B0604020202020204"/>
              </a:rPr>
              <a:t>is above 0.05 </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60" name="Google Shape;660;p44"/>
          <p:cNvSpPr/>
          <p:nvPr/>
        </p:nvSpPr>
        <p:spPr>
          <a:xfrm>
            <a:off x="2236099" y="2563703"/>
            <a:ext cx="5028518" cy="1219035"/>
          </a:xfrm>
          <a:prstGeom prst="roundRect">
            <a:avLst>
              <a:gd name="adj" fmla="val 16667"/>
            </a:avLst>
          </a:prstGeom>
          <a:solidFill>
            <a:srgbClr val="000099"/>
          </a:solidFill>
          <a:ln w="9525" cap="flat" cmpd="sng">
            <a:solidFill>
              <a:schemeClr val="dk1"/>
            </a:solidFill>
            <a:prstDash val="solid"/>
            <a:miter lim="800000"/>
            <a:headEnd type="none" w="sm" len="sm"/>
            <a:tailEnd type="none" w="sm" len="sm"/>
          </a:ln>
        </p:spPr>
        <p:txBody>
          <a:bodyPr spcFirstLastPara="1" wrap="square" lIns="91412" tIns="45693" rIns="91412" bIns="45693" anchor="ctr" anchorCtr="0">
            <a:noAutofit/>
          </a:bodyPr>
          <a:lstStyle/>
          <a:p>
            <a:pPr algn="ctr">
              <a:buClr>
                <a:schemeClr val="lt1"/>
              </a:buClr>
              <a:buSzPts val="2200"/>
            </a:pPr>
            <a:r>
              <a:rPr lang="en-US" sz="2200" b="1" dirty="0">
                <a:solidFill>
                  <a:schemeClr val="lt1"/>
                </a:solidFill>
                <a:latin typeface="Arial" panose="020B0604020202020204"/>
                <a:ea typeface="Arial" panose="020B0604020202020204"/>
                <a:cs typeface="Arial" panose="020B0604020202020204"/>
                <a:sym typeface="Arial" panose="020B0604020202020204"/>
              </a:rPr>
              <a:t>SIMPLE LINEAR REGRESSION USING RStudio</a:t>
            </a:r>
            <a:endParaRP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7" name="Google Shape;667;p45"/>
          <p:cNvSpPr txBox="1"/>
          <p:nvPr/>
        </p:nvSpPr>
        <p:spPr>
          <a:xfrm>
            <a:off x="413488" y="1075305"/>
            <a:ext cx="8838001" cy="520700"/>
          </a:xfrm>
          <a:prstGeom prst="rect">
            <a:avLst/>
          </a:prstGeom>
          <a:noFill/>
          <a:ln>
            <a:noFill/>
          </a:ln>
        </p:spPr>
        <p:txBody>
          <a:bodyPr spcFirstLastPara="1" wrap="square" lIns="91412" tIns="45693" rIns="91412" bIns="45693" anchor="t" anchorCtr="0">
            <a:spAutoFit/>
          </a:bodyPr>
          <a:lstStyle/>
          <a:p>
            <a:pPr>
              <a:buClr>
                <a:srgbClr val="000099"/>
              </a:buClr>
              <a:buSzPts val="1800"/>
            </a:pPr>
            <a:r>
              <a:rPr lang="en-US" sz="2800" dirty="0">
                <a:solidFill>
                  <a:srgbClr val="C00000"/>
                </a:solidFill>
                <a:latin typeface="Times" panose="02020603050405020304" pitchFamily="18" charset="0"/>
                <a:ea typeface="Arial" panose="020B0604020202020204"/>
                <a:cs typeface="Times" panose="02020603050405020304" pitchFamily="18" charset="0"/>
                <a:sym typeface="Arial" panose="020B0604020202020204"/>
              </a:rPr>
              <a:t>Regression</a:t>
            </a:r>
            <a:r>
              <a:rPr lang="en-US" dirty="0">
                <a:solidFill>
                  <a:schemeClr val="dk1"/>
                </a:solidFill>
                <a:latin typeface="Arial" panose="020B0604020202020204"/>
                <a:ea typeface="Arial" panose="020B0604020202020204"/>
                <a:cs typeface="Arial" panose="020B0604020202020204"/>
                <a:sym typeface="Arial" panose="020B0604020202020204"/>
              </a:rPr>
              <a:t> </a:t>
            </a:r>
            <a:endParaRPr dirty="0"/>
          </a:p>
        </p:txBody>
      </p:sp>
      <p:sp>
        <p:nvSpPr>
          <p:cNvPr id="668" name="Google Shape;668;p45"/>
          <p:cNvSpPr txBox="1"/>
          <p:nvPr/>
        </p:nvSpPr>
        <p:spPr>
          <a:xfrm>
            <a:off x="413488" y="1981396"/>
            <a:ext cx="7466587" cy="1544320"/>
          </a:xfrm>
          <a:prstGeom prst="rect">
            <a:avLst/>
          </a:prstGeom>
          <a:noFill/>
          <a:ln>
            <a:noFill/>
          </a:ln>
        </p:spPr>
        <p:txBody>
          <a:bodyPr spcFirstLastPara="1" wrap="square" lIns="91412" tIns="45693" rIns="91412" bIns="45693" anchor="t" anchorCtr="0">
            <a:spAutoFit/>
          </a:bodyPr>
          <a:lstStyle/>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Correlation helps </a:t>
            </a:r>
            <a:endParaRPr lang="en-US">
              <a:solidFill>
                <a:schemeClr val="dk1"/>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	To check whether two variables are related</a:t>
            </a:r>
            <a:endParaRPr lang="en-US">
              <a:solidFill>
                <a:schemeClr val="dk1"/>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If related</a:t>
            </a:r>
            <a:endParaRPr lang="en-US">
              <a:solidFill>
                <a:schemeClr val="dk1"/>
              </a:solidFill>
              <a:latin typeface="Arial" panose="020B0604020202020204"/>
              <a:ea typeface="Arial" panose="020B0604020202020204"/>
              <a:cs typeface="Arial" panose="020B0604020202020204"/>
              <a:sym typeface="Arial" panose="020B0604020202020204"/>
            </a:endParaRPr>
          </a:p>
          <a:p>
            <a:pPr>
              <a:spcBef>
                <a:spcPts val="900"/>
              </a:spcBef>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	Identify the type &amp; degree of relationship</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
        <p:nvSpPr>
          <p:cNvPr id="670" name="Google Shape;670;p45"/>
          <p:cNvSpPr txBox="1"/>
          <p:nvPr/>
        </p:nvSpPr>
        <p:spPr>
          <a:xfrm>
            <a:off x="413488" y="3828996"/>
            <a:ext cx="8380863" cy="1151890"/>
          </a:xfrm>
          <a:prstGeom prst="rect">
            <a:avLst/>
          </a:prstGeom>
          <a:noFill/>
          <a:ln>
            <a:noFill/>
          </a:ln>
        </p:spPr>
        <p:txBody>
          <a:bodyPr spcFirstLastPara="1" wrap="square" lIns="91412" tIns="45693" rIns="91412" bIns="45693" anchor="t" anchorCtr="0">
            <a:spAutoFit/>
          </a:bodyPr>
          <a:lstStyle/>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Regression helps </a:t>
            </a:r>
            <a:endParaRPr lang="en-US">
              <a:solidFill>
                <a:schemeClr val="dk1"/>
              </a:solidFill>
              <a:latin typeface="Arial" panose="020B0604020202020204"/>
              <a:ea typeface="Arial" panose="020B0604020202020204"/>
              <a:cs typeface="Arial" panose="020B0604020202020204"/>
              <a:sym typeface="Arial" panose="020B0604020202020204"/>
            </a:endParaRPr>
          </a:p>
          <a:p>
            <a:pPr lvl="1" indent="-114300">
              <a:spcBef>
                <a:spcPts val="900"/>
              </a:spcBef>
              <a:buClr>
                <a:schemeClr val="dk1"/>
              </a:buClr>
              <a:buSzPts val="1800"/>
              <a:buFont typeface="Arial" panose="020B0604020202020204"/>
              <a:buChar char="•"/>
            </a:pPr>
            <a:r>
              <a:rPr lang="en-US">
                <a:solidFill>
                  <a:schemeClr val="dk1"/>
                </a:solidFill>
                <a:latin typeface="Arial" panose="020B0604020202020204"/>
                <a:ea typeface="Arial" panose="020B0604020202020204"/>
                <a:cs typeface="Arial" panose="020B0604020202020204"/>
                <a:sym typeface="Arial" panose="020B0604020202020204"/>
              </a:rPr>
              <a:t>To identify the exact form of the relationship</a:t>
            </a:r>
            <a:endParaRPr lang="en-US">
              <a:solidFill>
                <a:schemeClr val="dk1"/>
              </a:solidFill>
              <a:latin typeface="Arial" panose="020B0604020202020204"/>
              <a:ea typeface="Arial" panose="020B0604020202020204"/>
              <a:cs typeface="Arial" panose="020B0604020202020204"/>
              <a:sym typeface="Arial" panose="020B0604020202020204"/>
            </a:endParaRPr>
          </a:p>
          <a:p>
            <a:pPr lvl="1" indent="-114300">
              <a:spcBef>
                <a:spcPts val="900"/>
              </a:spcBef>
              <a:buClr>
                <a:schemeClr val="dk1"/>
              </a:buClr>
              <a:buSzPts val="1800"/>
              <a:buFont typeface="Arial" panose="020B0604020202020204"/>
              <a:buChar char="•"/>
            </a:pPr>
            <a:r>
              <a:rPr lang="en-US">
                <a:solidFill>
                  <a:schemeClr val="dk1"/>
                </a:solidFill>
                <a:latin typeface="Arial" panose="020B0604020202020204"/>
                <a:ea typeface="Arial" panose="020B0604020202020204"/>
                <a:cs typeface="Arial" panose="020B0604020202020204"/>
                <a:sym typeface="Arial" panose="020B0604020202020204"/>
              </a:rPr>
              <a:t>To model output in terms  of input or process variables</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7" name="Google Shape;677;p46"/>
          <p:cNvSpPr txBox="1"/>
          <p:nvPr/>
        </p:nvSpPr>
        <p:spPr>
          <a:xfrm>
            <a:off x="456934" y="1596095"/>
            <a:ext cx="8568163" cy="1590040"/>
          </a:xfrm>
          <a:prstGeom prst="rect">
            <a:avLst/>
          </a:prstGeom>
          <a:noFill/>
          <a:ln>
            <a:noFill/>
          </a:ln>
        </p:spPr>
        <p:txBody>
          <a:bodyPr spcFirstLastPara="1" wrap="square" lIns="91412" tIns="45693" rIns="91412" bIns="45693" anchor="t" anchorCtr="0">
            <a:spAutoFit/>
          </a:bodyPr>
          <a:lstStyle/>
          <a:p>
            <a:pPr marL="1344295" indent="-1344295" algn="just">
              <a:buClr>
                <a:schemeClr val="accent2"/>
              </a:buClr>
              <a:buSzPts val="1800"/>
            </a:pPr>
            <a:r>
              <a:rPr lang="en-US" dirty="0">
                <a:solidFill>
                  <a:schemeClr val="accent2"/>
                </a:solidFill>
                <a:latin typeface="Arial" panose="020B0604020202020204"/>
                <a:ea typeface="Arial" panose="020B0604020202020204"/>
                <a:cs typeface="Arial" panose="020B0604020202020204"/>
                <a:sym typeface="Arial" panose="020B0604020202020204"/>
              </a:rPr>
              <a:t> </a:t>
            </a:r>
            <a:endParaRPr dirty="0"/>
          </a:p>
          <a:p>
            <a:pPr marL="1344295" indent="-1344295" algn="just">
              <a:spcBef>
                <a:spcPts val="900"/>
              </a:spcBef>
              <a:buClr>
                <a:srgbClr val="000099"/>
              </a:buClr>
              <a:buSzPts val="1800"/>
            </a:pPr>
            <a:r>
              <a:rPr lang="en-US" dirty="0" smtClean="0">
                <a:solidFill>
                  <a:srgbClr val="C00000"/>
                </a:solidFill>
                <a:latin typeface="Arial" panose="020B0604020202020204"/>
                <a:ea typeface="Arial" panose="020B0604020202020204"/>
                <a:cs typeface="Arial" panose="020B0604020202020204"/>
                <a:sym typeface="Arial" panose="020B0604020202020204"/>
              </a:rPr>
              <a:t>Exercise1:</a:t>
            </a:r>
            <a:r>
              <a:rPr lang="en-US" dirty="0" smtClean="0">
                <a:solidFill>
                  <a:srgbClr val="000099"/>
                </a:solidFill>
                <a:latin typeface="Arial" panose="020B0604020202020204"/>
                <a:ea typeface="Arial" panose="020B0604020202020204"/>
                <a:cs typeface="Arial" panose="020B0604020202020204"/>
                <a:sym typeface="Arial" panose="020B0604020202020204"/>
              </a:rPr>
              <a:t> </a:t>
            </a:r>
            <a:r>
              <a:rPr lang="en-US" dirty="0" smtClean="0">
                <a:solidFill>
                  <a:schemeClr val="dk1"/>
                </a:solidFill>
                <a:latin typeface="Arial" panose="020B0604020202020204"/>
                <a:ea typeface="Arial" panose="020B0604020202020204"/>
                <a:cs typeface="Arial" panose="020B0604020202020204"/>
                <a:sym typeface="Arial" panose="020B0604020202020204"/>
              </a:rPr>
              <a:t>The </a:t>
            </a:r>
            <a:r>
              <a:rPr lang="en-US" dirty="0">
                <a:solidFill>
                  <a:schemeClr val="dk1"/>
                </a:solidFill>
                <a:latin typeface="Arial" panose="020B0604020202020204"/>
                <a:ea typeface="Arial" panose="020B0604020202020204"/>
                <a:cs typeface="Arial" panose="020B0604020202020204"/>
                <a:sym typeface="Arial" panose="020B0604020202020204"/>
              </a:rPr>
              <a:t>data from the pulp drying process is given in the file DC_Simple_Reg.csv. The file contains data on the dry content achieved at different dryer temperature. Develop a prediction model for dry content in terms of dryer temperature.</a:t>
            </a:r>
            <a:endParaRPr dirty="0"/>
          </a:p>
        </p:txBody>
      </p:sp>
      <p:sp>
        <p:nvSpPr>
          <p:cNvPr id="6" name="Title 1"/>
          <p:cNvSpPr txBox="1"/>
          <p:nvPr/>
        </p:nvSpPr>
        <p:spPr>
          <a:xfrm>
            <a:off x="456933" y="1101180"/>
            <a:ext cx="8337530" cy="494915"/>
          </a:xfrm>
          <a:prstGeom prst="rect">
            <a:avLst/>
          </a:prstGeom>
        </p:spPr>
        <p:txBody>
          <a:bodyPr>
            <a:normAutofit fontScale="8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sz="3200" dirty="0" smtClean="0">
                <a:solidFill>
                  <a:srgbClr val="C00000"/>
                </a:solidFill>
                <a:latin typeface="Times New Roman" panose="02020603050405020304" pitchFamily="18" charset="0"/>
                <a:cs typeface="Times New Roman" panose="02020603050405020304" pitchFamily="18" charset="0"/>
              </a:rPr>
              <a:t>Practical Problem:</a:t>
            </a:r>
            <a:endParaRPr lang="en-IN" sz="32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11" y="704458"/>
            <a:ext cx="8424196" cy="864951"/>
          </a:xfrm>
        </p:spPr>
        <p:txBody>
          <a:bodyPr>
            <a:normAutofit/>
          </a:bodyPr>
          <a:lstStyle/>
          <a:p>
            <a:r>
              <a:rPr lang="en-US" dirty="0">
                <a:solidFill>
                  <a:srgbClr val="C00000"/>
                </a:solidFill>
                <a:latin typeface="Times New Roman" panose="02020603050405020304" pitchFamily="18" charset="0"/>
                <a:cs typeface="Times New Roman" panose="02020603050405020304" pitchFamily="18" charset="0"/>
              </a:rPr>
              <a:t>How to use R for simple </a:t>
            </a:r>
            <a:r>
              <a:rPr lang="en-US" dirty="0" smtClean="0">
                <a:solidFill>
                  <a:srgbClr val="C00000"/>
                </a:solidFill>
                <a:latin typeface="Times New Roman" panose="02020603050405020304" pitchFamily="18" charset="0"/>
                <a:cs typeface="Times New Roman" panose="02020603050405020304" pitchFamily="18" charset="0"/>
              </a:rPr>
              <a:t>Mathematics</a:t>
            </a:r>
            <a:endParaRPr lang="en-GB" dirty="0"/>
          </a:p>
        </p:txBody>
      </p:sp>
      <p:sp>
        <p:nvSpPr>
          <p:cNvPr id="3" name="Content Placeholder 2"/>
          <p:cNvSpPr>
            <a:spLocks noGrp="1"/>
          </p:cNvSpPr>
          <p:nvPr>
            <p:ph idx="1"/>
          </p:nvPr>
        </p:nvSpPr>
        <p:spPr>
          <a:xfrm>
            <a:off x="533857" y="1477289"/>
            <a:ext cx="8298535" cy="2769870"/>
          </a:xfrm>
        </p:spPr>
        <p:txBody>
          <a:bodyPr/>
          <a:lstStyle/>
          <a:p>
            <a:r>
              <a:rPr lang="en-US" dirty="0"/>
              <a:t>&gt; 3+5</a:t>
            </a:r>
            <a:endParaRPr lang="en-GB" dirty="0"/>
          </a:p>
          <a:p>
            <a:r>
              <a:rPr lang="en-US" dirty="0"/>
              <a:t>&gt; 12 + 3 / 4 – 5 + 3*8</a:t>
            </a:r>
            <a:endParaRPr lang="en-GB" dirty="0"/>
          </a:p>
          <a:p>
            <a:r>
              <a:rPr lang="en-US" dirty="0"/>
              <a:t>&gt; (12 + 3 / 4 – 5) + 3*8</a:t>
            </a:r>
            <a:endParaRPr lang="en-GB" dirty="0"/>
          </a:p>
          <a:p>
            <a:r>
              <a:rPr lang="en-US" dirty="0"/>
              <a:t>&gt; pi * 2^3 – </a:t>
            </a:r>
            <a:r>
              <a:rPr lang="en-US" dirty="0" err="1"/>
              <a:t>sqrt</a:t>
            </a:r>
            <a:r>
              <a:rPr lang="en-US" dirty="0"/>
              <a:t>(4)</a:t>
            </a:r>
            <a:endParaRPr lang="en-GB" dirty="0"/>
          </a:p>
          <a:p>
            <a:r>
              <a:rPr lang="en-US" dirty="0"/>
              <a:t>&gt;factorial(4)</a:t>
            </a:r>
            <a:endParaRPr lang="en-GB" dirty="0"/>
          </a:p>
          <a:p>
            <a:r>
              <a:rPr lang="en-US" dirty="0"/>
              <a:t>&gt;log(2,10)</a:t>
            </a:r>
            <a:endParaRPr lang="en-GB" dirty="0"/>
          </a:p>
          <a:p>
            <a:r>
              <a:rPr lang="en-US" dirty="0"/>
              <a:t>&gt;log(2, base=10)</a:t>
            </a:r>
            <a:endParaRPr lang="en-GB" dirty="0"/>
          </a:p>
          <a:p>
            <a:r>
              <a:rPr lang="en-US" dirty="0"/>
              <a:t>&gt;log10(2)</a:t>
            </a:r>
            <a:endParaRPr lang="en-GB" dirty="0"/>
          </a:p>
          <a:p>
            <a:r>
              <a:rPr lang="en-US" dirty="0"/>
              <a:t>&gt;log(2)</a:t>
            </a:r>
            <a:endParaRPr lang="en-GB" dirty="0"/>
          </a:p>
        </p:txBody>
      </p:sp>
      <p:sp>
        <p:nvSpPr>
          <p:cNvPr id="4" name="Rectangle 3"/>
          <p:cNvSpPr/>
          <p:nvPr/>
        </p:nvSpPr>
        <p:spPr>
          <a:xfrm>
            <a:off x="5414816" y="1783714"/>
            <a:ext cx="2081530" cy="922020"/>
          </a:xfrm>
          <a:prstGeom prst="rect">
            <a:avLst/>
          </a:prstGeom>
        </p:spPr>
        <p:txBody>
          <a:bodyPr wrap="none">
            <a:spAutoFit/>
          </a:bodyPr>
          <a:lstStyle/>
          <a:p>
            <a:pPr marR="0" lvl="0">
              <a:lnSpc>
                <a:spcPct val="150000"/>
              </a:lnSpc>
              <a:spcBef>
                <a:spcPts val="0"/>
              </a:spcBef>
            </a:pPr>
            <a:r>
              <a:rPr lang="en-US" b="1" dirty="0">
                <a:solidFill>
                  <a:srgbClr val="0070C0"/>
                </a:solidFill>
                <a:latin typeface="Calibri" panose="020F0502020204030204" charset="0"/>
                <a:ea typeface="Times New Roman" panose="02020603050405020304" pitchFamily="18" charset="0"/>
                <a:cs typeface="Times New Roman" panose="02020603050405020304" pitchFamily="18" charset="0"/>
              </a:rPr>
              <a:t>Note</a:t>
            </a:r>
            <a:endParaRPr lang="en-US" b="1" dirty="0">
              <a:solidFill>
                <a:srgbClr val="0070C0"/>
              </a:solidFill>
              <a:latin typeface="Calibri" panose="020F050202020403020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buFont typeface="Symbol" panose="05050102010706020507" pitchFamily="18" charset="2"/>
              <a:buChar char=""/>
            </a:pPr>
            <a:r>
              <a:rPr lang="en-US" b="1" dirty="0">
                <a:solidFill>
                  <a:srgbClr val="0070C0"/>
                </a:solidFill>
                <a:latin typeface="Calibri" panose="020F0502020204030204" charset="0"/>
                <a:ea typeface="Times New Roman" panose="02020603050405020304" pitchFamily="18" charset="0"/>
                <a:cs typeface="Times New Roman" panose="02020603050405020304" pitchFamily="18" charset="0"/>
              </a:rPr>
              <a:t>R ignores spaces</a:t>
            </a:r>
            <a:endParaRPr lang="en-GB" sz="1600" dirty="0">
              <a:solidFill>
                <a:srgbClr val="0070C0"/>
              </a:solidFill>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47"/>
          <p:cNvSpPr txBox="1"/>
          <p:nvPr/>
        </p:nvSpPr>
        <p:spPr>
          <a:xfrm>
            <a:off x="700830" y="4495656"/>
            <a:ext cx="4166600" cy="1151890"/>
          </a:xfrm>
          <a:prstGeom prst="rect">
            <a:avLst/>
          </a:prstGeom>
          <a:noFill/>
          <a:ln>
            <a:noFill/>
          </a:ln>
        </p:spPr>
        <p:txBody>
          <a:bodyPr spcFirstLastPara="1" wrap="square" lIns="91412" tIns="45693" rIns="91412" bIns="45693" anchor="t" anchorCtr="0">
            <a:spAutoFit/>
          </a:bodyPr>
          <a:lstStyle/>
          <a:p>
            <a:pPr marL="1428750" indent="-1428750" algn="just">
              <a:buClr>
                <a:schemeClr val="accent2"/>
              </a:buClr>
              <a:buSzPts val="1800"/>
            </a:pPr>
            <a:r>
              <a:rPr lang="en-US" b="1" dirty="0">
                <a:solidFill>
                  <a:schemeClr val="accent2"/>
                </a:solidFill>
                <a:latin typeface="Arial" panose="020B0604020202020204"/>
                <a:ea typeface="Arial" panose="020B0604020202020204"/>
                <a:cs typeface="Arial" panose="020B0604020202020204"/>
                <a:sym typeface="Arial" panose="020B0604020202020204"/>
              </a:rPr>
              <a:t> </a:t>
            </a:r>
            <a:r>
              <a:rPr lang="en-US" dirty="0">
                <a:solidFill>
                  <a:schemeClr val="dk1"/>
                </a:solidFill>
                <a:latin typeface="Arial" panose="020B0604020202020204"/>
                <a:ea typeface="Arial" panose="020B0604020202020204"/>
                <a:cs typeface="Arial" panose="020B0604020202020204"/>
                <a:sym typeface="Arial" panose="020B0604020202020204"/>
              </a:rPr>
              <a:t>2. </a:t>
            </a:r>
            <a:r>
              <a:rPr lang="en-US" dirty="0" smtClean="0">
                <a:solidFill>
                  <a:schemeClr val="dk1"/>
                </a:solidFill>
                <a:latin typeface="Arial" panose="020B0604020202020204"/>
                <a:ea typeface="Arial" panose="020B0604020202020204"/>
                <a:cs typeface="Arial" panose="020B0604020202020204"/>
                <a:sym typeface="Arial" panose="020B0604020202020204"/>
              </a:rPr>
              <a:t>Checking Correlation</a:t>
            </a:r>
            <a:endParaRPr dirty="0"/>
          </a:p>
          <a:p>
            <a:pPr marL="1428750" indent="-1428750" algn="just">
              <a:spcBef>
                <a:spcPts val="900"/>
              </a:spcBef>
              <a:buClr>
                <a:schemeClr val="accent2"/>
              </a:buClr>
              <a:buSzPts val="1800"/>
            </a:pPr>
            <a:r>
              <a:rPr lang="en-US" dirty="0" smtClean="0">
                <a:solidFill>
                  <a:schemeClr val="accent2"/>
                </a:solidFill>
                <a:latin typeface="Arial" panose="020B0604020202020204"/>
                <a:ea typeface="Arial" panose="020B0604020202020204"/>
                <a:cs typeface="Arial" panose="020B0604020202020204"/>
                <a:sym typeface="Arial" panose="020B0604020202020204"/>
              </a:rPr>
              <a:t>     Scatter Plot</a:t>
            </a:r>
            <a:endParaRPr lang="en-US" dirty="0">
              <a:solidFill>
                <a:schemeClr val="accent2"/>
              </a:solidFill>
              <a:latin typeface="Arial" panose="020B0604020202020204"/>
              <a:ea typeface="Arial" panose="020B0604020202020204"/>
              <a:cs typeface="Arial" panose="020B0604020202020204"/>
              <a:sym typeface="Arial" panose="020B0604020202020204"/>
            </a:endParaRPr>
          </a:p>
          <a:p>
            <a:pPr marL="1428750" indent="-1428750" algn="just">
              <a:spcBef>
                <a:spcPts val="900"/>
              </a:spcBef>
              <a:buClr>
                <a:schemeClr val="accent2"/>
              </a:buClr>
              <a:buSzPts val="1800"/>
            </a:pPr>
            <a:r>
              <a:rPr lang="en-US" dirty="0" smtClean="0">
                <a:solidFill>
                  <a:schemeClr val="dk1"/>
                </a:solidFill>
                <a:latin typeface="Arial" panose="020B0604020202020204"/>
                <a:ea typeface="Arial" panose="020B0604020202020204"/>
                <a:cs typeface="Arial" panose="020B0604020202020204"/>
                <a:sym typeface="Arial" panose="020B0604020202020204"/>
              </a:rPr>
              <a:t>     &gt; </a:t>
            </a:r>
            <a:r>
              <a:rPr lang="en-US" dirty="0">
                <a:solidFill>
                  <a:schemeClr val="dk1"/>
                </a:solidFill>
                <a:latin typeface="Arial" panose="020B0604020202020204"/>
                <a:ea typeface="Arial" panose="020B0604020202020204"/>
                <a:cs typeface="Arial" panose="020B0604020202020204"/>
                <a:sym typeface="Arial" panose="020B0604020202020204"/>
              </a:rPr>
              <a:t>plot(Temp, </a:t>
            </a:r>
            <a:r>
              <a:rPr lang="en-US" dirty="0" err="1">
                <a:solidFill>
                  <a:schemeClr val="dk1"/>
                </a:solidFill>
                <a:latin typeface="Arial" panose="020B0604020202020204"/>
                <a:ea typeface="Arial" panose="020B0604020202020204"/>
                <a:cs typeface="Arial" panose="020B0604020202020204"/>
                <a:sym typeface="Arial" panose="020B0604020202020204"/>
              </a:rPr>
              <a:t>DContent</a:t>
            </a:r>
            <a:r>
              <a:rPr lang="en-US" dirty="0">
                <a:solidFill>
                  <a:schemeClr val="dk1"/>
                </a:solidFill>
                <a:latin typeface="Arial" panose="020B0604020202020204"/>
                <a:ea typeface="Arial" panose="020B0604020202020204"/>
                <a:cs typeface="Arial" panose="020B0604020202020204"/>
                <a:sym typeface="Arial" panose="020B0604020202020204"/>
              </a:rPr>
              <a:t>)</a:t>
            </a:r>
            <a:endParaRPr dirty="0"/>
          </a:p>
        </p:txBody>
      </p:sp>
      <p:pic>
        <p:nvPicPr>
          <p:cNvPr id="687" name="Google Shape;687;p47"/>
          <p:cNvPicPr preferRelativeResize="0"/>
          <p:nvPr/>
        </p:nvPicPr>
        <p:blipFill rotWithShape="1">
          <a:blip r:embed="rId1"/>
          <a:srcRect/>
          <a:stretch>
            <a:fillRect/>
          </a:stretch>
        </p:blipFill>
        <p:spPr>
          <a:xfrm>
            <a:off x="4954505" y="3659746"/>
            <a:ext cx="4239297" cy="2852530"/>
          </a:xfrm>
          <a:prstGeom prst="rect">
            <a:avLst/>
          </a:prstGeom>
          <a:noFill/>
          <a:ln>
            <a:noFill/>
          </a:ln>
        </p:spPr>
      </p:pic>
      <p:sp>
        <p:nvSpPr>
          <p:cNvPr id="6" name="Title 1"/>
          <p:cNvSpPr txBox="1"/>
          <p:nvPr/>
        </p:nvSpPr>
        <p:spPr>
          <a:xfrm>
            <a:off x="544098" y="1057146"/>
            <a:ext cx="8337530" cy="494915"/>
          </a:xfrm>
          <a:prstGeom prst="rect">
            <a:avLst/>
          </a:prstGeom>
        </p:spPr>
        <p:txBody>
          <a:bodyPr>
            <a:normAutofit fontScale="8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sz="3200" dirty="0" smtClean="0">
                <a:solidFill>
                  <a:srgbClr val="C00000"/>
                </a:solidFill>
                <a:latin typeface="Times New Roman" panose="02020603050405020304" pitchFamily="18" charset="0"/>
                <a:cs typeface="Times New Roman" panose="02020603050405020304" pitchFamily="18" charset="0"/>
              </a:rPr>
              <a:t>Path to Solution:</a:t>
            </a:r>
            <a:endParaRPr lang="en-IN" sz="3200" dirty="0">
              <a:solidFill>
                <a:srgbClr val="C00000"/>
              </a:solidFill>
              <a:latin typeface="Times New Roman" panose="02020603050405020304" pitchFamily="18" charset="0"/>
              <a:cs typeface="Times New Roman" panose="02020603050405020304" pitchFamily="18" charset="0"/>
            </a:endParaRPr>
          </a:p>
        </p:txBody>
      </p:sp>
      <p:sp>
        <p:nvSpPr>
          <p:cNvPr id="7" name="Google Shape;678;p46"/>
          <p:cNvSpPr txBox="1"/>
          <p:nvPr/>
        </p:nvSpPr>
        <p:spPr>
          <a:xfrm>
            <a:off x="583349" y="2035593"/>
            <a:ext cx="8568162" cy="1475105"/>
          </a:xfrm>
          <a:prstGeom prst="rect">
            <a:avLst/>
          </a:prstGeom>
          <a:noFill/>
          <a:ln>
            <a:noFill/>
          </a:ln>
        </p:spPr>
        <p:txBody>
          <a:bodyPr spcFirstLastPara="1" wrap="square" lIns="91412" tIns="45693" rIns="91412" bIns="45693" anchor="t" anchorCtr="0">
            <a:spAutoFit/>
          </a:bodyPr>
          <a:lstStyle/>
          <a:p>
            <a:pPr marL="342900" indent="-342900">
              <a:buClr>
                <a:schemeClr val="dk1"/>
              </a:buClr>
              <a:buSzPts val="1800"/>
              <a:buFont typeface="Arial" panose="020B0604020202020204"/>
              <a:buAutoNum type="arabicPeriod"/>
            </a:pPr>
            <a:r>
              <a:rPr lang="en-US" dirty="0">
                <a:solidFill>
                  <a:schemeClr val="dk1"/>
                </a:solidFill>
                <a:latin typeface="Arial" panose="020B0604020202020204"/>
                <a:ea typeface="Arial" panose="020B0604020202020204"/>
                <a:cs typeface="Arial" panose="020B0604020202020204"/>
                <a:sym typeface="Arial" panose="020B0604020202020204"/>
              </a:rPr>
              <a:t>Reading the data and </a:t>
            </a:r>
            <a:r>
              <a:rPr lang="en-US" dirty="0" smtClean="0">
                <a:solidFill>
                  <a:schemeClr val="dk1"/>
                </a:solidFill>
                <a:latin typeface="Arial" panose="020B0604020202020204"/>
                <a:ea typeface="Arial" panose="020B0604020202020204"/>
                <a:cs typeface="Arial" panose="020B0604020202020204"/>
                <a:sym typeface="Arial" panose="020B0604020202020204"/>
              </a:rPr>
              <a:t>variables</a:t>
            </a:r>
            <a:endParaRPr lang="en-US" dirty="0" smtClean="0">
              <a:solidFill>
                <a:schemeClr val="dk1"/>
              </a:solidFill>
              <a:latin typeface="Arial" panose="020B0604020202020204"/>
              <a:ea typeface="Arial" panose="020B0604020202020204"/>
              <a:cs typeface="Arial" panose="020B0604020202020204"/>
              <a:sym typeface="Arial" panose="020B0604020202020204"/>
            </a:endParaRPr>
          </a:p>
          <a:p>
            <a:pPr>
              <a:buClr>
                <a:schemeClr val="dk1"/>
              </a:buClr>
              <a:buSzPts val="1800"/>
            </a:pPr>
            <a:endParaRPr dirty="0"/>
          </a:p>
          <a:p>
            <a:pPr marL="342900" indent="-342900">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&gt; </a:t>
            </a:r>
            <a:r>
              <a:rPr lang="en-US" dirty="0" err="1">
                <a:solidFill>
                  <a:schemeClr val="dk1"/>
                </a:solidFill>
                <a:latin typeface="Arial" panose="020B0604020202020204"/>
                <a:ea typeface="Arial" panose="020B0604020202020204"/>
                <a:cs typeface="Arial" panose="020B0604020202020204"/>
                <a:sym typeface="Arial" panose="020B0604020202020204"/>
              </a:rPr>
              <a:t>mydata</a:t>
            </a:r>
            <a:r>
              <a:rPr lang="en-US" dirty="0">
                <a:solidFill>
                  <a:schemeClr val="dk1"/>
                </a:solidFill>
                <a:latin typeface="Arial" panose="020B0604020202020204"/>
                <a:ea typeface="Arial" panose="020B0604020202020204"/>
                <a:cs typeface="Arial" panose="020B0604020202020204"/>
                <a:sym typeface="Arial" panose="020B0604020202020204"/>
              </a:rPr>
              <a:t> = read.csv('</a:t>
            </a:r>
            <a:r>
              <a:rPr lang="en-US" dirty="0" err="1">
                <a:solidFill>
                  <a:schemeClr val="dk1"/>
                </a:solidFill>
                <a:latin typeface="Arial" panose="020B0604020202020204"/>
                <a:ea typeface="Arial" panose="020B0604020202020204"/>
                <a:cs typeface="Arial" panose="020B0604020202020204"/>
                <a:sym typeface="Arial" panose="020B0604020202020204"/>
              </a:rPr>
              <a:t>DC_Simple_Reg.csv',header</a:t>
            </a:r>
            <a:r>
              <a:rPr lang="en-US" dirty="0">
                <a:solidFill>
                  <a:schemeClr val="dk1"/>
                </a:solidFill>
                <a:latin typeface="Arial" panose="020B0604020202020204"/>
                <a:ea typeface="Arial" panose="020B0604020202020204"/>
                <a:cs typeface="Arial" panose="020B0604020202020204"/>
                <a:sym typeface="Arial" panose="020B0604020202020204"/>
              </a:rPr>
              <a:t> = </a:t>
            </a:r>
            <a:r>
              <a:rPr lang="en-US" dirty="0" err="1">
                <a:solidFill>
                  <a:schemeClr val="dk1"/>
                </a:solidFill>
                <a:latin typeface="Arial" panose="020B0604020202020204"/>
                <a:ea typeface="Arial" panose="020B0604020202020204"/>
                <a:cs typeface="Arial" panose="020B0604020202020204"/>
                <a:sym typeface="Arial" panose="020B0604020202020204"/>
              </a:rPr>
              <a:t>T,sep</a:t>
            </a:r>
            <a:r>
              <a:rPr lang="en-US" dirty="0">
                <a:solidFill>
                  <a:schemeClr val="dk1"/>
                </a:solidFill>
                <a:latin typeface="Arial" panose="020B0604020202020204"/>
                <a:ea typeface="Arial" panose="020B0604020202020204"/>
                <a:cs typeface="Arial" panose="020B0604020202020204"/>
                <a:sym typeface="Arial" panose="020B0604020202020204"/>
              </a:rPr>
              <a:t> = ",")</a:t>
            </a:r>
            <a:endParaRPr dirty="0"/>
          </a:p>
          <a:p>
            <a:pPr marL="342900" indent="-342900">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&gt; Temp = </a:t>
            </a:r>
            <a:r>
              <a:rPr lang="en-US" dirty="0" err="1">
                <a:solidFill>
                  <a:schemeClr val="dk1"/>
                </a:solidFill>
                <a:latin typeface="Arial" panose="020B0604020202020204"/>
                <a:ea typeface="Arial" panose="020B0604020202020204"/>
                <a:cs typeface="Arial" panose="020B0604020202020204"/>
                <a:sym typeface="Arial" panose="020B0604020202020204"/>
              </a:rPr>
              <a:t>mydata$Dryer.Temperature</a:t>
            </a:r>
            <a:r>
              <a:rPr lang="en-US" dirty="0">
                <a:solidFill>
                  <a:schemeClr val="dk1"/>
                </a:solidFill>
                <a:latin typeface="Arial" panose="020B0604020202020204"/>
                <a:ea typeface="Arial" panose="020B0604020202020204"/>
                <a:cs typeface="Arial" panose="020B0604020202020204"/>
                <a:sym typeface="Arial" panose="020B0604020202020204"/>
              </a:rPr>
              <a:t> </a:t>
            </a:r>
            <a:endParaRPr dirty="0"/>
          </a:p>
          <a:p>
            <a:pPr marL="342900" indent="-342900">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&gt; </a:t>
            </a:r>
            <a:r>
              <a:rPr lang="en-US" dirty="0" err="1">
                <a:solidFill>
                  <a:schemeClr val="dk1"/>
                </a:solidFill>
                <a:latin typeface="Arial" panose="020B0604020202020204"/>
                <a:ea typeface="Arial" panose="020B0604020202020204"/>
                <a:cs typeface="Arial" panose="020B0604020202020204"/>
                <a:sym typeface="Arial" panose="020B0604020202020204"/>
              </a:rPr>
              <a:t>DContent</a:t>
            </a:r>
            <a:r>
              <a:rPr lang="en-US" dirty="0">
                <a:solidFill>
                  <a:schemeClr val="dk1"/>
                </a:solidFill>
                <a:latin typeface="Arial" panose="020B0604020202020204"/>
                <a:ea typeface="Arial" panose="020B0604020202020204"/>
                <a:cs typeface="Arial" panose="020B0604020202020204"/>
                <a:sym typeface="Arial" panose="020B0604020202020204"/>
              </a:rPr>
              <a:t> = </a:t>
            </a:r>
            <a:r>
              <a:rPr lang="en-US" dirty="0" err="1">
                <a:solidFill>
                  <a:schemeClr val="dk1"/>
                </a:solidFill>
                <a:latin typeface="Arial" panose="020B0604020202020204"/>
                <a:ea typeface="Arial" panose="020B0604020202020204"/>
                <a:cs typeface="Arial" panose="020B0604020202020204"/>
                <a:sym typeface="Arial" panose="020B0604020202020204"/>
              </a:rPr>
              <a:t>mydata$Dry.Content</a:t>
            </a:r>
            <a:endParaRP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5" name="Google Shape;695;p48"/>
          <p:cNvSpPr txBox="1"/>
          <p:nvPr/>
        </p:nvSpPr>
        <p:spPr>
          <a:xfrm>
            <a:off x="483146" y="2084613"/>
            <a:ext cx="9142759" cy="920750"/>
          </a:xfrm>
          <a:prstGeom prst="rect">
            <a:avLst/>
          </a:prstGeom>
          <a:noFill/>
          <a:ln>
            <a:noFill/>
          </a:ln>
        </p:spPr>
        <p:txBody>
          <a:bodyPr spcFirstLastPara="1" wrap="square" lIns="91412" tIns="45693" rIns="91412" bIns="45693" anchor="t" anchorCtr="0">
            <a:spAutoFit/>
          </a:bodyPr>
          <a:lstStyle/>
          <a:p>
            <a:pPr marL="1428750" indent="-1428750" algn="just">
              <a:buClr>
                <a:schemeClr val="lt2"/>
              </a:buClr>
              <a:buSzPts val="1800"/>
            </a:pPr>
            <a:r>
              <a:rPr lang="en-US" dirty="0">
                <a:solidFill>
                  <a:schemeClr val="lt2"/>
                </a:solidFill>
                <a:latin typeface="Arial" panose="020B0604020202020204"/>
                <a:ea typeface="Arial" panose="020B0604020202020204"/>
                <a:cs typeface="Arial" panose="020B0604020202020204"/>
                <a:sym typeface="Arial" panose="020B0604020202020204"/>
              </a:rPr>
              <a:t> </a:t>
            </a:r>
            <a:r>
              <a:rPr lang="en-US" dirty="0">
                <a:solidFill>
                  <a:schemeClr val="dk1"/>
                </a:solidFill>
                <a:latin typeface="Arial" panose="020B0604020202020204"/>
                <a:ea typeface="Arial" panose="020B0604020202020204"/>
                <a:cs typeface="Arial" panose="020B0604020202020204"/>
                <a:sym typeface="Arial" panose="020B0604020202020204"/>
              </a:rPr>
              <a:t>2</a:t>
            </a:r>
            <a:r>
              <a:rPr lang="en-US" dirty="0" smtClean="0">
                <a:solidFill>
                  <a:schemeClr val="dk1"/>
                </a:solidFill>
                <a:latin typeface="Arial" panose="020B0604020202020204"/>
                <a:ea typeface="Arial" panose="020B0604020202020204"/>
                <a:cs typeface="Arial" panose="020B0604020202020204"/>
                <a:sym typeface="Arial" panose="020B0604020202020204"/>
              </a:rPr>
              <a:t>. </a:t>
            </a:r>
            <a:r>
              <a:rPr lang="en-US" dirty="0">
                <a:solidFill>
                  <a:schemeClr val="dk1"/>
                </a:solidFill>
                <a:latin typeface="Arial" panose="020B0604020202020204"/>
                <a:ea typeface="Arial" panose="020B0604020202020204"/>
                <a:cs typeface="Arial" panose="020B0604020202020204"/>
                <a:sym typeface="Arial" panose="020B0604020202020204"/>
              </a:rPr>
              <a:t>Computing Correlation </a:t>
            </a:r>
            <a:endParaRPr lang="en-US" dirty="0">
              <a:solidFill>
                <a:schemeClr val="dk1"/>
              </a:solidFill>
              <a:latin typeface="Arial" panose="020B0604020202020204"/>
              <a:ea typeface="Arial" panose="020B0604020202020204"/>
              <a:cs typeface="Arial" panose="020B0604020202020204"/>
              <a:sym typeface="Arial" panose="020B0604020202020204"/>
            </a:endParaRPr>
          </a:p>
          <a:p>
            <a:pPr marL="1428750" indent="-1428750" algn="just">
              <a:buClr>
                <a:schemeClr val="lt2"/>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a:t>
            </a:r>
            <a:endParaRPr lang="en-US" dirty="0">
              <a:solidFill>
                <a:schemeClr val="dk1"/>
              </a:solidFill>
              <a:latin typeface="Arial" panose="020B0604020202020204"/>
              <a:ea typeface="Arial" panose="020B0604020202020204"/>
              <a:cs typeface="Arial" panose="020B0604020202020204"/>
              <a:sym typeface="Arial" panose="020B0604020202020204"/>
            </a:endParaRPr>
          </a:p>
          <a:p>
            <a:pPr marL="1428750" indent="-1428750" algn="just">
              <a:buClr>
                <a:schemeClr val="lt2"/>
              </a:buClr>
              <a:buSzPts val="1800"/>
            </a:pPr>
            <a:r>
              <a:rPr lang="en-US" dirty="0">
                <a:solidFill>
                  <a:schemeClr val="dk1"/>
                </a:solidFill>
              </a:rPr>
              <a:t>                 </a:t>
            </a:r>
            <a:r>
              <a:rPr lang="en-US" dirty="0">
                <a:solidFill>
                  <a:schemeClr val="dk1"/>
                </a:solidFill>
                <a:latin typeface="Arial" panose="020B0604020202020204"/>
                <a:ea typeface="Arial" panose="020B0604020202020204"/>
                <a:cs typeface="Arial" panose="020B0604020202020204"/>
                <a:sym typeface="Arial" panose="020B0604020202020204"/>
              </a:rPr>
              <a:t>&gt; </a:t>
            </a:r>
            <a:r>
              <a:rPr lang="en-US" dirty="0" err="1">
                <a:solidFill>
                  <a:schemeClr val="dk1"/>
                </a:solidFill>
                <a:latin typeface="Arial" panose="020B0604020202020204"/>
                <a:ea typeface="Arial" panose="020B0604020202020204"/>
                <a:cs typeface="Arial" panose="020B0604020202020204"/>
                <a:sym typeface="Arial" panose="020B0604020202020204"/>
              </a:rPr>
              <a:t>cor</a:t>
            </a:r>
            <a:r>
              <a:rPr lang="en-US" dirty="0">
                <a:solidFill>
                  <a:schemeClr val="dk1"/>
                </a:solidFill>
                <a:latin typeface="Arial" panose="020B0604020202020204"/>
                <a:ea typeface="Arial" panose="020B0604020202020204"/>
                <a:cs typeface="Arial" panose="020B0604020202020204"/>
                <a:sym typeface="Arial" panose="020B0604020202020204"/>
              </a:rPr>
              <a:t>(Temp, </a:t>
            </a:r>
            <a:r>
              <a:rPr lang="en-US" dirty="0" err="1">
                <a:solidFill>
                  <a:schemeClr val="dk1"/>
                </a:solidFill>
                <a:latin typeface="Arial" panose="020B0604020202020204"/>
                <a:ea typeface="Arial" panose="020B0604020202020204"/>
                <a:cs typeface="Arial" panose="020B0604020202020204"/>
                <a:sym typeface="Arial" panose="020B0604020202020204"/>
              </a:rPr>
              <a:t>DContent</a:t>
            </a:r>
            <a:r>
              <a:rPr lang="en-US" dirty="0">
                <a:solidFill>
                  <a:schemeClr val="dk1"/>
                </a:solidFill>
                <a:latin typeface="Arial" panose="020B0604020202020204"/>
                <a:ea typeface="Arial" panose="020B0604020202020204"/>
                <a:cs typeface="Arial" panose="020B0604020202020204"/>
                <a:sym typeface="Arial" panose="020B0604020202020204"/>
              </a:rPr>
              <a:t>)</a:t>
            </a:r>
            <a:endParaRPr dirty="0"/>
          </a:p>
        </p:txBody>
      </p:sp>
      <p:graphicFrame>
        <p:nvGraphicFramePr>
          <p:cNvPr id="697" name="Google Shape;697;p48"/>
          <p:cNvGraphicFramePr/>
          <p:nvPr/>
        </p:nvGraphicFramePr>
        <p:xfrm>
          <a:off x="2712510" y="3213491"/>
          <a:ext cx="4031615" cy="1371600"/>
        </p:xfrm>
        <a:graphic>
          <a:graphicData uri="http://schemas.openxmlformats.org/drawingml/2006/table">
            <a:tbl>
              <a:tblPr>
                <a:noFill/>
              </a:tblPr>
              <a:tblGrid>
                <a:gridCol w="1607820"/>
                <a:gridCol w="2423795"/>
              </a:tblGrid>
              <a:tr h="685800">
                <a:tc>
                  <a:txBody>
                    <a:bodyPr/>
                    <a:lstStyle/>
                    <a:p>
                      <a:pPr marL="0" marR="0" lvl="0" indent="0" algn="ctr" rtl="0">
                        <a:lnSpc>
                          <a:spcPct val="100000"/>
                        </a:lnSpc>
                        <a:spcBef>
                          <a:spcPts val="0"/>
                        </a:spcBef>
                        <a:spcAft>
                          <a:spcPts val="0"/>
                        </a:spcAft>
                        <a:buClr>
                          <a:srgbClr val="C00000"/>
                        </a:buClr>
                        <a:buSzPts val="1800"/>
                        <a:buFont typeface="Arial" panose="020B0604020202020204"/>
                        <a:buNone/>
                      </a:pPr>
                      <a:r>
                        <a:rPr lang="en-US" sz="1800" b="0" i="0" u="none" strike="noStrike" cap="none" dirty="0">
                          <a:solidFill>
                            <a:srgbClr val="C00000"/>
                          </a:solidFill>
                          <a:latin typeface="Arial" panose="020B0604020202020204"/>
                          <a:ea typeface="Arial" panose="020B0604020202020204"/>
                          <a:cs typeface="Arial" panose="020B0604020202020204"/>
                          <a:sym typeface="Arial" panose="020B0604020202020204"/>
                        </a:rPr>
                        <a:t>Attribute</a:t>
                      </a:r>
                      <a:endParaRPr sz="100" dirty="0"/>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2060"/>
                        </a:buClr>
                        <a:buSzPts val="1800"/>
                        <a:buFont typeface="Arial" panose="020B0604020202020204"/>
                        <a:buNone/>
                      </a:pPr>
                      <a:r>
                        <a:rPr lang="en-US" sz="1800" b="0" i="0" u="none" strike="noStrike" cap="none">
                          <a:solidFill>
                            <a:srgbClr val="002060"/>
                          </a:solidFill>
                          <a:latin typeface="Arial" panose="020B0604020202020204"/>
                          <a:ea typeface="Arial" panose="020B0604020202020204"/>
                          <a:cs typeface="Arial" panose="020B0604020202020204"/>
                          <a:sym typeface="Arial" panose="020B0604020202020204"/>
                        </a:rPr>
                        <a:t>Dry Content</a:t>
                      </a:r>
                      <a:endParaRPr lang="en-US" sz="1800" b="0" i="0" u="none" strike="noStrike" cap="none">
                        <a:solidFill>
                          <a:srgbClr val="002060"/>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685800">
                <a:tc>
                  <a:txBody>
                    <a:bodyPr/>
                    <a:lstStyle/>
                    <a:p>
                      <a:pPr marL="0" marR="0" lvl="0" indent="0" algn="ctr" rtl="0">
                        <a:lnSpc>
                          <a:spcPct val="100000"/>
                        </a:lnSpc>
                        <a:spcBef>
                          <a:spcPts val="0"/>
                        </a:spcBef>
                        <a:spcAft>
                          <a:spcPts val="0"/>
                        </a:spcAft>
                        <a:buClr>
                          <a:srgbClr val="002060"/>
                        </a:buClr>
                        <a:buSzPts val="1800"/>
                        <a:buFont typeface="Arial" panose="020B0604020202020204"/>
                        <a:buNone/>
                      </a:pPr>
                      <a:r>
                        <a:rPr lang="en-US" sz="1800" b="0" i="0" u="none" strike="noStrike" cap="none">
                          <a:solidFill>
                            <a:srgbClr val="002060"/>
                          </a:solidFill>
                          <a:latin typeface="Arial" panose="020B0604020202020204"/>
                          <a:ea typeface="Arial" panose="020B0604020202020204"/>
                          <a:cs typeface="Arial" panose="020B0604020202020204"/>
                          <a:sym typeface="Arial" panose="020B0604020202020204"/>
                        </a:rPr>
                        <a:t>Temperature</a:t>
                      </a:r>
                      <a:endParaRPr lang="en-US" sz="1800" b="0" i="0" u="none" strike="noStrike" cap="none">
                        <a:solidFill>
                          <a:srgbClr val="002060"/>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rgbClr val="000000"/>
                          </a:solidFill>
                          <a:latin typeface="Arial" panose="020B0604020202020204"/>
                          <a:ea typeface="Arial" panose="020B0604020202020204"/>
                          <a:cs typeface="Arial" panose="020B0604020202020204"/>
                          <a:sym typeface="Arial" panose="020B0604020202020204"/>
                        </a:rPr>
                        <a:t>0.9992</a:t>
                      </a:r>
                      <a:endParaRPr sz="100" dirty="0"/>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698" name="Google Shape;698;p48"/>
          <p:cNvSpPr txBox="1"/>
          <p:nvPr/>
        </p:nvSpPr>
        <p:spPr>
          <a:xfrm>
            <a:off x="601285" y="4790619"/>
            <a:ext cx="8254129" cy="643890"/>
          </a:xfrm>
          <a:prstGeom prst="rect">
            <a:avLst/>
          </a:prstGeom>
          <a:noFill/>
          <a:ln>
            <a:noFill/>
          </a:ln>
        </p:spPr>
        <p:txBody>
          <a:bodyPr spcFirstLastPara="1" wrap="square" lIns="91412" tIns="45693" rIns="91412" bIns="45693" anchor="t" anchorCtr="0">
            <a:spAutoFit/>
          </a:bodyPr>
          <a:lstStyle/>
          <a:p>
            <a:pPr>
              <a:buClr>
                <a:srgbClr val="000099"/>
              </a:buClr>
              <a:buSzPts val="1800"/>
            </a:pPr>
            <a:r>
              <a:rPr lang="en-US" dirty="0">
                <a:solidFill>
                  <a:srgbClr val="000099"/>
                </a:solidFill>
                <a:latin typeface="Arial" panose="020B0604020202020204"/>
                <a:ea typeface="Arial" panose="020B0604020202020204"/>
                <a:cs typeface="Arial" panose="020B0604020202020204"/>
                <a:sym typeface="Arial" panose="020B0604020202020204"/>
              </a:rPr>
              <a:t>Remark:</a:t>
            </a:r>
            <a:endParaRPr dirty="0"/>
          </a:p>
          <a:p>
            <a:pPr>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Correlation between y &amp; x need to be high (preferably 0.8 to 1 to -0.8 to -1.0)</a:t>
            </a:r>
            <a:endParaRPr dirty="0"/>
          </a:p>
        </p:txBody>
      </p:sp>
      <p:sp>
        <p:nvSpPr>
          <p:cNvPr id="7" name="Title 1"/>
          <p:cNvSpPr txBox="1"/>
          <p:nvPr/>
        </p:nvSpPr>
        <p:spPr>
          <a:xfrm>
            <a:off x="544098" y="1057146"/>
            <a:ext cx="8337530" cy="494915"/>
          </a:xfrm>
          <a:prstGeom prst="rect">
            <a:avLst/>
          </a:prstGeom>
        </p:spPr>
        <p:txBody>
          <a:bodyPr>
            <a:normAutofit fontScale="8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sz="3200" dirty="0" smtClean="0">
                <a:solidFill>
                  <a:srgbClr val="C00000"/>
                </a:solidFill>
                <a:latin typeface="Times New Roman" panose="02020603050405020304" pitchFamily="18" charset="0"/>
                <a:cs typeface="Times New Roman" panose="02020603050405020304" pitchFamily="18" charset="0"/>
              </a:rPr>
              <a:t>Path to Solution:</a:t>
            </a:r>
            <a:endParaRPr lang="en-IN" sz="32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5" name="Google Shape;705;p49"/>
          <p:cNvSpPr txBox="1"/>
          <p:nvPr/>
        </p:nvSpPr>
        <p:spPr>
          <a:xfrm>
            <a:off x="217458" y="1935683"/>
            <a:ext cx="9142759" cy="1151890"/>
          </a:xfrm>
          <a:prstGeom prst="rect">
            <a:avLst/>
          </a:prstGeom>
          <a:noFill/>
          <a:ln>
            <a:noFill/>
          </a:ln>
        </p:spPr>
        <p:txBody>
          <a:bodyPr spcFirstLastPara="1" wrap="square" lIns="91412" tIns="45693" rIns="91412" bIns="45693" anchor="t" anchorCtr="0">
            <a:spAutoFit/>
          </a:bodyPr>
          <a:lstStyle/>
          <a:p>
            <a:pPr marL="1428750" indent="-1428750" algn="just">
              <a:buClr>
                <a:schemeClr val="accent2"/>
              </a:buClr>
              <a:buSzPts val="1800"/>
            </a:pPr>
            <a:r>
              <a:rPr lang="en-US" b="1" dirty="0">
                <a:solidFill>
                  <a:schemeClr val="accent2"/>
                </a:solidFill>
                <a:latin typeface="Arial" panose="020B0604020202020204"/>
                <a:ea typeface="Arial" panose="020B0604020202020204"/>
                <a:cs typeface="Arial" panose="020B0604020202020204"/>
                <a:sym typeface="Arial" panose="020B0604020202020204"/>
              </a:rPr>
              <a:t> </a:t>
            </a:r>
            <a:r>
              <a:rPr lang="en-US" dirty="0" smtClean="0">
                <a:solidFill>
                  <a:schemeClr val="dk1"/>
                </a:solidFill>
                <a:latin typeface="Arial" panose="020B0604020202020204"/>
                <a:ea typeface="Arial" panose="020B0604020202020204"/>
                <a:cs typeface="Arial" panose="020B0604020202020204"/>
                <a:sym typeface="Arial" panose="020B0604020202020204"/>
              </a:rPr>
              <a:t>3. </a:t>
            </a:r>
            <a:r>
              <a:rPr lang="en-US" dirty="0">
                <a:solidFill>
                  <a:schemeClr val="dk1"/>
                </a:solidFill>
                <a:latin typeface="Arial" panose="020B0604020202020204"/>
                <a:ea typeface="Arial" panose="020B0604020202020204"/>
                <a:cs typeface="Arial" panose="020B0604020202020204"/>
                <a:sym typeface="Arial" panose="020B0604020202020204"/>
              </a:rPr>
              <a:t>Performing Regression</a:t>
            </a:r>
            <a:endParaRPr dirty="0"/>
          </a:p>
          <a:p>
            <a:pPr marL="1428750" indent="-1428750" algn="just">
              <a:spcBef>
                <a:spcPts val="9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&gt; model = lm(</a:t>
            </a:r>
            <a:r>
              <a:rPr lang="en-US" dirty="0" err="1">
                <a:solidFill>
                  <a:schemeClr val="dk1"/>
                </a:solidFill>
                <a:latin typeface="Arial" panose="020B0604020202020204"/>
                <a:ea typeface="Arial" panose="020B0604020202020204"/>
                <a:cs typeface="Arial" panose="020B0604020202020204"/>
                <a:sym typeface="Arial" panose="020B0604020202020204"/>
              </a:rPr>
              <a:t>DContent</a:t>
            </a:r>
            <a:r>
              <a:rPr lang="en-US" dirty="0">
                <a:solidFill>
                  <a:schemeClr val="dk1"/>
                </a:solidFill>
                <a:latin typeface="Arial" panose="020B0604020202020204"/>
                <a:ea typeface="Arial" panose="020B0604020202020204"/>
                <a:cs typeface="Arial" panose="020B0604020202020204"/>
                <a:sym typeface="Arial" panose="020B0604020202020204"/>
              </a:rPr>
              <a:t> ~ Temp) </a:t>
            </a:r>
            <a:endParaRPr dirty="0"/>
          </a:p>
          <a:p>
            <a:pPr marL="1428750" indent="-1428750" algn="just">
              <a:spcBef>
                <a:spcPts val="9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&gt; summary(model)</a:t>
            </a:r>
            <a:endParaRPr dirty="0"/>
          </a:p>
        </p:txBody>
      </p:sp>
      <p:graphicFrame>
        <p:nvGraphicFramePr>
          <p:cNvPr id="706" name="Google Shape;706;p49"/>
          <p:cNvGraphicFramePr/>
          <p:nvPr/>
        </p:nvGraphicFramePr>
        <p:xfrm>
          <a:off x="343830" y="3346516"/>
          <a:ext cx="4799330" cy="2362200"/>
        </p:xfrm>
        <a:graphic>
          <a:graphicData uri="http://schemas.openxmlformats.org/drawingml/2006/table">
            <a:tbl>
              <a:tblPr>
                <a:noFill/>
              </a:tblPr>
              <a:tblGrid>
                <a:gridCol w="2100580"/>
                <a:gridCol w="1174750"/>
                <a:gridCol w="1524000"/>
              </a:tblGrid>
              <a:tr h="590550">
                <a:tc>
                  <a:txBody>
                    <a:bodyPr/>
                    <a:lstStyle/>
                    <a:p>
                      <a:pPr marL="0" marR="0" lvl="0" indent="0" algn="ctr" rtl="0">
                        <a:lnSpc>
                          <a:spcPct val="100000"/>
                        </a:lnSpc>
                        <a:spcBef>
                          <a:spcPts val="0"/>
                        </a:spcBef>
                        <a:spcAft>
                          <a:spcPts val="0"/>
                        </a:spcAft>
                        <a:buClr>
                          <a:srgbClr val="000066"/>
                        </a:buClr>
                        <a:buSzPts val="1800"/>
                        <a:buFont typeface="Arial" panose="020B0604020202020204"/>
                        <a:buNone/>
                      </a:pPr>
                      <a:r>
                        <a:rPr lang="en-US" sz="1800" b="0" i="0" u="none" strike="noStrike" cap="none" dirty="0">
                          <a:solidFill>
                            <a:srgbClr val="000066"/>
                          </a:solidFill>
                          <a:latin typeface="Arial" panose="020B0604020202020204"/>
                          <a:ea typeface="Arial" panose="020B0604020202020204"/>
                          <a:cs typeface="Arial" panose="020B0604020202020204"/>
                          <a:sym typeface="Arial" panose="020B0604020202020204"/>
                        </a:rPr>
                        <a:t>Statistic</a:t>
                      </a:r>
                      <a:endParaRPr sz="100" dirty="0"/>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66"/>
                        </a:buClr>
                        <a:buSzPts val="1800"/>
                        <a:buFont typeface="Arial" panose="020B0604020202020204"/>
                        <a:buNone/>
                      </a:pPr>
                      <a:r>
                        <a:rPr lang="en-US" sz="1800" b="0" i="0" u="none" strike="noStrike" cap="none" dirty="0">
                          <a:solidFill>
                            <a:srgbClr val="000066"/>
                          </a:solidFill>
                          <a:latin typeface="Arial" panose="020B0604020202020204"/>
                          <a:ea typeface="Arial" panose="020B0604020202020204"/>
                          <a:cs typeface="Arial" panose="020B0604020202020204"/>
                          <a:sym typeface="Arial" panose="020B0604020202020204"/>
                        </a:rPr>
                        <a:t>Value</a:t>
                      </a:r>
                      <a:endParaRPr sz="100" dirty="0"/>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66"/>
                        </a:buClr>
                        <a:buSzPts val="1800"/>
                        <a:buFont typeface="Arial" panose="020B0604020202020204"/>
                        <a:buNone/>
                      </a:pPr>
                      <a:r>
                        <a:rPr lang="en-US" sz="1800" b="0" i="0" u="none" strike="noStrike" cap="none">
                          <a:solidFill>
                            <a:srgbClr val="000066"/>
                          </a:solidFill>
                          <a:latin typeface="Arial" panose="020B0604020202020204"/>
                          <a:ea typeface="Arial" panose="020B0604020202020204"/>
                          <a:cs typeface="Arial" panose="020B0604020202020204"/>
                          <a:sym typeface="Arial" panose="020B0604020202020204"/>
                        </a:rPr>
                        <a:t>Criteria</a:t>
                      </a:r>
                      <a:endParaRPr lang="en-US" sz="1800" b="0" i="0" u="none" strike="noStrike" cap="none">
                        <a:solidFill>
                          <a:srgbClr val="000066"/>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590550">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 Residual standard error</a:t>
                      </a: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0.07059</a:t>
                      </a: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590550">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dirty="0">
                          <a:solidFill>
                            <a:schemeClr val="dk1"/>
                          </a:solidFill>
                          <a:latin typeface="Arial" panose="020B0604020202020204"/>
                          <a:ea typeface="Arial" panose="020B0604020202020204"/>
                          <a:cs typeface="Arial" panose="020B0604020202020204"/>
                          <a:sym typeface="Arial" panose="020B0604020202020204"/>
                        </a:rPr>
                        <a:t> </a:t>
                      </a:r>
                      <a:r>
                        <a:rPr lang="en-US" sz="1800" b="0" i="0" u="none" dirty="0" smtClean="0">
                          <a:solidFill>
                            <a:schemeClr val="dk1"/>
                          </a:solidFill>
                          <a:latin typeface="Arial" panose="020B0604020202020204"/>
                          <a:ea typeface="Arial" panose="020B0604020202020204"/>
                          <a:cs typeface="Arial" panose="020B0604020202020204"/>
                          <a:sym typeface="Arial" panose="020B0604020202020204"/>
                        </a:rPr>
                        <a:t>R-squared</a:t>
                      </a:r>
                      <a:endParaRPr sz="100" dirty="0"/>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a:solidFill>
                            <a:srgbClr val="000000"/>
                          </a:solidFill>
                          <a:latin typeface="Arial" panose="020B0604020202020204"/>
                          <a:ea typeface="Arial" panose="020B0604020202020204"/>
                          <a:cs typeface="Arial" panose="020B0604020202020204"/>
                          <a:sym typeface="Arial" panose="020B0604020202020204"/>
                        </a:rPr>
                        <a:t>0.9984</a:t>
                      </a:r>
                      <a:endParaRPr lang="en-US" sz="1800" b="0" i="0" u="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a:solidFill>
                            <a:srgbClr val="000000"/>
                          </a:solidFill>
                          <a:latin typeface="Arial" panose="020B0604020202020204"/>
                          <a:ea typeface="Arial" panose="020B0604020202020204"/>
                          <a:cs typeface="Arial" panose="020B0604020202020204"/>
                          <a:sym typeface="Arial" panose="020B0604020202020204"/>
                        </a:rPr>
                        <a:t>&gt; 0.6</a:t>
                      </a:r>
                      <a:endParaRPr lang="en-US" sz="1800" b="0" i="0" u="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8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590550">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 Adjusted R-squared</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panose="020B0604020202020204"/>
                        <a:buNone/>
                      </a:pPr>
                      <a:r>
                        <a:rPr lang="en-US" sz="1800" b="0" i="0" u="none" dirty="0" smtClean="0">
                          <a:solidFill>
                            <a:schemeClr val="dk1"/>
                          </a:solidFill>
                          <a:latin typeface="Arial" panose="020B0604020202020204"/>
                          <a:ea typeface="Arial" panose="020B0604020202020204"/>
                          <a:cs typeface="Arial" panose="020B0604020202020204"/>
                          <a:sym typeface="Arial" panose="020B0604020202020204"/>
                        </a:rPr>
                        <a:t>0.9984</a:t>
                      </a:r>
                      <a:endParaRPr sz="100" dirty="0"/>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dirty="0">
                          <a:solidFill>
                            <a:srgbClr val="000000"/>
                          </a:solidFill>
                          <a:latin typeface="Arial" panose="020B0604020202020204"/>
                          <a:ea typeface="Arial" panose="020B0604020202020204"/>
                          <a:cs typeface="Arial" panose="020B0604020202020204"/>
                          <a:sym typeface="Arial" panose="020B0604020202020204"/>
                        </a:rPr>
                        <a:t>&gt; 0.6</a:t>
                      </a:r>
                      <a:endParaRPr sz="100" dirty="0"/>
                    </a:p>
                    <a:p>
                      <a:pPr marL="0" marR="0" lvl="0" indent="0" algn="l" rtl="0">
                        <a:spcBef>
                          <a:spcPts val="0"/>
                        </a:spcBef>
                        <a:spcAft>
                          <a:spcPts val="0"/>
                        </a:spcAft>
                        <a:buNone/>
                      </a:pPr>
                      <a:endParaRPr sz="1800" b="0" i="0" u="none" dirty="0">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graphicFrame>
        <p:nvGraphicFramePr>
          <p:cNvPr id="707" name="Google Shape;707;p49"/>
          <p:cNvGraphicFramePr/>
          <p:nvPr/>
        </p:nvGraphicFramePr>
        <p:xfrm>
          <a:off x="5283975" y="3346516"/>
          <a:ext cx="3871595" cy="2362200"/>
        </p:xfrm>
        <a:graphic>
          <a:graphicData uri="http://schemas.openxmlformats.org/drawingml/2006/table">
            <a:tbl>
              <a:tblPr>
                <a:noFill/>
              </a:tblPr>
              <a:tblGrid>
                <a:gridCol w="1446530"/>
                <a:gridCol w="735330"/>
                <a:gridCol w="1008380"/>
                <a:gridCol w="681355"/>
              </a:tblGrid>
              <a:tr h="590550">
                <a:tc>
                  <a:txBody>
                    <a:bodyPr/>
                    <a:lstStyle/>
                    <a:p>
                      <a:pPr marL="0" marR="0" lvl="0" indent="0" algn="l" rtl="0">
                        <a:lnSpc>
                          <a:spcPct val="100000"/>
                        </a:lnSpc>
                        <a:spcBef>
                          <a:spcPts val="0"/>
                        </a:spcBef>
                        <a:spcAft>
                          <a:spcPts val="0"/>
                        </a:spcAft>
                        <a:buClr>
                          <a:srgbClr val="000099"/>
                        </a:buClr>
                        <a:buSzPts val="1800"/>
                        <a:buFont typeface="Arial" panose="020B0604020202020204"/>
                        <a:buNone/>
                      </a:pPr>
                      <a:r>
                        <a:rPr lang="en-US" sz="1800" b="0" i="0" u="none" dirty="0">
                          <a:solidFill>
                            <a:srgbClr val="000099"/>
                          </a:solidFill>
                          <a:latin typeface="Arial" panose="020B0604020202020204"/>
                          <a:ea typeface="Arial" panose="020B0604020202020204"/>
                          <a:cs typeface="Arial" panose="020B0604020202020204"/>
                          <a:sym typeface="Arial" panose="020B0604020202020204"/>
                        </a:rPr>
                        <a:t> Model</a:t>
                      </a:r>
                      <a:endParaRPr sz="100" dirty="0"/>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99"/>
                        </a:buClr>
                        <a:buSzPts val="1800"/>
                        <a:buFont typeface="Arial" panose="020B0604020202020204"/>
                        <a:buNone/>
                      </a:pPr>
                      <a:r>
                        <a:rPr lang="en-US" sz="1800" b="0" i="0" u="none">
                          <a:solidFill>
                            <a:srgbClr val="000099"/>
                          </a:solidFill>
                          <a:latin typeface="Arial" panose="020B0604020202020204"/>
                          <a:ea typeface="Arial" panose="020B0604020202020204"/>
                          <a:cs typeface="Arial" panose="020B0604020202020204"/>
                          <a:sym typeface="Arial" panose="020B0604020202020204"/>
                        </a:rPr>
                        <a:t>df</a:t>
                      </a:r>
                      <a:endParaRPr lang="en-US" sz="1800" b="0" i="0" u="none">
                        <a:solidFill>
                          <a:srgbClr val="000099"/>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99"/>
                        </a:buClr>
                        <a:buSzPts val="1800"/>
                        <a:buFont typeface="Arial" panose="020B0604020202020204"/>
                        <a:buNone/>
                      </a:pPr>
                      <a:r>
                        <a:rPr lang="en-US" sz="1800" b="0" i="0" u="none" dirty="0">
                          <a:solidFill>
                            <a:srgbClr val="000099"/>
                          </a:solidFill>
                          <a:latin typeface="Arial" panose="020B0604020202020204"/>
                          <a:ea typeface="Arial" panose="020B0604020202020204"/>
                          <a:cs typeface="Arial" panose="020B0604020202020204"/>
                          <a:sym typeface="Arial" panose="020B0604020202020204"/>
                        </a:rPr>
                        <a:t>F</a:t>
                      </a:r>
                      <a:endParaRPr sz="100" dirty="0"/>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99"/>
                        </a:buClr>
                        <a:buSzPts val="1800"/>
                        <a:buFont typeface="Arial" panose="020B0604020202020204"/>
                        <a:buNone/>
                      </a:pPr>
                      <a:r>
                        <a:rPr lang="en-US" sz="1800" b="0" i="0" u="none">
                          <a:solidFill>
                            <a:srgbClr val="000099"/>
                          </a:solidFill>
                          <a:latin typeface="Arial" panose="020B0604020202020204"/>
                          <a:ea typeface="Arial" panose="020B0604020202020204"/>
                          <a:cs typeface="Arial" panose="020B0604020202020204"/>
                          <a:sym typeface="Arial" panose="020B0604020202020204"/>
                        </a:rPr>
                        <a:t>p value</a:t>
                      </a:r>
                      <a:endParaRPr lang="en-US" sz="1800" b="0" i="0" u="none">
                        <a:solidFill>
                          <a:srgbClr val="000099"/>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59055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a:solidFill>
                            <a:srgbClr val="000000"/>
                          </a:solidFill>
                          <a:latin typeface="Arial" panose="020B0604020202020204"/>
                          <a:ea typeface="Arial" panose="020B0604020202020204"/>
                          <a:cs typeface="Arial" panose="020B0604020202020204"/>
                          <a:sym typeface="Arial" panose="020B0604020202020204"/>
                        </a:rPr>
                        <a:t> Regression</a:t>
                      </a:r>
                      <a:endParaRPr lang="en-US" sz="18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a:solidFill>
                            <a:srgbClr val="000000"/>
                          </a:solidFill>
                          <a:latin typeface="Arial" panose="020B0604020202020204"/>
                          <a:ea typeface="Arial" panose="020B0604020202020204"/>
                          <a:cs typeface="Arial" panose="020B0604020202020204"/>
                          <a:sym typeface="Arial" panose="020B0604020202020204"/>
                        </a:rPr>
                        <a:t>1</a:t>
                      </a:r>
                      <a:endParaRPr lang="en-US" sz="18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a:solidFill>
                            <a:srgbClr val="000000"/>
                          </a:solidFill>
                          <a:latin typeface="Arial" panose="020B0604020202020204"/>
                          <a:ea typeface="Arial" panose="020B0604020202020204"/>
                          <a:cs typeface="Arial" panose="020B0604020202020204"/>
                          <a:sym typeface="Arial" panose="020B0604020202020204"/>
                        </a:rPr>
                        <a:t>24497</a:t>
                      </a:r>
                      <a:endParaRPr lang="en-US" sz="18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a:solidFill>
                            <a:srgbClr val="000000"/>
                          </a:solidFill>
                          <a:latin typeface="Arial" panose="020B0604020202020204"/>
                          <a:ea typeface="Arial" panose="020B0604020202020204"/>
                          <a:cs typeface="Arial" panose="020B0604020202020204"/>
                          <a:sym typeface="Arial" panose="020B0604020202020204"/>
                        </a:rPr>
                        <a:t>0.000</a:t>
                      </a:r>
                      <a:endParaRPr lang="en-US" sz="18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59055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a:solidFill>
                            <a:srgbClr val="000000"/>
                          </a:solidFill>
                          <a:latin typeface="Arial" panose="020B0604020202020204"/>
                          <a:ea typeface="Arial" panose="020B0604020202020204"/>
                          <a:cs typeface="Arial" panose="020B0604020202020204"/>
                          <a:sym typeface="Arial" panose="020B0604020202020204"/>
                        </a:rPr>
                        <a:t> Residual</a:t>
                      </a:r>
                      <a:endParaRPr lang="en-US" sz="18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a:solidFill>
                            <a:srgbClr val="000000"/>
                          </a:solidFill>
                          <a:latin typeface="Arial" panose="020B0604020202020204"/>
                          <a:ea typeface="Arial" panose="020B0604020202020204"/>
                          <a:cs typeface="Arial" panose="020B0604020202020204"/>
                          <a:sym typeface="Arial" panose="020B0604020202020204"/>
                        </a:rPr>
                        <a:t>40</a:t>
                      </a:r>
                      <a:endParaRPr lang="en-US" sz="18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a:solidFill>
                            <a:srgbClr val="000000"/>
                          </a:solidFill>
                          <a:latin typeface="Arial" panose="020B0604020202020204"/>
                          <a:ea typeface="Arial" panose="020B0604020202020204"/>
                          <a:cs typeface="Arial" panose="020B0604020202020204"/>
                          <a:sym typeface="Arial" panose="020B0604020202020204"/>
                        </a:rPr>
                        <a:t> </a:t>
                      </a:r>
                      <a:endParaRPr lang="en-US" sz="18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a:solidFill>
                            <a:srgbClr val="000000"/>
                          </a:solidFill>
                          <a:latin typeface="Arial" panose="020B0604020202020204"/>
                          <a:ea typeface="Arial" panose="020B0604020202020204"/>
                          <a:cs typeface="Arial" panose="020B0604020202020204"/>
                          <a:sym typeface="Arial" panose="020B0604020202020204"/>
                        </a:rPr>
                        <a:t> </a:t>
                      </a:r>
                      <a:endParaRPr lang="en-US" sz="18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59055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a:solidFill>
                            <a:srgbClr val="000000"/>
                          </a:solidFill>
                          <a:latin typeface="Arial" panose="020B0604020202020204"/>
                          <a:ea typeface="Arial" panose="020B0604020202020204"/>
                          <a:cs typeface="Arial" panose="020B0604020202020204"/>
                          <a:sym typeface="Arial" panose="020B0604020202020204"/>
                        </a:rPr>
                        <a:t> Total</a:t>
                      </a:r>
                      <a:endParaRPr lang="en-US" sz="18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a:solidFill>
                            <a:srgbClr val="000000"/>
                          </a:solidFill>
                          <a:latin typeface="Arial" panose="020B0604020202020204"/>
                          <a:ea typeface="Arial" panose="020B0604020202020204"/>
                          <a:cs typeface="Arial" panose="020B0604020202020204"/>
                          <a:sym typeface="Arial" panose="020B0604020202020204"/>
                        </a:rPr>
                        <a:t>41</a:t>
                      </a:r>
                      <a:endParaRPr lang="en-US" sz="18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a:solidFill>
                            <a:srgbClr val="000000"/>
                          </a:solidFill>
                          <a:latin typeface="Arial" panose="020B0604020202020204"/>
                          <a:ea typeface="Arial" panose="020B0604020202020204"/>
                          <a:cs typeface="Arial" panose="020B0604020202020204"/>
                          <a:sym typeface="Arial" panose="020B0604020202020204"/>
                        </a:rPr>
                        <a:t> </a:t>
                      </a:r>
                      <a:endParaRPr lang="en-US" sz="18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dirty="0">
                          <a:solidFill>
                            <a:srgbClr val="000000"/>
                          </a:solidFill>
                          <a:latin typeface="Arial" panose="020B0604020202020204"/>
                          <a:ea typeface="Arial" panose="020B0604020202020204"/>
                          <a:cs typeface="Arial" panose="020B0604020202020204"/>
                          <a:sym typeface="Arial" panose="020B0604020202020204"/>
                        </a:rPr>
                        <a:t> </a:t>
                      </a:r>
                      <a:endParaRPr sz="100" dirty="0"/>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708" name="Google Shape;708;p49"/>
          <p:cNvSpPr txBox="1"/>
          <p:nvPr/>
        </p:nvSpPr>
        <p:spPr>
          <a:xfrm>
            <a:off x="3922567" y="5849655"/>
            <a:ext cx="2087279" cy="643890"/>
          </a:xfrm>
          <a:prstGeom prst="rect">
            <a:avLst/>
          </a:prstGeom>
          <a:noFill/>
          <a:ln>
            <a:noFill/>
          </a:ln>
        </p:spPr>
        <p:txBody>
          <a:bodyPr spcFirstLastPara="1" wrap="square" lIns="91412" tIns="45693" rIns="91412" bIns="45693" anchor="t" anchorCtr="0">
            <a:spAutoFit/>
          </a:bodyPr>
          <a:lstStyle/>
          <a:p>
            <a:pPr>
              <a:buClr>
                <a:srgbClr val="990000"/>
              </a:buClr>
              <a:buSzPts val="1800"/>
            </a:pPr>
            <a:r>
              <a:rPr lang="en-US" dirty="0">
                <a:solidFill>
                  <a:srgbClr val="990000"/>
                </a:solidFill>
                <a:latin typeface="Arial" panose="020B0604020202020204"/>
                <a:ea typeface="Arial" panose="020B0604020202020204"/>
                <a:cs typeface="Arial" panose="020B0604020202020204"/>
                <a:sym typeface="Arial" panose="020B0604020202020204"/>
              </a:rPr>
              <a:t>Criteria</a:t>
            </a:r>
            <a:r>
              <a:rPr lang="en-US" dirty="0">
                <a:solidFill>
                  <a:schemeClr val="dk1"/>
                </a:solidFill>
                <a:latin typeface="Arial" panose="020B0604020202020204"/>
                <a:ea typeface="Arial" panose="020B0604020202020204"/>
                <a:cs typeface="Arial" panose="020B0604020202020204"/>
                <a:sym typeface="Arial" panose="020B0604020202020204"/>
              </a:rPr>
              <a:t>: </a:t>
            </a:r>
            <a:endParaRPr dirty="0"/>
          </a:p>
          <a:p>
            <a:pPr>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P value &lt; 0.05</a:t>
            </a:r>
            <a:endParaRPr dirty="0"/>
          </a:p>
        </p:txBody>
      </p:sp>
      <p:sp>
        <p:nvSpPr>
          <p:cNvPr id="8" name="Title 1"/>
          <p:cNvSpPr txBox="1"/>
          <p:nvPr/>
        </p:nvSpPr>
        <p:spPr>
          <a:xfrm>
            <a:off x="239115" y="1064877"/>
            <a:ext cx="8337530" cy="494915"/>
          </a:xfrm>
          <a:prstGeom prst="rect">
            <a:avLst/>
          </a:prstGeom>
        </p:spPr>
        <p:txBody>
          <a:bodyPr>
            <a:normAutofit fontScale="8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sz="3200" dirty="0" smtClean="0">
                <a:solidFill>
                  <a:srgbClr val="C00000"/>
                </a:solidFill>
                <a:latin typeface="Times New Roman" panose="02020603050405020304" pitchFamily="18" charset="0"/>
                <a:cs typeface="Times New Roman" panose="02020603050405020304" pitchFamily="18" charset="0"/>
              </a:rPr>
              <a:t>Path to Solution:</a:t>
            </a:r>
            <a:endParaRPr lang="en-IN" sz="32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6" name="Google Shape;716;p50"/>
          <p:cNvSpPr txBox="1"/>
          <p:nvPr/>
        </p:nvSpPr>
        <p:spPr>
          <a:xfrm>
            <a:off x="367774" y="1710904"/>
            <a:ext cx="9142759" cy="367030"/>
          </a:xfrm>
          <a:prstGeom prst="rect">
            <a:avLst/>
          </a:prstGeom>
          <a:noFill/>
          <a:ln>
            <a:noFill/>
          </a:ln>
        </p:spPr>
        <p:txBody>
          <a:bodyPr spcFirstLastPara="1" wrap="square" lIns="91412" tIns="45693" rIns="91412" bIns="45693" anchor="t" anchorCtr="0">
            <a:spAutoFit/>
          </a:bodyPr>
          <a:lstStyle/>
          <a:p>
            <a:pPr marL="1428750" indent="-1428750" algn="just">
              <a:buClr>
                <a:schemeClr val="accent2"/>
              </a:buClr>
              <a:buSzPts val="1800"/>
            </a:pPr>
            <a:r>
              <a:rPr lang="en-US" b="1" dirty="0" smtClean="0">
                <a:solidFill>
                  <a:schemeClr val="accent2"/>
                </a:solidFill>
                <a:latin typeface="Arial" panose="020B0604020202020204"/>
                <a:ea typeface="Arial" panose="020B0604020202020204"/>
                <a:cs typeface="Arial" panose="020B0604020202020204"/>
                <a:sym typeface="Arial" panose="020B0604020202020204"/>
              </a:rPr>
              <a:t>3.</a:t>
            </a:r>
            <a:r>
              <a:rPr lang="en-US" dirty="0" smtClean="0">
                <a:solidFill>
                  <a:schemeClr val="dk1"/>
                </a:solidFill>
                <a:latin typeface="Arial" panose="020B0604020202020204"/>
                <a:ea typeface="Arial" panose="020B0604020202020204"/>
                <a:cs typeface="Arial" panose="020B0604020202020204"/>
                <a:sym typeface="Arial" panose="020B0604020202020204"/>
              </a:rPr>
              <a:t> </a:t>
            </a:r>
            <a:r>
              <a:rPr lang="en-US" dirty="0">
                <a:solidFill>
                  <a:schemeClr val="dk1"/>
                </a:solidFill>
                <a:latin typeface="Arial" panose="020B0604020202020204"/>
                <a:ea typeface="Arial" panose="020B0604020202020204"/>
                <a:cs typeface="Arial" panose="020B0604020202020204"/>
                <a:sym typeface="Arial" panose="020B0604020202020204"/>
              </a:rPr>
              <a:t>Performing Regression</a:t>
            </a:r>
            <a:endParaRPr dirty="0"/>
          </a:p>
        </p:txBody>
      </p:sp>
      <p:sp>
        <p:nvSpPr>
          <p:cNvPr id="717" name="Google Shape;717;p50"/>
          <p:cNvSpPr txBox="1"/>
          <p:nvPr/>
        </p:nvSpPr>
        <p:spPr>
          <a:xfrm>
            <a:off x="1053481" y="5756728"/>
            <a:ext cx="7771346" cy="367030"/>
          </a:xfrm>
          <a:prstGeom prst="rect">
            <a:avLst/>
          </a:prstGeom>
          <a:noFill/>
          <a:ln>
            <a:noFill/>
          </a:ln>
        </p:spPr>
        <p:txBody>
          <a:bodyPr spcFirstLastPara="1" wrap="square" lIns="91412" tIns="45693" rIns="91412" bIns="45693" anchor="t" anchorCtr="0">
            <a:spAutoFit/>
          </a:bodyPr>
          <a:lstStyle/>
          <a:p>
            <a:pPr>
              <a:buClr>
                <a:srgbClr val="000099"/>
              </a:buClr>
              <a:buSzPts val="1800"/>
            </a:pPr>
            <a:r>
              <a:rPr lang="en-US" dirty="0">
                <a:solidFill>
                  <a:srgbClr val="000099"/>
                </a:solidFill>
                <a:latin typeface="Arial" panose="020B0604020202020204"/>
                <a:ea typeface="Arial" panose="020B0604020202020204"/>
                <a:cs typeface="Arial" panose="020B0604020202020204"/>
                <a:sym typeface="Arial" panose="020B0604020202020204"/>
              </a:rPr>
              <a:t>Model:</a:t>
            </a:r>
            <a:endParaRPr dirty="0"/>
          </a:p>
        </p:txBody>
      </p:sp>
      <p:graphicFrame>
        <p:nvGraphicFramePr>
          <p:cNvPr id="718" name="Google Shape;718;p50"/>
          <p:cNvGraphicFramePr/>
          <p:nvPr/>
        </p:nvGraphicFramePr>
        <p:xfrm>
          <a:off x="1599870" y="2219197"/>
          <a:ext cx="6503035" cy="2044065"/>
        </p:xfrm>
        <a:graphic>
          <a:graphicData uri="http://schemas.openxmlformats.org/drawingml/2006/table">
            <a:tbl>
              <a:tblPr>
                <a:noFill/>
              </a:tblPr>
              <a:tblGrid>
                <a:gridCol w="1435100"/>
                <a:gridCol w="1330325"/>
                <a:gridCol w="1175385"/>
                <a:gridCol w="1122680"/>
                <a:gridCol w="1439545"/>
              </a:tblGrid>
              <a:tr h="680720">
                <a:tc>
                  <a:txBody>
                    <a:bodyPr/>
                    <a:lstStyle/>
                    <a:p>
                      <a:pPr marL="0" marR="0" lvl="0" indent="0" algn="ctr" rtl="0">
                        <a:lnSpc>
                          <a:spcPct val="100000"/>
                        </a:lnSpc>
                        <a:spcBef>
                          <a:spcPts val="0"/>
                        </a:spcBef>
                        <a:spcAft>
                          <a:spcPts val="0"/>
                        </a:spcAft>
                        <a:buClr>
                          <a:srgbClr val="C00000"/>
                        </a:buClr>
                        <a:buSzPts val="1500"/>
                        <a:buFont typeface="Arial" panose="020B0604020202020204"/>
                        <a:buNone/>
                      </a:pPr>
                      <a:r>
                        <a:rPr lang="en-US" sz="1500" b="0" i="0" u="none" dirty="0">
                          <a:solidFill>
                            <a:srgbClr val="C00000"/>
                          </a:solidFill>
                          <a:latin typeface="Arial" panose="020B0604020202020204"/>
                          <a:ea typeface="Arial" panose="020B0604020202020204"/>
                          <a:cs typeface="Arial" panose="020B0604020202020204"/>
                          <a:sym typeface="Arial" panose="020B0604020202020204"/>
                        </a:rPr>
                        <a:t>Attribute</a:t>
                      </a:r>
                      <a:endParaRPr sz="100" dirty="0"/>
                    </a:p>
                  </a:txBody>
                  <a:tcPr marL="8123" marR="8123" marT="81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C00000"/>
                        </a:buClr>
                        <a:buSzPts val="1500"/>
                        <a:buFont typeface="Arial" panose="020B0604020202020204"/>
                        <a:buNone/>
                      </a:pPr>
                      <a:r>
                        <a:rPr lang="en-US" sz="1500" b="0" i="0" u="none">
                          <a:solidFill>
                            <a:srgbClr val="C00000"/>
                          </a:solidFill>
                          <a:latin typeface="Arial" panose="020B0604020202020204"/>
                          <a:ea typeface="Arial" panose="020B0604020202020204"/>
                          <a:cs typeface="Arial" panose="020B0604020202020204"/>
                          <a:sym typeface="Arial" panose="020B0604020202020204"/>
                        </a:rPr>
                        <a:t>Coefficient</a:t>
                      </a:r>
                      <a:endParaRPr lang="en-US" sz="1500" b="0" i="0" u="none">
                        <a:solidFill>
                          <a:srgbClr val="C00000"/>
                        </a:solidFill>
                        <a:latin typeface="Arial" panose="020B0604020202020204"/>
                        <a:ea typeface="Arial" panose="020B0604020202020204"/>
                        <a:cs typeface="Arial" panose="020B0604020202020204"/>
                        <a:sym typeface="Arial" panose="020B0604020202020204"/>
                      </a:endParaRPr>
                    </a:p>
                  </a:txBody>
                  <a:tcPr marL="8123" marR="8123" marT="81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C00000"/>
                        </a:buClr>
                        <a:buSzPts val="1500"/>
                        <a:buFont typeface="Arial" panose="020B0604020202020204"/>
                        <a:buNone/>
                      </a:pPr>
                      <a:r>
                        <a:rPr lang="en-US" sz="1500" b="0" i="0" u="none" dirty="0">
                          <a:solidFill>
                            <a:srgbClr val="C00000"/>
                          </a:solidFill>
                          <a:latin typeface="Arial" panose="020B0604020202020204"/>
                          <a:ea typeface="Arial" panose="020B0604020202020204"/>
                          <a:cs typeface="Arial" panose="020B0604020202020204"/>
                          <a:sym typeface="Arial" panose="020B0604020202020204"/>
                        </a:rPr>
                        <a:t>Std. Error</a:t>
                      </a:r>
                      <a:endParaRPr sz="100" dirty="0"/>
                    </a:p>
                  </a:txBody>
                  <a:tcPr marL="8123" marR="8123" marT="81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C00000"/>
                        </a:buClr>
                        <a:buSzPts val="1500"/>
                        <a:buFont typeface="Arial" panose="020B0604020202020204"/>
                        <a:buNone/>
                      </a:pPr>
                      <a:r>
                        <a:rPr lang="en-US" sz="1500" b="0" i="0" u="none">
                          <a:solidFill>
                            <a:srgbClr val="C00000"/>
                          </a:solidFill>
                          <a:latin typeface="Arial" panose="020B0604020202020204"/>
                          <a:ea typeface="Arial" panose="020B0604020202020204"/>
                          <a:cs typeface="Arial" panose="020B0604020202020204"/>
                          <a:sym typeface="Arial" panose="020B0604020202020204"/>
                        </a:rPr>
                        <a:t>t Statistic</a:t>
                      </a:r>
                      <a:endParaRPr lang="en-US" sz="1500" b="0" i="0" u="none">
                        <a:solidFill>
                          <a:srgbClr val="C00000"/>
                        </a:solidFill>
                        <a:latin typeface="Arial" panose="020B0604020202020204"/>
                        <a:ea typeface="Arial" panose="020B0604020202020204"/>
                        <a:cs typeface="Arial" panose="020B0604020202020204"/>
                        <a:sym typeface="Arial" panose="020B0604020202020204"/>
                      </a:endParaRPr>
                    </a:p>
                  </a:txBody>
                  <a:tcPr marL="8123" marR="8123" marT="81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C00000"/>
                        </a:buClr>
                        <a:buSzPts val="1500"/>
                        <a:buFont typeface="Arial" panose="020B0604020202020204"/>
                        <a:buNone/>
                      </a:pPr>
                      <a:r>
                        <a:rPr lang="en-US" sz="1500" b="0" i="0" u="none">
                          <a:solidFill>
                            <a:srgbClr val="C00000"/>
                          </a:solidFill>
                          <a:latin typeface="Arial" panose="020B0604020202020204"/>
                          <a:ea typeface="Arial" panose="020B0604020202020204"/>
                          <a:cs typeface="Arial" panose="020B0604020202020204"/>
                          <a:sym typeface="Arial" panose="020B0604020202020204"/>
                        </a:rPr>
                        <a:t>p value</a:t>
                      </a:r>
                      <a:endParaRPr lang="en-US" sz="1500" b="0" i="0" u="none">
                        <a:solidFill>
                          <a:srgbClr val="C00000"/>
                        </a:solidFill>
                        <a:latin typeface="Arial" panose="020B0604020202020204"/>
                        <a:ea typeface="Arial" panose="020B0604020202020204"/>
                        <a:cs typeface="Arial" panose="020B0604020202020204"/>
                        <a:sym typeface="Arial" panose="020B0604020202020204"/>
                      </a:endParaRPr>
                    </a:p>
                  </a:txBody>
                  <a:tcPr marL="8123" marR="8123" marT="81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681990">
                <a:tc>
                  <a:txBody>
                    <a:bodyPr/>
                    <a:lstStyle/>
                    <a:p>
                      <a:pPr marL="0" marR="0" lvl="0" indent="0" algn="ctr" rtl="0">
                        <a:lnSpc>
                          <a:spcPct val="100000"/>
                        </a:lnSpc>
                        <a:spcBef>
                          <a:spcPts val="0"/>
                        </a:spcBef>
                        <a:spcAft>
                          <a:spcPts val="0"/>
                        </a:spcAft>
                        <a:buClr>
                          <a:srgbClr val="002060"/>
                        </a:buClr>
                        <a:buSzPts val="1500"/>
                        <a:buFont typeface="Arial" panose="020B0604020202020204"/>
                        <a:buNone/>
                      </a:pPr>
                      <a:r>
                        <a:rPr lang="en-US" sz="1500" b="0" i="0" u="none">
                          <a:solidFill>
                            <a:srgbClr val="002060"/>
                          </a:solidFill>
                          <a:latin typeface="Arial" panose="020B0604020202020204"/>
                          <a:ea typeface="Arial" panose="020B0604020202020204"/>
                          <a:cs typeface="Arial" panose="020B0604020202020204"/>
                          <a:sym typeface="Arial" panose="020B0604020202020204"/>
                        </a:rPr>
                        <a:t>Intercept </a:t>
                      </a:r>
                      <a:endParaRPr lang="en-US" sz="1500" b="0" i="0" u="none">
                        <a:solidFill>
                          <a:srgbClr val="002060"/>
                        </a:solidFill>
                        <a:latin typeface="Arial" panose="020B0604020202020204"/>
                        <a:ea typeface="Arial" panose="020B0604020202020204"/>
                        <a:cs typeface="Arial" panose="020B0604020202020204"/>
                        <a:sym typeface="Arial" panose="020B0604020202020204"/>
                      </a:endParaRPr>
                    </a:p>
                  </a:txBody>
                  <a:tcPr marL="8123" marR="8123" marT="81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2060"/>
                        </a:buClr>
                        <a:buSzPts val="1500"/>
                        <a:buFont typeface="Arial" panose="020B0604020202020204"/>
                        <a:buNone/>
                      </a:pPr>
                      <a:r>
                        <a:rPr lang="en-US" sz="1500" b="0" i="0" u="none">
                          <a:solidFill>
                            <a:srgbClr val="002060"/>
                          </a:solidFill>
                          <a:latin typeface="Arial" panose="020B0604020202020204"/>
                          <a:ea typeface="Arial" panose="020B0604020202020204"/>
                          <a:cs typeface="Arial" panose="020B0604020202020204"/>
                          <a:sym typeface="Arial" panose="020B0604020202020204"/>
                        </a:rPr>
                        <a:t>2.183813</a:t>
                      </a:r>
                      <a:endParaRPr lang="en-US" sz="1500" b="0" i="0" u="none">
                        <a:solidFill>
                          <a:srgbClr val="002060"/>
                        </a:solidFill>
                        <a:latin typeface="Arial" panose="020B0604020202020204"/>
                        <a:ea typeface="Arial" panose="020B0604020202020204"/>
                        <a:cs typeface="Arial" panose="020B0604020202020204"/>
                        <a:sym typeface="Arial" panose="020B0604020202020204"/>
                      </a:endParaRPr>
                    </a:p>
                  </a:txBody>
                  <a:tcPr marL="8123" marR="8123" marT="81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2060"/>
                        </a:buClr>
                        <a:buSzPts val="1500"/>
                        <a:buFont typeface="Arial" panose="020B0604020202020204"/>
                        <a:buNone/>
                      </a:pPr>
                      <a:r>
                        <a:rPr lang="en-US" sz="1500" b="0" i="0" u="none">
                          <a:solidFill>
                            <a:srgbClr val="002060"/>
                          </a:solidFill>
                          <a:latin typeface="Arial" panose="020B0604020202020204"/>
                          <a:ea typeface="Arial" panose="020B0604020202020204"/>
                          <a:cs typeface="Arial" panose="020B0604020202020204"/>
                          <a:sym typeface="Arial" panose="020B0604020202020204"/>
                        </a:rPr>
                        <a:t>0.463589</a:t>
                      </a:r>
                      <a:endParaRPr lang="en-US" sz="1500" b="0" i="0" u="none">
                        <a:solidFill>
                          <a:srgbClr val="002060"/>
                        </a:solidFill>
                        <a:latin typeface="Arial" panose="020B0604020202020204"/>
                        <a:ea typeface="Arial" panose="020B0604020202020204"/>
                        <a:cs typeface="Arial" panose="020B0604020202020204"/>
                        <a:sym typeface="Arial" panose="020B0604020202020204"/>
                      </a:endParaRPr>
                    </a:p>
                  </a:txBody>
                  <a:tcPr marL="8123" marR="8123" marT="81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2060"/>
                        </a:buClr>
                        <a:buSzPts val="1500"/>
                        <a:buFont typeface="Arial" panose="020B0604020202020204"/>
                        <a:buNone/>
                      </a:pPr>
                      <a:r>
                        <a:rPr lang="en-US" sz="1500" b="0" i="0" u="none" dirty="0">
                          <a:solidFill>
                            <a:srgbClr val="002060"/>
                          </a:solidFill>
                          <a:latin typeface="Arial" panose="020B0604020202020204"/>
                          <a:ea typeface="Arial" panose="020B0604020202020204"/>
                          <a:cs typeface="Arial" panose="020B0604020202020204"/>
                          <a:sym typeface="Arial" panose="020B0604020202020204"/>
                        </a:rPr>
                        <a:t>4.711</a:t>
                      </a:r>
                      <a:endParaRPr sz="100" dirty="0"/>
                    </a:p>
                  </a:txBody>
                  <a:tcPr marL="8123" marR="8123" marT="81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3399"/>
                        </a:buClr>
                        <a:buSzPts val="1500"/>
                        <a:buFont typeface="Arial" panose="020B0604020202020204"/>
                        <a:buNone/>
                      </a:pPr>
                      <a:r>
                        <a:rPr lang="en-US" sz="1500" b="0" i="0" u="none">
                          <a:solidFill>
                            <a:srgbClr val="003399"/>
                          </a:solidFill>
                          <a:latin typeface="Arial" panose="020B0604020202020204"/>
                          <a:ea typeface="Arial" panose="020B0604020202020204"/>
                          <a:cs typeface="Arial" panose="020B0604020202020204"/>
                          <a:sym typeface="Arial" panose="020B0604020202020204"/>
                        </a:rPr>
                        <a:t>0.00</a:t>
                      </a:r>
                      <a:endParaRPr lang="en-US" sz="1500" b="0" i="0" u="none">
                        <a:solidFill>
                          <a:srgbClr val="003399"/>
                        </a:solidFill>
                        <a:latin typeface="Arial" panose="020B0604020202020204"/>
                        <a:ea typeface="Arial" panose="020B0604020202020204"/>
                        <a:cs typeface="Arial" panose="020B0604020202020204"/>
                        <a:sym typeface="Arial" panose="020B0604020202020204"/>
                      </a:endParaRPr>
                    </a:p>
                  </a:txBody>
                  <a:tcPr marL="8123" marR="8123" marT="81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681355">
                <a:tc>
                  <a:txBody>
                    <a:bodyPr/>
                    <a:lstStyle/>
                    <a:p>
                      <a:pPr marL="0" marR="0" lvl="0" indent="0" algn="ctr" rtl="0">
                        <a:lnSpc>
                          <a:spcPct val="100000"/>
                        </a:lnSpc>
                        <a:spcBef>
                          <a:spcPts val="0"/>
                        </a:spcBef>
                        <a:spcAft>
                          <a:spcPts val="0"/>
                        </a:spcAft>
                        <a:buClr>
                          <a:srgbClr val="002060"/>
                        </a:buClr>
                        <a:buSzPts val="1500"/>
                        <a:buFont typeface="Arial" panose="020B0604020202020204"/>
                        <a:buNone/>
                      </a:pPr>
                      <a:r>
                        <a:rPr lang="en-US" sz="1500" b="0" i="0" u="none">
                          <a:solidFill>
                            <a:srgbClr val="002060"/>
                          </a:solidFill>
                          <a:latin typeface="Arial" panose="020B0604020202020204"/>
                          <a:ea typeface="Arial" panose="020B0604020202020204"/>
                          <a:cs typeface="Arial" panose="020B0604020202020204"/>
                          <a:sym typeface="Arial" panose="020B0604020202020204"/>
                        </a:rPr>
                        <a:t>Temperature</a:t>
                      </a:r>
                      <a:endParaRPr lang="en-US" sz="1500" b="0" i="0" u="none">
                        <a:solidFill>
                          <a:srgbClr val="00206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500" b="0" i="0" u="none">
                        <a:solidFill>
                          <a:srgbClr val="002060"/>
                        </a:solidFill>
                        <a:latin typeface="Arial" panose="020B0604020202020204"/>
                        <a:ea typeface="Arial" panose="020B0604020202020204"/>
                        <a:cs typeface="Arial" panose="020B0604020202020204"/>
                        <a:sym typeface="Arial" panose="020B0604020202020204"/>
                      </a:endParaRPr>
                    </a:p>
                  </a:txBody>
                  <a:tcPr marL="8123" marR="8123" marT="81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2060"/>
                        </a:buClr>
                        <a:buSzPts val="1500"/>
                        <a:buFont typeface="Arial" panose="020B0604020202020204"/>
                        <a:buNone/>
                      </a:pPr>
                      <a:r>
                        <a:rPr lang="en-US" sz="1500" b="0" i="0" u="none">
                          <a:solidFill>
                            <a:srgbClr val="002060"/>
                          </a:solidFill>
                          <a:latin typeface="Arial" panose="020B0604020202020204"/>
                          <a:ea typeface="Arial" panose="020B0604020202020204"/>
                          <a:cs typeface="Arial" panose="020B0604020202020204"/>
                          <a:sym typeface="Arial" panose="020B0604020202020204"/>
                        </a:rPr>
                        <a:t>1.293432</a:t>
                      </a:r>
                      <a:endParaRPr lang="en-US" sz="1500" b="0" i="0" u="none">
                        <a:solidFill>
                          <a:srgbClr val="002060"/>
                        </a:solidFill>
                        <a:latin typeface="Arial" panose="020B0604020202020204"/>
                        <a:ea typeface="Arial" panose="020B0604020202020204"/>
                        <a:cs typeface="Arial" panose="020B0604020202020204"/>
                        <a:sym typeface="Arial" panose="020B0604020202020204"/>
                      </a:endParaRPr>
                    </a:p>
                  </a:txBody>
                  <a:tcPr marL="8123" marR="8123" marT="81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2060"/>
                        </a:buClr>
                        <a:buSzPts val="1500"/>
                        <a:buFont typeface="Arial" panose="020B0604020202020204"/>
                        <a:buNone/>
                      </a:pPr>
                      <a:r>
                        <a:rPr lang="en-US" sz="1500" b="0" i="0" u="none">
                          <a:solidFill>
                            <a:srgbClr val="002060"/>
                          </a:solidFill>
                          <a:latin typeface="Arial" panose="020B0604020202020204"/>
                          <a:ea typeface="Arial" panose="020B0604020202020204"/>
                          <a:cs typeface="Arial" panose="020B0604020202020204"/>
                          <a:sym typeface="Arial" panose="020B0604020202020204"/>
                        </a:rPr>
                        <a:t>0.008264</a:t>
                      </a:r>
                      <a:endParaRPr lang="en-US" sz="1500" b="0" i="0" u="none">
                        <a:solidFill>
                          <a:srgbClr val="002060"/>
                        </a:solidFill>
                        <a:latin typeface="Arial" panose="020B0604020202020204"/>
                        <a:ea typeface="Arial" panose="020B0604020202020204"/>
                        <a:cs typeface="Arial" panose="020B0604020202020204"/>
                        <a:sym typeface="Arial" panose="020B0604020202020204"/>
                      </a:endParaRPr>
                    </a:p>
                  </a:txBody>
                  <a:tcPr marL="8123" marR="8123" marT="81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2060"/>
                        </a:buClr>
                        <a:buSzPts val="1500"/>
                        <a:buFont typeface="Arial" panose="020B0604020202020204"/>
                        <a:buNone/>
                      </a:pPr>
                      <a:r>
                        <a:rPr lang="en-US" sz="1500" b="0" i="0" u="none">
                          <a:solidFill>
                            <a:srgbClr val="002060"/>
                          </a:solidFill>
                          <a:latin typeface="Arial" panose="020B0604020202020204"/>
                          <a:ea typeface="Arial" panose="020B0604020202020204"/>
                          <a:cs typeface="Arial" panose="020B0604020202020204"/>
                          <a:sym typeface="Arial" panose="020B0604020202020204"/>
                        </a:rPr>
                        <a:t>156.518</a:t>
                      </a:r>
                      <a:endParaRPr lang="en-US" sz="1500" b="0" i="0" u="none">
                        <a:solidFill>
                          <a:srgbClr val="002060"/>
                        </a:solidFill>
                        <a:latin typeface="Arial" panose="020B0604020202020204"/>
                        <a:ea typeface="Arial" panose="020B0604020202020204"/>
                        <a:cs typeface="Arial" panose="020B0604020202020204"/>
                        <a:sym typeface="Arial" panose="020B0604020202020204"/>
                      </a:endParaRPr>
                    </a:p>
                  </a:txBody>
                  <a:tcPr marL="8123" marR="8123" marT="81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3399"/>
                        </a:buClr>
                        <a:buSzPts val="1500"/>
                        <a:buFont typeface="Arial" panose="020B0604020202020204"/>
                        <a:buNone/>
                      </a:pPr>
                      <a:r>
                        <a:rPr lang="en-US" sz="1500" b="0" i="0" u="none" dirty="0">
                          <a:solidFill>
                            <a:srgbClr val="003399"/>
                          </a:solidFill>
                          <a:latin typeface="Arial" panose="020B0604020202020204"/>
                          <a:ea typeface="Arial" panose="020B0604020202020204"/>
                          <a:cs typeface="Arial" panose="020B0604020202020204"/>
                          <a:sym typeface="Arial" panose="020B0604020202020204"/>
                        </a:rPr>
                        <a:t>0.00</a:t>
                      </a:r>
                      <a:endParaRPr sz="100" dirty="0"/>
                    </a:p>
                  </a:txBody>
                  <a:tcPr marL="8123" marR="8123" marT="81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719" name="Google Shape;719;p50"/>
          <p:cNvSpPr txBox="1"/>
          <p:nvPr/>
        </p:nvSpPr>
        <p:spPr>
          <a:xfrm>
            <a:off x="557160" y="4402051"/>
            <a:ext cx="8434831" cy="1075055"/>
          </a:xfrm>
          <a:prstGeom prst="rect">
            <a:avLst/>
          </a:prstGeom>
          <a:noFill/>
          <a:ln>
            <a:noFill/>
          </a:ln>
        </p:spPr>
        <p:txBody>
          <a:bodyPr spcFirstLastPara="1" wrap="square" lIns="91412" tIns="45693" rIns="91412" bIns="45693" anchor="t" anchorCtr="0">
            <a:spAutoFit/>
          </a:bodyPr>
          <a:lstStyle/>
          <a:p>
            <a:pPr>
              <a:buClr>
                <a:srgbClr val="000099"/>
              </a:buClr>
              <a:buSzPts val="1800"/>
            </a:pPr>
            <a:r>
              <a:rPr lang="en-US" dirty="0">
                <a:solidFill>
                  <a:srgbClr val="000099"/>
                </a:solidFill>
                <a:latin typeface="Arial" panose="020B0604020202020204"/>
                <a:ea typeface="Arial" panose="020B0604020202020204"/>
                <a:cs typeface="Arial" panose="020B0604020202020204"/>
                <a:sym typeface="Arial" panose="020B0604020202020204"/>
              </a:rPr>
              <a:t>Interpretation</a:t>
            </a:r>
            <a:endParaRPr dirty="0"/>
          </a:p>
          <a:p>
            <a:pPr>
              <a:spcBef>
                <a:spcPts val="12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The p value for independent variable need to be &lt; significance level α (generally α = 0.05)</a:t>
            </a:r>
            <a:endParaRPr dirty="0"/>
          </a:p>
        </p:txBody>
      </p:sp>
      <p:sp>
        <p:nvSpPr>
          <p:cNvPr id="720" name="Google Shape;720;p50"/>
          <p:cNvSpPr txBox="1"/>
          <p:nvPr/>
        </p:nvSpPr>
        <p:spPr>
          <a:xfrm>
            <a:off x="2363943" y="5758132"/>
            <a:ext cx="7085639" cy="367030"/>
          </a:xfrm>
          <a:prstGeom prst="rect">
            <a:avLst/>
          </a:prstGeom>
          <a:noFill/>
          <a:ln>
            <a:noFill/>
          </a:ln>
        </p:spPr>
        <p:txBody>
          <a:bodyPr spcFirstLastPara="1" wrap="square" lIns="91412" tIns="45693" rIns="91412" bIns="45693" anchor="ctr" anchorCtr="0">
            <a:spAutoFit/>
          </a:bodyPr>
          <a:lstStyle/>
          <a:p>
            <a:pPr>
              <a:buClr>
                <a:schemeClr val="dk1"/>
              </a:buClr>
              <a:buSzPts val="1800"/>
            </a:pPr>
            <a:r>
              <a:rPr lang="en-US">
                <a:solidFill>
                  <a:schemeClr val="dk1"/>
                </a:solidFill>
                <a:latin typeface="Arial" panose="020B0604020202020204"/>
                <a:ea typeface="Arial" panose="020B0604020202020204"/>
                <a:cs typeface="Arial" panose="020B0604020202020204"/>
                <a:sym typeface="Arial" panose="020B0604020202020204"/>
              </a:rPr>
              <a:t>Dry Content = 2.183813 + 1.293432 x Temperature</a:t>
            </a:r>
            <a:endParaRPr lang="en-US">
              <a:solidFill>
                <a:schemeClr val="dk1"/>
              </a:solidFill>
              <a:latin typeface="Arial" panose="020B0604020202020204"/>
              <a:ea typeface="Arial" panose="020B0604020202020204"/>
              <a:cs typeface="Arial" panose="020B0604020202020204"/>
              <a:sym typeface="Arial" panose="020B0604020202020204"/>
            </a:endParaRPr>
          </a:p>
        </p:txBody>
      </p:sp>
      <p:sp>
        <p:nvSpPr>
          <p:cNvPr id="9" name="Title 1"/>
          <p:cNvSpPr txBox="1"/>
          <p:nvPr/>
        </p:nvSpPr>
        <p:spPr>
          <a:xfrm>
            <a:off x="367774" y="939078"/>
            <a:ext cx="8337530" cy="494915"/>
          </a:xfrm>
          <a:prstGeom prst="rect">
            <a:avLst/>
          </a:prstGeom>
        </p:spPr>
        <p:txBody>
          <a:bodyPr>
            <a:normAutofit fontScale="8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sz="3200" dirty="0" smtClean="0">
                <a:solidFill>
                  <a:srgbClr val="C00000"/>
                </a:solidFill>
                <a:latin typeface="Times New Roman" panose="02020603050405020304" pitchFamily="18" charset="0"/>
                <a:cs typeface="Times New Roman" panose="02020603050405020304" pitchFamily="18" charset="0"/>
              </a:rPr>
              <a:t>Path to Solution:</a:t>
            </a:r>
            <a:endParaRPr lang="en-IN" sz="32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8" name="Google Shape;738;p52"/>
          <p:cNvSpPr txBox="1"/>
          <p:nvPr/>
        </p:nvSpPr>
        <p:spPr>
          <a:xfrm>
            <a:off x="448317" y="2231734"/>
            <a:ext cx="5237608" cy="1782445"/>
          </a:xfrm>
          <a:prstGeom prst="rect">
            <a:avLst/>
          </a:prstGeom>
          <a:noFill/>
          <a:ln>
            <a:noFill/>
          </a:ln>
        </p:spPr>
        <p:txBody>
          <a:bodyPr spcFirstLastPara="1" wrap="square" lIns="91412" tIns="45693" rIns="91412" bIns="45693" anchor="t" anchorCtr="0">
            <a:spAutoFit/>
          </a:bodyPr>
          <a:lstStyle/>
          <a:p>
            <a:pPr marL="1428750" indent="-1428750" algn="just">
              <a:buClr>
                <a:schemeClr val="accent2"/>
              </a:buClr>
              <a:buSzPts val="1800"/>
            </a:pPr>
            <a:r>
              <a:rPr lang="en-US" b="1" dirty="0">
                <a:solidFill>
                  <a:schemeClr val="accent2"/>
                </a:solidFill>
                <a:latin typeface="Arial" panose="020B0604020202020204"/>
                <a:ea typeface="Arial" panose="020B0604020202020204"/>
                <a:cs typeface="Arial" panose="020B0604020202020204"/>
                <a:sym typeface="Arial" panose="020B0604020202020204"/>
              </a:rPr>
              <a:t> </a:t>
            </a:r>
            <a:r>
              <a:rPr lang="en-US" dirty="0" smtClean="0">
                <a:solidFill>
                  <a:schemeClr val="dk1"/>
                </a:solidFill>
                <a:latin typeface="Arial" panose="020B0604020202020204"/>
                <a:ea typeface="Arial" panose="020B0604020202020204"/>
                <a:cs typeface="Arial" panose="020B0604020202020204"/>
                <a:sym typeface="Arial" panose="020B0604020202020204"/>
              </a:rPr>
              <a:t>5. </a:t>
            </a:r>
            <a:r>
              <a:rPr lang="en-US" dirty="0">
                <a:solidFill>
                  <a:schemeClr val="dk1"/>
                </a:solidFill>
                <a:latin typeface="Arial" panose="020B0604020202020204"/>
                <a:ea typeface="Arial" panose="020B0604020202020204"/>
                <a:cs typeface="Arial" panose="020B0604020202020204"/>
                <a:sym typeface="Arial" panose="020B0604020202020204"/>
              </a:rPr>
              <a:t>Residual Analysis</a:t>
            </a:r>
            <a:endParaRPr dirty="0"/>
          </a:p>
          <a:p>
            <a:pPr marL="1428750" indent="-1428750" algn="just">
              <a:spcBef>
                <a:spcPts val="600"/>
              </a:spcBef>
              <a:buClr>
                <a:schemeClr val="dk1"/>
              </a:buClr>
              <a:buSzPts val="1800"/>
            </a:pPr>
            <a:r>
              <a:rPr lang="en-US" dirty="0" smtClean="0">
                <a:solidFill>
                  <a:schemeClr val="dk1"/>
                </a:solidFill>
                <a:latin typeface="Arial" panose="020B0604020202020204"/>
                <a:ea typeface="Arial" panose="020B0604020202020204"/>
                <a:cs typeface="Arial" panose="020B0604020202020204"/>
                <a:sym typeface="Arial" panose="020B0604020202020204"/>
              </a:rPr>
              <a:t>&gt; </a:t>
            </a:r>
            <a:r>
              <a:rPr lang="en-US" dirty="0" err="1">
                <a:solidFill>
                  <a:schemeClr val="dk1"/>
                </a:solidFill>
                <a:latin typeface="Arial" panose="020B0604020202020204"/>
                <a:ea typeface="Arial" panose="020B0604020202020204"/>
                <a:cs typeface="Arial" panose="020B0604020202020204"/>
                <a:sym typeface="Arial" panose="020B0604020202020204"/>
              </a:rPr>
              <a:t>pred</a:t>
            </a:r>
            <a:r>
              <a:rPr lang="en-US" dirty="0">
                <a:solidFill>
                  <a:schemeClr val="dk1"/>
                </a:solidFill>
                <a:latin typeface="Arial" panose="020B0604020202020204"/>
                <a:ea typeface="Arial" panose="020B0604020202020204"/>
                <a:cs typeface="Arial" panose="020B0604020202020204"/>
                <a:sym typeface="Arial" panose="020B0604020202020204"/>
              </a:rPr>
              <a:t> = fitted(model) </a:t>
            </a:r>
            <a:endParaRPr dirty="0"/>
          </a:p>
          <a:p>
            <a:pPr marL="1428750" indent="-1428750" algn="just">
              <a:spcBef>
                <a:spcPts val="600"/>
              </a:spcBef>
              <a:buClr>
                <a:schemeClr val="dk1"/>
              </a:buClr>
              <a:buSzPts val="1800"/>
            </a:pPr>
            <a:r>
              <a:rPr lang="en-US" dirty="0" smtClean="0">
                <a:solidFill>
                  <a:schemeClr val="dk1"/>
                </a:solidFill>
                <a:latin typeface="Arial" panose="020B0604020202020204"/>
                <a:ea typeface="Arial" panose="020B0604020202020204"/>
                <a:cs typeface="Arial" panose="020B0604020202020204"/>
                <a:sym typeface="Arial" panose="020B0604020202020204"/>
              </a:rPr>
              <a:t>&gt; </a:t>
            </a:r>
            <a:r>
              <a:rPr lang="en-US" dirty="0">
                <a:solidFill>
                  <a:schemeClr val="dk1"/>
                </a:solidFill>
                <a:latin typeface="Arial" panose="020B0604020202020204"/>
                <a:ea typeface="Arial" panose="020B0604020202020204"/>
                <a:cs typeface="Arial" panose="020B0604020202020204"/>
                <a:sym typeface="Arial" panose="020B0604020202020204"/>
              </a:rPr>
              <a:t>Res = residuals(model) </a:t>
            </a:r>
            <a:endParaRPr dirty="0"/>
          </a:p>
          <a:p>
            <a:pPr marL="1428750" indent="-1428750" algn="just">
              <a:spcBef>
                <a:spcPts val="600"/>
              </a:spcBef>
              <a:buClr>
                <a:srgbClr val="FFC000"/>
              </a:buClr>
              <a:buSzPts val="1800"/>
            </a:pPr>
            <a:r>
              <a:rPr lang="en-US" dirty="0" smtClean="0">
                <a:solidFill>
                  <a:srgbClr val="FFC000"/>
                </a:solidFill>
                <a:latin typeface="Arial" panose="020B0604020202020204"/>
                <a:ea typeface="Arial" panose="020B0604020202020204"/>
                <a:cs typeface="Arial" panose="020B0604020202020204"/>
                <a:sym typeface="Arial" panose="020B0604020202020204"/>
              </a:rPr>
              <a:t>&gt; </a:t>
            </a:r>
            <a:r>
              <a:rPr lang="en-US" dirty="0">
                <a:solidFill>
                  <a:srgbClr val="FFC000"/>
                </a:solidFill>
                <a:latin typeface="Arial" panose="020B0604020202020204"/>
                <a:ea typeface="Arial" panose="020B0604020202020204"/>
                <a:cs typeface="Arial" panose="020B0604020202020204"/>
                <a:sym typeface="Arial" panose="020B0604020202020204"/>
              </a:rPr>
              <a:t>write.csv(</a:t>
            </a:r>
            <a:r>
              <a:rPr lang="en-US" dirty="0" err="1">
                <a:solidFill>
                  <a:srgbClr val="FFC000"/>
                </a:solidFill>
                <a:latin typeface="Arial" panose="020B0604020202020204"/>
                <a:ea typeface="Arial" panose="020B0604020202020204"/>
                <a:cs typeface="Arial" panose="020B0604020202020204"/>
                <a:sym typeface="Arial" panose="020B0604020202020204"/>
              </a:rPr>
              <a:t>pred</a:t>
            </a:r>
            <a:r>
              <a:rPr lang="en-US" dirty="0">
                <a:solidFill>
                  <a:srgbClr val="FFC000"/>
                </a:solidFill>
                <a:latin typeface="Arial" panose="020B0604020202020204"/>
                <a:ea typeface="Arial" panose="020B0604020202020204"/>
                <a:cs typeface="Arial" panose="020B0604020202020204"/>
                <a:sym typeface="Arial" panose="020B0604020202020204"/>
              </a:rPr>
              <a:t>,"Pred.csv") </a:t>
            </a:r>
            <a:endParaRPr dirty="0"/>
          </a:p>
          <a:p>
            <a:pPr marL="1428750" indent="-1428750" algn="just">
              <a:spcBef>
                <a:spcPts val="600"/>
              </a:spcBef>
              <a:buClr>
                <a:srgbClr val="FFC000"/>
              </a:buClr>
              <a:buSzPts val="1800"/>
            </a:pPr>
            <a:r>
              <a:rPr lang="en-US" dirty="0" smtClean="0">
                <a:solidFill>
                  <a:srgbClr val="FFC000"/>
                </a:solidFill>
                <a:latin typeface="Arial" panose="020B0604020202020204"/>
                <a:ea typeface="Arial" panose="020B0604020202020204"/>
                <a:cs typeface="Arial" panose="020B0604020202020204"/>
                <a:sym typeface="Arial" panose="020B0604020202020204"/>
              </a:rPr>
              <a:t>&gt; </a:t>
            </a:r>
            <a:r>
              <a:rPr lang="en-US" dirty="0">
                <a:solidFill>
                  <a:srgbClr val="FFC000"/>
                </a:solidFill>
                <a:latin typeface="Arial" panose="020B0604020202020204"/>
                <a:ea typeface="Arial" panose="020B0604020202020204"/>
                <a:cs typeface="Arial" panose="020B0604020202020204"/>
                <a:sym typeface="Arial" panose="020B0604020202020204"/>
              </a:rPr>
              <a:t>write.csv(</a:t>
            </a:r>
            <a:r>
              <a:rPr lang="en-US" dirty="0" err="1">
                <a:solidFill>
                  <a:srgbClr val="FFC000"/>
                </a:solidFill>
                <a:latin typeface="Arial" panose="020B0604020202020204"/>
                <a:ea typeface="Arial" panose="020B0604020202020204"/>
                <a:cs typeface="Arial" panose="020B0604020202020204"/>
                <a:sym typeface="Arial" panose="020B0604020202020204"/>
              </a:rPr>
              <a:t>Res,"</a:t>
            </a:r>
            <a:r>
              <a:rPr lang="en-US" dirty="0">
                <a:solidFill>
                  <a:srgbClr val="FFC000"/>
                </a:solidFill>
                <a:latin typeface="Arial" panose="020B0604020202020204"/>
                <a:ea typeface="Arial" panose="020B0604020202020204"/>
                <a:cs typeface="Arial" panose="020B0604020202020204"/>
                <a:sym typeface="Arial" panose="020B0604020202020204"/>
              </a:rPr>
              <a:t>Res.csv")</a:t>
            </a:r>
            <a:endParaRPr dirty="0"/>
          </a:p>
        </p:txBody>
      </p:sp>
      <p:graphicFrame>
        <p:nvGraphicFramePr>
          <p:cNvPr id="739" name="Google Shape;739;p52"/>
          <p:cNvGraphicFramePr/>
          <p:nvPr/>
        </p:nvGraphicFramePr>
        <p:xfrm>
          <a:off x="5470305" y="2234909"/>
          <a:ext cx="3657600" cy="3562350"/>
        </p:xfrm>
        <a:graphic>
          <a:graphicData uri="http://schemas.openxmlformats.org/drawingml/2006/table">
            <a:tbl>
              <a:tblPr>
                <a:noFill/>
              </a:tblPr>
              <a:tblGrid>
                <a:gridCol w="609600"/>
                <a:gridCol w="609600"/>
                <a:gridCol w="609600"/>
                <a:gridCol w="609600"/>
                <a:gridCol w="609600"/>
                <a:gridCol w="609600"/>
              </a:tblGrid>
              <a:tr h="161925">
                <a:tc>
                  <a:txBody>
                    <a:bodyPr/>
                    <a:lstStyle/>
                    <a:p>
                      <a:pPr marL="0" marR="0" lvl="0" indent="0" algn="ctr" rtl="0">
                        <a:lnSpc>
                          <a:spcPct val="100000"/>
                        </a:lnSpc>
                        <a:spcBef>
                          <a:spcPts val="0"/>
                        </a:spcBef>
                        <a:spcAft>
                          <a:spcPts val="0"/>
                        </a:spcAft>
                        <a:buClr>
                          <a:srgbClr val="003399"/>
                        </a:buClr>
                        <a:buSzPts val="1000"/>
                        <a:buFont typeface="Arial" panose="020B0604020202020204"/>
                        <a:buNone/>
                      </a:pPr>
                      <a:r>
                        <a:rPr lang="en-US" sz="1000" b="0" i="0" u="none" dirty="0">
                          <a:solidFill>
                            <a:srgbClr val="003399"/>
                          </a:solidFill>
                          <a:latin typeface="Arial" panose="020B0604020202020204"/>
                          <a:ea typeface="Arial" panose="020B0604020202020204"/>
                          <a:cs typeface="Arial" panose="020B0604020202020204"/>
                          <a:sym typeface="Arial" panose="020B0604020202020204"/>
                        </a:rPr>
                        <a:t>SL No.</a:t>
                      </a:r>
                      <a:endParaRPr sz="100" dirty="0"/>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3399"/>
                        </a:buClr>
                        <a:buSzPts val="1000"/>
                        <a:buFont typeface="Arial" panose="020B0604020202020204"/>
                        <a:buNone/>
                      </a:pPr>
                      <a:r>
                        <a:rPr lang="en-US" sz="1000" b="0" i="0" u="none">
                          <a:solidFill>
                            <a:srgbClr val="003399"/>
                          </a:solidFill>
                          <a:latin typeface="Arial" panose="020B0604020202020204"/>
                          <a:ea typeface="Arial" panose="020B0604020202020204"/>
                          <a:cs typeface="Arial" panose="020B0604020202020204"/>
                          <a:sym typeface="Arial" panose="020B0604020202020204"/>
                        </a:rPr>
                        <a:t>Fitted</a:t>
                      </a:r>
                      <a:endParaRPr lang="en-US" sz="1000" b="0" i="0" u="none">
                        <a:solidFill>
                          <a:srgbClr val="003399"/>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3399"/>
                        </a:buClr>
                        <a:buSzPts val="1000"/>
                        <a:buFont typeface="Arial" panose="020B0604020202020204"/>
                        <a:buNone/>
                      </a:pPr>
                      <a:r>
                        <a:rPr lang="en-US" sz="1000" b="0" i="0" u="none">
                          <a:solidFill>
                            <a:srgbClr val="003399"/>
                          </a:solidFill>
                          <a:latin typeface="Arial" panose="020B0604020202020204"/>
                          <a:ea typeface="Arial" panose="020B0604020202020204"/>
                          <a:cs typeface="Arial" panose="020B0604020202020204"/>
                          <a:sym typeface="Arial" panose="020B0604020202020204"/>
                        </a:rPr>
                        <a:t>Residuals</a:t>
                      </a:r>
                      <a:endParaRPr lang="en-US" sz="1000" b="0" i="0" u="none">
                        <a:solidFill>
                          <a:srgbClr val="003399"/>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3399"/>
                        </a:buClr>
                        <a:buSzPts val="1000"/>
                        <a:buFont typeface="Arial" panose="020B0604020202020204"/>
                        <a:buNone/>
                      </a:pPr>
                      <a:r>
                        <a:rPr lang="en-US" sz="1000" b="0" i="0" u="none">
                          <a:solidFill>
                            <a:srgbClr val="003399"/>
                          </a:solidFill>
                          <a:latin typeface="Arial" panose="020B0604020202020204"/>
                          <a:ea typeface="Arial" panose="020B0604020202020204"/>
                          <a:cs typeface="Arial" panose="020B0604020202020204"/>
                          <a:sym typeface="Arial" panose="020B0604020202020204"/>
                        </a:rPr>
                        <a:t>SL No.</a:t>
                      </a:r>
                      <a:endParaRPr lang="en-US" sz="1000" b="0" i="0" u="none">
                        <a:solidFill>
                          <a:srgbClr val="003399"/>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3399"/>
                        </a:buClr>
                        <a:buSzPts val="1000"/>
                        <a:buFont typeface="Arial" panose="020B0604020202020204"/>
                        <a:buNone/>
                      </a:pPr>
                      <a:r>
                        <a:rPr lang="en-US" sz="1000" b="0" i="0" u="none">
                          <a:solidFill>
                            <a:srgbClr val="003399"/>
                          </a:solidFill>
                          <a:latin typeface="Arial" panose="020B0604020202020204"/>
                          <a:ea typeface="Arial" panose="020B0604020202020204"/>
                          <a:cs typeface="Arial" panose="020B0604020202020204"/>
                          <a:sym typeface="Arial" panose="020B0604020202020204"/>
                        </a:rPr>
                        <a:t>Fitted</a:t>
                      </a:r>
                      <a:endParaRPr lang="en-US" sz="1000" b="0" i="0" u="none">
                        <a:solidFill>
                          <a:srgbClr val="003399"/>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3399"/>
                        </a:buClr>
                        <a:buSzPts val="1000"/>
                        <a:buFont typeface="Arial" panose="020B0604020202020204"/>
                        <a:buNone/>
                      </a:pPr>
                      <a:r>
                        <a:rPr lang="en-US" sz="1000" b="0" i="0" u="none">
                          <a:solidFill>
                            <a:srgbClr val="003399"/>
                          </a:solidFill>
                          <a:latin typeface="Arial" panose="020B0604020202020204"/>
                          <a:ea typeface="Arial" panose="020B0604020202020204"/>
                          <a:cs typeface="Arial" panose="020B0604020202020204"/>
                          <a:sym typeface="Arial" panose="020B0604020202020204"/>
                        </a:rPr>
                        <a:t>Residuals</a:t>
                      </a:r>
                      <a:endParaRPr lang="en-US" sz="1000" b="0" i="0" u="none">
                        <a:solidFill>
                          <a:srgbClr val="003399"/>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61925">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1</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73.32259</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-0.02259</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22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dirty="0">
                          <a:solidFill>
                            <a:srgbClr val="000000"/>
                          </a:solidFill>
                          <a:latin typeface="Arial" panose="020B0604020202020204"/>
                          <a:ea typeface="Arial" panose="020B0604020202020204"/>
                          <a:cs typeface="Arial" panose="020B0604020202020204"/>
                          <a:sym typeface="Arial" panose="020B0604020202020204"/>
                        </a:rPr>
                        <a:t>74.61602</a:t>
                      </a:r>
                      <a:endParaRPr sz="100" dirty="0"/>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-0.01602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61925">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74.61602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-0.01602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23</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75.26274</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-0.06274</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61925">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3</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73.96931</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0.030693</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24</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73.96931</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0.030693</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61925">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4</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78.49632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0.00368</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25</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75.90946</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-0.00946</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61925">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5</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74.61602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-0.01602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26</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75.26274</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0.03726</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61925">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6</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73.96931</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0.030693</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27</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73.96931</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0.030693</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61925">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75.26274</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-0.06274</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28</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78.49632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dirty="0">
                          <a:solidFill>
                            <a:srgbClr val="000000"/>
                          </a:solidFill>
                          <a:latin typeface="Arial" panose="020B0604020202020204"/>
                          <a:ea typeface="Arial" panose="020B0604020202020204"/>
                          <a:cs typeface="Arial" panose="020B0604020202020204"/>
                          <a:sym typeface="Arial" panose="020B0604020202020204"/>
                        </a:rPr>
                        <a:t>0.00368</a:t>
                      </a:r>
                      <a:endParaRPr sz="100" dirty="0"/>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61925">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8</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77.20289</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-0.00289</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29</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76.55617</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-0.05617</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61925">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9</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75.90946</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-0.00946</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30</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74.61602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-0.11602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61925">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10</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74.61602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-0.01602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31</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75.90946</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0.090544</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61925">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11</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73.32259</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-0.02259</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32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76.55617</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-0.05617</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61925">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12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75.90946</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-0.00946</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33</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76.55617</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0.143828</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61925">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13</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75.90946</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0.090544</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34</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75.90946</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0.090544</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61925">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14</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74.61602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-0.01602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35</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75.90946</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-0.10946</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61925">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15</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74.61602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0.083977</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36</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73.96931</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-0.16931</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61925">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16</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74.61602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-0.11602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37</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73.32259</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-0.02259</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61925">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17</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70.73573</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-0.03573</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38</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74.61602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-0.01602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61925">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18</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72.02916</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-0.02916</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39</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73.32259</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0.077409</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61925">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19</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72.02916</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0.070841</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40</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75.90946</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0.090544</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61925">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20</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72.02916</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0.170841</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41</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73.96931</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0.030693</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61925">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21</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70.73573</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-0.03573</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42</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a:solidFill>
                            <a:srgbClr val="000000"/>
                          </a:solidFill>
                          <a:latin typeface="Arial" panose="020B0604020202020204"/>
                          <a:ea typeface="Arial" panose="020B0604020202020204"/>
                          <a:cs typeface="Arial" panose="020B0604020202020204"/>
                          <a:sym typeface="Arial" panose="020B0604020202020204"/>
                        </a:rPr>
                        <a:t>75.26274</a:t>
                      </a:r>
                      <a:endParaRPr lang="en-US" sz="10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b="0" i="0" u="none" dirty="0">
                          <a:solidFill>
                            <a:srgbClr val="000000"/>
                          </a:solidFill>
                          <a:latin typeface="Arial" panose="020B0604020202020204"/>
                          <a:ea typeface="Arial" panose="020B0604020202020204"/>
                          <a:cs typeface="Arial" panose="020B0604020202020204"/>
                          <a:sym typeface="Arial" panose="020B0604020202020204"/>
                        </a:rPr>
                        <a:t>-0.06274</a:t>
                      </a:r>
                      <a:endParaRPr sz="100" dirty="0"/>
                    </a:p>
                  </a:txBody>
                  <a:tcPr marL="9523" marR="9523" marT="9523"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6" name="Title 1"/>
          <p:cNvSpPr txBox="1"/>
          <p:nvPr/>
        </p:nvSpPr>
        <p:spPr>
          <a:xfrm>
            <a:off x="544098" y="1057146"/>
            <a:ext cx="8337530" cy="494915"/>
          </a:xfrm>
          <a:prstGeom prst="rect">
            <a:avLst/>
          </a:prstGeom>
        </p:spPr>
        <p:txBody>
          <a:bodyPr>
            <a:normAutofit fontScale="8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sz="3200" dirty="0" smtClean="0">
                <a:solidFill>
                  <a:srgbClr val="C00000"/>
                </a:solidFill>
                <a:latin typeface="Times New Roman" panose="02020603050405020304" pitchFamily="18" charset="0"/>
                <a:cs typeface="Times New Roman" panose="02020603050405020304" pitchFamily="18" charset="0"/>
              </a:rPr>
              <a:t>Path to Solution:</a:t>
            </a:r>
            <a:endParaRPr lang="en-IN" sz="32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7" name="Google Shape;747;p53"/>
          <p:cNvSpPr txBox="1"/>
          <p:nvPr/>
        </p:nvSpPr>
        <p:spPr>
          <a:xfrm>
            <a:off x="369951" y="1831194"/>
            <a:ext cx="8685734" cy="1075055"/>
          </a:xfrm>
          <a:prstGeom prst="rect">
            <a:avLst/>
          </a:prstGeom>
          <a:noFill/>
          <a:ln>
            <a:noFill/>
          </a:ln>
        </p:spPr>
        <p:txBody>
          <a:bodyPr spcFirstLastPara="1" wrap="square" lIns="91412" tIns="45693" rIns="91412" bIns="45693" anchor="t" anchorCtr="0">
            <a:spAutoFit/>
          </a:bodyPr>
          <a:lstStyle/>
          <a:p>
            <a:pPr marL="1428750" indent="-1428750" algn="just">
              <a:buClr>
                <a:schemeClr val="accent2"/>
              </a:buClr>
              <a:buSzPts val="1800"/>
            </a:pPr>
            <a:r>
              <a:rPr lang="en-US" b="1" dirty="0">
                <a:solidFill>
                  <a:schemeClr val="accent2"/>
                </a:solidFill>
                <a:latin typeface="Arial" panose="020B0604020202020204"/>
                <a:ea typeface="Arial" panose="020B0604020202020204"/>
                <a:cs typeface="Arial" panose="020B0604020202020204"/>
                <a:sym typeface="Arial" panose="020B0604020202020204"/>
              </a:rPr>
              <a:t> </a:t>
            </a:r>
            <a:r>
              <a:rPr lang="en-US" dirty="0" smtClean="0">
                <a:solidFill>
                  <a:schemeClr val="dk1"/>
                </a:solidFill>
                <a:latin typeface="Arial" panose="020B0604020202020204"/>
                <a:ea typeface="Arial" panose="020B0604020202020204"/>
                <a:cs typeface="Arial" panose="020B0604020202020204"/>
                <a:sym typeface="Arial" panose="020B0604020202020204"/>
              </a:rPr>
              <a:t>5. </a:t>
            </a:r>
            <a:r>
              <a:rPr lang="en-US" dirty="0">
                <a:solidFill>
                  <a:schemeClr val="dk1"/>
                </a:solidFill>
                <a:latin typeface="Arial" panose="020B0604020202020204"/>
                <a:ea typeface="Arial" panose="020B0604020202020204"/>
                <a:cs typeface="Arial" panose="020B0604020202020204"/>
                <a:sym typeface="Arial" panose="020B0604020202020204"/>
              </a:rPr>
              <a:t>Residual Analysis</a:t>
            </a:r>
            <a:endParaRPr dirty="0"/>
          </a:p>
          <a:p>
            <a:pPr marL="1428750" indent="-1428750" algn="just">
              <a:spcBef>
                <a:spcPts val="6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a:t>
            </a:r>
            <a:r>
              <a:rPr lang="en-US" dirty="0">
                <a:solidFill>
                  <a:srgbClr val="000099"/>
                </a:solidFill>
                <a:latin typeface="Arial" panose="020B0604020202020204"/>
                <a:ea typeface="Arial" panose="020B0604020202020204"/>
                <a:cs typeface="Arial" panose="020B0604020202020204"/>
                <a:sym typeface="Arial" panose="020B0604020202020204"/>
              </a:rPr>
              <a:t>Scatter Plot</a:t>
            </a:r>
            <a:r>
              <a:rPr lang="en-US" dirty="0">
                <a:solidFill>
                  <a:schemeClr val="dk1"/>
                </a:solidFill>
                <a:latin typeface="Arial" panose="020B0604020202020204"/>
                <a:ea typeface="Arial" panose="020B0604020202020204"/>
                <a:cs typeface="Arial" panose="020B0604020202020204"/>
                <a:sym typeface="Arial" panose="020B0604020202020204"/>
              </a:rPr>
              <a:t>: Actual Vs Predicted (fit)</a:t>
            </a:r>
            <a:endParaRPr dirty="0"/>
          </a:p>
          <a:p>
            <a:pPr marL="1428750" indent="-1428750" algn="just">
              <a:spcBef>
                <a:spcPts val="6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&gt; plot(</a:t>
            </a:r>
            <a:r>
              <a:rPr lang="en-US" dirty="0" err="1">
                <a:solidFill>
                  <a:schemeClr val="dk1"/>
                </a:solidFill>
                <a:latin typeface="Arial" panose="020B0604020202020204"/>
                <a:ea typeface="Arial" panose="020B0604020202020204"/>
                <a:cs typeface="Arial" panose="020B0604020202020204"/>
                <a:sym typeface="Arial" panose="020B0604020202020204"/>
              </a:rPr>
              <a:t>DContent</a:t>
            </a:r>
            <a:r>
              <a:rPr lang="en-US" dirty="0">
                <a:solidFill>
                  <a:schemeClr val="dk1"/>
                </a:solidFill>
                <a:latin typeface="Arial" panose="020B0604020202020204"/>
                <a:ea typeface="Arial" panose="020B0604020202020204"/>
                <a:cs typeface="Arial" panose="020B0604020202020204"/>
                <a:sym typeface="Arial" panose="020B0604020202020204"/>
              </a:rPr>
              <a:t>, </a:t>
            </a:r>
            <a:r>
              <a:rPr lang="en-US" dirty="0" err="1">
                <a:solidFill>
                  <a:schemeClr val="dk1"/>
                </a:solidFill>
                <a:latin typeface="Arial" panose="020B0604020202020204"/>
                <a:ea typeface="Arial" panose="020B0604020202020204"/>
                <a:cs typeface="Arial" panose="020B0604020202020204"/>
                <a:sym typeface="Arial" panose="020B0604020202020204"/>
              </a:rPr>
              <a:t>pred</a:t>
            </a:r>
            <a:r>
              <a:rPr lang="en-US" dirty="0">
                <a:solidFill>
                  <a:schemeClr val="dk1"/>
                </a:solidFill>
                <a:latin typeface="Arial" panose="020B0604020202020204"/>
                <a:ea typeface="Arial" panose="020B0604020202020204"/>
                <a:cs typeface="Arial" panose="020B0604020202020204"/>
                <a:sym typeface="Arial" panose="020B0604020202020204"/>
              </a:rPr>
              <a:t>)</a:t>
            </a:r>
            <a:endParaRPr dirty="0"/>
          </a:p>
        </p:txBody>
      </p:sp>
      <p:pic>
        <p:nvPicPr>
          <p:cNvPr id="748" name="Google Shape;748;p53"/>
          <p:cNvPicPr preferRelativeResize="0"/>
          <p:nvPr/>
        </p:nvPicPr>
        <p:blipFill rotWithShape="1">
          <a:blip r:embed="rId1"/>
          <a:srcRect/>
          <a:stretch>
            <a:fillRect/>
          </a:stretch>
        </p:blipFill>
        <p:spPr>
          <a:xfrm>
            <a:off x="2960898" y="3110727"/>
            <a:ext cx="5611051" cy="3604723"/>
          </a:xfrm>
          <a:prstGeom prst="rect">
            <a:avLst/>
          </a:prstGeom>
          <a:noFill/>
          <a:ln>
            <a:noFill/>
          </a:ln>
        </p:spPr>
      </p:pic>
      <p:sp>
        <p:nvSpPr>
          <p:cNvPr id="6" name="Title 1"/>
          <p:cNvSpPr txBox="1"/>
          <p:nvPr/>
        </p:nvSpPr>
        <p:spPr>
          <a:xfrm>
            <a:off x="369951" y="1057146"/>
            <a:ext cx="8337530" cy="494915"/>
          </a:xfrm>
          <a:prstGeom prst="rect">
            <a:avLst/>
          </a:prstGeom>
        </p:spPr>
        <p:txBody>
          <a:bodyPr>
            <a:normAutofit fontScale="8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sz="3200" dirty="0" smtClean="0">
                <a:solidFill>
                  <a:srgbClr val="C00000"/>
                </a:solidFill>
                <a:latin typeface="Times New Roman" panose="02020603050405020304" pitchFamily="18" charset="0"/>
                <a:cs typeface="Times New Roman" panose="02020603050405020304" pitchFamily="18" charset="0"/>
              </a:rPr>
              <a:t>Path to Solution:</a:t>
            </a:r>
            <a:endParaRPr lang="en-IN" sz="32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6" name="Google Shape;756;p54"/>
          <p:cNvSpPr txBox="1"/>
          <p:nvPr/>
        </p:nvSpPr>
        <p:spPr>
          <a:xfrm>
            <a:off x="1963403" y="6294842"/>
            <a:ext cx="6569839" cy="367030"/>
          </a:xfrm>
          <a:prstGeom prst="rect">
            <a:avLst/>
          </a:prstGeom>
          <a:noFill/>
          <a:ln>
            <a:noFill/>
          </a:ln>
        </p:spPr>
        <p:txBody>
          <a:bodyPr spcFirstLastPara="1" wrap="square" lIns="91412" tIns="45693" rIns="91412" bIns="45693" anchor="t" anchorCtr="0">
            <a:spAutoFit/>
          </a:bodyPr>
          <a:lstStyle/>
          <a:p>
            <a:pPr>
              <a:buClr>
                <a:srgbClr val="000099"/>
              </a:buClr>
              <a:buSzPts val="1800"/>
            </a:pPr>
            <a:r>
              <a:rPr lang="en-US" dirty="0">
                <a:solidFill>
                  <a:srgbClr val="000099"/>
                </a:solidFill>
                <a:latin typeface="Arial" panose="020B0604020202020204"/>
                <a:ea typeface="Arial" panose="020B0604020202020204"/>
                <a:cs typeface="Arial" panose="020B0604020202020204"/>
                <a:sym typeface="Arial" panose="020B0604020202020204"/>
              </a:rPr>
              <a:t>Residuals should be normally distributed or bell shaped</a:t>
            </a:r>
            <a:endParaRPr dirty="0"/>
          </a:p>
        </p:txBody>
      </p:sp>
      <p:sp>
        <p:nvSpPr>
          <p:cNvPr id="757" name="Google Shape;757;p54"/>
          <p:cNvSpPr txBox="1"/>
          <p:nvPr/>
        </p:nvSpPr>
        <p:spPr>
          <a:xfrm>
            <a:off x="266766" y="1700379"/>
            <a:ext cx="9006605" cy="1428750"/>
          </a:xfrm>
          <a:prstGeom prst="rect">
            <a:avLst/>
          </a:prstGeom>
          <a:noFill/>
          <a:ln>
            <a:noFill/>
          </a:ln>
        </p:spPr>
        <p:txBody>
          <a:bodyPr spcFirstLastPara="1" wrap="square" lIns="91412" tIns="45693" rIns="91412" bIns="45693" anchor="t" anchorCtr="0">
            <a:spAutoFit/>
          </a:bodyPr>
          <a:lstStyle/>
          <a:p>
            <a:pPr marL="1428750" indent="-1428750" algn="just">
              <a:buClr>
                <a:schemeClr val="accent2"/>
              </a:buClr>
              <a:buSzPts val="1800"/>
            </a:pPr>
            <a:r>
              <a:rPr lang="en-US" b="1" dirty="0">
                <a:solidFill>
                  <a:schemeClr val="accent2"/>
                </a:solidFill>
                <a:latin typeface="Arial" panose="020B0604020202020204"/>
                <a:ea typeface="Arial" panose="020B0604020202020204"/>
                <a:cs typeface="Arial" panose="020B0604020202020204"/>
                <a:sym typeface="Arial" panose="020B0604020202020204"/>
              </a:rPr>
              <a:t> </a:t>
            </a:r>
            <a:r>
              <a:rPr lang="en-US" dirty="0" smtClean="0">
                <a:solidFill>
                  <a:schemeClr val="dk1"/>
                </a:solidFill>
                <a:latin typeface="Arial" panose="020B0604020202020204"/>
                <a:ea typeface="Arial" panose="020B0604020202020204"/>
                <a:cs typeface="Arial" panose="020B0604020202020204"/>
                <a:sym typeface="Arial" panose="020B0604020202020204"/>
              </a:rPr>
              <a:t>5. </a:t>
            </a:r>
            <a:r>
              <a:rPr lang="en-US" dirty="0">
                <a:solidFill>
                  <a:schemeClr val="dk1"/>
                </a:solidFill>
                <a:latin typeface="Arial" panose="020B0604020202020204"/>
                <a:ea typeface="Arial" panose="020B0604020202020204"/>
                <a:cs typeface="Arial" panose="020B0604020202020204"/>
                <a:sym typeface="Arial" panose="020B0604020202020204"/>
              </a:rPr>
              <a:t>Residual Analysis </a:t>
            </a:r>
            <a:endParaRPr dirty="0"/>
          </a:p>
          <a:p>
            <a:pPr marL="1428750" indent="-1428750" algn="just">
              <a:spcBef>
                <a:spcPts val="6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a:t>
            </a:r>
            <a:r>
              <a:rPr lang="en-US" dirty="0">
                <a:solidFill>
                  <a:srgbClr val="000099"/>
                </a:solidFill>
                <a:latin typeface="Arial" panose="020B0604020202020204"/>
                <a:ea typeface="Arial" panose="020B0604020202020204"/>
                <a:cs typeface="Arial" panose="020B0604020202020204"/>
                <a:sym typeface="Arial" panose="020B0604020202020204"/>
              </a:rPr>
              <a:t>Normality Check on residuals</a:t>
            </a:r>
            <a:endParaRPr dirty="0">
              <a:solidFill>
                <a:schemeClr val="dk1"/>
              </a:solidFill>
              <a:latin typeface="Arial" panose="020B0604020202020204"/>
              <a:ea typeface="Arial" panose="020B0604020202020204"/>
              <a:cs typeface="Arial" panose="020B0604020202020204"/>
              <a:sym typeface="Arial" panose="020B0604020202020204"/>
            </a:endParaRPr>
          </a:p>
          <a:p>
            <a:pPr marL="1428750" indent="-1428750" algn="just">
              <a:spcBef>
                <a:spcPts val="6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&gt; </a:t>
            </a:r>
            <a:r>
              <a:rPr lang="en-US" dirty="0" err="1">
                <a:solidFill>
                  <a:schemeClr val="dk1"/>
                </a:solidFill>
                <a:latin typeface="Arial" panose="020B0604020202020204"/>
                <a:ea typeface="Arial" panose="020B0604020202020204"/>
                <a:cs typeface="Arial" panose="020B0604020202020204"/>
                <a:sym typeface="Arial" panose="020B0604020202020204"/>
              </a:rPr>
              <a:t>qqnorm</a:t>
            </a:r>
            <a:r>
              <a:rPr lang="en-US" dirty="0">
                <a:solidFill>
                  <a:schemeClr val="dk1"/>
                </a:solidFill>
                <a:latin typeface="Arial" panose="020B0604020202020204"/>
                <a:ea typeface="Arial" panose="020B0604020202020204"/>
                <a:cs typeface="Arial" panose="020B0604020202020204"/>
                <a:sym typeface="Arial" panose="020B0604020202020204"/>
              </a:rPr>
              <a:t>(Res) </a:t>
            </a:r>
            <a:endParaRPr dirty="0"/>
          </a:p>
          <a:p>
            <a:pPr marL="1428750" indent="-1428750" algn="just">
              <a:spcBef>
                <a:spcPts val="6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&gt; </a:t>
            </a:r>
            <a:r>
              <a:rPr lang="en-US" dirty="0" err="1">
                <a:solidFill>
                  <a:schemeClr val="dk1"/>
                </a:solidFill>
                <a:latin typeface="Arial" panose="020B0604020202020204"/>
                <a:ea typeface="Arial" panose="020B0604020202020204"/>
                <a:cs typeface="Arial" panose="020B0604020202020204"/>
                <a:sym typeface="Arial" panose="020B0604020202020204"/>
              </a:rPr>
              <a:t>qqline</a:t>
            </a:r>
            <a:r>
              <a:rPr lang="en-US" dirty="0">
                <a:solidFill>
                  <a:schemeClr val="dk1"/>
                </a:solidFill>
                <a:latin typeface="Arial" panose="020B0604020202020204"/>
                <a:ea typeface="Arial" panose="020B0604020202020204"/>
                <a:cs typeface="Arial" panose="020B0604020202020204"/>
                <a:sym typeface="Arial" panose="020B0604020202020204"/>
              </a:rPr>
              <a:t>(Res)</a:t>
            </a:r>
            <a:endParaRPr dirty="0"/>
          </a:p>
        </p:txBody>
      </p:sp>
      <p:pic>
        <p:nvPicPr>
          <p:cNvPr id="758" name="Google Shape;758;p54"/>
          <p:cNvPicPr preferRelativeResize="0"/>
          <p:nvPr/>
        </p:nvPicPr>
        <p:blipFill rotWithShape="1">
          <a:blip r:embed="rId1"/>
          <a:srcRect/>
          <a:stretch>
            <a:fillRect/>
          </a:stretch>
        </p:blipFill>
        <p:spPr>
          <a:xfrm>
            <a:off x="2246506" y="3132109"/>
            <a:ext cx="5183279" cy="3162733"/>
          </a:xfrm>
          <a:prstGeom prst="rect">
            <a:avLst/>
          </a:prstGeom>
          <a:noFill/>
          <a:ln>
            <a:noFill/>
          </a:ln>
        </p:spPr>
      </p:pic>
      <p:sp>
        <p:nvSpPr>
          <p:cNvPr id="7" name="Title 1"/>
          <p:cNvSpPr txBox="1"/>
          <p:nvPr/>
        </p:nvSpPr>
        <p:spPr>
          <a:xfrm>
            <a:off x="266766" y="1083084"/>
            <a:ext cx="8337530" cy="494915"/>
          </a:xfrm>
          <a:prstGeom prst="rect">
            <a:avLst/>
          </a:prstGeom>
        </p:spPr>
        <p:txBody>
          <a:bodyPr>
            <a:normAutofit fontScale="8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sz="3200" dirty="0" smtClean="0">
                <a:solidFill>
                  <a:srgbClr val="C00000"/>
                </a:solidFill>
                <a:latin typeface="Times New Roman" panose="02020603050405020304" pitchFamily="18" charset="0"/>
                <a:cs typeface="Times New Roman" panose="02020603050405020304" pitchFamily="18" charset="0"/>
              </a:rPr>
              <a:t>Path to Solution:</a:t>
            </a:r>
            <a:endParaRPr lang="en-IN" sz="32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6" name="Google Shape;766;p55"/>
          <p:cNvSpPr txBox="1"/>
          <p:nvPr/>
        </p:nvSpPr>
        <p:spPr>
          <a:xfrm>
            <a:off x="1989345" y="5248527"/>
            <a:ext cx="7161828" cy="367030"/>
          </a:xfrm>
          <a:prstGeom prst="rect">
            <a:avLst/>
          </a:prstGeom>
          <a:noFill/>
          <a:ln>
            <a:noFill/>
          </a:ln>
        </p:spPr>
        <p:txBody>
          <a:bodyPr spcFirstLastPara="1" wrap="square" lIns="91412" tIns="45693" rIns="91412" bIns="45693" anchor="t" anchorCtr="0">
            <a:spAutoFit/>
          </a:bodyPr>
          <a:lstStyle/>
          <a:p>
            <a:pPr>
              <a:buClr>
                <a:srgbClr val="000099"/>
              </a:buClr>
              <a:buSzPts val="1800"/>
            </a:pPr>
            <a:r>
              <a:rPr lang="en-US" dirty="0">
                <a:solidFill>
                  <a:srgbClr val="000099"/>
                </a:solidFill>
                <a:latin typeface="Arial" panose="020B0604020202020204"/>
                <a:ea typeface="Arial" panose="020B0604020202020204"/>
                <a:cs typeface="Arial" panose="020B0604020202020204"/>
                <a:sym typeface="Arial" panose="020B0604020202020204"/>
              </a:rPr>
              <a:t>Residuals should be normally distributed or bell shaped</a:t>
            </a:r>
            <a:endParaRPr dirty="0"/>
          </a:p>
        </p:txBody>
      </p:sp>
      <p:graphicFrame>
        <p:nvGraphicFramePr>
          <p:cNvPr id="767" name="Google Shape;767;p55"/>
          <p:cNvGraphicFramePr/>
          <p:nvPr/>
        </p:nvGraphicFramePr>
        <p:xfrm>
          <a:off x="1850027" y="3958654"/>
          <a:ext cx="6120130" cy="947700"/>
        </p:xfrm>
        <a:graphic>
          <a:graphicData uri="http://schemas.openxmlformats.org/drawingml/2006/table">
            <a:tbl>
              <a:tblPr>
                <a:noFill/>
              </a:tblPr>
              <a:tblGrid>
                <a:gridCol w="2788285"/>
                <a:gridCol w="3331845"/>
              </a:tblGrid>
              <a:tr h="360350">
                <a:tc gridSpan="2">
                  <a:txBody>
                    <a:bodyPr/>
                    <a:lstStyle/>
                    <a:p>
                      <a:pPr marL="0" marR="0" lvl="0" indent="0" algn="l" rtl="0">
                        <a:lnSpc>
                          <a:spcPct val="100000"/>
                        </a:lnSpc>
                        <a:spcBef>
                          <a:spcPts val="0"/>
                        </a:spcBef>
                        <a:spcAft>
                          <a:spcPts val="0"/>
                        </a:spcAft>
                        <a:buClr>
                          <a:srgbClr val="C00000"/>
                        </a:buClr>
                        <a:buSzPts val="1800"/>
                        <a:buFont typeface="Arial" panose="020B0604020202020204"/>
                        <a:buNone/>
                      </a:pPr>
                      <a:r>
                        <a:rPr lang="en-US" sz="1800" b="0" i="0" u="none" dirty="0">
                          <a:solidFill>
                            <a:srgbClr val="C00000"/>
                          </a:solidFill>
                          <a:latin typeface="Arial" panose="020B0604020202020204"/>
                          <a:ea typeface="Arial" panose="020B0604020202020204"/>
                          <a:cs typeface="Arial" panose="020B0604020202020204"/>
                          <a:sym typeface="Arial" panose="020B0604020202020204"/>
                        </a:rPr>
                        <a:t>Shapiro-Wilk normality Test:</a:t>
                      </a:r>
                      <a:endParaRPr sz="100" dirty="0"/>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cPr/>
                </a:tc>
              </a:tr>
              <a:tr h="293675">
                <a:tc>
                  <a:txBody>
                    <a:bodyPr/>
                    <a:lstStyle/>
                    <a:p>
                      <a:pPr marL="0" marR="0" lvl="0" indent="0" algn="ctr" rtl="0">
                        <a:lnSpc>
                          <a:spcPct val="100000"/>
                        </a:lnSpc>
                        <a:spcBef>
                          <a:spcPts val="0"/>
                        </a:spcBef>
                        <a:spcAft>
                          <a:spcPts val="0"/>
                        </a:spcAft>
                        <a:buClr>
                          <a:srgbClr val="000099"/>
                        </a:buClr>
                        <a:buSzPts val="1800"/>
                        <a:buFont typeface="Arial" panose="020B0604020202020204"/>
                        <a:buNone/>
                      </a:pPr>
                      <a:r>
                        <a:rPr lang="en-US" sz="1800" b="0" i="0" u="none">
                          <a:solidFill>
                            <a:srgbClr val="000099"/>
                          </a:solidFill>
                          <a:latin typeface="Arial" panose="020B0604020202020204"/>
                          <a:ea typeface="Arial" panose="020B0604020202020204"/>
                          <a:cs typeface="Arial" panose="020B0604020202020204"/>
                          <a:sym typeface="Arial" panose="020B0604020202020204"/>
                        </a:rPr>
                        <a:t>W</a:t>
                      </a:r>
                      <a:endParaRPr lang="en-US" sz="1800" b="0" i="0" u="none">
                        <a:solidFill>
                          <a:srgbClr val="000099"/>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99"/>
                        </a:buClr>
                        <a:buSzPts val="1800"/>
                        <a:buFont typeface="Arial" panose="020B0604020202020204"/>
                        <a:buNone/>
                      </a:pPr>
                      <a:r>
                        <a:rPr lang="en-US" sz="1800" b="0" i="0" u="none">
                          <a:solidFill>
                            <a:srgbClr val="000099"/>
                          </a:solidFill>
                          <a:latin typeface="Arial" panose="020B0604020202020204"/>
                          <a:ea typeface="Arial" panose="020B0604020202020204"/>
                          <a:cs typeface="Arial" panose="020B0604020202020204"/>
                          <a:sym typeface="Arial" panose="020B0604020202020204"/>
                        </a:rPr>
                        <a:t>p value</a:t>
                      </a:r>
                      <a:endParaRPr lang="en-US" sz="1800" b="0" i="0" u="none">
                        <a:solidFill>
                          <a:srgbClr val="000099"/>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9367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a:solidFill>
                            <a:srgbClr val="000000"/>
                          </a:solidFill>
                          <a:latin typeface="Arial" panose="020B0604020202020204"/>
                          <a:ea typeface="Arial" panose="020B0604020202020204"/>
                          <a:cs typeface="Arial" panose="020B0604020202020204"/>
                          <a:sym typeface="Arial" panose="020B0604020202020204"/>
                        </a:rPr>
                        <a:t>0.9693</a:t>
                      </a:r>
                      <a:endParaRPr lang="en-US" sz="1800" b="0" i="0" u="none">
                        <a:solidFill>
                          <a:srgbClr val="000000"/>
                        </a:solidFill>
                        <a:latin typeface="Arial" panose="020B0604020202020204"/>
                        <a:ea typeface="Arial" panose="020B0604020202020204"/>
                        <a:cs typeface="Arial" panose="020B0604020202020204"/>
                        <a:sym typeface="Arial" panose="020B0604020202020204"/>
                      </a:endParaRPr>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dirty="0">
                          <a:solidFill>
                            <a:srgbClr val="000000"/>
                          </a:solidFill>
                          <a:latin typeface="Arial" panose="020B0604020202020204"/>
                          <a:ea typeface="Arial" panose="020B0604020202020204"/>
                          <a:cs typeface="Arial" panose="020B0604020202020204"/>
                          <a:sym typeface="Arial" panose="020B0604020202020204"/>
                        </a:rPr>
                        <a:t>0.3132</a:t>
                      </a:r>
                      <a:endParaRPr sz="100" dirty="0"/>
                    </a:p>
                  </a:txBody>
                  <a:tcPr marL="9523" marR="9523" marT="9523"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768" name="Google Shape;768;p55"/>
          <p:cNvSpPr txBox="1"/>
          <p:nvPr/>
        </p:nvSpPr>
        <p:spPr>
          <a:xfrm>
            <a:off x="537024" y="2351941"/>
            <a:ext cx="4571380" cy="1428750"/>
          </a:xfrm>
          <a:prstGeom prst="rect">
            <a:avLst/>
          </a:prstGeom>
          <a:noFill/>
          <a:ln>
            <a:noFill/>
          </a:ln>
        </p:spPr>
        <p:txBody>
          <a:bodyPr spcFirstLastPara="1" wrap="square" lIns="91412" tIns="45693" rIns="91412" bIns="45693" anchor="t" anchorCtr="0">
            <a:spAutoFit/>
          </a:bodyPr>
          <a:lstStyle/>
          <a:p>
            <a:pPr marL="1428750" indent="-1428750" algn="just">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5: Residual Analysis </a:t>
            </a:r>
            <a:endParaRPr dirty="0"/>
          </a:p>
          <a:p>
            <a:pPr marL="1428750" indent="-1428750" algn="just">
              <a:spcBef>
                <a:spcPts val="6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a:t>
            </a:r>
            <a:r>
              <a:rPr lang="en-US" dirty="0">
                <a:solidFill>
                  <a:srgbClr val="000099"/>
                </a:solidFill>
                <a:latin typeface="Arial" panose="020B0604020202020204"/>
                <a:ea typeface="Arial" panose="020B0604020202020204"/>
                <a:cs typeface="Arial" panose="020B0604020202020204"/>
                <a:sym typeface="Arial" panose="020B0604020202020204"/>
              </a:rPr>
              <a:t>Normality Check on residuals</a:t>
            </a:r>
            <a:endParaRPr dirty="0">
              <a:solidFill>
                <a:schemeClr val="dk1"/>
              </a:solidFill>
              <a:latin typeface="Arial" panose="020B0604020202020204"/>
              <a:ea typeface="Arial" panose="020B0604020202020204"/>
              <a:cs typeface="Arial" panose="020B0604020202020204"/>
              <a:sym typeface="Arial" panose="020B0604020202020204"/>
            </a:endParaRPr>
          </a:p>
          <a:p>
            <a:pPr marL="1428750" indent="-1428750" algn="just">
              <a:spcBef>
                <a:spcPts val="6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&gt; </a:t>
            </a:r>
            <a:r>
              <a:rPr lang="en-US" dirty="0" err="1">
                <a:solidFill>
                  <a:schemeClr val="dk1"/>
                </a:solidFill>
                <a:latin typeface="Arial" panose="020B0604020202020204"/>
                <a:ea typeface="Arial" panose="020B0604020202020204"/>
                <a:cs typeface="Arial" panose="020B0604020202020204"/>
                <a:sym typeface="Arial" panose="020B0604020202020204"/>
              </a:rPr>
              <a:t>shapiro.test</a:t>
            </a:r>
            <a:r>
              <a:rPr lang="en-US" dirty="0">
                <a:solidFill>
                  <a:schemeClr val="dk1"/>
                </a:solidFill>
                <a:latin typeface="Arial" panose="020B0604020202020204"/>
                <a:ea typeface="Arial" panose="020B0604020202020204"/>
                <a:cs typeface="Arial" panose="020B0604020202020204"/>
                <a:sym typeface="Arial" panose="020B0604020202020204"/>
              </a:rPr>
              <a:t>(Res)</a:t>
            </a:r>
            <a:endParaRPr dirty="0"/>
          </a:p>
          <a:p>
            <a:pPr marL="1428750" indent="-1428750" algn="just">
              <a:spcBef>
                <a:spcPts val="6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a:t>
            </a:r>
            <a:endParaRPr dirty="0"/>
          </a:p>
        </p:txBody>
      </p:sp>
      <p:sp>
        <p:nvSpPr>
          <p:cNvPr id="7" name="Title 1"/>
          <p:cNvSpPr txBox="1"/>
          <p:nvPr/>
        </p:nvSpPr>
        <p:spPr>
          <a:xfrm>
            <a:off x="537024" y="1353198"/>
            <a:ext cx="8337530" cy="494915"/>
          </a:xfrm>
          <a:prstGeom prst="rect">
            <a:avLst/>
          </a:prstGeom>
        </p:spPr>
        <p:txBody>
          <a:bodyPr>
            <a:normAutofit fontScale="8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sz="3200" dirty="0" smtClean="0">
                <a:solidFill>
                  <a:srgbClr val="C00000"/>
                </a:solidFill>
                <a:latin typeface="Times New Roman" panose="02020603050405020304" pitchFamily="18" charset="0"/>
                <a:cs typeface="Times New Roman" panose="02020603050405020304" pitchFamily="18" charset="0"/>
              </a:rPr>
              <a:t>Path to Solution:</a:t>
            </a:r>
            <a:endParaRPr lang="en-IN" sz="32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6" name="Google Shape;776;p56"/>
          <p:cNvSpPr txBox="1"/>
          <p:nvPr/>
        </p:nvSpPr>
        <p:spPr>
          <a:xfrm>
            <a:off x="493760" y="3286326"/>
            <a:ext cx="7161828" cy="367030"/>
          </a:xfrm>
          <a:prstGeom prst="rect">
            <a:avLst/>
          </a:prstGeom>
          <a:noFill/>
          <a:ln>
            <a:noFill/>
          </a:ln>
        </p:spPr>
        <p:txBody>
          <a:bodyPr spcFirstLastPara="1" wrap="square" lIns="91412" tIns="45693" rIns="91412" bIns="45693" anchor="t" anchorCtr="0">
            <a:spAutoFit/>
          </a:bodyPr>
          <a:lstStyle/>
          <a:p>
            <a:pPr>
              <a:buClr>
                <a:srgbClr val="000099"/>
              </a:buClr>
              <a:buSzPts val="1800"/>
            </a:pPr>
            <a:r>
              <a:rPr lang="en-US" dirty="0">
                <a:solidFill>
                  <a:srgbClr val="000099"/>
                </a:solidFill>
                <a:latin typeface="Arial" panose="020B0604020202020204"/>
                <a:ea typeface="Arial" panose="020B0604020202020204"/>
                <a:cs typeface="Arial" panose="020B0604020202020204"/>
                <a:sym typeface="Arial" panose="020B0604020202020204"/>
              </a:rPr>
              <a:t>Residuals should be independent and stable</a:t>
            </a:r>
            <a:endParaRPr dirty="0"/>
          </a:p>
        </p:txBody>
      </p:sp>
      <p:sp>
        <p:nvSpPr>
          <p:cNvPr id="777" name="Google Shape;777;p56"/>
          <p:cNvSpPr txBox="1"/>
          <p:nvPr/>
        </p:nvSpPr>
        <p:spPr>
          <a:xfrm>
            <a:off x="495347" y="3783554"/>
            <a:ext cx="8495147" cy="1475105"/>
          </a:xfrm>
          <a:prstGeom prst="rect">
            <a:avLst/>
          </a:prstGeom>
          <a:noFill/>
          <a:ln>
            <a:noFill/>
          </a:ln>
        </p:spPr>
        <p:txBody>
          <a:bodyPr spcFirstLastPara="1" wrap="square" lIns="91412" tIns="45693" rIns="91412" bIns="45693" anchor="t" anchorCtr="0">
            <a:spAutoFit/>
          </a:bodyPr>
          <a:lstStyle/>
          <a:p>
            <a:pPr algn="just">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Plot the residuals against fitted value. The points in the graph should be scattered randomly and should not show any trend or pattern. The residuals should  not depend in anyway on the fitted value.</a:t>
            </a:r>
            <a:endParaRPr dirty="0"/>
          </a:p>
          <a:p>
            <a:pPr algn="just">
              <a:buClr>
                <a:schemeClr val="dk1"/>
              </a:buClr>
              <a:buSzPts val="1800"/>
            </a:pPr>
            <a:endParaRPr dirty="0">
              <a:solidFill>
                <a:schemeClr val="dk1"/>
              </a:solidFill>
              <a:latin typeface="Arial" panose="020B0604020202020204"/>
              <a:ea typeface="Arial" panose="020B0604020202020204"/>
              <a:cs typeface="Arial" panose="020B0604020202020204"/>
              <a:sym typeface="Arial" panose="020B0604020202020204"/>
            </a:endParaRPr>
          </a:p>
          <a:p>
            <a:pPr algn="just">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If there is a pattern then a transformation such as log y or √y  to be used</a:t>
            </a:r>
            <a:endParaRPr dirty="0"/>
          </a:p>
        </p:txBody>
      </p:sp>
      <p:sp>
        <p:nvSpPr>
          <p:cNvPr id="778" name="Google Shape;778;p56"/>
          <p:cNvSpPr txBox="1"/>
          <p:nvPr/>
        </p:nvSpPr>
        <p:spPr>
          <a:xfrm>
            <a:off x="493760" y="5388706"/>
            <a:ext cx="8496734" cy="1197610"/>
          </a:xfrm>
          <a:prstGeom prst="rect">
            <a:avLst/>
          </a:prstGeom>
          <a:noFill/>
          <a:ln>
            <a:noFill/>
          </a:ln>
        </p:spPr>
        <p:txBody>
          <a:bodyPr spcFirstLastPara="1" wrap="square" lIns="91412" tIns="45693" rIns="91412" bIns="45693" anchor="t" anchorCtr="0">
            <a:spAutoFit/>
          </a:bodyPr>
          <a:lstStyle/>
          <a:p>
            <a:pPr algn="just">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Similarly the residuals shall not depend on x. This can be checked by plotting residuals vs x. A pattern in this plot is an indication that the residuals are not independent of x. Instead of x, develop the model with a function of as predictor (</a:t>
            </a:r>
            <a:r>
              <a:rPr lang="en-US" dirty="0" err="1">
                <a:solidFill>
                  <a:schemeClr val="dk1"/>
                </a:solidFill>
                <a:latin typeface="Arial" panose="020B0604020202020204"/>
                <a:ea typeface="Arial" panose="020B0604020202020204"/>
                <a:cs typeface="Arial" panose="020B0604020202020204"/>
                <a:sym typeface="Arial" panose="020B0604020202020204"/>
              </a:rPr>
              <a:t>Eg</a:t>
            </a:r>
            <a:r>
              <a:rPr lang="en-US" dirty="0">
                <a:solidFill>
                  <a:schemeClr val="dk1"/>
                </a:solidFill>
                <a:latin typeface="Arial" panose="020B0604020202020204"/>
                <a:ea typeface="Arial" panose="020B0604020202020204"/>
                <a:cs typeface="Arial" panose="020B0604020202020204"/>
                <a:sym typeface="Arial" panose="020B0604020202020204"/>
              </a:rPr>
              <a:t>: x</a:t>
            </a:r>
            <a:r>
              <a:rPr lang="en-US" baseline="30000" dirty="0">
                <a:solidFill>
                  <a:schemeClr val="dk1"/>
                </a:solidFill>
                <a:latin typeface="Arial" panose="020B0604020202020204"/>
                <a:ea typeface="Arial" panose="020B0604020202020204"/>
                <a:cs typeface="Arial" panose="020B0604020202020204"/>
                <a:sym typeface="Arial" panose="020B0604020202020204"/>
              </a:rPr>
              <a:t>2</a:t>
            </a:r>
            <a:r>
              <a:rPr lang="en-US" dirty="0">
                <a:solidFill>
                  <a:schemeClr val="dk1"/>
                </a:solidFill>
                <a:latin typeface="Arial" panose="020B0604020202020204"/>
                <a:ea typeface="Arial" panose="020B0604020202020204"/>
                <a:cs typeface="Arial" panose="020B0604020202020204"/>
                <a:sym typeface="Arial" panose="020B0604020202020204"/>
              </a:rPr>
              <a:t>, 1/x, √x, log(x), etc.)</a:t>
            </a:r>
            <a:endParaRPr dirty="0"/>
          </a:p>
        </p:txBody>
      </p:sp>
      <p:sp>
        <p:nvSpPr>
          <p:cNvPr id="779" name="Google Shape;779;p56"/>
          <p:cNvSpPr txBox="1"/>
          <p:nvPr/>
        </p:nvSpPr>
        <p:spPr>
          <a:xfrm>
            <a:off x="598249" y="1942306"/>
            <a:ext cx="7631664" cy="1428750"/>
          </a:xfrm>
          <a:prstGeom prst="rect">
            <a:avLst/>
          </a:prstGeom>
          <a:noFill/>
          <a:ln>
            <a:noFill/>
          </a:ln>
        </p:spPr>
        <p:txBody>
          <a:bodyPr spcFirstLastPara="1" wrap="square" lIns="91412" tIns="45693" rIns="91412" bIns="45693" anchor="t" anchorCtr="0">
            <a:spAutoFit/>
          </a:bodyPr>
          <a:lstStyle/>
          <a:p>
            <a:pPr marL="1428750" indent="-1428750" algn="just">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5: Residual Analysis </a:t>
            </a:r>
            <a:endParaRPr dirty="0"/>
          </a:p>
          <a:p>
            <a:pPr marL="1428750" indent="-1428750" algn="just">
              <a:spcBef>
                <a:spcPts val="6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&gt; plot(</a:t>
            </a:r>
            <a:r>
              <a:rPr lang="en-US" dirty="0" err="1">
                <a:solidFill>
                  <a:schemeClr val="dk1"/>
                </a:solidFill>
                <a:latin typeface="Arial" panose="020B0604020202020204"/>
                <a:ea typeface="Arial" panose="020B0604020202020204"/>
                <a:cs typeface="Arial" panose="020B0604020202020204"/>
                <a:sym typeface="Arial" panose="020B0604020202020204"/>
              </a:rPr>
              <a:t>pred</a:t>
            </a:r>
            <a:r>
              <a:rPr lang="en-US" dirty="0">
                <a:solidFill>
                  <a:schemeClr val="dk1"/>
                </a:solidFill>
                <a:latin typeface="Arial" panose="020B0604020202020204"/>
                <a:ea typeface="Arial" panose="020B0604020202020204"/>
                <a:cs typeface="Arial" panose="020B0604020202020204"/>
                <a:sym typeface="Arial" panose="020B0604020202020204"/>
              </a:rPr>
              <a:t>, Res) </a:t>
            </a:r>
            <a:endParaRPr dirty="0"/>
          </a:p>
          <a:p>
            <a:pPr marL="1428750" indent="-1428750" algn="just">
              <a:spcBef>
                <a:spcPts val="6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&gt; plot(Temp, Res)</a:t>
            </a:r>
            <a:endParaRPr dirty="0"/>
          </a:p>
          <a:p>
            <a:pPr marL="1428750" indent="-1428750" algn="just">
              <a:spcBef>
                <a:spcPts val="600"/>
              </a:spcBef>
              <a:buClr>
                <a:schemeClr val="dk1"/>
              </a:buClr>
              <a:buSzPts val="1800"/>
            </a:pPr>
            <a:r>
              <a:rPr lang="en-US" dirty="0">
                <a:solidFill>
                  <a:schemeClr val="dk1"/>
                </a:solidFill>
                <a:latin typeface="Arial" panose="020B0604020202020204"/>
                <a:ea typeface="Arial" panose="020B0604020202020204"/>
                <a:cs typeface="Arial" panose="020B0604020202020204"/>
                <a:sym typeface="Arial" panose="020B0604020202020204"/>
              </a:rPr>
              <a:t>	</a:t>
            </a:r>
            <a:endParaRPr dirty="0"/>
          </a:p>
        </p:txBody>
      </p:sp>
      <p:sp>
        <p:nvSpPr>
          <p:cNvPr id="8" name="Title 1"/>
          <p:cNvSpPr txBox="1"/>
          <p:nvPr/>
        </p:nvSpPr>
        <p:spPr>
          <a:xfrm>
            <a:off x="544098" y="1057146"/>
            <a:ext cx="8337530" cy="494915"/>
          </a:xfrm>
          <a:prstGeom prst="rect">
            <a:avLst/>
          </a:prstGeom>
        </p:spPr>
        <p:txBody>
          <a:bodyPr>
            <a:normAutofit fontScale="8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sz="3200" dirty="0" smtClean="0">
                <a:solidFill>
                  <a:srgbClr val="C00000"/>
                </a:solidFill>
                <a:latin typeface="Times New Roman" panose="02020603050405020304" pitchFamily="18" charset="0"/>
                <a:cs typeface="Times New Roman" panose="02020603050405020304" pitchFamily="18" charset="0"/>
              </a:rPr>
              <a:t>Path to Solution:</a:t>
            </a:r>
            <a:endParaRPr lang="en-IN" sz="32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7" name="Google Shape;787;p57"/>
          <p:cNvSpPr txBox="1"/>
          <p:nvPr/>
        </p:nvSpPr>
        <p:spPr>
          <a:xfrm>
            <a:off x="3709349" y="1575051"/>
            <a:ext cx="2124604" cy="367030"/>
          </a:xfrm>
          <a:prstGeom prst="rect">
            <a:avLst/>
          </a:prstGeom>
          <a:noFill/>
          <a:ln>
            <a:noFill/>
          </a:ln>
        </p:spPr>
        <p:txBody>
          <a:bodyPr spcFirstLastPara="1" wrap="square" lIns="91412" tIns="45693" rIns="91412" bIns="45693" anchor="t" anchorCtr="0">
            <a:spAutoFit/>
          </a:bodyPr>
          <a:lstStyle/>
          <a:p>
            <a:pPr marL="1428750" indent="-1428750" algn="just">
              <a:buClr>
                <a:schemeClr val="accent2"/>
              </a:buClr>
              <a:buSzPts val="1800"/>
            </a:pPr>
            <a:r>
              <a:rPr lang="en-US" b="1" dirty="0">
                <a:solidFill>
                  <a:schemeClr val="accent1"/>
                </a:solidFill>
                <a:latin typeface="Arial" panose="020B0604020202020204"/>
                <a:ea typeface="Arial" panose="020B0604020202020204"/>
                <a:cs typeface="Arial" panose="020B0604020202020204"/>
                <a:sym typeface="Arial" panose="020B0604020202020204"/>
              </a:rPr>
              <a:t> </a:t>
            </a:r>
            <a:r>
              <a:rPr lang="en-US" dirty="0">
                <a:solidFill>
                  <a:schemeClr val="accent1"/>
                </a:solidFill>
                <a:latin typeface="Arial" panose="020B0604020202020204"/>
                <a:ea typeface="Arial" panose="020B0604020202020204"/>
                <a:cs typeface="Arial" panose="020B0604020202020204"/>
                <a:sym typeface="Arial" panose="020B0604020202020204"/>
              </a:rPr>
              <a:t>Residual Analysis</a:t>
            </a:r>
            <a:endParaRPr dirty="0">
              <a:solidFill>
                <a:schemeClr val="accent1"/>
              </a:solidFill>
            </a:endParaRPr>
          </a:p>
        </p:txBody>
      </p:sp>
      <p:sp>
        <p:nvSpPr>
          <p:cNvPr id="788" name="Google Shape;788;p57"/>
          <p:cNvSpPr txBox="1"/>
          <p:nvPr/>
        </p:nvSpPr>
        <p:spPr>
          <a:xfrm>
            <a:off x="432536" y="4581370"/>
            <a:ext cx="8496734" cy="1075055"/>
          </a:xfrm>
          <a:prstGeom prst="rect">
            <a:avLst/>
          </a:prstGeom>
          <a:noFill/>
          <a:ln>
            <a:noFill/>
          </a:ln>
        </p:spPr>
        <p:txBody>
          <a:bodyPr spcFirstLastPara="1" wrap="square" lIns="91412" tIns="45693" rIns="91412" bIns="45693" anchor="t" anchorCtr="0">
            <a:spAutoFit/>
          </a:bodyPr>
          <a:lstStyle/>
          <a:p>
            <a:pPr algn="just">
              <a:buClr>
                <a:schemeClr val="dk1"/>
              </a:buClr>
              <a:buSzPts val="1600"/>
            </a:pPr>
            <a:endParaRPr sz="1600">
              <a:solidFill>
                <a:schemeClr val="dk1"/>
              </a:solidFill>
              <a:latin typeface="Arial" panose="020B0604020202020204"/>
              <a:ea typeface="Arial" panose="020B0604020202020204"/>
              <a:cs typeface="Arial" panose="020B0604020202020204"/>
              <a:sym typeface="Arial" panose="020B0604020202020204"/>
            </a:endParaRPr>
          </a:p>
          <a:p>
            <a:pPr algn="just">
              <a:buClr>
                <a:schemeClr val="dk1"/>
              </a:buClr>
              <a:buSzPts val="1600"/>
            </a:pPr>
            <a:r>
              <a:rPr lang="en-US" sz="1600">
                <a:solidFill>
                  <a:schemeClr val="dk1"/>
                </a:solidFill>
                <a:latin typeface="Arial" panose="020B0604020202020204"/>
                <a:ea typeface="Arial" panose="020B0604020202020204"/>
                <a:cs typeface="Arial" panose="020B0604020202020204"/>
                <a:sym typeface="Arial" panose="020B0604020202020204"/>
              </a:rPr>
              <a:t>There is no trend or pattern on residuals vs fitted value ,residuals vs observation order or residuals vs x plot. Hence the assumptions of independence and stability of residuals are satisfied. </a:t>
            </a:r>
            <a:endParaRPr lang="en-US" sz="1600">
              <a:solidFill>
                <a:schemeClr val="dk1"/>
              </a:solidFill>
              <a:latin typeface="Arial" panose="020B0604020202020204"/>
              <a:ea typeface="Arial" panose="020B0604020202020204"/>
              <a:cs typeface="Arial" panose="020B0604020202020204"/>
              <a:sym typeface="Arial" panose="020B0604020202020204"/>
            </a:endParaRPr>
          </a:p>
        </p:txBody>
      </p:sp>
      <p:pic>
        <p:nvPicPr>
          <p:cNvPr id="789" name="Google Shape;789;p57"/>
          <p:cNvPicPr preferRelativeResize="0"/>
          <p:nvPr/>
        </p:nvPicPr>
        <p:blipFill rotWithShape="1">
          <a:blip r:embed="rId1"/>
          <a:srcRect/>
          <a:stretch>
            <a:fillRect/>
          </a:stretch>
        </p:blipFill>
        <p:spPr>
          <a:xfrm>
            <a:off x="792849" y="1998856"/>
            <a:ext cx="3882498" cy="2493624"/>
          </a:xfrm>
          <a:prstGeom prst="rect">
            <a:avLst/>
          </a:prstGeom>
          <a:noFill/>
          <a:ln>
            <a:noFill/>
          </a:ln>
        </p:spPr>
      </p:pic>
      <p:pic>
        <p:nvPicPr>
          <p:cNvPr id="790" name="Google Shape;790;p57"/>
          <p:cNvPicPr preferRelativeResize="0"/>
          <p:nvPr/>
        </p:nvPicPr>
        <p:blipFill rotWithShape="1">
          <a:blip r:embed="rId2"/>
          <a:srcRect/>
          <a:stretch>
            <a:fillRect/>
          </a:stretch>
        </p:blipFill>
        <p:spPr>
          <a:xfrm>
            <a:off x="4816616" y="1989332"/>
            <a:ext cx="3823768" cy="2455529"/>
          </a:xfrm>
          <a:prstGeom prst="rect">
            <a:avLst/>
          </a:prstGeom>
          <a:noFill/>
          <a:ln>
            <a:noFill/>
          </a:ln>
        </p:spPr>
      </p:pic>
      <p:sp>
        <p:nvSpPr>
          <p:cNvPr id="8" name="Title 1"/>
          <p:cNvSpPr txBox="1"/>
          <p:nvPr/>
        </p:nvSpPr>
        <p:spPr>
          <a:xfrm>
            <a:off x="792849" y="1080136"/>
            <a:ext cx="8337530" cy="494915"/>
          </a:xfrm>
          <a:prstGeom prst="rect">
            <a:avLst/>
          </a:prstGeom>
        </p:spPr>
        <p:txBody>
          <a:bodyPr>
            <a:normAutofit fontScale="8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sz="3200" dirty="0" smtClean="0">
                <a:solidFill>
                  <a:srgbClr val="C00000"/>
                </a:solidFill>
                <a:latin typeface="Times New Roman" panose="02020603050405020304" pitchFamily="18" charset="0"/>
                <a:cs typeface="Times New Roman" panose="02020603050405020304" pitchFamily="18" charset="0"/>
              </a:rPr>
              <a:t>Path to Solution:</a:t>
            </a:r>
            <a:endParaRPr lang="en-IN" sz="32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11" y="704458"/>
            <a:ext cx="8424196" cy="864951"/>
          </a:xfrm>
        </p:spPr>
        <p:txBody>
          <a:bodyPr>
            <a:noAutofit/>
          </a:bodyPr>
          <a:lstStyle/>
          <a:p>
            <a:r>
              <a:rPr lang="en-US" sz="3200" dirty="0">
                <a:solidFill>
                  <a:srgbClr val="C00000"/>
                </a:solidFill>
                <a:latin typeface="Times New Roman" panose="02020603050405020304" pitchFamily="18" charset="0"/>
                <a:cs typeface="Times New Roman" panose="02020603050405020304" pitchFamily="18" charset="0"/>
              </a:rPr>
              <a:t>How to store results of calculations for future use</a:t>
            </a:r>
            <a:endParaRPr lang="en-GB" sz="3200" dirty="0"/>
          </a:p>
        </p:txBody>
      </p:sp>
      <p:sp>
        <p:nvSpPr>
          <p:cNvPr id="3" name="Content Placeholder 2"/>
          <p:cNvSpPr>
            <a:spLocks noGrp="1"/>
          </p:cNvSpPr>
          <p:nvPr>
            <p:ph idx="1"/>
          </p:nvPr>
        </p:nvSpPr>
        <p:spPr>
          <a:xfrm>
            <a:off x="468011" y="1845384"/>
            <a:ext cx="8424196" cy="2769870"/>
          </a:xfrm>
        </p:spPr>
        <p:txBody>
          <a:bodyPr/>
          <a:lstStyle/>
          <a:p>
            <a:r>
              <a:rPr lang="en-US" dirty="0"/>
              <a:t>&gt;  x = 3+5</a:t>
            </a:r>
            <a:endParaRPr lang="en-GB" dirty="0"/>
          </a:p>
          <a:p>
            <a:r>
              <a:rPr lang="en-US" dirty="0"/>
              <a:t>&gt; x</a:t>
            </a:r>
            <a:endParaRPr lang="en-GB" dirty="0"/>
          </a:p>
          <a:p>
            <a:r>
              <a:rPr lang="en-US" dirty="0"/>
              <a:t>&gt;  y = 12 + 3 / 4 – 5 + 3*8</a:t>
            </a:r>
            <a:endParaRPr lang="en-GB" dirty="0"/>
          </a:p>
          <a:p>
            <a:r>
              <a:rPr lang="en-US" dirty="0"/>
              <a:t>&gt; y</a:t>
            </a:r>
            <a:endParaRPr lang="en-GB" dirty="0"/>
          </a:p>
          <a:p>
            <a:r>
              <a:rPr lang="en-US" dirty="0"/>
              <a:t>&gt; z =  (12 + 3 / 4 – 5) + 3*8</a:t>
            </a:r>
            <a:endParaRPr lang="en-GB" dirty="0"/>
          </a:p>
          <a:p>
            <a:r>
              <a:rPr lang="en-US" dirty="0"/>
              <a:t>&gt; z</a:t>
            </a:r>
            <a:endParaRPr lang="en-GB" dirty="0"/>
          </a:p>
          <a:p>
            <a:r>
              <a:rPr lang="en-US" dirty="0"/>
              <a:t>&gt; A &lt;- 6 + 8     </a:t>
            </a:r>
            <a:r>
              <a:rPr lang="en-US" dirty="0">
                <a:solidFill>
                  <a:srgbClr val="0070C0"/>
                </a:solidFill>
              </a:rPr>
              <a:t>## no space should be between &lt; &amp; -</a:t>
            </a:r>
            <a:endParaRPr lang="en-GB" dirty="0">
              <a:solidFill>
                <a:srgbClr val="0070C0"/>
              </a:solidFill>
            </a:endParaRPr>
          </a:p>
          <a:p>
            <a:r>
              <a:rPr lang="en-US" dirty="0"/>
              <a:t>&gt; a                   </a:t>
            </a:r>
            <a:r>
              <a:rPr lang="en-US" dirty="0">
                <a:solidFill>
                  <a:srgbClr val="0070C0"/>
                </a:solidFill>
              </a:rPr>
              <a:t>## Note: R is case sensitive</a:t>
            </a:r>
            <a:endParaRPr lang="en-GB" dirty="0">
              <a:solidFill>
                <a:srgbClr val="0070C0"/>
              </a:solidFill>
            </a:endParaRPr>
          </a:p>
          <a:p>
            <a:r>
              <a:rPr lang="en-US" dirty="0"/>
              <a:t>&gt;A</a:t>
            </a:r>
            <a:endParaRPr lang="en-GB"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456" y="816991"/>
            <a:ext cx="3424554" cy="627380"/>
          </a:xfrm>
          <a:prstGeom prst="rect">
            <a:avLst/>
          </a:prstGeom>
        </p:spPr>
        <p:txBody>
          <a:bodyPr vert="horz" wrap="square" lIns="0" tIns="12065" rIns="0" bIns="0" rtlCol="0">
            <a:spAutoFit/>
          </a:bodyPr>
          <a:lstStyle/>
          <a:p>
            <a:pPr marL="12700">
              <a:lnSpc>
                <a:spcPct val="100000"/>
              </a:lnSpc>
              <a:spcBef>
                <a:spcPts val="95"/>
              </a:spcBef>
            </a:pPr>
            <a:r>
              <a:rPr spc="-5" dirty="0"/>
              <a:t>Reference</a:t>
            </a:r>
            <a:endParaRPr dirty="0"/>
          </a:p>
        </p:txBody>
      </p:sp>
      <p:sp>
        <p:nvSpPr>
          <p:cNvPr id="3" name="object 3"/>
          <p:cNvSpPr txBox="1"/>
          <p:nvPr/>
        </p:nvSpPr>
        <p:spPr>
          <a:xfrm>
            <a:off x="654050" y="5564505"/>
            <a:ext cx="2154555" cy="1132840"/>
          </a:xfrm>
          <a:prstGeom prst="rect">
            <a:avLst/>
          </a:prstGeom>
        </p:spPr>
        <p:txBody>
          <a:bodyPr vert="horz" wrap="square" lIns="0" tIns="12700" rIns="0" bIns="0" rtlCol="0">
            <a:spAutoFit/>
          </a:bodyPr>
          <a:lstStyle/>
          <a:p>
            <a:pPr marL="12700" marR="5080">
              <a:lnSpc>
                <a:spcPct val="100000"/>
              </a:lnSpc>
              <a:spcBef>
                <a:spcPts val="100"/>
              </a:spcBef>
            </a:pPr>
            <a:r>
              <a:rPr sz="1400" spc="-50" dirty="0">
                <a:solidFill>
                  <a:srgbClr val="006FC0"/>
                </a:solidFill>
                <a:latin typeface="Constantia" panose="02030602050306030303"/>
                <a:cs typeface="Constantia" panose="02030602050306030303"/>
              </a:rPr>
              <a:t>F</a:t>
            </a:r>
            <a:r>
              <a:rPr sz="1400" dirty="0">
                <a:solidFill>
                  <a:srgbClr val="006FC0"/>
                </a:solidFill>
                <a:latin typeface="Constantia" panose="02030602050306030303"/>
                <a:cs typeface="Constantia" panose="02030602050306030303"/>
              </a:rPr>
              <a:t>ound</a:t>
            </a:r>
            <a:r>
              <a:rPr sz="1400" spc="-5" dirty="0">
                <a:solidFill>
                  <a:srgbClr val="006FC0"/>
                </a:solidFill>
                <a:latin typeface="Constantia" panose="02030602050306030303"/>
                <a:cs typeface="Constantia" panose="02030602050306030303"/>
              </a:rPr>
              <a:t>a</a:t>
            </a:r>
            <a:r>
              <a:rPr sz="1400" dirty="0">
                <a:solidFill>
                  <a:srgbClr val="006FC0"/>
                </a:solidFill>
                <a:latin typeface="Constantia" panose="02030602050306030303"/>
                <a:cs typeface="Constantia" panose="02030602050306030303"/>
              </a:rPr>
              <a:t>t</a:t>
            </a:r>
            <a:r>
              <a:rPr sz="1400" spc="-10" dirty="0">
                <a:solidFill>
                  <a:srgbClr val="006FC0"/>
                </a:solidFill>
                <a:latin typeface="Constantia" panose="02030602050306030303"/>
                <a:cs typeface="Constantia" panose="02030602050306030303"/>
              </a:rPr>
              <a:t>i</a:t>
            </a:r>
            <a:r>
              <a:rPr sz="1400" dirty="0">
                <a:solidFill>
                  <a:srgbClr val="006FC0"/>
                </a:solidFill>
                <a:latin typeface="Constantia" panose="02030602050306030303"/>
                <a:cs typeface="Constantia" panose="02030602050306030303"/>
              </a:rPr>
              <a:t>o</a:t>
            </a:r>
            <a:r>
              <a:rPr sz="1400" spc="-5" dirty="0">
                <a:solidFill>
                  <a:srgbClr val="006FC0"/>
                </a:solidFill>
                <a:latin typeface="Constantia" panose="02030602050306030303"/>
                <a:cs typeface="Constantia" panose="02030602050306030303"/>
              </a:rPr>
              <a:t>n</a:t>
            </a:r>
            <a:r>
              <a:rPr sz="1400" dirty="0">
                <a:solidFill>
                  <a:srgbClr val="006FC0"/>
                </a:solidFill>
                <a:latin typeface="Constantia" panose="02030602050306030303"/>
                <a:cs typeface="Constantia" panose="02030602050306030303"/>
              </a:rPr>
              <a:t>s</a:t>
            </a:r>
            <a:r>
              <a:rPr sz="1400" spc="-55" dirty="0">
                <a:solidFill>
                  <a:srgbClr val="006FC0"/>
                </a:solidFill>
                <a:latin typeface="Constantia" panose="02030602050306030303"/>
                <a:cs typeface="Constantia" panose="02030602050306030303"/>
              </a:rPr>
              <a:t> </a:t>
            </a:r>
            <a:r>
              <a:rPr sz="1400" dirty="0">
                <a:solidFill>
                  <a:srgbClr val="006FC0"/>
                </a:solidFill>
                <a:latin typeface="Constantia" panose="02030602050306030303"/>
                <a:cs typeface="Constantia" panose="02030602050306030303"/>
              </a:rPr>
              <a:t>of</a:t>
            </a:r>
            <a:r>
              <a:rPr sz="1400" spc="35" dirty="0">
                <a:solidFill>
                  <a:srgbClr val="006FC0"/>
                </a:solidFill>
                <a:latin typeface="Constantia" panose="02030602050306030303"/>
                <a:cs typeface="Constantia" panose="02030602050306030303"/>
              </a:rPr>
              <a:t> </a:t>
            </a:r>
            <a:r>
              <a:rPr sz="1400" dirty="0">
                <a:solidFill>
                  <a:srgbClr val="006FC0"/>
                </a:solidFill>
                <a:latin typeface="Constantia" panose="02030602050306030303"/>
                <a:cs typeface="Constantia" panose="02030602050306030303"/>
              </a:rPr>
              <a:t>Sta</a:t>
            </a:r>
            <a:r>
              <a:rPr sz="1400" spc="-10" dirty="0">
                <a:solidFill>
                  <a:srgbClr val="006FC0"/>
                </a:solidFill>
                <a:latin typeface="Constantia" panose="02030602050306030303"/>
                <a:cs typeface="Constantia" panose="02030602050306030303"/>
              </a:rPr>
              <a:t>t</a:t>
            </a:r>
            <a:r>
              <a:rPr sz="1400" spc="-5" dirty="0">
                <a:solidFill>
                  <a:srgbClr val="006FC0"/>
                </a:solidFill>
                <a:latin typeface="Constantia" panose="02030602050306030303"/>
                <a:cs typeface="Constantia" panose="02030602050306030303"/>
              </a:rPr>
              <a:t>i</a:t>
            </a:r>
            <a:r>
              <a:rPr sz="1400" spc="-10" dirty="0">
                <a:solidFill>
                  <a:srgbClr val="006FC0"/>
                </a:solidFill>
                <a:latin typeface="Constantia" panose="02030602050306030303"/>
                <a:cs typeface="Constantia" panose="02030602050306030303"/>
              </a:rPr>
              <a:t>s</a:t>
            </a:r>
            <a:r>
              <a:rPr sz="1400" dirty="0">
                <a:solidFill>
                  <a:srgbClr val="006FC0"/>
                </a:solidFill>
                <a:latin typeface="Constantia" panose="02030602050306030303"/>
                <a:cs typeface="Constantia" panose="02030602050306030303"/>
              </a:rPr>
              <a:t>t</a:t>
            </a:r>
            <a:r>
              <a:rPr sz="1400" spc="-10" dirty="0">
                <a:solidFill>
                  <a:srgbClr val="006FC0"/>
                </a:solidFill>
                <a:latin typeface="Constantia" panose="02030602050306030303"/>
                <a:cs typeface="Constantia" panose="02030602050306030303"/>
              </a:rPr>
              <a:t>i</a:t>
            </a:r>
            <a:r>
              <a:rPr sz="1400" spc="-5" dirty="0">
                <a:solidFill>
                  <a:srgbClr val="006FC0"/>
                </a:solidFill>
                <a:latin typeface="Constantia" panose="02030602050306030303"/>
                <a:cs typeface="Constantia" panose="02030602050306030303"/>
              </a:rPr>
              <a:t>cs  for</a:t>
            </a:r>
            <a:r>
              <a:rPr sz="1400" spc="-50" dirty="0">
                <a:solidFill>
                  <a:srgbClr val="006FC0"/>
                </a:solidFill>
                <a:latin typeface="Constantia" panose="02030602050306030303"/>
                <a:cs typeface="Constantia" panose="02030602050306030303"/>
              </a:rPr>
              <a:t> </a:t>
            </a:r>
            <a:r>
              <a:rPr sz="1400" spc="-5" dirty="0">
                <a:solidFill>
                  <a:srgbClr val="006FC0"/>
                </a:solidFill>
                <a:latin typeface="Constantia" panose="02030602050306030303"/>
                <a:cs typeface="Constantia" panose="02030602050306030303"/>
              </a:rPr>
              <a:t>Data</a:t>
            </a:r>
            <a:r>
              <a:rPr lang="en-US" sz="1400" spc="-5" dirty="0">
                <a:solidFill>
                  <a:srgbClr val="006FC0"/>
                </a:solidFill>
                <a:latin typeface="Constantia" panose="02030602050306030303"/>
                <a:cs typeface="Constantia" panose="02030602050306030303"/>
              </a:rPr>
              <a:t> </a:t>
            </a:r>
            <a:r>
              <a:rPr sz="1400" spc="-5" dirty="0">
                <a:solidFill>
                  <a:srgbClr val="006FC0"/>
                </a:solidFill>
                <a:latin typeface="Constantia" panose="02030602050306030303"/>
                <a:cs typeface="Constantia" panose="02030602050306030303"/>
              </a:rPr>
              <a:t>Scientists</a:t>
            </a:r>
            <a:r>
              <a:rPr sz="1400" spc="-70" dirty="0">
                <a:solidFill>
                  <a:srgbClr val="006FC0"/>
                </a:solidFill>
                <a:latin typeface="Constantia" panose="02030602050306030303"/>
                <a:cs typeface="Constantia" panose="02030602050306030303"/>
              </a:rPr>
              <a:t> </a:t>
            </a:r>
            <a:r>
              <a:rPr sz="1400" dirty="0">
                <a:solidFill>
                  <a:srgbClr val="006FC0"/>
                </a:solidFill>
                <a:latin typeface="Constantia" panose="02030602050306030303"/>
                <a:cs typeface="Constantia" panose="02030602050306030303"/>
              </a:rPr>
              <a:t>With</a:t>
            </a:r>
            <a:r>
              <a:rPr sz="1400" spc="-40" dirty="0">
                <a:solidFill>
                  <a:srgbClr val="006FC0"/>
                </a:solidFill>
                <a:latin typeface="Constantia" panose="02030602050306030303"/>
                <a:cs typeface="Constantia" panose="02030602050306030303"/>
              </a:rPr>
              <a:t> </a:t>
            </a:r>
            <a:r>
              <a:rPr sz="1400" dirty="0">
                <a:solidFill>
                  <a:srgbClr val="006FC0"/>
                </a:solidFill>
                <a:latin typeface="Constantia" panose="02030602050306030303"/>
                <a:cs typeface="Constantia" panose="02030602050306030303"/>
              </a:rPr>
              <a:t>R</a:t>
            </a:r>
            <a:r>
              <a:rPr sz="1400" spc="-50" dirty="0">
                <a:solidFill>
                  <a:srgbClr val="006FC0"/>
                </a:solidFill>
                <a:latin typeface="Constantia" panose="02030602050306030303"/>
                <a:cs typeface="Constantia" panose="02030602050306030303"/>
              </a:rPr>
              <a:t> </a:t>
            </a:r>
            <a:r>
              <a:rPr sz="1400" dirty="0">
                <a:solidFill>
                  <a:srgbClr val="006FC0"/>
                </a:solidFill>
                <a:latin typeface="Constantia" panose="02030602050306030303"/>
                <a:cs typeface="Constantia" panose="02030602050306030303"/>
              </a:rPr>
              <a:t>and </a:t>
            </a:r>
            <a:r>
              <a:rPr sz="1400" spc="-335" dirty="0">
                <a:solidFill>
                  <a:srgbClr val="006FC0"/>
                </a:solidFill>
                <a:latin typeface="Constantia" panose="02030602050306030303"/>
                <a:cs typeface="Constantia" panose="02030602050306030303"/>
              </a:rPr>
              <a:t> </a:t>
            </a:r>
            <a:r>
              <a:rPr sz="1400" spc="-5" dirty="0">
                <a:solidFill>
                  <a:srgbClr val="006FC0"/>
                </a:solidFill>
                <a:latin typeface="Constantia" panose="02030602050306030303"/>
                <a:cs typeface="Constantia" panose="02030602050306030303"/>
              </a:rPr>
              <a:t>Python</a:t>
            </a:r>
            <a:endParaRPr sz="1400">
              <a:latin typeface="Constantia" panose="02030602050306030303"/>
              <a:cs typeface="Constantia" panose="02030602050306030303"/>
            </a:endParaRPr>
          </a:p>
          <a:p>
            <a:pPr marL="12700" marR="180340">
              <a:lnSpc>
                <a:spcPct val="100000"/>
              </a:lnSpc>
              <a:spcBef>
                <a:spcPts val="335"/>
              </a:spcBef>
            </a:pPr>
            <a:r>
              <a:rPr sz="1400" spc="-5" dirty="0">
                <a:solidFill>
                  <a:srgbClr val="006FC0"/>
                </a:solidFill>
                <a:latin typeface="Constantia" panose="02030602050306030303"/>
                <a:cs typeface="Constantia" panose="02030602050306030303"/>
              </a:rPr>
              <a:t>By</a:t>
            </a:r>
            <a:r>
              <a:rPr sz="1400" spc="-65" dirty="0">
                <a:solidFill>
                  <a:srgbClr val="006FC0"/>
                </a:solidFill>
                <a:latin typeface="Constantia" panose="02030602050306030303"/>
                <a:cs typeface="Constantia" panose="02030602050306030303"/>
              </a:rPr>
              <a:t> </a:t>
            </a:r>
            <a:r>
              <a:rPr sz="1400" spc="-5" dirty="0">
                <a:solidFill>
                  <a:srgbClr val="006FC0"/>
                </a:solidFill>
                <a:latin typeface="Constantia" panose="02030602050306030303"/>
                <a:cs typeface="Constantia" panose="02030602050306030303"/>
              </a:rPr>
              <a:t>Alan</a:t>
            </a:r>
            <a:r>
              <a:rPr sz="1400" spc="-55" dirty="0">
                <a:solidFill>
                  <a:srgbClr val="006FC0"/>
                </a:solidFill>
                <a:latin typeface="Constantia" panose="02030602050306030303"/>
                <a:cs typeface="Constantia" panose="02030602050306030303"/>
              </a:rPr>
              <a:t> </a:t>
            </a:r>
            <a:r>
              <a:rPr sz="1400" spc="-10" dirty="0">
                <a:solidFill>
                  <a:srgbClr val="006FC0"/>
                </a:solidFill>
                <a:latin typeface="Constantia" panose="02030602050306030303"/>
                <a:cs typeface="Constantia" panose="02030602050306030303"/>
              </a:rPr>
              <a:t>Agresti,</a:t>
            </a:r>
            <a:r>
              <a:rPr sz="1400" spc="10" dirty="0">
                <a:solidFill>
                  <a:srgbClr val="006FC0"/>
                </a:solidFill>
                <a:latin typeface="Constantia" panose="02030602050306030303"/>
                <a:cs typeface="Constantia" panose="02030602050306030303"/>
              </a:rPr>
              <a:t> </a:t>
            </a:r>
            <a:r>
              <a:rPr sz="1400" spc="-5" dirty="0">
                <a:solidFill>
                  <a:srgbClr val="006FC0"/>
                </a:solidFill>
                <a:latin typeface="Constantia" panose="02030602050306030303"/>
                <a:cs typeface="Constantia" panose="02030602050306030303"/>
              </a:rPr>
              <a:t>Maria </a:t>
            </a:r>
            <a:r>
              <a:rPr sz="1400" spc="-335" dirty="0">
                <a:solidFill>
                  <a:srgbClr val="006FC0"/>
                </a:solidFill>
                <a:latin typeface="Constantia" panose="02030602050306030303"/>
                <a:cs typeface="Constantia" panose="02030602050306030303"/>
              </a:rPr>
              <a:t> </a:t>
            </a:r>
            <a:r>
              <a:rPr sz="1400" spc="-10" dirty="0">
                <a:solidFill>
                  <a:srgbClr val="006FC0"/>
                </a:solidFill>
                <a:latin typeface="Constantia" panose="02030602050306030303"/>
                <a:cs typeface="Constantia" panose="02030602050306030303"/>
              </a:rPr>
              <a:t>Kateri</a:t>
            </a:r>
            <a:r>
              <a:rPr sz="1400" spc="15" dirty="0">
                <a:solidFill>
                  <a:srgbClr val="006FC0"/>
                </a:solidFill>
                <a:latin typeface="Constantia" panose="02030602050306030303"/>
                <a:cs typeface="Constantia" panose="02030602050306030303"/>
              </a:rPr>
              <a:t> </a:t>
            </a:r>
            <a:r>
              <a:rPr sz="1400" dirty="0">
                <a:latin typeface="Constantia" panose="02030602050306030303"/>
                <a:cs typeface="Constantia" panose="02030602050306030303"/>
              </a:rPr>
              <a:t>(2022)</a:t>
            </a:r>
            <a:endParaRPr sz="1400">
              <a:latin typeface="Constantia" panose="02030602050306030303"/>
              <a:cs typeface="Constantia" panose="02030602050306030303"/>
            </a:endParaRPr>
          </a:p>
        </p:txBody>
      </p:sp>
      <p:pic>
        <p:nvPicPr>
          <p:cNvPr id="4" name="object 4"/>
          <p:cNvPicPr/>
          <p:nvPr/>
        </p:nvPicPr>
        <p:blipFill>
          <a:blip r:embed="rId1" cstate="print"/>
          <a:stretch>
            <a:fillRect/>
          </a:stretch>
        </p:blipFill>
        <p:spPr>
          <a:xfrm>
            <a:off x="658368" y="2199132"/>
            <a:ext cx="2164080" cy="3072384"/>
          </a:xfrm>
          <a:prstGeom prst="rect">
            <a:avLst/>
          </a:prstGeom>
        </p:spPr>
      </p:pic>
      <p:pic>
        <p:nvPicPr>
          <p:cNvPr id="5" name="object 5"/>
          <p:cNvPicPr/>
          <p:nvPr/>
        </p:nvPicPr>
        <p:blipFill>
          <a:blip r:embed="rId2" cstate="print"/>
          <a:stretch>
            <a:fillRect/>
          </a:stretch>
        </p:blipFill>
        <p:spPr>
          <a:xfrm>
            <a:off x="3592067" y="2162555"/>
            <a:ext cx="2325624" cy="3130296"/>
          </a:xfrm>
          <a:prstGeom prst="rect">
            <a:avLst/>
          </a:prstGeom>
        </p:spPr>
      </p:pic>
      <p:sp>
        <p:nvSpPr>
          <p:cNvPr id="6" name="object 6"/>
          <p:cNvSpPr txBox="1"/>
          <p:nvPr/>
        </p:nvSpPr>
        <p:spPr>
          <a:xfrm>
            <a:off x="3733927" y="5564251"/>
            <a:ext cx="2079625" cy="709295"/>
          </a:xfrm>
          <a:prstGeom prst="rect">
            <a:avLst/>
          </a:prstGeom>
        </p:spPr>
        <p:txBody>
          <a:bodyPr vert="horz" wrap="square" lIns="0" tIns="12700" rIns="0" bIns="0" rtlCol="0">
            <a:spAutoFit/>
          </a:bodyPr>
          <a:lstStyle/>
          <a:p>
            <a:pPr marL="12700" marR="5080">
              <a:lnSpc>
                <a:spcPct val="100000"/>
              </a:lnSpc>
              <a:spcBef>
                <a:spcPts val="100"/>
              </a:spcBef>
            </a:pPr>
            <a:r>
              <a:rPr sz="1400" spc="-5" dirty="0">
                <a:solidFill>
                  <a:srgbClr val="0A5ED6"/>
                </a:solidFill>
                <a:latin typeface="Constantia" panose="02030602050306030303"/>
                <a:cs typeface="Constantia" panose="02030602050306030303"/>
              </a:rPr>
              <a:t>Software</a:t>
            </a:r>
            <a:r>
              <a:rPr sz="1400" spc="-45" dirty="0">
                <a:solidFill>
                  <a:srgbClr val="0A5ED6"/>
                </a:solidFill>
                <a:latin typeface="Constantia" panose="02030602050306030303"/>
                <a:cs typeface="Constantia" panose="02030602050306030303"/>
              </a:rPr>
              <a:t> </a:t>
            </a:r>
            <a:r>
              <a:rPr sz="1400" spc="-5" dirty="0">
                <a:solidFill>
                  <a:srgbClr val="0A5ED6"/>
                </a:solidFill>
                <a:latin typeface="Constantia" panose="02030602050306030303"/>
                <a:cs typeface="Constantia" panose="02030602050306030303"/>
              </a:rPr>
              <a:t>for</a:t>
            </a:r>
            <a:r>
              <a:rPr sz="1400" spc="-60" dirty="0">
                <a:solidFill>
                  <a:srgbClr val="0A5ED6"/>
                </a:solidFill>
                <a:latin typeface="Constantia" panose="02030602050306030303"/>
                <a:cs typeface="Constantia" panose="02030602050306030303"/>
              </a:rPr>
              <a:t> </a:t>
            </a:r>
            <a:r>
              <a:rPr sz="1400" spc="-5" dirty="0">
                <a:solidFill>
                  <a:srgbClr val="0A5ED6"/>
                </a:solidFill>
                <a:latin typeface="Constantia" panose="02030602050306030303"/>
                <a:cs typeface="Constantia" panose="02030602050306030303"/>
              </a:rPr>
              <a:t>Data</a:t>
            </a:r>
            <a:r>
              <a:rPr sz="1400" spc="-65" dirty="0">
                <a:solidFill>
                  <a:srgbClr val="0A5ED6"/>
                </a:solidFill>
                <a:latin typeface="Constantia" panose="02030602050306030303"/>
                <a:cs typeface="Constantia" panose="02030602050306030303"/>
              </a:rPr>
              <a:t> </a:t>
            </a:r>
            <a:r>
              <a:rPr sz="1400" spc="-10" dirty="0">
                <a:solidFill>
                  <a:srgbClr val="0A5ED6"/>
                </a:solidFill>
                <a:latin typeface="Constantia" panose="02030602050306030303"/>
                <a:cs typeface="Constantia" panose="02030602050306030303"/>
              </a:rPr>
              <a:t>Analysis: </a:t>
            </a:r>
            <a:r>
              <a:rPr sz="1400" spc="-335" dirty="0">
                <a:solidFill>
                  <a:srgbClr val="0A5ED6"/>
                </a:solidFill>
                <a:latin typeface="Constantia" panose="02030602050306030303"/>
                <a:cs typeface="Constantia" panose="02030602050306030303"/>
              </a:rPr>
              <a:t> </a:t>
            </a:r>
            <a:r>
              <a:rPr sz="1400" spc="-10" dirty="0">
                <a:solidFill>
                  <a:srgbClr val="0A5ED6"/>
                </a:solidFill>
                <a:latin typeface="Constantia" panose="02030602050306030303"/>
                <a:cs typeface="Constantia" panose="02030602050306030303"/>
              </a:rPr>
              <a:t>Programming</a:t>
            </a:r>
            <a:r>
              <a:rPr sz="1400" spc="-30" dirty="0">
                <a:solidFill>
                  <a:srgbClr val="0A5ED6"/>
                </a:solidFill>
                <a:latin typeface="Constantia" panose="02030602050306030303"/>
                <a:cs typeface="Constantia" panose="02030602050306030303"/>
              </a:rPr>
              <a:t> </a:t>
            </a:r>
            <a:r>
              <a:rPr sz="1400" spc="-5" dirty="0">
                <a:solidFill>
                  <a:srgbClr val="0A5ED6"/>
                </a:solidFill>
                <a:latin typeface="Constantia" panose="02030602050306030303"/>
                <a:cs typeface="Constantia" panose="02030602050306030303"/>
              </a:rPr>
              <a:t>with</a:t>
            </a:r>
            <a:r>
              <a:rPr sz="1400" spc="-35" dirty="0">
                <a:solidFill>
                  <a:srgbClr val="0A5ED6"/>
                </a:solidFill>
                <a:latin typeface="Constantia" panose="02030602050306030303"/>
                <a:cs typeface="Constantia" panose="02030602050306030303"/>
              </a:rPr>
              <a:t> </a:t>
            </a:r>
            <a:r>
              <a:rPr sz="1400" dirty="0">
                <a:solidFill>
                  <a:srgbClr val="0A5ED6"/>
                </a:solidFill>
                <a:latin typeface="Constantia" panose="02030602050306030303"/>
                <a:cs typeface="Constantia" panose="02030602050306030303"/>
              </a:rPr>
              <a:t>R</a:t>
            </a:r>
            <a:endParaRPr sz="1400">
              <a:latin typeface="Constantia" panose="02030602050306030303"/>
              <a:cs typeface="Constantia" panose="02030602050306030303"/>
            </a:endParaRPr>
          </a:p>
          <a:p>
            <a:pPr marL="12700">
              <a:lnSpc>
                <a:spcPct val="100000"/>
              </a:lnSpc>
              <a:spcBef>
                <a:spcPts val="340"/>
              </a:spcBef>
            </a:pPr>
            <a:r>
              <a:rPr sz="1400" spc="-5" dirty="0">
                <a:solidFill>
                  <a:srgbClr val="0A5ED6"/>
                </a:solidFill>
                <a:latin typeface="Constantia" panose="02030602050306030303"/>
                <a:cs typeface="Constantia" panose="02030602050306030303"/>
              </a:rPr>
              <a:t>By</a:t>
            </a:r>
            <a:r>
              <a:rPr sz="1400" spc="-65" dirty="0">
                <a:solidFill>
                  <a:srgbClr val="0A5ED6"/>
                </a:solidFill>
                <a:latin typeface="Constantia" panose="02030602050306030303"/>
                <a:cs typeface="Constantia" panose="02030602050306030303"/>
              </a:rPr>
              <a:t> </a:t>
            </a:r>
            <a:r>
              <a:rPr sz="1400" spc="-5" dirty="0">
                <a:solidFill>
                  <a:srgbClr val="0A5ED6"/>
                </a:solidFill>
                <a:latin typeface="Constantia" panose="02030602050306030303"/>
                <a:cs typeface="Constantia" panose="02030602050306030303"/>
              </a:rPr>
              <a:t>John</a:t>
            </a:r>
            <a:r>
              <a:rPr sz="1400" spc="-55" dirty="0">
                <a:solidFill>
                  <a:srgbClr val="0A5ED6"/>
                </a:solidFill>
                <a:latin typeface="Constantia" panose="02030602050306030303"/>
                <a:cs typeface="Constantia" panose="02030602050306030303"/>
              </a:rPr>
              <a:t> </a:t>
            </a:r>
            <a:r>
              <a:rPr sz="1400" spc="-5" dirty="0">
                <a:solidFill>
                  <a:srgbClr val="0A5ED6"/>
                </a:solidFill>
                <a:latin typeface="Constantia" panose="02030602050306030303"/>
                <a:cs typeface="Constantia" panose="02030602050306030303"/>
              </a:rPr>
              <a:t>Chambers</a:t>
            </a:r>
            <a:endParaRPr sz="1400">
              <a:latin typeface="Constantia" panose="02030602050306030303"/>
              <a:cs typeface="Constantia" panose="02030602050306030303"/>
            </a:endParaRPr>
          </a:p>
        </p:txBody>
      </p:sp>
      <p:pic>
        <p:nvPicPr>
          <p:cNvPr id="7" name="object 7"/>
          <p:cNvPicPr/>
          <p:nvPr/>
        </p:nvPicPr>
        <p:blipFill>
          <a:blip r:embed="rId3" cstate="print"/>
          <a:stretch>
            <a:fillRect/>
          </a:stretch>
        </p:blipFill>
        <p:spPr>
          <a:xfrm>
            <a:off x="6539483" y="2162555"/>
            <a:ext cx="2164079" cy="3108960"/>
          </a:xfrm>
          <a:prstGeom prst="rect">
            <a:avLst/>
          </a:prstGeom>
        </p:spPr>
      </p:pic>
      <p:sp>
        <p:nvSpPr>
          <p:cNvPr id="8" name="object 8"/>
          <p:cNvSpPr txBox="1"/>
          <p:nvPr/>
        </p:nvSpPr>
        <p:spPr>
          <a:xfrm>
            <a:off x="6437503" y="5711444"/>
            <a:ext cx="1797685" cy="452755"/>
          </a:xfrm>
          <a:prstGeom prst="rect">
            <a:avLst/>
          </a:prstGeom>
        </p:spPr>
        <p:txBody>
          <a:bodyPr vert="horz" wrap="square" lIns="0" tIns="12700" rIns="0" bIns="0" rtlCol="0">
            <a:spAutoFit/>
          </a:bodyPr>
          <a:lstStyle/>
          <a:p>
            <a:pPr marL="12700" marR="5080">
              <a:lnSpc>
                <a:spcPct val="100000"/>
              </a:lnSpc>
              <a:spcBef>
                <a:spcPts val="100"/>
              </a:spcBef>
            </a:pPr>
            <a:r>
              <a:rPr sz="1400" dirty="0">
                <a:solidFill>
                  <a:srgbClr val="0A5ED6"/>
                </a:solidFill>
                <a:latin typeface="Constantia" panose="02030602050306030303"/>
                <a:cs typeface="Constantia" panose="02030602050306030303"/>
              </a:rPr>
              <a:t>100 </a:t>
            </a:r>
            <a:r>
              <a:rPr sz="1400" spc="-5" dirty="0">
                <a:solidFill>
                  <a:srgbClr val="0A5ED6"/>
                </a:solidFill>
                <a:latin typeface="Constantia" panose="02030602050306030303"/>
                <a:cs typeface="Constantia" panose="02030602050306030303"/>
              </a:rPr>
              <a:t>statistical </a:t>
            </a:r>
            <a:r>
              <a:rPr sz="1400" spc="-10" dirty="0">
                <a:solidFill>
                  <a:srgbClr val="0A5ED6"/>
                </a:solidFill>
                <a:latin typeface="Constantia" panose="02030602050306030303"/>
                <a:cs typeface="Constantia" panose="02030602050306030303"/>
              </a:rPr>
              <a:t>tests </a:t>
            </a:r>
            <a:r>
              <a:rPr sz="1400" spc="-5" dirty="0">
                <a:solidFill>
                  <a:srgbClr val="0A5ED6"/>
                </a:solidFill>
                <a:latin typeface="Constantia" panose="02030602050306030303"/>
                <a:cs typeface="Constantia" panose="02030602050306030303"/>
              </a:rPr>
              <a:t> Book</a:t>
            </a:r>
            <a:r>
              <a:rPr sz="1400" spc="-30" dirty="0">
                <a:solidFill>
                  <a:srgbClr val="0A5ED6"/>
                </a:solidFill>
                <a:latin typeface="Constantia" panose="02030602050306030303"/>
                <a:cs typeface="Constantia" panose="02030602050306030303"/>
              </a:rPr>
              <a:t> </a:t>
            </a:r>
            <a:r>
              <a:rPr sz="1400" spc="-10" dirty="0">
                <a:solidFill>
                  <a:srgbClr val="0A5ED6"/>
                </a:solidFill>
                <a:latin typeface="Constantia" panose="02030602050306030303"/>
                <a:cs typeface="Constantia" panose="02030602050306030303"/>
              </a:rPr>
              <a:t>by</a:t>
            </a:r>
            <a:r>
              <a:rPr sz="1400" spc="-55" dirty="0">
                <a:solidFill>
                  <a:srgbClr val="0A5ED6"/>
                </a:solidFill>
                <a:latin typeface="Constantia" panose="02030602050306030303"/>
                <a:cs typeface="Constantia" panose="02030602050306030303"/>
              </a:rPr>
              <a:t> </a:t>
            </a:r>
            <a:r>
              <a:rPr sz="1400" dirty="0">
                <a:solidFill>
                  <a:srgbClr val="0A5ED6"/>
                </a:solidFill>
                <a:latin typeface="Constantia" panose="02030602050306030303"/>
                <a:cs typeface="Constantia" panose="02030602050306030303"/>
              </a:rPr>
              <a:t>Gopal</a:t>
            </a:r>
            <a:r>
              <a:rPr sz="1400" spc="-15" dirty="0">
                <a:solidFill>
                  <a:srgbClr val="0A5ED6"/>
                </a:solidFill>
                <a:latin typeface="Constantia" panose="02030602050306030303"/>
                <a:cs typeface="Constantia" panose="02030602050306030303"/>
              </a:rPr>
              <a:t> </a:t>
            </a:r>
            <a:r>
              <a:rPr sz="1400" spc="-5" dirty="0">
                <a:solidFill>
                  <a:srgbClr val="0A5ED6"/>
                </a:solidFill>
                <a:latin typeface="Constantia" panose="02030602050306030303"/>
                <a:cs typeface="Constantia" panose="02030602050306030303"/>
              </a:rPr>
              <a:t>K.</a:t>
            </a:r>
            <a:r>
              <a:rPr sz="1400" spc="-25" dirty="0">
                <a:solidFill>
                  <a:srgbClr val="0A5ED6"/>
                </a:solidFill>
                <a:latin typeface="Constantia" panose="02030602050306030303"/>
                <a:cs typeface="Constantia" panose="02030602050306030303"/>
              </a:rPr>
              <a:t> </a:t>
            </a:r>
            <a:r>
              <a:rPr sz="1400" spc="-5" dirty="0">
                <a:solidFill>
                  <a:srgbClr val="0A5ED6"/>
                </a:solidFill>
                <a:latin typeface="Constantia" panose="02030602050306030303"/>
                <a:cs typeface="Constantia" panose="02030602050306030303"/>
              </a:rPr>
              <a:t>Kanji</a:t>
            </a:r>
            <a:endParaRPr sz="1400">
              <a:latin typeface="Constantia" panose="02030602050306030303"/>
              <a:cs typeface="Constantia" panose="02030602050306030303"/>
            </a:endParaRPr>
          </a:p>
        </p:txBody>
      </p:sp>
      <p:sp>
        <p:nvSpPr>
          <p:cNvPr id="11" name="Text Box 10"/>
          <p:cNvSpPr txBox="1"/>
          <p:nvPr/>
        </p:nvSpPr>
        <p:spPr>
          <a:xfrm>
            <a:off x="2927350" y="1447800"/>
            <a:ext cx="3966845" cy="368300"/>
          </a:xfrm>
          <a:prstGeom prst="rect">
            <a:avLst/>
          </a:prstGeom>
          <a:noFill/>
        </p:spPr>
        <p:txBody>
          <a:bodyPr wrap="square" rtlCol="0" anchor="t">
            <a:spAutoFit/>
          </a:bodyPr>
          <a:p>
            <a:r>
              <a:rPr lang="en-US">
                <a:hlinkClick r:id="rId4" action="ppaction://hlinkfile">
                  <a:extLst>
                    <a:ext uri="{DAF060AB-1E55-43B9-8AAB-6FB025537F2F}">
                      <wpsdc:hlinkClr xmlns:wpsdc="http://www.wps.cn/officeDocument/2017/drawingmlCustomData" val="0000FF"/>
                      <wpsdc:folHlinkClr xmlns:wpsdc="http://www.wps.cn/officeDocument/2017/drawingmlCustomData" val="800080"/>
                      <wpsdc:hlinkUnderline xmlns:wpsdc="http://www.wps.cn/officeDocument/2017/drawingmlCustomData" val="1"/>
                    </a:ext>
                  </a:extLst>
                </a:hlinkClick>
              </a:rPr>
              <a:t>https://artofstat.com/web-apps</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5752" y="5575808"/>
            <a:ext cx="3983990" cy="718185"/>
          </a:xfrm>
          <a:prstGeom prst="rect">
            <a:avLst/>
          </a:prstGeom>
        </p:spPr>
        <p:txBody>
          <a:bodyPr vert="horz" wrap="square" lIns="0" tIns="53975" rIns="0" bIns="0" rtlCol="0">
            <a:spAutoFit/>
          </a:bodyPr>
          <a:lstStyle/>
          <a:p>
            <a:pPr marL="12700" marR="5080">
              <a:lnSpc>
                <a:spcPts val="2590"/>
              </a:lnSpc>
              <a:spcBef>
                <a:spcPts val="425"/>
              </a:spcBef>
            </a:pPr>
            <a:r>
              <a:rPr sz="2400" spc="-85" dirty="0">
                <a:solidFill>
                  <a:srgbClr val="0A5ED6"/>
                </a:solidFill>
                <a:latin typeface="Constantia" panose="02030602050306030303"/>
                <a:cs typeface="Constantia" panose="02030602050306030303"/>
              </a:rPr>
              <a:t>F</a:t>
            </a:r>
            <a:r>
              <a:rPr sz="2400" dirty="0">
                <a:solidFill>
                  <a:srgbClr val="0A5ED6"/>
                </a:solidFill>
                <a:latin typeface="Constantia" panose="02030602050306030303"/>
                <a:cs typeface="Constantia" panose="02030602050306030303"/>
              </a:rPr>
              <a:t>or</a:t>
            </a:r>
            <a:r>
              <a:rPr sz="2400" spc="-135" dirty="0">
                <a:solidFill>
                  <a:srgbClr val="0A5ED6"/>
                </a:solidFill>
                <a:latin typeface="Constantia" panose="02030602050306030303"/>
                <a:cs typeface="Constantia" panose="02030602050306030303"/>
              </a:rPr>
              <a:t> </a:t>
            </a:r>
            <a:r>
              <a:rPr sz="2400" dirty="0">
                <a:solidFill>
                  <a:srgbClr val="0A5ED6"/>
                </a:solidFill>
                <a:latin typeface="Constantia" panose="02030602050306030303"/>
                <a:cs typeface="Constantia" panose="02030602050306030303"/>
              </a:rPr>
              <a:t>a</a:t>
            </a:r>
            <a:r>
              <a:rPr sz="2400" spc="-45" dirty="0">
                <a:solidFill>
                  <a:srgbClr val="0A5ED6"/>
                </a:solidFill>
                <a:latin typeface="Constantia" panose="02030602050306030303"/>
                <a:cs typeface="Constantia" panose="02030602050306030303"/>
              </a:rPr>
              <a:t>n</a:t>
            </a:r>
            <a:r>
              <a:rPr sz="2400" dirty="0">
                <a:solidFill>
                  <a:srgbClr val="0A5ED6"/>
                </a:solidFill>
                <a:latin typeface="Constantia" panose="02030602050306030303"/>
                <a:cs typeface="Constantia" panose="02030602050306030303"/>
              </a:rPr>
              <a:t>y</a:t>
            </a:r>
            <a:r>
              <a:rPr sz="2400" spc="-114" dirty="0">
                <a:solidFill>
                  <a:srgbClr val="0A5ED6"/>
                </a:solidFill>
                <a:latin typeface="Constantia" panose="02030602050306030303"/>
                <a:cs typeface="Constantia" panose="02030602050306030303"/>
              </a:rPr>
              <a:t> </a:t>
            </a:r>
            <a:r>
              <a:rPr sz="2400" spc="-5" dirty="0">
                <a:solidFill>
                  <a:srgbClr val="0A5ED6"/>
                </a:solidFill>
                <a:latin typeface="Constantia" panose="02030602050306030303"/>
                <a:cs typeface="Constantia" panose="02030602050306030303"/>
              </a:rPr>
              <a:t>q</a:t>
            </a:r>
            <a:r>
              <a:rPr sz="2400" dirty="0">
                <a:solidFill>
                  <a:srgbClr val="0A5ED6"/>
                </a:solidFill>
                <a:latin typeface="Constantia" panose="02030602050306030303"/>
                <a:cs typeface="Constantia" panose="02030602050306030303"/>
              </a:rPr>
              <a:t>ue</a:t>
            </a:r>
            <a:r>
              <a:rPr sz="2400" spc="40" dirty="0">
                <a:solidFill>
                  <a:srgbClr val="0A5ED6"/>
                </a:solidFill>
                <a:latin typeface="Constantia" panose="02030602050306030303"/>
                <a:cs typeface="Constantia" panose="02030602050306030303"/>
              </a:rPr>
              <a:t>r</a:t>
            </a:r>
            <a:r>
              <a:rPr sz="2400" dirty="0">
                <a:solidFill>
                  <a:srgbClr val="0A5ED6"/>
                </a:solidFill>
                <a:latin typeface="Constantia" panose="02030602050306030303"/>
                <a:cs typeface="Constantia" panose="02030602050306030303"/>
              </a:rPr>
              <a:t>y</a:t>
            </a:r>
            <a:r>
              <a:rPr sz="2400" spc="-140" dirty="0">
                <a:solidFill>
                  <a:srgbClr val="0A5ED6"/>
                </a:solidFill>
                <a:latin typeface="Constantia" panose="02030602050306030303"/>
                <a:cs typeface="Constantia" panose="02030602050306030303"/>
              </a:rPr>
              <a:t> </a:t>
            </a:r>
            <a:r>
              <a:rPr sz="2400" spc="-5" dirty="0">
                <a:solidFill>
                  <a:srgbClr val="0A5ED6"/>
                </a:solidFill>
                <a:latin typeface="Constantia" panose="02030602050306030303"/>
                <a:cs typeface="Constantia" panose="02030602050306030303"/>
              </a:rPr>
              <a:t>d</a:t>
            </a:r>
            <a:r>
              <a:rPr sz="2400" spc="-40" dirty="0">
                <a:solidFill>
                  <a:srgbClr val="0A5ED6"/>
                </a:solidFill>
                <a:latin typeface="Constantia" panose="02030602050306030303"/>
                <a:cs typeface="Constantia" panose="02030602050306030303"/>
              </a:rPr>
              <a:t>r</a:t>
            </a:r>
            <a:r>
              <a:rPr sz="2400" dirty="0">
                <a:solidFill>
                  <a:srgbClr val="0A5ED6"/>
                </a:solidFill>
                <a:latin typeface="Constantia" panose="02030602050306030303"/>
                <a:cs typeface="Constantia" panose="02030602050306030303"/>
              </a:rPr>
              <a:t>op</a:t>
            </a:r>
            <a:r>
              <a:rPr sz="2400" spc="-114" dirty="0">
                <a:solidFill>
                  <a:srgbClr val="0A5ED6"/>
                </a:solidFill>
                <a:latin typeface="Constantia" panose="02030602050306030303"/>
                <a:cs typeface="Constantia" panose="02030602050306030303"/>
              </a:rPr>
              <a:t> </a:t>
            </a:r>
            <a:r>
              <a:rPr sz="2400" dirty="0">
                <a:solidFill>
                  <a:srgbClr val="0A5ED6"/>
                </a:solidFill>
                <a:latin typeface="Constantia" panose="02030602050306030303"/>
                <a:cs typeface="Constantia" panose="02030602050306030303"/>
              </a:rPr>
              <a:t>an</a:t>
            </a:r>
            <a:r>
              <a:rPr sz="2400" spc="-105" dirty="0">
                <a:solidFill>
                  <a:srgbClr val="0A5ED6"/>
                </a:solidFill>
                <a:latin typeface="Constantia" panose="02030602050306030303"/>
                <a:cs typeface="Constantia" panose="02030602050306030303"/>
              </a:rPr>
              <a:t> </a:t>
            </a:r>
            <a:r>
              <a:rPr sz="2400" dirty="0">
                <a:solidFill>
                  <a:srgbClr val="0A5ED6"/>
                </a:solidFill>
                <a:latin typeface="Constantia" panose="02030602050306030303"/>
                <a:cs typeface="Constantia" panose="02030602050306030303"/>
              </a:rPr>
              <a:t>email</a:t>
            </a:r>
            <a:r>
              <a:rPr sz="2400" spc="-75" dirty="0">
                <a:solidFill>
                  <a:srgbClr val="0A5ED6"/>
                </a:solidFill>
                <a:latin typeface="Constantia" panose="02030602050306030303"/>
                <a:cs typeface="Constantia" panose="02030602050306030303"/>
              </a:rPr>
              <a:t> </a:t>
            </a:r>
            <a:r>
              <a:rPr sz="2400" dirty="0">
                <a:solidFill>
                  <a:srgbClr val="0A5ED6"/>
                </a:solidFill>
                <a:latin typeface="Constantia" panose="02030602050306030303"/>
                <a:cs typeface="Constantia" panose="02030602050306030303"/>
              </a:rPr>
              <a:t>at  </a:t>
            </a:r>
            <a:r>
              <a:rPr lang="en-US" sz="2400" spc="-10" dirty="0">
                <a:solidFill>
                  <a:srgbClr val="0A5ED6"/>
                </a:solidFill>
                <a:latin typeface="Constantia" panose="02030602050306030303"/>
                <a:cs typeface="Constantia" panose="02030602050306030303"/>
                <a:hlinkClick r:id="rId1"/>
              </a:rPr>
              <a:t>madhurima.panja@iiitb.ac.in</a:t>
            </a:r>
            <a:endParaRPr lang="en-US" sz="2400" spc="-10" dirty="0">
              <a:solidFill>
                <a:srgbClr val="0A5ED6"/>
              </a:solidFill>
              <a:latin typeface="Constantia" panose="02030602050306030303"/>
              <a:cs typeface="Constantia" panose="02030602050306030303"/>
              <a:hlinkClick r:id="rId1"/>
            </a:endParaRPr>
          </a:p>
        </p:txBody>
      </p:sp>
      <p:pic>
        <p:nvPicPr>
          <p:cNvPr id="3" name="object 3"/>
          <p:cNvPicPr/>
          <p:nvPr/>
        </p:nvPicPr>
        <p:blipFill>
          <a:blip r:embed="rId2" cstate="print"/>
          <a:stretch>
            <a:fillRect/>
          </a:stretch>
        </p:blipFill>
        <p:spPr>
          <a:xfrm>
            <a:off x="0" y="1100327"/>
            <a:ext cx="9361931" cy="4114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765" y="727416"/>
            <a:ext cx="8424196" cy="503755"/>
          </a:xfrm>
        </p:spPr>
        <p:txBody>
          <a:bodyPr>
            <a:noAutofit/>
          </a:bodyPr>
          <a:lstStyle/>
          <a:p>
            <a:r>
              <a:rPr lang="en-US" dirty="0">
                <a:solidFill>
                  <a:srgbClr val="C00000"/>
                </a:solidFill>
                <a:latin typeface="Times New Roman" panose="02020603050405020304" pitchFamily="18" charset="0"/>
                <a:cs typeface="Times New Roman" panose="02020603050405020304" pitchFamily="18" charset="0"/>
              </a:rPr>
              <a:t>Using c command</a:t>
            </a:r>
            <a:endParaRPr lang="en-GB" dirty="0"/>
          </a:p>
        </p:txBody>
      </p:sp>
      <p:sp>
        <p:nvSpPr>
          <p:cNvPr id="3" name="Content Placeholder 2"/>
          <p:cNvSpPr>
            <a:spLocks noGrp="1"/>
          </p:cNvSpPr>
          <p:nvPr>
            <p:ph idx="1"/>
          </p:nvPr>
        </p:nvSpPr>
        <p:spPr/>
        <p:txBody>
          <a:bodyPr>
            <a:normAutofit/>
          </a:bodyPr>
          <a:lstStyle/>
          <a:p>
            <a:r>
              <a:rPr lang="en-US" dirty="0"/>
              <a:t>&gt; data1 = c(3, 6, 9, 12, 78, 34, 5, 7, 7)   </a:t>
            </a:r>
            <a:r>
              <a:rPr lang="en-US" dirty="0">
                <a:solidFill>
                  <a:srgbClr val="0070C0"/>
                </a:solidFill>
              </a:rPr>
              <a:t>## numerical data</a:t>
            </a:r>
            <a:endParaRPr lang="en-GB" dirty="0">
              <a:solidFill>
                <a:srgbClr val="0070C0"/>
              </a:solidFill>
            </a:endParaRPr>
          </a:p>
          <a:p>
            <a:r>
              <a:rPr lang="en-US" dirty="0"/>
              <a:t>&gt; data1.text = c(‘Mon’, ‘Tue’, “Wed”)  </a:t>
            </a:r>
            <a:r>
              <a:rPr lang="en-US" dirty="0">
                <a:solidFill>
                  <a:srgbClr val="0070C0"/>
                </a:solidFill>
              </a:rPr>
              <a:t>## Text data</a:t>
            </a:r>
            <a:endParaRPr lang="en-GB" dirty="0">
              <a:solidFill>
                <a:srgbClr val="0070C0"/>
              </a:solidFill>
            </a:endParaRPr>
          </a:p>
          <a:p>
            <a:r>
              <a:rPr lang="en-US" dirty="0"/>
              <a:t>                                      </a:t>
            </a:r>
            <a:r>
              <a:rPr lang="en-US" dirty="0">
                <a:solidFill>
                  <a:srgbClr val="0070C0"/>
                </a:solidFill>
              </a:rPr>
              <a:t>## Single or double quote both ok</a:t>
            </a:r>
            <a:endParaRPr lang="en-GB" dirty="0">
              <a:solidFill>
                <a:srgbClr val="0070C0"/>
              </a:solidFill>
            </a:endParaRPr>
          </a:p>
          <a:p>
            <a:r>
              <a:rPr lang="en-US" dirty="0"/>
              <a:t>                      </a:t>
            </a:r>
            <a:r>
              <a:rPr lang="en-US" dirty="0">
                <a:solidFill>
                  <a:srgbClr val="0070C0"/>
                </a:solidFill>
              </a:rPr>
              <a:t>##copy/paste into R console may not work</a:t>
            </a:r>
            <a:endParaRPr lang="en-GB" dirty="0">
              <a:solidFill>
                <a:srgbClr val="0070C0"/>
              </a:solidFill>
            </a:endParaRPr>
          </a:p>
          <a:p>
            <a:r>
              <a:rPr lang="en-US" dirty="0"/>
              <a:t>&gt; data1.text = c(data1.text, ‘Thu’, ‘Fri’)  </a:t>
            </a:r>
            <a:endParaRPr lang="en-GB" dirty="0"/>
          </a:p>
          <a:p>
            <a:pPr lvl="3"/>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25694</Words>
  <Application>WPS Presentation</Application>
  <PresentationFormat>On-screen Show (4:3)</PresentationFormat>
  <Paragraphs>1983</Paragraphs>
  <Slides>81</Slides>
  <Notes>0</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7</vt:i4>
      </vt:variant>
      <vt:variant>
        <vt:lpstr>幻灯片标题</vt:lpstr>
      </vt:variant>
      <vt:variant>
        <vt:i4>81</vt:i4>
      </vt:variant>
    </vt:vector>
  </HeadingPairs>
  <TitlesOfParts>
    <vt:vector size="111" baseType="lpstr">
      <vt:lpstr>Arial</vt:lpstr>
      <vt:lpstr>SimSun</vt:lpstr>
      <vt:lpstr>Wingdings</vt:lpstr>
      <vt:lpstr>Times New Roman</vt:lpstr>
      <vt:lpstr>Constantia</vt:lpstr>
      <vt:lpstr>Segoe UI Symbol</vt:lpstr>
      <vt:lpstr>Cambria</vt:lpstr>
      <vt:lpstr>Wingdings</vt:lpstr>
      <vt:lpstr>Cambria Math</vt:lpstr>
      <vt:lpstr>Times New Roman</vt:lpstr>
      <vt:lpstr>Cambria Math</vt:lpstr>
      <vt:lpstr>Wingdings 2</vt:lpstr>
      <vt:lpstr>Arial</vt:lpstr>
      <vt:lpstr>Calibri</vt:lpstr>
      <vt:lpstr>Symbol</vt:lpstr>
      <vt:lpstr>Microsoft YaHei</vt:lpstr>
      <vt:lpstr>Arial Unicode MS</vt:lpstr>
      <vt:lpstr>Arial Narrow</vt:lpstr>
      <vt:lpstr>Calibri</vt:lpstr>
      <vt:lpstr>Arial Narrow</vt:lpstr>
      <vt:lpstr>Comic Sans MS</vt:lpstr>
      <vt:lpstr>Times</vt:lpstr>
      <vt:lpstr>Office Theme</vt:lpstr>
      <vt:lpstr>Excel.Sheet.8</vt:lpstr>
      <vt:lpstr>Word.Document.8</vt:lpstr>
      <vt:lpstr>Word.Document.8</vt:lpstr>
      <vt:lpstr>MSGraph.Chart.8</vt:lpstr>
      <vt:lpstr>MSGraph.Chart.8</vt:lpstr>
      <vt:lpstr>Word.Document.8</vt:lpstr>
      <vt:lpstr>MSGraph.Chart.8</vt:lpstr>
      <vt:lpstr> Testing of Hypothesis &amp; Data Analysis </vt:lpstr>
      <vt:lpstr>Today’s Topics…</vt:lpstr>
      <vt:lpstr>History of R…</vt:lpstr>
      <vt:lpstr> Download R &amp; RStudio</vt:lpstr>
      <vt:lpstr>PowerPoint 演示文稿</vt:lpstr>
      <vt:lpstr>R command in integrated environment</vt:lpstr>
      <vt:lpstr>How to use R for simple Mathematics</vt:lpstr>
      <vt:lpstr>How to store results of calculations for future use</vt:lpstr>
      <vt:lpstr>Using c command</vt:lpstr>
      <vt:lpstr>Concept of working directory</vt:lpstr>
      <vt:lpstr>Reading data from a data file</vt:lpstr>
      <vt:lpstr>Accessing elements from a file</vt:lpstr>
      <vt:lpstr>Data frame in 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_x000B_Testing of Hypothesis &amp; Data Analysis </dc:title>
  <dc:creator>Baljeet</dc:creator>
  <cp:lastModifiedBy>mad-s</cp:lastModifiedBy>
  <cp:revision>10</cp:revision>
  <dcterms:created xsi:type="dcterms:W3CDTF">2022-12-14T08:50:00Z</dcterms:created>
  <dcterms:modified xsi:type="dcterms:W3CDTF">2022-12-15T05:05:20Z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2022-03-23T16:30:00Z</vt:filetime>
  </property>
  <property fmtid="{D5CDD505-2E9C-101B-9397-08002B2CF9AE}" pid="3" name="Creator">
    <vt:lpwstr>Microsoft® PowerPoint® 2016</vt:lpwstr>
  </property>
  <property fmtid="{D5CDD505-2E9C-101B-9397-08002B2CF9AE}" pid="4" name="LastSaved">
    <vt:filetime>2022-12-14T16:30:00Z</vt:filetime>
  </property>
  <property fmtid="{D5CDD505-2E9C-101B-9397-08002B2CF9AE}" pid="5" name="ICV">
    <vt:lpwstr>6614908375C543BB9DE3731143ABAEF4</vt:lpwstr>
  </property>
  <property fmtid="{D5CDD505-2E9C-101B-9397-08002B2CF9AE}" pid="6" name="KSOProductBuildVer">
    <vt:lpwstr>1033-11.2.0.11417</vt:lpwstr>
  </property>
</Properties>
</file>