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7" r:id="rId3"/>
    <p:sldId id="298" r:id="rId4"/>
    <p:sldId id="299" r:id="rId5"/>
    <p:sldId id="261" r:id="rId6"/>
    <p:sldId id="300" r:id="rId7"/>
    <p:sldId id="303" r:id="rId8"/>
    <p:sldId id="302" r:id="rId9"/>
    <p:sldId id="260" r:id="rId10"/>
    <p:sldId id="287" r:id="rId11"/>
    <p:sldId id="305" r:id="rId12"/>
  </p:sldIdLst>
  <p:sldSz cx="9144000" cy="5143500" type="screen16x9"/>
  <p:notesSz cx="6858000" cy="9144000"/>
  <p:embeddedFontLst>
    <p:embeddedFont>
      <p:font typeface="Algerian" panose="04020705040A02060702" pitchFamily="82" charset="0"/>
      <p:regular r:id="rId14"/>
    </p:embeddedFont>
    <p:embeddedFont>
      <p:font typeface="Book Antiqua" panose="02040602050305030304" pitchFamily="18" charset="0"/>
      <p:regular r:id="rId15"/>
      <p:bold r:id="rId16"/>
      <p:italic r:id="rId17"/>
      <p:boldItalic r:id="rId18"/>
    </p:embeddedFont>
    <p:embeddedFont>
      <p:font typeface="ItalicT" panose="00000400000000000000" pitchFamily="2" charset="0"/>
      <p:regular r:id="rId19"/>
    </p:embeddedFont>
    <p:embeddedFont>
      <p:font typeface="Karla" panose="020B0604020202020204" charset="0"/>
      <p:regular r:id="rId20"/>
      <p:bold r:id="rId21"/>
      <p:italic r:id="rId22"/>
      <p:boldItalic r:id="rId23"/>
    </p:embeddedFont>
    <p:embeddedFont>
      <p:font typeface="Leelawadee UI Semilight" panose="020B0402040204020203" pitchFamily="34" charset="-34"/>
      <p:regular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av R" initials="MR" lastIdx="1" clrIdx="0">
    <p:extLst>
      <p:ext uri="{19B8F6BF-5375-455C-9EA6-DF929625EA0E}">
        <p15:presenceInfo xmlns:p15="http://schemas.microsoft.com/office/powerpoint/2012/main" userId="e4ef29c4e6cdbb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22E"/>
    <a:srgbClr val="F44336"/>
    <a:srgbClr val="003300"/>
    <a:srgbClr val="00BCD4"/>
    <a:srgbClr val="B41249"/>
    <a:srgbClr val="3F51B5"/>
    <a:srgbClr val="FF5722"/>
    <a:srgbClr val="414141"/>
    <a:srgbClr val="1C1C1C"/>
    <a:srgbClr val="F7B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CC4CD-BE4E-4F4A-BDC9-C9D6B559405F}" v="10" dt="2021-04-11T11:00:06.552"/>
  </p1510:revLst>
</p1510:revInfo>
</file>

<file path=ppt/tableStyles.xml><?xml version="1.0" encoding="utf-8"?>
<a:tblStyleLst xmlns:a="http://schemas.openxmlformats.org/drawingml/2006/main" def="{93F22289-429D-4D0D-BF76-E5CE2BBC81C7}">
  <a:tblStyle styleId="{93F22289-429D-4D0D-BF76-E5CE2BBC81C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327E20-A340-4372-BCF3-B4222FC5BB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94660"/>
  </p:normalViewPr>
  <p:slideViewPr>
    <p:cSldViewPr snapToGrid="0">
      <p:cViewPr varScale="1">
        <p:scale>
          <a:sx n="116" d="100"/>
          <a:sy n="116" d="100"/>
        </p:scale>
        <p:origin x="307"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av R" userId="e4ef29c4e6cdbb04" providerId="LiveId" clId="{C5BAF696-EC23-4CD1-B23E-2C41E4A9CF58}"/>
    <pc:docChg chg="modSld">
      <pc:chgData name="Madhav R" userId="e4ef29c4e6cdbb04" providerId="LiveId" clId="{C5BAF696-EC23-4CD1-B23E-2C41E4A9CF58}" dt="2021-04-11T11:39:34.978" v="0" actId="20577"/>
      <pc:docMkLst>
        <pc:docMk/>
      </pc:docMkLst>
      <pc:sldChg chg="modSp mod">
        <pc:chgData name="Madhav R" userId="e4ef29c4e6cdbb04" providerId="LiveId" clId="{C5BAF696-EC23-4CD1-B23E-2C41E4A9CF58}" dt="2021-04-11T11:39:34.978" v="0" actId="20577"/>
        <pc:sldMkLst>
          <pc:docMk/>
          <pc:sldMk cId="3213287970" sldId="300"/>
        </pc:sldMkLst>
        <pc:spChg chg="mod">
          <ac:chgData name="Madhav R" userId="e4ef29c4e6cdbb04" providerId="LiveId" clId="{C5BAF696-EC23-4CD1-B23E-2C41E4A9CF58}" dt="2021-04-11T11:39:34.978" v="0" actId="20577"/>
          <ac:spMkLst>
            <pc:docMk/>
            <pc:sldMk cId="3213287970" sldId="300"/>
            <ac:spMk id="12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b="1" dirty="0"/>
              <a:t>Feel free to edit the ppt. Approach mentors for any doubts , Naming format for the ppt “Team ID_Contrive21”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Working, sketch, design, parts etc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Working, sketch, design, parts etc</a:t>
            </a:r>
          </a:p>
        </p:txBody>
      </p:sp>
    </p:spTree>
    <p:extLst>
      <p:ext uri="{BB962C8B-B14F-4D97-AF65-F5344CB8AC3E}">
        <p14:creationId xmlns:p14="http://schemas.microsoft.com/office/powerpoint/2010/main" val="21287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Working, sketch, design, parts etc</a:t>
            </a:r>
          </a:p>
        </p:txBody>
      </p:sp>
    </p:spTree>
    <p:extLst>
      <p:ext uri="{BB962C8B-B14F-4D97-AF65-F5344CB8AC3E}">
        <p14:creationId xmlns:p14="http://schemas.microsoft.com/office/powerpoint/2010/main" val="214444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Working, sketch, design, parts etc</a:t>
            </a:r>
          </a:p>
        </p:txBody>
      </p:sp>
    </p:spTree>
    <p:extLst>
      <p:ext uri="{BB962C8B-B14F-4D97-AF65-F5344CB8AC3E}">
        <p14:creationId xmlns:p14="http://schemas.microsoft.com/office/powerpoint/2010/main" val="146353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bc97b11d8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bc97b11d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tx1">
            <a:lumMod val="50000"/>
          </a:schemeClr>
        </a:solidFill>
        <a:effectLst/>
      </p:bgPr>
    </p:bg>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14677" y="-11788"/>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txBody>
          <a:bodyPr/>
          <a:lstStyle/>
          <a:p>
            <a:endParaRPr lang="en-IN" dirty="0"/>
          </a:p>
        </p:txBody>
      </p:sp>
      <p:sp>
        <p:nvSpPr>
          <p:cNvPr id="12" name="Google Shape;12;p2"/>
          <p:cNvSpPr txBox="1">
            <a:spLocks noGrp="1"/>
          </p:cNvSpPr>
          <p:nvPr>
            <p:ph type="ctrTitle" hasCustomPrompt="1"/>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en-IN" dirty="0"/>
              <a:t> </a:t>
            </a:r>
            <a:endParaRPr dirty="0"/>
          </a:p>
        </p:txBody>
      </p:sp>
      <p:pic>
        <p:nvPicPr>
          <p:cNvPr id="15" name="Picture 14" descr="Logo&#10;&#10;Description automatically generated">
            <a:extLst>
              <a:ext uri="{FF2B5EF4-FFF2-40B4-BE49-F238E27FC236}">
                <a16:creationId xmlns:a16="http://schemas.microsoft.com/office/drawing/2014/main" id="{EEDAC88F-19AF-47EE-AFC2-3F586A539E4E}"/>
              </a:ext>
            </a:extLst>
          </p:cNvPr>
          <p:cNvPicPr>
            <a:picLocks noChangeAspect="1"/>
          </p:cNvPicPr>
          <p:nvPr/>
        </p:nvPicPr>
        <p:blipFill rotWithShape="1">
          <a:blip r:embed="rId2"/>
          <a:srcRect r="6673"/>
          <a:stretch/>
        </p:blipFill>
        <p:spPr>
          <a:xfrm>
            <a:off x="4370090" y="31531"/>
            <a:ext cx="946883" cy="755862"/>
          </a:xfrm>
          <a:prstGeom prst="rect">
            <a:avLst/>
          </a:prstGeom>
        </p:spPr>
      </p:pic>
      <p:sp>
        <p:nvSpPr>
          <p:cNvPr id="16" name="Google Shape;76;p14">
            <a:extLst>
              <a:ext uri="{FF2B5EF4-FFF2-40B4-BE49-F238E27FC236}">
                <a16:creationId xmlns:a16="http://schemas.microsoft.com/office/drawing/2014/main" id="{08919E3A-2BCD-4869-965B-9D6A06B75703}"/>
              </a:ext>
            </a:extLst>
          </p:cNvPr>
          <p:cNvSpPr txBox="1">
            <a:spLocks/>
          </p:cNvSpPr>
          <p:nvPr/>
        </p:nvSpPr>
        <p:spPr>
          <a:xfrm>
            <a:off x="5304976" y="785548"/>
            <a:ext cx="2975184" cy="5535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2800" b="0" dirty="0">
                <a:solidFill>
                  <a:schemeClr val="bg1"/>
                </a:solidFill>
                <a:latin typeface="Leelawadee UI Semilight" panose="020B0402040204020203" pitchFamily="34" charset="-34"/>
                <a:ea typeface="Adobe Heiti Std R" panose="020B0400000000000000" pitchFamily="34" charset="-128"/>
                <a:cs typeface="Leelawadee UI Semilight" panose="020B0402040204020203" pitchFamily="34" charset="-34"/>
              </a:rPr>
              <a:t>CONTRIVE 2021</a:t>
            </a:r>
          </a:p>
        </p:txBody>
      </p:sp>
      <p:cxnSp>
        <p:nvCxnSpPr>
          <p:cNvPr id="5" name="Straight Connector 4">
            <a:extLst>
              <a:ext uri="{FF2B5EF4-FFF2-40B4-BE49-F238E27FC236}">
                <a16:creationId xmlns:a16="http://schemas.microsoft.com/office/drawing/2014/main" id="{E03E11BD-AAB0-4775-BE9A-D90B17C38966}"/>
              </a:ext>
            </a:extLst>
          </p:cNvPr>
          <p:cNvCxnSpPr>
            <a:cxnSpLocks/>
          </p:cNvCxnSpPr>
          <p:nvPr/>
        </p:nvCxnSpPr>
        <p:spPr>
          <a:xfrm>
            <a:off x="4407927" y="84918"/>
            <a:ext cx="0" cy="73628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B24A8A0-4C27-447A-AF1E-0B331A805707}"/>
              </a:ext>
            </a:extLst>
          </p:cNvPr>
          <p:cNvCxnSpPr>
            <a:cxnSpLocks/>
          </p:cNvCxnSpPr>
          <p:nvPr/>
        </p:nvCxnSpPr>
        <p:spPr>
          <a:xfrm>
            <a:off x="4427624" y="816365"/>
            <a:ext cx="960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038926-0813-4872-A5DD-AB51E71AC468}"/>
              </a:ext>
            </a:extLst>
          </p:cNvPr>
          <p:cNvCxnSpPr>
            <a:cxnSpLocks/>
          </p:cNvCxnSpPr>
          <p:nvPr/>
        </p:nvCxnSpPr>
        <p:spPr>
          <a:xfrm>
            <a:off x="5515496" y="820631"/>
            <a:ext cx="251241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E7FD02A-B75C-4617-9B71-7908223793D7}"/>
              </a:ext>
            </a:extLst>
          </p:cNvPr>
          <p:cNvCxnSpPr>
            <a:cxnSpLocks/>
          </p:cNvCxnSpPr>
          <p:nvPr/>
        </p:nvCxnSpPr>
        <p:spPr>
          <a:xfrm>
            <a:off x="8082189" y="816365"/>
            <a:ext cx="0" cy="438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6A7C92-F210-4422-9993-2EB17BDCE8D3}"/>
              </a:ext>
            </a:extLst>
          </p:cNvPr>
          <p:cNvCxnSpPr>
            <a:cxnSpLocks/>
          </p:cNvCxnSpPr>
          <p:nvPr/>
        </p:nvCxnSpPr>
        <p:spPr>
          <a:xfrm>
            <a:off x="5207543" y="3476596"/>
            <a:ext cx="251241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1C3F37B-D06E-427B-B40D-E7F88F16641F}"/>
              </a:ext>
            </a:extLst>
          </p:cNvPr>
          <p:cNvCxnSpPr>
            <a:cxnSpLocks/>
          </p:cNvCxnSpPr>
          <p:nvPr/>
        </p:nvCxnSpPr>
        <p:spPr>
          <a:xfrm>
            <a:off x="6326843" y="3541698"/>
            <a:ext cx="25982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3E71B8-394F-427D-B2C3-F82618B0EF54}"/>
              </a:ext>
            </a:extLst>
          </p:cNvPr>
          <p:cNvCxnSpPr>
            <a:cxnSpLocks/>
          </p:cNvCxnSpPr>
          <p:nvPr/>
        </p:nvCxnSpPr>
        <p:spPr>
          <a:xfrm>
            <a:off x="133369" y="49263"/>
            <a:ext cx="0" cy="502092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7777EC-F315-41BC-BBA7-6C84D3D07E3E}"/>
              </a:ext>
            </a:extLst>
          </p:cNvPr>
          <p:cNvCxnSpPr>
            <a:cxnSpLocks/>
          </p:cNvCxnSpPr>
          <p:nvPr/>
        </p:nvCxnSpPr>
        <p:spPr>
          <a:xfrm>
            <a:off x="56456" y="4941676"/>
            <a:ext cx="5076797"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0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pPr lvl="0"/>
            <a:r>
              <a:rPr lang="en-US"/>
              <a:t>Click to edit Master text styles</a:t>
            </a: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smtClean="0"/>
              <a:t>‹#›</a:t>
            </a:fld>
            <a:endParaRPr lang="en"/>
          </a:p>
        </p:txBody>
      </p:sp>
      <p:pic>
        <p:nvPicPr>
          <p:cNvPr id="7" name="Picture 6" descr="Logo&#10;&#10;Description automatically generated">
            <a:extLst>
              <a:ext uri="{FF2B5EF4-FFF2-40B4-BE49-F238E27FC236}">
                <a16:creationId xmlns:a16="http://schemas.microsoft.com/office/drawing/2014/main" id="{C7C62556-D295-46B8-B987-48A68DDDB1EB}"/>
              </a:ext>
            </a:extLst>
          </p:cNvPr>
          <p:cNvPicPr>
            <a:picLocks noChangeAspect="1"/>
          </p:cNvPicPr>
          <p:nvPr/>
        </p:nvPicPr>
        <p:blipFill>
          <a:blip r:embed="rId2"/>
          <a:stretch>
            <a:fillRect/>
          </a:stretch>
        </p:blipFill>
        <p:spPr>
          <a:xfrm>
            <a:off x="8179007" y="77026"/>
            <a:ext cx="265247" cy="316189"/>
          </a:xfrm>
          <a:prstGeom prst="rect">
            <a:avLst/>
          </a:prstGeom>
        </p:spPr>
      </p:pic>
      <p:sp>
        <p:nvSpPr>
          <p:cNvPr id="9" name="Google Shape;76;p14">
            <a:extLst>
              <a:ext uri="{FF2B5EF4-FFF2-40B4-BE49-F238E27FC236}">
                <a16:creationId xmlns:a16="http://schemas.microsoft.com/office/drawing/2014/main" id="{9FFB079A-88AD-4F20-9471-BBB1E20DEBC0}"/>
              </a:ext>
            </a:extLst>
          </p:cNvPr>
          <p:cNvSpPr txBox="1">
            <a:spLocks/>
          </p:cNvSpPr>
          <p:nvPr/>
        </p:nvSpPr>
        <p:spPr>
          <a:xfrm>
            <a:off x="8311630" y="77026"/>
            <a:ext cx="832369" cy="3932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900" dirty="0">
                <a:solidFill>
                  <a:srgbClr val="003300"/>
                </a:solidFill>
                <a:latin typeface="Leelawadee UI Semilight" panose="020B0402040204020203" pitchFamily="34" charset="-34"/>
                <a:ea typeface="Adobe Heiti Std R" panose="020B0400000000000000" pitchFamily="34" charset="-128"/>
                <a:cs typeface="Leelawadee UI Semilight" panose="020B0402040204020203" pitchFamily="34" charset="-34"/>
              </a:rPr>
              <a:t>CONTRIVE 2021</a:t>
            </a:r>
          </a:p>
        </p:txBody>
      </p:sp>
      <p:cxnSp>
        <p:nvCxnSpPr>
          <p:cNvPr id="10" name="Connector: Elbow 9">
            <a:extLst>
              <a:ext uri="{FF2B5EF4-FFF2-40B4-BE49-F238E27FC236}">
                <a16:creationId xmlns:a16="http://schemas.microsoft.com/office/drawing/2014/main" id="{852B68AF-4FF2-4BE0-AD19-EA469153C48A}"/>
              </a:ext>
            </a:extLst>
          </p:cNvPr>
          <p:cNvCxnSpPr>
            <a:cxnSpLocks/>
          </p:cNvCxnSpPr>
          <p:nvPr/>
        </p:nvCxnSpPr>
        <p:spPr>
          <a:xfrm>
            <a:off x="7214301" y="77026"/>
            <a:ext cx="1877626" cy="355816"/>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46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pic>
        <p:nvPicPr>
          <p:cNvPr id="7" name="Picture 6" descr="Logo&#10;&#10;Description automatically generated">
            <a:extLst>
              <a:ext uri="{FF2B5EF4-FFF2-40B4-BE49-F238E27FC236}">
                <a16:creationId xmlns:a16="http://schemas.microsoft.com/office/drawing/2014/main" id="{CC820FDA-EDAA-4306-A0B5-349AC47FA0A4}"/>
              </a:ext>
            </a:extLst>
          </p:cNvPr>
          <p:cNvPicPr>
            <a:picLocks noChangeAspect="1"/>
          </p:cNvPicPr>
          <p:nvPr/>
        </p:nvPicPr>
        <p:blipFill>
          <a:blip r:embed="rId2"/>
          <a:stretch>
            <a:fillRect/>
          </a:stretch>
        </p:blipFill>
        <p:spPr>
          <a:xfrm>
            <a:off x="8179007" y="77026"/>
            <a:ext cx="265247" cy="316189"/>
          </a:xfrm>
          <a:prstGeom prst="rect">
            <a:avLst/>
          </a:prstGeom>
        </p:spPr>
      </p:pic>
      <p:sp>
        <p:nvSpPr>
          <p:cNvPr id="9" name="Google Shape;76;p14">
            <a:extLst>
              <a:ext uri="{FF2B5EF4-FFF2-40B4-BE49-F238E27FC236}">
                <a16:creationId xmlns:a16="http://schemas.microsoft.com/office/drawing/2014/main" id="{61B7A4A4-E291-4B2E-9D3D-4143AC5EA4B6}"/>
              </a:ext>
            </a:extLst>
          </p:cNvPr>
          <p:cNvSpPr txBox="1">
            <a:spLocks/>
          </p:cNvSpPr>
          <p:nvPr/>
        </p:nvSpPr>
        <p:spPr>
          <a:xfrm>
            <a:off x="8311630" y="77026"/>
            <a:ext cx="832369" cy="3932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900" dirty="0">
                <a:solidFill>
                  <a:srgbClr val="003300"/>
                </a:solidFill>
                <a:latin typeface="Leelawadee UI Semilight" panose="020B0402040204020203" pitchFamily="34" charset="-34"/>
                <a:ea typeface="Adobe Heiti Std R" panose="020B0400000000000000" pitchFamily="34" charset="-128"/>
                <a:cs typeface="Leelawadee UI Semilight" panose="020B0402040204020203" pitchFamily="34" charset="-34"/>
              </a:rPr>
              <a:t>CONTRIVE 2021</a:t>
            </a:r>
          </a:p>
        </p:txBody>
      </p:sp>
      <p:cxnSp>
        <p:nvCxnSpPr>
          <p:cNvPr id="10" name="Connector: Elbow 9">
            <a:extLst>
              <a:ext uri="{FF2B5EF4-FFF2-40B4-BE49-F238E27FC236}">
                <a16:creationId xmlns:a16="http://schemas.microsoft.com/office/drawing/2014/main" id="{497BA6CC-2122-4F40-8AC5-243EF2576EEF}"/>
              </a:ext>
            </a:extLst>
          </p:cNvPr>
          <p:cNvCxnSpPr>
            <a:cxnSpLocks/>
          </p:cNvCxnSpPr>
          <p:nvPr/>
        </p:nvCxnSpPr>
        <p:spPr>
          <a:xfrm>
            <a:off x="7214301" y="77026"/>
            <a:ext cx="1877626" cy="355816"/>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6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pic>
        <p:nvPicPr>
          <p:cNvPr id="8" name="Picture 7" descr="Logo&#10;&#10;Description automatically generated">
            <a:extLst>
              <a:ext uri="{FF2B5EF4-FFF2-40B4-BE49-F238E27FC236}">
                <a16:creationId xmlns:a16="http://schemas.microsoft.com/office/drawing/2014/main" id="{678F0674-3B0A-46AA-8129-75169C134233}"/>
              </a:ext>
            </a:extLst>
          </p:cNvPr>
          <p:cNvPicPr>
            <a:picLocks noChangeAspect="1"/>
          </p:cNvPicPr>
          <p:nvPr/>
        </p:nvPicPr>
        <p:blipFill>
          <a:blip r:embed="rId2"/>
          <a:stretch>
            <a:fillRect/>
          </a:stretch>
        </p:blipFill>
        <p:spPr>
          <a:xfrm>
            <a:off x="8179007" y="77026"/>
            <a:ext cx="265247" cy="316189"/>
          </a:xfrm>
          <a:prstGeom prst="rect">
            <a:avLst/>
          </a:prstGeom>
        </p:spPr>
      </p:pic>
      <p:sp>
        <p:nvSpPr>
          <p:cNvPr id="10" name="Google Shape;76;p14">
            <a:extLst>
              <a:ext uri="{FF2B5EF4-FFF2-40B4-BE49-F238E27FC236}">
                <a16:creationId xmlns:a16="http://schemas.microsoft.com/office/drawing/2014/main" id="{87555AE7-0C0B-4C7C-8C46-04D706A14FB0}"/>
              </a:ext>
            </a:extLst>
          </p:cNvPr>
          <p:cNvSpPr txBox="1">
            <a:spLocks/>
          </p:cNvSpPr>
          <p:nvPr/>
        </p:nvSpPr>
        <p:spPr>
          <a:xfrm>
            <a:off x="8311630" y="77026"/>
            <a:ext cx="832369" cy="3932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900" dirty="0">
                <a:solidFill>
                  <a:srgbClr val="003300"/>
                </a:solidFill>
                <a:latin typeface="Leelawadee UI Semilight" panose="020B0402040204020203" pitchFamily="34" charset="-34"/>
                <a:ea typeface="Adobe Heiti Std R" panose="020B0400000000000000" pitchFamily="34" charset="-128"/>
                <a:cs typeface="Leelawadee UI Semilight" panose="020B0402040204020203" pitchFamily="34" charset="-34"/>
              </a:rPr>
              <a:t>CONTRIVE 2021</a:t>
            </a:r>
          </a:p>
        </p:txBody>
      </p:sp>
      <p:cxnSp>
        <p:nvCxnSpPr>
          <p:cNvPr id="11" name="Connector: Elbow 10">
            <a:extLst>
              <a:ext uri="{FF2B5EF4-FFF2-40B4-BE49-F238E27FC236}">
                <a16:creationId xmlns:a16="http://schemas.microsoft.com/office/drawing/2014/main" id="{9C916189-0101-4DF6-A002-33969FA0FCC1}"/>
              </a:ext>
            </a:extLst>
          </p:cNvPr>
          <p:cNvCxnSpPr>
            <a:cxnSpLocks/>
          </p:cNvCxnSpPr>
          <p:nvPr/>
        </p:nvCxnSpPr>
        <p:spPr>
          <a:xfrm>
            <a:off x="7214301" y="77026"/>
            <a:ext cx="1877626" cy="355816"/>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5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pic>
        <p:nvPicPr>
          <p:cNvPr id="3" name="Picture 2" descr="Logo&#10;&#10;Description automatically generated">
            <a:extLst>
              <a:ext uri="{FF2B5EF4-FFF2-40B4-BE49-F238E27FC236}">
                <a16:creationId xmlns:a16="http://schemas.microsoft.com/office/drawing/2014/main" id="{13AE57C0-E799-4F69-B63E-117C4FC4498F}"/>
              </a:ext>
            </a:extLst>
          </p:cNvPr>
          <p:cNvPicPr>
            <a:picLocks noChangeAspect="1"/>
          </p:cNvPicPr>
          <p:nvPr/>
        </p:nvPicPr>
        <p:blipFill>
          <a:blip r:embed="rId2"/>
          <a:stretch>
            <a:fillRect/>
          </a:stretch>
        </p:blipFill>
        <p:spPr>
          <a:xfrm>
            <a:off x="8179007" y="77026"/>
            <a:ext cx="265247" cy="316189"/>
          </a:xfrm>
          <a:prstGeom prst="rect">
            <a:avLst/>
          </a:prstGeom>
        </p:spPr>
      </p:pic>
      <p:sp>
        <p:nvSpPr>
          <p:cNvPr id="5" name="Google Shape;76;p14">
            <a:extLst>
              <a:ext uri="{FF2B5EF4-FFF2-40B4-BE49-F238E27FC236}">
                <a16:creationId xmlns:a16="http://schemas.microsoft.com/office/drawing/2014/main" id="{65B9661F-4D07-442D-A771-75ED4EBC3E5A}"/>
              </a:ext>
            </a:extLst>
          </p:cNvPr>
          <p:cNvSpPr txBox="1">
            <a:spLocks/>
          </p:cNvSpPr>
          <p:nvPr/>
        </p:nvSpPr>
        <p:spPr>
          <a:xfrm>
            <a:off x="8311630" y="77026"/>
            <a:ext cx="832369" cy="3932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900" dirty="0">
                <a:solidFill>
                  <a:srgbClr val="003300"/>
                </a:solidFill>
                <a:latin typeface="Leelawadee UI Semilight" panose="020B0402040204020203" pitchFamily="34" charset="-34"/>
                <a:ea typeface="Adobe Heiti Std R" panose="020B0400000000000000" pitchFamily="34" charset="-128"/>
                <a:cs typeface="Leelawadee UI Semilight" panose="020B0402040204020203" pitchFamily="34" charset="-34"/>
              </a:rPr>
              <a:t>CONTRIVE 2021</a:t>
            </a:r>
          </a:p>
        </p:txBody>
      </p:sp>
      <p:cxnSp>
        <p:nvCxnSpPr>
          <p:cNvPr id="6" name="Connector: Elbow 5">
            <a:extLst>
              <a:ext uri="{FF2B5EF4-FFF2-40B4-BE49-F238E27FC236}">
                <a16:creationId xmlns:a16="http://schemas.microsoft.com/office/drawing/2014/main" id="{73FD7DBE-2423-4B08-BCAF-76574027ED8D}"/>
              </a:ext>
            </a:extLst>
          </p:cNvPr>
          <p:cNvCxnSpPr>
            <a:cxnSpLocks/>
          </p:cNvCxnSpPr>
          <p:nvPr/>
        </p:nvCxnSpPr>
        <p:spPr>
          <a:xfrm>
            <a:off x="7214301" y="77026"/>
            <a:ext cx="1877626" cy="355816"/>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329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dirty="0"/>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738455"/>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9" r:id="rId5"/>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5087610" y="2644321"/>
            <a:ext cx="3076468" cy="855667"/>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0" dirty="0">
                <a:solidFill>
                  <a:schemeClr val="accent5"/>
                </a:solidFill>
                <a:latin typeface="Leelawadee UI Semilight" panose="020B0402040204020203" pitchFamily="34" charset="-34"/>
                <a:ea typeface="Adobe Heiti Std R" panose="020B0400000000000000" pitchFamily="34" charset="-128"/>
                <a:cs typeface="Leelawadee UI Semilight" panose="020B0402040204020203" pitchFamily="34" charset="-34"/>
              </a:rPr>
              <a:t>Team Name: </a:t>
            </a:r>
            <a:r>
              <a:rPr lang="en" sz="2400" b="0" dirty="0">
                <a:solidFill>
                  <a:schemeClr val="accent2">
                    <a:lumMod val="40000"/>
                    <a:lumOff val="60000"/>
                  </a:schemeClr>
                </a:solidFill>
                <a:latin typeface="Leelawadee UI Semilight" panose="020B0402040204020203" pitchFamily="34" charset="-34"/>
                <a:ea typeface="Adobe Heiti Std R" panose="020B0400000000000000" pitchFamily="34" charset="-128"/>
                <a:cs typeface="Leelawadee UI Semilight" panose="020B0402040204020203" pitchFamily="34" charset="-34"/>
              </a:rPr>
              <a:t>Team V</a:t>
            </a:r>
            <a:endParaRPr sz="2400" b="0" dirty="0">
              <a:solidFill>
                <a:schemeClr val="accent2">
                  <a:lumMod val="40000"/>
                  <a:lumOff val="60000"/>
                </a:schemeClr>
              </a:solidFill>
              <a:latin typeface="Leelawadee UI Semilight" panose="020B0402040204020203" pitchFamily="34" charset="-34"/>
              <a:ea typeface="Adobe Heiti Std R" panose="020B0400000000000000" pitchFamily="34" charset="-128"/>
              <a:cs typeface="Leelawadee UI Semilight" panose="020B0402040204020203" pitchFamily="34" charset="-34"/>
            </a:endParaRPr>
          </a:p>
        </p:txBody>
      </p:sp>
      <p:sp>
        <p:nvSpPr>
          <p:cNvPr id="16" name="Google Shape;76;p14">
            <a:extLst>
              <a:ext uri="{FF2B5EF4-FFF2-40B4-BE49-F238E27FC236}">
                <a16:creationId xmlns:a16="http://schemas.microsoft.com/office/drawing/2014/main" id="{A5739EC3-9367-4FD3-9765-BAC8801F830E}"/>
              </a:ext>
            </a:extLst>
          </p:cNvPr>
          <p:cNvSpPr txBox="1">
            <a:spLocks/>
          </p:cNvSpPr>
          <p:nvPr/>
        </p:nvSpPr>
        <p:spPr>
          <a:xfrm>
            <a:off x="137885" y="2216488"/>
            <a:ext cx="4005943" cy="8556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IN" sz="2800" b="0" u="sng" dirty="0">
                <a:solidFill>
                  <a:schemeClr val="tx1">
                    <a:lumMod val="50000"/>
                  </a:schemeClr>
                </a:solidFill>
                <a:latin typeface="Karla" panose="020B0604020202020204" charset="0"/>
                <a:ea typeface="Adobe Heiti Std R" panose="020B0400000000000000" pitchFamily="34" charset="-128"/>
                <a:cs typeface="Nirmala UI Semilight" panose="020B0402040204020203" pitchFamily="34" charset="0"/>
              </a:rPr>
              <a:t>Name of Solution/Product:</a:t>
            </a:r>
          </a:p>
          <a:p>
            <a:pPr algn="ctr"/>
            <a:r>
              <a:rPr lang="en-IN" sz="2800" b="0" dirty="0" err="1">
                <a:solidFill>
                  <a:schemeClr val="accent1">
                    <a:lumMod val="75000"/>
                  </a:schemeClr>
                </a:solidFill>
                <a:latin typeface="Karla" panose="020B0604020202020204" charset="0"/>
                <a:ea typeface="Adobe Heiti Std R" panose="020B0400000000000000" pitchFamily="34" charset="-128"/>
                <a:cs typeface="Nirmala UI Semilight" panose="020B0402040204020203" pitchFamily="34" charset="0"/>
              </a:rPr>
              <a:t>KitchSafe</a:t>
            </a:r>
            <a:r>
              <a:rPr lang="en-IN" sz="2800" b="0" dirty="0">
                <a:solidFill>
                  <a:schemeClr val="accent1">
                    <a:lumMod val="75000"/>
                  </a:schemeClr>
                </a:solidFill>
                <a:latin typeface="Karla" panose="020B0604020202020204" charset="0"/>
                <a:ea typeface="Adobe Heiti Std R" panose="020B0400000000000000" pitchFamily="34" charset="-128"/>
                <a:cs typeface="Nirmala UI Semilight" panose="020B0402040204020203" pitchFamily="34" charset="0"/>
              </a:rPr>
              <a:t> 1101</a:t>
            </a:r>
          </a:p>
        </p:txBody>
      </p:sp>
      <p:sp>
        <p:nvSpPr>
          <p:cNvPr id="4" name="Google Shape;76;p14">
            <a:extLst>
              <a:ext uri="{FF2B5EF4-FFF2-40B4-BE49-F238E27FC236}">
                <a16:creationId xmlns:a16="http://schemas.microsoft.com/office/drawing/2014/main" id="{07C21F10-17D6-4912-A02A-1933EF5A120A}"/>
              </a:ext>
            </a:extLst>
          </p:cNvPr>
          <p:cNvSpPr txBox="1">
            <a:spLocks/>
          </p:cNvSpPr>
          <p:nvPr/>
        </p:nvSpPr>
        <p:spPr>
          <a:xfrm>
            <a:off x="5087610" y="3219120"/>
            <a:ext cx="2165482" cy="8556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r>
              <a:rPr lang="en-IN" sz="2400" b="0" dirty="0">
                <a:solidFill>
                  <a:schemeClr val="accent5"/>
                </a:solidFill>
                <a:latin typeface="Leelawadee UI Semilight" panose="020B0402040204020203" pitchFamily="34" charset="-34"/>
                <a:ea typeface="Adobe Heiti Std R" panose="020B0400000000000000" pitchFamily="34" charset="-128"/>
                <a:cs typeface="Leelawadee UI Semilight" panose="020B0402040204020203" pitchFamily="34" charset="-34"/>
              </a:rPr>
              <a:t>Team ID: </a:t>
            </a:r>
            <a:r>
              <a:rPr lang="en-IN" sz="2400" b="0" dirty="0">
                <a:solidFill>
                  <a:schemeClr val="accent2">
                    <a:lumMod val="60000"/>
                    <a:lumOff val="40000"/>
                  </a:schemeClr>
                </a:solidFill>
                <a:latin typeface="Leelawadee UI Semilight" panose="020B0402040204020203" pitchFamily="34" charset="-34"/>
                <a:ea typeface="Adobe Heiti Std R" panose="020B0400000000000000" pitchFamily="34" charset="-128"/>
                <a:cs typeface="Leelawadee UI Semilight" panose="020B0402040204020203" pitchFamily="34" charset="-34"/>
              </a:rPr>
              <a:t>DC69</a:t>
            </a:r>
            <a:r>
              <a:rPr lang="en-IN" sz="2400" b="0" dirty="0">
                <a:solidFill>
                  <a:schemeClr val="accent5"/>
                </a:solidFill>
                <a:latin typeface="Leelawadee UI Semilight" panose="020B0402040204020203" pitchFamily="34" charset="-34"/>
                <a:ea typeface="Adobe Heiti Std R" panose="020B0400000000000000" pitchFamily="34" charset="-128"/>
                <a:cs typeface="Leelawadee UI Semilight" panose="020B0402040204020203" pitchFamily="34" charset="-34"/>
              </a:rPr>
              <a:t> </a:t>
            </a:r>
            <a:endParaRPr lang="en-IN" sz="2400" b="0" dirty="0">
              <a:latin typeface="Leelawadee UI Semilight" panose="020B0402040204020203" pitchFamily="34" charset="-34"/>
              <a:ea typeface="Adobe Heiti Std R" panose="020B0400000000000000" pitchFamily="34" charset="-128"/>
              <a:cs typeface="Leelawadee UI Semilight" panose="020B0402040204020203" pitchFamily="34"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524"/>
        <p:cNvGrpSpPr/>
        <p:nvPr/>
      </p:nvGrpSpPr>
      <p:grpSpPr>
        <a:xfrm>
          <a:off x="0" y="0"/>
          <a:ext cx="0" cy="0"/>
          <a:chOff x="0" y="0"/>
          <a:chExt cx="0" cy="0"/>
        </a:xfrm>
      </p:grpSpPr>
      <p:sp>
        <p:nvSpPr>
          <p:cNvPr id="526" name="Google Shape;526;p45"/>
          <p:cNvSpPr txBox="1">
            <a:spLocks noGrp="1"/>
          </p:cNvSpPr>
          <p:nvPr>
            <p:ph type="sldNum" idx="12"/>
          </p:nvPr>
        </p:nvSpPr>
        <p:spPr>
          <a:xfrm>
            <a:off x="8607292" y="48424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525" name="Google Shape;525;p45"/>
          <p:cNvSpPr txBox="1">
            <a:spLocks noGrp="1"/>
          </p:cNvSpPr>
          <p:nvPr>
            <p:ph type="title" idx="4294967295"/>
          </p:nvPr>
        </p:nvSpPr>
        <p:spPr>
          <a:xfrm>
            <a:off x="0" y="0"/>
            <a:ext cx="8620125" cy="466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arla" panose="020B0604020202020204" charset="0"/>
              </a:rPr>
              <a:t>Finishing Canvas </a:t>
            </a:r>
            <a:endParaRPr dirty="0">
              <a:solidFill>
                <a:schemeClr val="lt1"/>
              </a:solidFill>
              <a:latin typeface="Karla" panose="020B0604020202020204" charset="0"/>
            </a:endParaRPr>
          </a:p>
        </p:txBody>
      </p:sp>
      <p:sp>
        <p:nvSpPr>
          <p:cNvPr id="527" name="Google Shape;527;p45"/>
          <p:cNvSpPr txBox="1"/>
          <p:nvPr/>
        </p:nvSpPr>
        <p:spPr>
          <a:xfrm>
            <a:off x="262025" y="467784"/>
            <a:ext cx="3516544" cy="1594500"/>
          </a:xfrm>
          <a:prstGeom prst="rect">
            <a:avLst/>
          </a:prstGeom>
          <a:solidFill>
            <a:schemeClr val="lt1"/>
          </a:solidFill>
          <a:ln w="9525" cap="flat" cmpd="sng">
            <a:solidFill>
              <a:srgbClr val="00968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dk1"/>
                </a:solidFill>
                <a:latin typeface="+mj-lt"/>
                <a:ea typeface="Karla"/>
                <a:cs typeface="Karla"/>
                <a:sym typeface="Karla"/>
              </a:rPr>
              <a:t>Working Instructions:</a:t>
            </a:r>
          </a:p>
          <a:p>
            <a:pPr marL="0" lvl="0" indent="0" algn="l" rtl="0">
              <a:spcBef>
                <a:spcPts val="0"/>
              </a:spcBef>
              <a:spcAft>
                <a:spcPts val="0"/>
              </a:spcAft>
              <a:buNone/>
            </a:pPr>
            <a:endParaRPr lang="en" sz="900" b="1" dirty="0">
              <a:solidFill>
                <a:schemeClr val="dk1"/>
              </a:solidFill>
              <a:latin typeface="+mj-lt"/>
              <a:ea typeface="Karla"/>
              <a:cs typeface="Karla"/>
              <a:sym typeface="Karla"/>
            </a:endParaRPr>
          </a:p>
          <a:p>
            <a:pPr marL="0" lvl="0" indent="0" algn="l" rtl="0">
              <a:spcBef>
                <a:spcPts val="0"/>
              </a:spcBef>
              <a:spcAft>
                <a:spcPts val="0"/>
              </a:spcAft>
              <a:buNone/>
            </a:pPr>
            <a:r>
              <a:rPr lang="en-US" sz="900" b="1" dirty="0">
                <a:solidFill>
                  <a:schemeClr val="dk1"/>
                </a:solidFill>
                <a:latin typeface="Karla" panose="020B0604020202020204" charset="0"/>
                <a:ea typeface="Karla"/>
                <a:cs typeface="Karla"/>
                <a:sym typeface="Karla"/>
              </a:rPr>
              <a:t>Place the electrode setup at the height of the vessel and make sure they are firmly set. Now, just set the maximum temperature till which the food is permitted to cook and done! Now you can relax without worrying as </a:t>
            </a:r>
            <a:r>
              <a:rPr lang="en-US" sz="900" b="1" dirty="0" err="1">
                <a:solidFill>
                  <a:schemeClr val="dk1"/>
                </a:solidFill>
                <a:latin typeface="Karla" panose="020B0604020202020204" charset="0"/>
                <a:ea typeface="Karla"/>
                <a:cs typeface="Karla"/>
                <a:sym typeface="Karla"/>
              </a:rPr>
              <a:t>KitchSafe</a:t>
            </a:r>
            <a:r>
              <a:rPr lang="en-US" sz="900" b="1" dirty="0">
                <a:solidFill>
                  <a:schemeClr val="dk1"/>
                </a:solidFill>
                <a:latin typeface="Karla" panose="020B0604020202020204" charset="0"/>
                <a:ea typeface="Karla"/>
                <a:cs typeface="Karla"/>
                <a:sym typeface="Karla"/>
              </a:rPr>
              <a:t> </a:t>
            </a:r>
            <a:r>
              <a:rPr lang="en-US" sz="900" b="1">
                <a:solidFill>
                  <a:schemeClr val="dk1"/>
                </a:solidFill>
                <a:latin typeface="Karla" panose="020B0604020202020204" charset="0"/>
                <a:ea typeface="Karla"/>
                <a:cs typeface="Karla"/>
                <a:sym typeface="Karla"/>
              </a:rPr>
              <a:t>1101 will take care next.</a:t>
            </a:r>
            <a:endParaRPr sz="900" b="1" dirty="0">
              <a:solidFill>
                <a:schemeClr val="dk1"/>
              </a:solidFill>
              <a:latin typeface="Karla" panose="020B0604020202020204" charset="0"/>
              <a:ea typeface="Karla"/>
              <a:cs typeface="Karla"/>
              <a:sym typeface="Karla"/>
            </a:endParaRPr>
          </a:p>
          <a:p>
            <a:pPr marL="0" lvl="0" indent="0" algn="l" rtl="0">
              <a:spcBef>
                <a:spcPts val="400"/>
              </a:spcBef>
              <a:spcAft>
                <a:spcPts val="400"/>
              </a:spcAft>
              <a:buNone/>
            </a:pPr>
            <a:endParaRPr sz="800" b="1" dirty="0">
              <a:solidFill>
                <a:schemeClr val="dk2"/>
              </a:solidFill>
              <a:latin typeface="Karla"/>
              <a:ea typeface="Karla"/>
              <a:cs typeface="Karla"/>
              <a:sym typeface="Karla"/>
            </a:endParaRPr>
          </a:p>
        </p:txBody>
      </p:sp>
      <p:sp>
        <p:nvSpPr>
          <p:cNvPr id="528" name="Google Shape;528;p45"/>
          <p:cNvSpPr txBox="1"/>
          <p:nvPr/>
        </p:nvSpPr>
        <p:spPr>
          <a:xfrm>
            <a:off x="262080" y="2061694"/>
            <a:ext cx="3516518" cy="1594500"/>
          </a:xfrm>
          <a:prstGeom prst="rect">
            <a:avLst/>
          </a:prstGeom>
          <a:solidFill>
            <a:schemeClr val="lt1"/>
          </a:solidFill>
          <a:ln w="9525" cap="flat" cmpd="sng">
            <a:solidFill>
              <a:srgbClr val="00968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dk1"/>
                </a:solidFill>
                <a:latin typeface="+mj-lt"/>
                <a:ea typeface="Karla"/>
                <a:cs typeface="Karla"/>
                <a:sym typeface="Karla"/>
              </a:rPr>
              <a:t>Key Resources/Materials:</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2 x NPN transistors</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1 x Relay </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1 x resistive wire as potentiometer</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1 x 9V source, 1 x 6V source</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2m long thin insulated copper wires for windings</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1 x LED</a:t>
            </a:r>
          </a:p>
          <a:p>
            <a:pPr marL="171450" lvl="0" indent="-171450" algn="l" rtl="0">
              <a:spcBef>
                <a:spcPts val="0"/>
              </a:spcBef>
              <a:spcAft>
                <a:spcPts val="0"/>
              </a:spcAft>
              <a:buFont typeface="Arial" panose="020B0604020202020204" pitchFamily="34" charset="0"/>
              <a:buChar char="•"/>
            </a:pPr>
            <a:r>
              <a:rPr lang="en-US" sz="900" b="1" dirty="0">
                <a:solidFill>
                  <a:schemeClr val="dk1"/>
                </a:solidFill>
                <a:latin typeface="Karla"/>
                <a:ea typeface="Karla"/>
                <a:cs typeface="Karla"/>
                <a:sym typeface="Karla"/>
              </a:rPr>
              <a:t>Epoxy adhesive</a:t>
            </a:r>
          </a:p>
          <a:p>
            <a:pPr lvl="0" algn="l" rtl="0">
              <a:spcBef>
                <a:spcPts val="0"/>
              </a:spcBef>
              <a:spcAft>
                <a:spcPts val="0"/>
              </a:spcAft>
            </a:pPr>
            <a:r>
              <a:rPr lang="en-US" sz="900" b="1" dirty="0">
                <a:solidFill>
                  <a:schemeClr val="dk1"/>
                </a:solidFill>
                <a:latin typeface="Karla"/>
                <a:ea typeface="Karla"/>
                <a:cs typeface="Karla"/>
                <a:sym typeface="Karla"/>
              </a:rPr>
              <a:t> </a:t>
            </a:r>
            <a:endParaRPr sz="900" b="1" dirty="0">
              <a:solidFill>
                <a:schemeClr val="dk1"/>
              </a:solidFill>
              <a:latin typeface="Karla"/>
              <a:ea typeface="Karla"/>
              <a:cs typeface="Karla"/>
              <a:sym typeface="Karla"/>
            </a:endParaRPr>
          </a:p>
        </p:txBody>
      </p:sp>
      <p:sp>
        <p:nvSpPr>
          <p:cNvPr id="532" name="Google Shape;532;p45"/>
          <p:cNvSpPr txBox="1"/>
          <p:nvPr/>
        </p:nvSpPr>
        <p:spPr>
          <a:xfrm>
            <a:off x="6098239" y="466894"/>
            <a:ext cx="2783439" cy="3189300"/>
          </a:xfrm>
          <a:prstGeom prst="rect">
            <a:avLst/>
          </a:prstGeom>
          <a:solidFill>
            <a:schemeClr val="lt1"/>
          </a:solidFill>
          <a:ln w="9525" cap="flat" cmpd="sng">
            <a:solidFill>
              <a:srgbClr val="00968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900" b="1" dirty="0">
                <a:solidFill>
                  <a:schemeClr val="dk1"/>
                </a:solidFill>
                <a:latin typeface="+mj-lt"/>
                <a:ea typeface="Karla"/>
                <a:cs typeface="Karla"/>
                <a:sym typeface="Karla"/>
              </a:rPr>
              <a:t>User Complexity: </a:t>
            </a:r>
          </a:p>
          <a:p>
            <a:pPr marL="0" lvl="0" indent="0" algn="l" rtl="0">
              <a:spcBef>
                <a:spcPts val="400"/>
              </a:spcBef>
              <a:spcAft>
                <a:spcPts val="400"/>
              </a:spcAft>
              <a:buNone/>
            </a:pPr>
            <a:r>
              <a:rPr lang="en" sz="900" b="1" dirty="0">
                <a:solidFill>
                  <a:schemeClr val="dk2"/>
                </a:solidFill>
                <a:latin typeface="Karla"/>
                <a:ea typeface="Karla"/>
                <a:cs typeface="Karla"/>
                <a:sym typeface="Karla"/>
              </a:rPr>
              <a:t>Very user friendly- just mount the electrodes near the vessel, adjust their height conveniently depending on vessel.</a:t>
            </a:r>
          </a:p>
          <a:p>
            <a:pPr marL="0" lvl="0" indent="0" algn="l" rtl="0">
              <a:spcBef>
                <a:spcPts val="400"/>
              </a:spcBef>
              <a:spcAft>
                <a:spcPts val="400"/>
              </a:spcAft>
              <a:buNone/>
            </a:pPr>
            <a:r>
              <a:rPr lang="en" sz="900" b="1" dirty="0">
                <a:solidFill>
                  <a:schemeClr val="dk2"/>
                </a:solidFill>
                <a:latin typeface="Karla"/>
                <a:ea typeface="Karla"/>
                <a:cs typeface="Karla"/>
                <a:sym typeface="Karla"/>
              </a:rPr>
              <a:t> Then just bring the tiny transistor mounted on a hinge joint with torsion spring in contact with the vessel.</a:t>
            </a:r>
          </a:p>
          <a:p>
            <a:pPr marL="0" lvl="0" indent="0" algn="l" rtl="0">
              <a:spcBef>
                <a:spcPts val="400"/>
              </a:spcBef>
              <a:spcAft>
                <a:spcPts val="400"/>
              </a:spcAft>
              <a:buNone/>
            </a:pPr>
            <a:r>
              <a:rPr lang="en-US" sz="900" b="1" dirty="0">
                <a:solidFill>
                  <a:schemeClr val="dk2"/>
                </a:solidFill>
                <a:latin typeface="Karla"/>
                <a:ea typeface="Karla"/>
                <a:cs typeface="Karla"/>
                <a:sym typeface="Karla"/>
              </a:rPr>
              <a:t>Adjust the maximum temperature by adjusting the potentiometer. Switch on the device and we are ready to cook!</a:t>
            </a:r>
          </a:p>
          <a:p>
            <a:pPr marL="0" lvl="0" indent="0" algn="l" rtl="0">
              <a:spcBef>
                <a:spcPts val="400"/>
              </a:spcBef>
              <a:spcAft>
                <a:spcPts val="400"/>
              </a:spcAft>
              <a:buNone/>
            </a:pPr>
            <a:r>
              <a:rPr lang="en-US" sz="900" b="1" dirty="0">
                <a:solidFill>
                  <a:schemeClr val="dk2"/>
                </a:solidFill>
                <a:latin typeface="Karla"/>
                <a:ea typeface="Karla"/>
                <a:cs typeface="Karla"/>
                <a:sym typeface="Karla"/>
              </a:rPr>
              <a:t>Designed with safety as one of the first priorities. Even after the vessel cools, the alnico solenoid retains magnetic field due to its coercivity and prevents gas flow until user manually presses the discharge switch.</a:t>
            </a:r>
            <a:endParaRPr sz="900" b="1" dirty="0">
              <a:solidFill>
                <a:schemeClr val="dk1"/>
              </a:solidFill>
              <a:latin typeface="Karla"/>
              <a:ea typeface="Karla"/>
              <a:cs typeface="Karla"/>
              <a:sym typeface="Karla"/>
            </a:endParaRPr>
          </a:p>
        </p:txBody>
      </p:sp>
      <p:sp>
        <p:nvSpPr>
          <p:cNvPr id="534" name="Google Shape;534;p45"/>
          <p:cNvSpPr txBox="1"/>
          <p:nvPr/>
        </p:nvSpPr>
        <p:spPr>
          <a:xfrm>
            <a:off x="262200" y="3287151"/>
            <a:ext cx="8619442" cy="1671018"/>
          </a:xfrm>
          <a:prstGeom prst="rect">
            <a:avLst/>
          </a:prstGeom>
          <a:solidFill>
            <a:schemeClr val="lt1"/>
          </a:solidFill>
          <a:ln w="9525" cap="flat" cmpd="sng">
            <a:solidFill>
              <a:srgbClr val="00968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dk1"/>
                </a:solidFill>
                <a:latin typeface="+mj-lt"/>
                <a:ea typeface="Karla"/>
                <a:cs typeface="Karla"/>
                <a:sym typeface="Karla"/>
              </a:rPr>
              <a:t>Cost Structure:</a:t>
            </a:r>
            <a:endParaRPr sz="900" b="1" dirty="0">
              <a:solidFill>
                <a:schemeClr val="dk1"/>
              </a:solidFill>
              <a:latin typeface="+mj-lt"/>
              <a:ea typeface="Karla"/>
              <a:cs typeface="Karla"/>
              <a:sym typeface="Karla"/>
            </a:endParaRPr>
          </a:p>
          <a:p>
            <a:pPr marL="171450" lvl="0" indent="-171450" rtl="0">
              <a:spcBef>
                <a:spcPts val="400"/>
              </a:spcBef>
              <a:spcAft>
                <a:spcPts val="400"/>
              </a:spcAft>
              <a:buFont typeface="Arial" panose="020B0604020202020204" pitchFamily="34" charset="0"/>
              <a:buChar char="•"/>
            </a:pPr>
            <a:r>
              <a:rPr lang="en-US" sz="900" b="1" dirty="0">
                <a:solidFill>
                  <a:schemeClr val="dk1"/>
                </a:solidFill>
                <a:latin typeface="Karla"/>
                <a:ea typeface="Karla"/>
                <a:cs typeface="Karla"/>
                <a:sym typeface="Karla"/>
              </a:rPr>
              <a:t>NPN transistors  2*</a:t>
            </a:r>
            <a:r>
              <a:rPr lang="en-IN" sz="900" b="0" i="0" dirty="0">
                <a:solidFill>
                  <a:srgbClr val="202124"/>
                </a:solidFill>
                <a:effectLst/>
                <a:latin typeface="Karla" panose="020B0604020202020204" charset="0"/>
              </a:rPr>
              <a:t>₹15     ₹30        </a:t>
            </a:r>
          </a:p>
          <a:p>
            <a:pPr marL="171450" lvl="0" indent="-171450" rtl="0">
              <a:spcBef>
                <a:spcPts val="400"/>
              </a:spcBef>
              <a:spcAft>
                <a:spcPts val="400"/>
              </a:spcAft>
              <a:buFont typeface="Arial" panose="020B0604020202020204" pitchFamily="34" charset="0"/>
              <a:buChar char="•"/>
            </a:pPr>
            <a:r>
              <a:rPr lang="en-IN" sz="900" dirty="0">
                <a:solidFill>
                  <a:srgbClr val="202124"/>
                </a:solidFill>
                <a:latin typeface="Karla" panose="020B0604020202020204" charset="0"/>
              </a:rPr>
              <a:t>12 V relay                3*</a:t>
            </a:r>
            <a:r>
              <a:rPr lang="en-IN" sz="900" b="0" i="0" dirty="0">
                <a:solidFill>
                  <a:srgbClr val="202124"/>
                </a:solidFill>
                <a:effectLst/>
                <a:latin typeface="Karla" panose="020B0604020202020204" charset="0"/>
              </a:rPr>
              <a:t> ₹30</a:t>
            </a:r>
            <a:r>
              <a:rPr lang="en-IN" sz="900" dirty="0">
                <a:solidFill>
                  <a:srgbClr val="202124"/>
                </a:solidFill>
                <a:latin typeface="Karla" panose="020B0604020202020204" charset="0"/>
              </a:rPr>
              <a:t>    </a:t>
            </a:r>
            <a:r>
              <a:rPr lang="en-IN" sz="900" b="0" i="0" dirty="0">
                <a:solidFill>
                  <a:srgbClr val="202124"/>
                </a:solidFill>
                <a:effectLst/>
                <a:latin typeface="Karla" panose="020B0604020202020204" charset="0"/>
              </a:rPr>
              <a:t>₹90</a:t>
            </a:r>
          </a:p>
          <a:p>
            <a:pPr marL="171450" lvl="0" indent="-171450" rtl="0">
              <a:spcBef>
                <a:spcPts val="400"/>
              </a:spcBef>
              <a:spcAft>
                <a:spcPts val="400"/>
              </a:spcAft>
              <a:buFont typeface="Arial" panose="020B0604020202020204" pitchFamily="34" charset="0"/>
              <a:buChar char="•"/>
            </a:pPr>
            <a:r>
              <a:rPr lang="en-IN" sz="900" dirty="0">
                <a:solidFill>
                  <a:srgbClr val="202124"/>
                </a:solidFill>
                <a:latin typeface="Karla" panose="020B0604020202020204" charset="0"/>
              </a:rPr>
              <a:t>6 V battery + case                 </a:t>
            </a:r>
            <a:r>
              <a:rPr lang="en-IN" sz="900" b="0" i="0" dirty="0">
                <a:solidFill>
                  <a:srgbClr val="202124"/>
                </a:solidFill>
                <a:effectLst/>
                <a:latin typeface="Karla" panose="020B0604020202020204" charset="0"/>
              </a:rPr>
              <a:t>₹260</a:t>
            </a:r>
          </a:p>
          <a:p>
            <a:pPr marL="171450" lvl="0" indent="-171450" rtl="0">
              <a:spcBef>
                <a:spcPts val="400"/>
              </a:spcBef>
              <a:spcAft>
                <a:spcPts val="400"/>
              </a:spcAft>
              <a:buFont typeface="Arial" panose="020B0604020202020204" pitchFamily="34" charset="0"/>
              <a:buChar char="•"/>
            </a:pPr>
            <a:r>
              <a:rPr lang="en-IN" sz="900" dirty="0">
                <a:solidFill>
                  <a:srgbClr val="202124"/>
                </a:solidFill>
                <a:latin typeface="Karla" panose="020B0604020202020204" charset="0"/>
              </a:rPr>
              <a:t>9 V battery                              </a:t>
            </a:r>
            <a:r>
              <a:rPr lang="en-IN" sz="900" b="0" i="0" dirty="0">
                <a:solidFill>
                  <a:srgbClr val="202124"/>
                </a:solidFill>
                <a:effectLst/>
                <a:latin typeface="Karla" panose="020B0604020202020204" charset="0"/>
              </a:rPr>
              <a:t>₹35</a:t>
            </a:r>
          </a:p>
          <a:p>
            <a:pPr marL="171450" lvl="0" indent="-171450" rtl="0">
              <a:spcBef>
                <a:spcPts val="400"/>
              </a:spcBef>
              <a:spcAft>
                <a:spcPts val="400"/>
              </a:spcAft>
              <a:buFont typeface="Arial" panose="020B0604020202020204" pitchFamily="34" charset="0"/>
              <a:buChar char="•"/>
            </a:pPr>
            <a:r>
              <a:rPr lang="en-IN" sz="900" dirty="0">
                <a:solidFill>
                  <a:srgbClr val="202124"/>
                </a:solidFill>
                <a:latin typeface="Karla" panose="020B0604020202020204" charset="0"/>
              </a:rPr>
              <a:t>2 m insulated copper wire </a:t>
            </a:r>
            <a:r>
              <a:rPr lang="en-IN" sz="900" b="0" i="0" dirty="0">
                <a:solidFill>
                  <a:srgbClr val="202124"/>
                </a:solidFill>
                <a:effectLst/>
                <a:latin typeface="Karla" panose="020B0604020202020204" charset="0"/>
              </a:rPr>
              <a:t>₹</a:t>
            </a:r>
            <a:r>
              <a:rPr lang="en-IN" sz="900" dirty="0">
                <a:solidFill>
                  <a:srgbClr val="202124"/>
                </a:solidFill>
                <a:latin typeface="Karla" panose="020B0604020202020204" charset="0"/>
              </a:rPr>
              <a:t>40</a:t>
            </a:r>
          </a:p>
          <a:p>
            <a:pPr marL="171450" lvl="0" indent="-171450" rtl="0">
              <a:spcBef>
                <a:spcPts val="400"/>
              </a:spcBef>
              <a:spcAft>
                <a:spcPts val="400"/>
              </a:spcAft>
              <a:buFont typeface="Arial" panose="020B0604020202020204" pitchFamily="34" charset="0"/>
              <a:buChar char="•"/>
            </a:pPr>
            <a:r>
              <a:rPr lang="en-IN" sz="900" b="0" i="0" dirty="0">
                <a:solidFill>
                  <a:srgbClr val="202124"/>
                </a:solidFill>
                <a:effectLst/>
                <a:latin typeface="Karla" panose="020B0604020202020204" charset="0"/>
              </a:rPr>
              <a:t>Potentiometer + LED            ₹200</a:t>
            </a:r>
          </a:p>
          <a:p>
            <a:pPr lvl="0" rtl="0">
              <a:spcBef>
                <a:spcPts val="400"/>
              </a:spcBef>
              <a:spcAft>
                <a:spcPts val="400"/>
              </a:spcAft>
            </a:pPr>
            <a:endParaRPr lang="en-IN" sz="900" b="0" i="0" dirty="0">
              <a:solidFill>
                <a:srgbClr val="202124"/>
              </a:solidFill>
              <a:effectLst/>
              <a:latin typeface="Karla" panose="020B0604020202020204" charset="0"/>
            </a:endParaRPr>
          </a:p>
          <a:p>
            <a:pPr marL="0" lvl="0" indent="0" algn="l" rtl="0">
              <a:spcBef>
                <a:spcPts val="400"/>
              </a:spcBef>
              <a:spcAft>
                <a:spcPts val="400"/>
              </a:spcAft>
              <a:buNone/>
            </a:pPr>
            <a:r>
              <a:rPr lang="en-IN" sz="900" b="0" i="0" dirty="0">
                <a:solidFill>
                  <a:srgbClr val="202124"/>
                </a:solidFill>
                <a:effectLst/>
                <a:latin typeface="Karla" panose="020B0604020202020204" charset="0"/>
              </a:rPr>
              <a:t> </a:t>
            </a:r>
            <a:endParaRPr sz="900" b="1" dirty="0">
              <a:solidFill>
                <a:schemeClr val="dk1"/>
              </a:solidFill>
              <a:latin typeface="Karla" panose="020B0604020202020204" charset="0"/>
              <a:ea typeface="Karla"/>
              <a:cs typeface="Karla"/>
              <a:sym typeface="Karla"/>
            </a:endParaRPr>
          </a:p>
        </p:txBody>
      </p:sp>
      <p:sp>
        <p:nvSpPr>
          <p:cNvPr id="536" name="Google Shape;536;p45"/>
          <p:cNvSpPr/>
          <p:nvPr/>
        </p:nvSpPr>
        <p:spPr>
          <a:xfrm>
            <a:off x="8557064" y="3737278"/>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45"/>
          <p:cNvGrpSpPr/>
          <p:nvPr/>
        </p:nvGrpSpPr>
        <p:grpSpPr>
          <a:xfrm>
            <a:off x="3431279" y="2146475"/>
            <a:ext cx="283932" cy="258066"/>
            <a:chOff x="4556450" y="4963575"/>
            <a:chExt cx="548025" cy="498100"/>
          </a:xfrm>
        </p:grpSpPr>
        <p:sp>
          <p:nvSpPr>
            <p:cNvPr id="564" name="Google Shape;564;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45"/>
          <p:cNvSpPr/>
          <p:nvPr/>
        </p:nvSpPr>
        <p:spPr>
          <a:xfrm>
            <a:off x="3486271" y="563943"/>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551;p45">
            <a:extLst>
              <a:ext uri="{FF2B5EF4-FFF2-40B4-BE49-F238E27FC236}">
                <a16:creationId xmlns:a16="http://schemas.microsoft.com/office/drawing/2014/main" id="{DC3466EA-9640-4738-B02D-CE72ED230762}"/>
              </a:ext>
            </a:extLst>
          </p:cNvPr>
          <p:cNvGrpSpPr/>
          <p:nvPr/>
        </p:nvGrpSpPr>
        <p:grpSpPr>
          <a:xfrm>
            <a:off x="5763891" y="543223"/>
            <a:ext cx="278880" cy="267521"/>
            <a:chOff x="5233525" y="4954450"/>
            <a:chExt cx="538275" cy="516350"/>
          </a:xfrm>
        </p:grpSpPr>
        <p:sp>
          <p:nvSpPr>
            <p:cNvPr id="19" name="Google Shape;552;p45">
              <a:extLst>
                <a:ext uri="{FF2B5EF4-FFF2-40B4-BE49-F238E27FC236}">
                  <a16:creationId xmlns:a16="http://schemas.microsoft.com/office/drawing/2014/main" id="{F9B77887-D422-44B0-8664-13D781B87E83}"/>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3;p45">
              <a:extLst>
                <a:ext uri="{FF2B5EF4-FFF2-40B4-BE49-F238E27FC236}">
                  <a16:creationId xmlns:a16="http://schemas.microsoft.com/office/drawing/2014/main" id="{49EEB0AA-9F40-4C8F-9430-3658C2E59A94}"/>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p45">
              <a:extLst>
                <a:ext uri="{FF2B5EF4-FFF2-40B4-BE49-F238E27FC236}">
                  <a16:creationId xmlns:a16="http://schemas.microsoft.com/office/drawing/2014/main" id="{94A2D0A4-6761-4BB6-B7F4-D1F8EEFEFC8E}"/>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5;p45">
              <a:extLst>
                <a:ext uri="{FF2B5EF4-FFF2-40B4-BE49-F238E27FC236}">
                  <a16:creationId xmlns:a16="http://schemas.microsoft.com/office/drawing/2014/main" id="{02295D38-28B5-4147-9BE0-5C2B53D13141}"/>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6;p45">
              <a:extLst>
                <a:ext uri="{FF2B5EF4-FFF2-40B4-BE49-F238E27FC236}">
                  <a16:creationId xmlns:a16="http://schemas.microsoft.com/office/drawing/2014/main" id="{0C50636B-B934-41A7-A185-0E26F68C2702}"/>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7;p45">
              <a:extLst>
                <a:ext uri="{FF2B5EF4-FFF2-40B4-BE49-F238E27FC236}">
                  <a16:creationId xmlns:a16="http://schemas.microsoft.com/office/drawing/2014/main" id="{E5FF738A-05CE-49D0-9A3A-CA5050BF8015}"/>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8;p45">
              <a:extLst>
                <a:ext uri="{FF2B5EF4-FFF2-40B4-BE49-F238E27FC236}">
                  <a16:creationId xmlns:a16="http://schemas.microsoft.com/office/drawing/2014/main" id="{CEAA5FB1-F0A5-4A4D-961D-A5941F2D12EE}"/>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9;p45">
              <a:extLst>
                <a:ext uri="{FF2B5EF4-FFF2-40B4-BE49-F238E27FC236}">
                  <a16:creationId xmlns:a16="http://schemas.microsoft.com/office/drawing/2014/main" id="{6ACF4671-C148-4995-BA72-DC82A32C538C}"/>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0;p45">
              <a:extLst>
                <a:ext uri="{FF2B5EF4-FFF2-40B4-BE49-F238E27FC236}">
                  <a16:creationId xmlns:a16="http://schemas.microsoft.com/office/drawing/2014/main" id="{EDF680E4-DE87-49D0-B91D-D5EA3A54DC6C}"/>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1;p45">
              <a:extLst>
                <a:ext uri="{FF2B5EF4-FFF2-40B4-BE49-F238E27FC236}">
                  <a16:creationId xmlns:a16="http://schemas.microsoft.com/office/drawing/2014/main" id="{550DFE1A-2E10-4F5C-8344-52B37B82AF90}"/>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2;p45">
              <a:extLst>
                <a:ext uri="{FF2B5EF4-FFF2-40B4-BE49-F238E27FC236}">
                  <a16:creationId xmlns:a16="http://schemas.microsoft.com/office/drawing/2014/main" id="{E767A3ED-3C8B-4CA5-8076-CFE45C12FCF2}"/>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527;p45">
            <a:extLst>
              <a:ext uri="{FF2B5EF4-FFF2-40B4-BE49-F238E27FC236}">
                <a16:creationId xmlns:a16="http://schemas.microsoft.com/office/drawing/2014/main" id="{70F52F12-7C92-4776-988A-FBB2E821CF86}"/>
              </a:ext>
            </a:extLst>
          </p:cNvPr>
          <p:cNvSpPr txBox="1"/>
          <p:nvPr/>
        </p:nvSpPr>
        <p:spPr>
          <a:xfrm>
            <a:off x="3778598" y="466894"/>
            <a:ext cx="2319582" cy="2820257"/>
          </a:xfrm>
          <a:prstGeom prst="rect">
            <a:avLst/>
          </a:prstGeom>
          <a:solidFill>
            <a:schemeClr val="lt1"/>
          </a:solidFill>
          <a:ln w="9525" cap="flat" cmpd="sng">
            <a:solidFill>
              <a:srgbClr val="00968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dk1"/>
                </a:solidFill>
                <a:latin typeface="+mj-lt"/>
                <a:ea typeface="Karla"/>
                <a:cs typeface="Karla"/>
                <a:sym typeface="Karla"/>
              </a:rPr>
              <a:t>Limitations:</a:t>
            </a:r>
          </a:p>
          <a:p>
            <a:pPr marL="171450" lvl="0" indent="-171450" algn="l" rtl="0">
              <a:spcBef>
                <a:spcPts val="0"/>
              </a:spcBef>
              <a:spcAft>
                <a:spcPts val="0"/>
              </a:spcAft>
              <a:buFont typeface="Arial" panose="020B0604020202020204" pitchFamily="34" charset="0"/>
              <a:buChar char="•"/>
            </a:pPr>
            <a:r>
              <a:rPr lang="en" sz="900" b="1" dirty="0">
                <a:solidFill>
                  <a:schemeClr val="dk1"/>
                </a:solidFill>
                <a:latin typeface="Karla"/>
                <a:ea typeface="Karla"/>
                <a:cs typeface="Karla"/>
                <a:sym typeface="Karla"/>
              </a:rPr>
              <a:t> Current is constantly drawn as long as the mechanism keeps the gas outlet shut.</a:t>
            </a:r>
          </a:p>
          <a:p>
            <a:pPr marL="171450" lvl="0" indent="-171450" algn="l" rtl="0">
              <a:spcBef>
                <a:spcPts val="0"/>
              </a:spcBef>
              <a:spcAft>
                <a:spcPts val="0"/>
              </a:spcAft>
              <a:buFont typeface="Arial" panose="020B0604020202020204" pitchFamily="34" charset="0"/>
              <a:buChar char="•"/>
            </a:pPr>
            <a:r>
              <a:rPr lang="en" sz="900" b="1" dirty="0">
                <a:solidFill>
                  <a:schemeClr val="dk1"/>
                </a:solidFill>
                <a:latin typeface="Karla"/>
                <a:ea typeface="Karla"/>
                <a:cs typeface="Karla"/>
                <a:sym typeface="Karla"/>
              </a:rPr>
              <a:t>Relatively difficult to get 6V battery.</a:t>
            </a:r>
          </a:p>
          <a:p>
            <a:pPr marL="171450" lvl="0" indent="-171450" algn="l" rtl="0">
              <a:spcBef>
                <a:spcPts val="0"/>
              </a:spcBef>
              <a:spcAft>
                <a:spcPts val="0"/>
              </a:spcAft>
              <a:buFont typeface="Arial" panose="020B0604020202020204" pitchFamily="34" charset="0"/>
              <a:buChar char="•"/>
            </a:pPr>
            <a:r>
              <a:rPr lang="en" sz="900" b="1" dirty="0">
                <a:solidFill>
                  <a:schemeClr val="dk1"/>
                </a:solidFill>
                <a:latin typeface="Karla"/>
                <a:ea typeface="Karla"/>
                <a:cs typeface="Karla"/>
                <a:sym typeface="Karla"/>
              </a:rPr>
              <a:t>If not cleaned at regular intervals, the electrodes may get coated with dried food material over time which acts as an insulating coating and may thus prevent the devise from functioning.</a:t>
            </a:r>
          </a:p>
          <a:p>
            <a:pPr marL="171450" lvl="0" indent="-171450" algn="l" rtl="0">
              <a:spcBef>
                <a:spcPts val="0"/>
              </a:spcBef>
              <a:spcAft>
                <a:spcPts val="0"/>
              </a:spcAft>
              <a:buFont typeface="Arial" panose="020B0604020202020204" pitchFamily="34" charset="0"/>
              <a:buChar char="•"/>
            </a:pPr>
            <a:r>
              <a:rPr lang="en" sz="900" b="1" dirty="0">
                <a:solidFill>
                  <a:schemeClr val="dk1"/>
                </a:solidFill>
                <a:latin typeface="Karla"/>
                <a:ea typeface="Karla"/>
                <a:cs typeface="Karla"/>
                <a:sym typeface="Karla"/>
              </a:rPr>
              <a:t>The electrodes require to be mounted at a surface near the vessel using screws. </a:t>
            </a:r>
          </a:p>
          <a:p>
            <a:pPr marL="171450" lvl="0" indent="-171450" algn="l" rtl="0">
              <a:spcBef>
                <a:spcPts val="0"/>
              </a:spcBef>
              <a:spcAft>
                <a:spcPts val="0"/>
              </a:spcAft>
              <a:buFont typeface="Arial" panose="020B0604020202020204" pitchFamily="34" charset="0"/>
              <a:buChar char="•"/>
            </a:pPr>
            <a:endParaRPr sz="900" b="1" dirty="0">
              <a:solidFill>
                <a:schemeClr val="dk1"/>
              </a:solidFill>
              <a:latin typeface="Karla"/>
              <a:ea typeface="Karla"/>
              <a:cs typeface="Karla"/>
              <a:sym typeface="Karla"/>
            </a:endParaRPr>
          </a:p>
          <a:p>
            <a:pPr marL="0" lvl="0" indent="0" algn="l" rtl="0">
              <a:spcBef>
                <a:spcPts val="400"/>
              </a:spcBef>
              <a:spcAft>
                <a:spcPts val="400"/>
              </a:spcAft>
              <a:buNone/>
            </a:pPr>
            <a:endParaRPr sz="800" b="1" dirty="0">
              <a:solidFill>
                <a:schemeClr val="dk2"/>
              </a:solidFill>
              <a:latin typeface="Karla"/>
              <a:ea typeface="Karla"/>
              <a:cs typeface="Karla"/>
              <a:sym typeface="Karla"/>
            </a:endParaRPr>
          </a:p>
        </p:txBody>
      </p:sp>
      <p:sp>
        <p:nvSpPr>
          <p:cNvPr id="2" name="TextBox 1">
            <a:extLst>
              <a:ext uri="{FF2B5EF4-FFF2-40B4-BE49-F238E27FC236}">
                <a16:creationId xmlns:a16="http://schemas.microsoft.com/office/drawing/2014/main" id="{86F65590-C699-423B-B758-A1E83510E37E}"/>
              </a:ext>
            </a:extLst>
          </p:cNvPr>
          <p:cNvSpPr txBox="1"/>
          <p:nvPr/>
        </p:nvSpPr>
        <p:spPr>
          <a:xfrm>
            <a:off x="2340934" y="3568517"/>
            <a:ext cx="1437635" cy="230832"/>
          </a:xfrm>
          <a:prstGeom prst="rect">
            <a:avLst/>
          </a:prstGeom>
          <a:noFill/>
        </p:spPr>
        <p:txBody>
          <a:bodyPr wrap="square" rtlCol="0">
            <a:spAutoFit/>
          </a:bodyPr>
          <a:lstStyle/>
          <a:p>
            <a:pPr marL="285750" indent="-285750">
              <a:buFont typeface="Arial" panose="020B0604020202020204" pitchFamily="34" charset="0"/>
              <a:buChar char="•"/>
            </a:pPr>
            <a:r>
              <a:rPr lang="en-US" sz="900" dirty="0">
                <a:latin typeface="Karla" panose="020B0604020202020204" charset="0"/>
              </a:rPr>
              <a:t>1mF capacitor </a:t>
            </a:r>
            <a:r>
              <a:rPr lang="en-IN" sz="900" b="0" i="0" dirty="0">
                <a:solidFill>
                  <a:srgbClr val="202124"/>
                </a:solidFill>
                <a:effectLst/>
                <a:latin typeface="Karla" panose="020B0604020202020204" charset="0"/>
              </a:rPr>
              <a:t>₹10</a:t>
            </a:r>
            <a:endParaRPr lang="en-IN" sz="900" dirty="0">
              <a:latin typeface="Karla"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5EE9AF-7098-4B39-AF0E-1FD587281A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E021C3E8-7848-4F3C-AF83-AAC86954BE43}"/>
              </a:ext>
            </a:extLst>
          </p:cNvPr>
          <p:cNvSpPr txBox="1"/>
          <p:nvPr/>
        </p:nvSpPr>
        <p:spPr>
          <a:xfrm>
            <a:off x="1993260" y="1736702"/>
            <a:ext cx="5565341" cy="1169551"/>
          </a:xfrm>
          <a:prstGeom prst="rect">
            <a:avLst/>
          </a:prstGeom>
          <a:noFill/>
        </p:spPr>
        <p:txBody>
          <a:bodyPr wrap="square" rtlCol="0">
            <a:spAutoFit/>
          </a:bodyPr>
          <a:lstStyle/>
          <a:p>
            <a:r>
              <a:rPr lang="en-US" sz="7000" dirty="0">
                <a:latin typeface="Algerian" panose="04020705040A02060702" pitchFamily="82" charset="0"/>
              </a:rPr>
              <a:t>Thank you</a:t>
            </a:r>
            <a:endParaRPr lang="en-IN" sz="7000" dirty="0">
              <a:latin typeface="Algerian" panose="04020705040A02060702" pitchFamily="82" charset="0"/>
            </a:endParaRPr>
          </a:p>
        </p:txBody>
      </p:sp>
    </p:spTree>
    <p:extLst>
      <p:ext uri="{BB962C8B-B14F-4D97-AF65-F5344CB8AC3E}">
        <p14:creationId xmlns:p14="http://schemas.microsoft.com/office/powerpoint/2010/main" val="389873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3" name="Google Shape;93;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 name="Google Shape;98;p16">
            <a:extLst>
              <a:ext uri="{FF2B5EF4-FFF2-40B4-BE49-F238E27FC236}">
                <a16:creationId xmlns:a16="http://schemas.microsoft.com/office/drawing/2014/main" id="{E7FE325B-60C0-4071-81BA-10EB5346A195}"/>
              </a:ext>
            </a:extLst>
          </p:cNvPr>
          <p:cNvSpPr txBox="1">
            <a:spLocks/>
          </p:cNvSpPr>
          <p:nvPr/>
        </p:nvSpPr>
        <p:spPr>
          <a:xfrm>
            <a:off x="278759" y="255494"/>
            <a:ext cx="6179457" cy="5476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IN" sz="2800" dirty="0">
                <a:solidFill>
                  <a:schemeClr val="bg2">
                    <a:lumMod val="75000"/>
                  </a:schemeClr>
                </a:solidFill>
                <a:latin typeface="Karla" panose="020B0604020202020204" charset="0"/>
                <a:ea typeface="Adobe Heiti Std R" panose="020B0400000000000000" pitchFamily="34" charset="-128"/>
              </a:rPr>
              <a:t>PROBLEM </a:t>
            </a:r>
            <a:r>
              <a:rPr lang="en-IN" sz="2800" dirty="0">
                <a:solidFill>
                  <a:schemeClr val="accent5"/>
                </a:solidFill>
                <a:latin typeface="Karla" panose="020B0604020202020204" charset="0"/>
                <a:ea typeface="Adobe Heiti Std R" panose="020B0400000000000000" pitchFamily="34" charset="-128"/>
              </a:rPr>
              <a:t>STATEMENT </a:t>
            </a:r>
          </a:p>
        </p:txBody>
      </p:sp>
      <p:sp>
        <p:nvSpPr>
          <p:cNvPr id="5" name="Google Shape;100;p16">
            <a:extLst>
              <a:ext uri="{FF2B5EF4-FFF2-40B4-BE49-F238E27FC236}">
                <a16:creationId xmlns:a16="http://schemas.microsoft.com/office/drawing/2014/main" id="{FE41F299-0F99-40CC-BF17-A0E64503C162}"/>
              </a:ext>
            </a:extLst>
          </p:cNvPr>
          <p:cNvSpPr txBox="1">
            <a:spLocks/>
          </p:cNvSpPr>
          <p:nvPr/>
        </p:nvSpPr>
        <p:spPr>
          <a:xfrm>
            <a:off x="278760" y="803151"/>
            <a:ext cx="6740606" cy="394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lgn="ctr">
              <a:buFont typeface="Karla"/>
              <a:buNone/>
            </a:pPr>
            <a:r>
              <a:rPr lang="en-US" sz="1600" b="1" u="sng" dirty="0">
                <a:latin typeface="ItalicT" panose="00000400000000000000" pitchFamily="2" charset="0"/>
                <a:cs typeface="ItalicT" panose="00000400000000000000" pitchFamily="2" charset="0"/>
              </a:rPr>
              <a:t>Problem statement 3:</a:t>
            </a:r>
          </a:p>
          <a:p>
            <a:pPr marL="0" indent="0">
              <a:buFont typeface="Karla"/>
              <a:buNone/>
            </a:pPr>
            <a:r>
              <a:rPr lang="en-US" sz="1600" dirty="0"/>
              <a:t>W</a:t>
            </a:r>
            <a:r>
              <a:rPr lang="en-IN" sz="1600" dirty="0"/>
              <a:t>e often see that the family member who cooks food forgets to switch off the burner due to their engagement in different activities simultaneously. At times, this results in overcooked/burnt food or even spillage of food. These problems are more common, especially when the person who cooks food has memory loss. Even though induction stoves may solve the issue, gas burners are widely used in our homes compared to induction stoves. Hence come up with a feasible yet safe device that can be used to overcome this issue.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05E342C-2299-410D-9FDC-438C9F37BC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Google Shape;98;p16">
            <a:extLst>
              <a:ext uri="{FF2B5EF4-FFF2-40B4-BE49-F238E27FC236}">
                <a16:creationId xmlns:a16="http://schemas.microsoft.com/office/drawing/2014/main" id="{ECEC2ACA-6ED7-4E2A-9843-CFD349CBFE94}"/>
              </a:ext>
            </a:extLst>
          </p:cNvPr>
          <p:cNvSpPr txBox="1">
            <a:spLocks/>
          </p:cNvSpPr>
          <p:nvPr/>
        </p:nvSpPr>
        <p:spPr>
          <a:xfrm>
            <a:off x="278078" y="255494"/>
            <a:ext cx="5813440" cy="5476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IN" sz="2800" dirty="0">
                <a:solidFill>
                  <a:schemeClr val="bg2">
                    <a:lumMod val="75000"/>
                  </a:schemeClr>
                </a:solidFill>
                <a:latin typeface="Karla" panose="020B0604020202020204" charset="0"/>
                <a:ea typeface="Adobe Heiti Std R" panose="020B0400000000000000" pitchFamily="34" charset="-128"/>
              </a:rPr>
              <a:t>BACKGROUND</a:t>
            </a:r>
            <a:r>
              <a:rPr lang="en-IN" sz="2800" dirty="0">
                <a:solidFill>
                  <a:schemeClr val="accent2"/>
                </a:solidFill>
                <a:latin typeface="Karla" panose="020B0604020202020204" charset="0"/>
                <a:ea typeface="Adobe Heiti Std R" panose="020B0400000000000000" pitchFamily="34" charset="-128"/>
              </a:rPr>
              <a:t> RESEARCH!</a:t>
            </a:r>
          </a:p>
        </p:txBody>
      </p:sp>
      <p:sp>
        <p:nvSpPr>
          <p:cNvPr id="10" name="Google Shape;100;p16">
            <a:extLst>
              <a:ext uri="{FF2B5EF4-FFF2-40B4-BE49-F238E27FC236}">
                <a16:creationId xmlns:a16="http://schemas.microsoft.com/office/drawing/2014/main" id="{830B81BB-5E2E-4B83-ADD6-2ED993E36B03}"/>
              </a:ext>
            </a:extLst>
          </p:cNvPr>
          <p:cNvSpPr txBox="1">
            <a:spLocks/>
          </p:cNvSpPr>
          <p:nvPr/>
        </p:nvSpPr>
        <p:spPr>
          <a:xfrm>
            <a:off x="278078" y="803182"/>
            <a:ext cx="6748011" cy="39466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IN" sz="1600" dirty="0"/>
              <a:t>Overcooking and spillage of the food material are the most common accidents occurring while cooking in the gas stove. The cleaning up results in lots of extra work and overcooking results in wastage of the food. Some incidents are even recorded having severe burns. </a:t>
            </a:r>
            <a:r>
              <a:rPr lang="en-IN" sz="1600" b="1" dirty="0"/>
              <a:t>Hence, we need an arrangement responds and reacts immediately when the foods start overcooking or the constituents are about to spill.</a:t>
            </a:r>
          </a:p>
          <a:p>
            <a:pPr marL="0" indent="0">
              <a:buFont typeface="Karla"/>
              <a:buNone/>
            </a:pPr>
            <a:endParaRPr lang="en-IN" sz="1600" b="1" dirty="0"/>
          </a:p>
          <a:p>
            <a:pPr marL="0" indent="0">
              <a:buFont typeface="Karla"/>
              <a:buNone/>
            </a:pPr>
            <a:r>
              <a:rPr lang="en-IN" sz="1600" dirty="0"/>
              <a:t>There </a:t>
            </a:r>
            <a:r>
              <a:rPr lang="en-IN" sz="1600" b="1" dirty="0"/>
              <a:t> </a:t>
            </a:r>
            <a:r>
              <a:rPr lang="en-IN" sz="1600" dirty="0"/>
              <a:t>are a couple of such devices developed by private or individual entities but are found to be quite heavy, bulky and importantly, costly(hundreds of US dollars) which is why they have not found their way into the households. This requires us to think, design and fabricate a relatively small, light, convenient, reliable and reasonably priced product which can hopefully find the daylight and help improve our standard of living in the aspect discussed above.</a:t>
            </a:r>
            <a:endParaRPr lang="en-IN" sz="1600" b="1" dirty="0"/>
          </a:p>
          <a:p>
            <a:pPr marL="0" indent="0">
              <a:buFont typeface="Karla"/>
              <a:buNone/>
            </a:pPr>
            <a:endParaRPr lang="en-IN" sz="1600" b="1" dirty="0"/>
          </a:p>
          <a:p>
            <a:pPr marL="0" indent="0">
              <a:buFont typeface="Karla"/>
              <a:buNone/>
            </a:pPr>
            <a:endParaRPr lang="en-IN" sz="1600" dirty="0"/>
          </a:p>
        </p:txBody>
      </p:sp>
    </p:spTree>
    <p:extLst>
      <p:ext uri="{BB962C8B-B14F-4D97-AF65-F5344CB8AC3E}">
        <p14:creationId xmlns:p14="http://schemas.microsoft.com/office/powerpoint/2010/main" val="71773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2B6D4-F6F8-486B-8201-B08D4D648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Google Shape;138;p20">
            <a:extLst>
              <a:ext uri="{FF2B5EF4-FFF2-40B4-BE49-F238E27FC236}">
                <a16:creationId xmlns:a16="http://schemas.microsoft.com/office/drawing/2014/main" id="{3676CC34-CCAC-4210-B2C9-8799440D0909}"/>
              </a:ext>
            </a:extLst>
          </p:cNvPr>
          <p:cNvSpPr txBox="1">
            <a:spLocks/>
          </p:cNvSpPr>
          <p:nvPr/>
        </p:nvSpPr>
        <p:spPr>
          <a:xfrm>
            <a:off x="422796" y="2154261"/>
            <a:ext cx="4679950"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IN" sz="6000" dirty="0">
                <a:latin typeface="Karla" panose="020B0604020202020204" charset="0"/>
              </a:rPr>
              <a:t>PROPOSED </a:t>
            </a:r>
            <a:r>
              <a:rPr lang="en-IN" sz="6000" dirty="0">
                <a:solidFill>
                  <a:srgbClr val="F44336"/>
                </a:solidFill>
                <a:latin typeface="Karla" panose="020B0604020202020204" charset="0"/>
              </a:rPr>
              <a:t>SOLUTION</a:t>
            </a:r>
          </a:p>
        </p:txBody>
      </p:sp>
      <p:sp>
        <p:nvSpPr>
          <p:cNvPr id="7" name="Google Shape;139;p20">
            <a:extLst>
              <a:ext uri="{FF2B5EF4-FFF2-40B4-BE49-F238E27FC236}">
                <a16:creationId xmlns:a16="http://schemas.microsoft.com/office/drawing/2014/main" id="{865443FD-CEED-4FDB-A7DE-4C7D4CC967F4}"/>
              </a:ext>
            </a:extLst>
          </p:cNvPr>
          <p:cNvSpPr txBox="1">
            <a:spLocks/>
          </p:cNvSpPr>
          <p:nvPr/>
        </p:nvSpPr>
        <p:spPr>
          <a:xfrm>
            <a:off x="422795" y="3119427"/>
            <a:ext cx="6346395" cy="784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eaLnBrk="1" hangingPunct="1">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dirty="0">
                <a:solidFill>
                  <a:schemeClr val="bg2">
                    <a:lumMod val="75000"/>
                  </a:schemeClr>
                </a:solidFill>
              </a:rPr>
              <a:t>Introducing</a:t>
            </a:r>
            <a:r>
              <a:rPr lang="en-US" dirty="0">
                <a:solidFill>
                  <a:schemeClr val="accent1">
                    <a:lumMod val="75000"/>
                  </a:schemeClr>
                </a:solidFill>
              </a:rPr>
              <a:t> K</a:t>
            </a:r>
            <a:r>
              <a:rPr lang="en-IN" dirty="0" err="1">
                <a:solidFill>
                  <a:schemeClr val="accent1">
                    <a:lumMod val="75000"/>
                  </a:schemeClr>
                </a:solidFill>
              </a:rPr>
              <a:t>itchSafe</a:t>
            </a:r>
            <a:r>
              <a:rPr lang="en-IN" dirty="0">
                <a:solidFill>
                  <a:schemeClr val="accent1">
                    <a:lumMod val="75000"/>
                  </a:schemeClr>
                </a:solidFill>
              </a:rPr>
              <a:t> 1101</a:t>
            </a:r>
            <a:r>
              <a:rPr lang="en-IN" dirty="0">
                <a:solidFill>
                  <a:schemeClr val="bg2">
                    <a:lumMod val="75000"/>
                  </a:schemeClr>
                </a:solidFill>
              </a:rPr>
              <a:t>,</a:t>
            </a:r>
            <a:r>
              <a:rPr lang="en-IN" dirty="0">
                <a:solidFill>
                  <a:schemeClr val="accent1">
                    <a:lumMod val="75000"/>
                  </a:schemeClr>
                </a:solidFill>
              </a:rPr>
              <a:t> </a:t>
            </a:r>
            <a:r>
              <a:rPr lang="en-IN" dirty="0"/>
              <a:t>a product which is both economic and durable. It makes use of simple electrical components and has </a:t>
            </a:r>
            <a:r>
              <a:rPr lang="en-IN" b="1" dirty="0"/>
              <a:t>very minimal moving parts. </a:t>
            </a:r>
            <a:r>
              <a:rPr lang="en-IN" dirty="0"/>
              <a:t>This product prevents both overcooking and spillage of food material. </a:t>
            </a:r>
          </a:p>
        </p:txBody>
      </p:sp>
      <p:grpSp>
        <p:nvGrpSpPr>
          <p:cNvPr id="8" name="Google Shape;140;p20">
            <a:extLst>
              <a:ext uri="{FF2B5EF4-FFF2-40B4-BE49-F238E27FC236}">
                <a16:creationId xmlns:a16="http://schemas.microsoft.com/office/drawing/2014/main" id="{B82C3402-A652-4ECC-B50D-EC52D1C971C3}"/>
              </a:ext>
            </a:extLst>
          </p:cNvPr>
          <p:cNvGrpSpPr/>
          <p:nvPr/>
        </p:nvGrpSpPr>
        <p:grpSpPr>
          <a:xfrm>
            <a:off x="422796" y="381452"/>
            <a:ext cx="664653" cy="1053757"/>
            <a:chOff x="6718575" y="2318625"/>
            <a:chExt cx="256950" cy="407375"/>
          </a:xfrm>
        </p:grpSpPr>
        <p:sp>
          <p:nvSpPr>
            <p:cNvPr id="9" name="Google Shape;141;p20">
              <a:extLst>
                <a:ext uri="{FF2B5EF4-FFF2-40B4-BE49-F238E27FC236}">
                  <a16:creationId xmlns:a16="http://schemas.microsoft.com/office/drawing/2014/main" id="{9F976147-B438-44A4-ABA4-7F63DC2A6C9C}"/>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p20">
              <a:extLst>
                <a:ext uri="{FF2B5EF4-FFF2-40B4-BE49-F238E27FC236}">
                  <a16:creationId xmlns:a16="http://schemas.microsoft.com/office/drawing/2014/main" id="{CC8972C5-DED9-495F-8CAF-EC0E79B5B477}"/>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p20">
              <a:extLst>
                <a:ext uri="{FF2B5EF4-FFF2-40B4-BE49-F238E27FC236}">
                  <a16:creationId xmlns:a16="http://schemas.microsoft.com/office/drawing/2014/main" id="{09FDA09C-7BD0-4DE3-92C8-5832409EEF5C}"/>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4;p20">
              <a:extLst>
                <a:ext uri="{FF2B5EF4-FFF2-40B4-BE49-F238E27FC236}">
                  <a16:creationId xmlns:a16="http://schemas.microsoft.com/office/drawing/2014/main" id="{DFD05CAB-B2A2-404A-B3BB-032ABA8D276B}"/>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p20">
              <a:extLst>
                <a:ext uri="{FF2B5EF4-FFF2-40B4-BE49-F238E27FC236}">
                  <a16:creationId xmlns:a16="http://schemas.microsoft.com/office/drawing/2014/main" id="{6FAB235B-E06E-4B4B-AE01-4E521C217869}"/>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6;p20">
              <a:extLst>
                <a:ext uri="{FF2B5EF4-FFF2-40B4-BE49-F238E27FC236}">
                  <a16:creationId xmlns:a16="http://schemas.microsoft.com/office/drawing/2014/main" id="{867DFDCB-9DD8-472F-9C1A-B2BE876B3FC4}"/>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p20">
              <a:extLst>
                <a:ext uri="{FF2B5EF4-FFF2-40B4-BE49-F238E27FC236}">
                  <a16:creationId xmlns:a16="http://schemas.microsoft.com/office/drawing/2014/main" id="{A12CC713-4936-4360-A7EA-5D17737BFF04}"/>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p20">
              <a:extLst>
                <a:ext uri="{FF2B5EF4-FFF2-40B4-BE49-F238E27FC236}">
                  <a16:creationId xmlns:a16="http://schemas.microsoft.com/office/drawing/2014/main" id="{84ADF18F-719C-4CDA-8814-805AD90E2690}"/>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028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5" name="Google Shape;125;p19"/>
          <p:cNvSpPr txBox="1">
            <a:spLocks noGrp="1"/>
          </p:cNvSpPr>
          <p:nvPr>
            <p:ph type="body" idx="1"/>
          </p:nvPr>
        </p:nvSpPr>
        <p:spPr>
          <a:xfrm>
            <a:off x="-52626" y="65785"/>
            <a:ext cx="5433771" cy="2414278"/>
          </a:xfrm>
          <a:prstGeom prst="rect">
            <a:avLst/>
          </a:prstGeom>
        </p:spPr>
        <p:txBody>
          <a:bodyPr spcFirstLastPara="1" wrap="square" lIns="91425" tIns="91425" rIns="91425" bIns="91425" anchor="t" anchorCtr="0">
            <a:noAutofit/>
          </a:bodyPr>
          <a:lstStyle/>
          <a:p>
            <a:pPr marL="101600" indent="0">
              <a:buNone/>
            </a:pPr>
            <a:r>
              <a:rPr lang="en" sz="1600" dirty="0"/>
              <a:t>The device here utilizes two parallel circuits which prevents     overcooking by checking the temperature and spillage of food by a electronic arrangement.</a:t>
            </a:r>
          </a:p>
          <a:p>
            <a:pPr marL="101600" indent="0">
              <a:buNone/>
            </a:pPr>
            <a:r>
              <a:rPr lang="en" sz="1600" dirty="0"/>
              <a:t>        </a:t>
            </a:r>
            <a:r>
              <a:rPr lang="en" sz="1600" b="1" u="sng" dirty="0"/>
              <a:t>Spill-Proof Mechanism:</a:t>
            </a:r>
          </a:p>
          <a:p>
            <a:pPr>
              <a:buFont typeface="Wingdings" panose="05000000000000000000" pitchFamily="2" charset="2"/>
              <a:buChar char="Ø"/>
            </a:pPr>
            <a:r>
              <a:rPr lang="en" sz="1600" dirty="0"/>
              <a:t>Electrodes are placed just over the vessel whose height can be adjusted with the help of a button-lock mechanism. The electrode heads are made of stainless steel which does not harm the quality of food and can be cleaned easily.</a:t>
            </a:r>
          </a:p>
          <a:p>
            <a:pPr>
              <a:buFont typeface="Wingdings" panose="05000000000000000000" pitchFamily="2" charset="2"/>
              <a:buChar char="Ø"/>
            </a:pPr>
            <a:r>
              <a:rPr lang="en" sz="1600" dirty="0"/>
              <a:t>Salts and minerals present in the food conduct electricity and complete the circuit. </a:t>
            </a:r>
            <a:r>
              <a:rPr lang="en-US" sz="1600" dirty="0"/>
              <a:t>S</a:t>
            </a:r>
            <a:r>
              <a:rPr lang="en" sz="1600" dirty="0"/>
              <a:t>ince the resistance is high, very low current(order of mA) flows in the circuit and thus does not harm the quality of food</a:t>
            </a:r>
          </a:p>
        </p:txBody>
      </p:sp>
      <p:sp>
        <p:nvSpPr>
          <p:cNvPr id="133" name="Google Shape;133;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descr="Diagram, engineering drawing&#10;&#10;Description automatically generated">
            <a:extLst>
              <a:ext uri="{FF2B5EF4-FFF2-40B4-BE49-F238E27FC236}">
                <a16:creationId xmlns:a16="http://schemas.microsoft.com/office/drawing/2014/main" id="{C3BB64A4-0AE8-4486-B988-F35DD483FC9C}"/>
              </a:ext>
            </a:extLst>
          </p:cNvPr>
          <p:cNvPicPr>
            <a:picLocks noChangeAspect="1"/>
          </p:cNvPicPr>
          <p:nvPr/>
        </p:nvPicPr>
        <p:blipFill rotWithShape="1">
          <a:blip r:embed="rId3"/>
          <a:srcRect l="1912" t="3582" r="3809" b="4972"/>
          <a:stretch/>
        </p:blipFill>
        <p:spPr>
          <a:xfrm>
            <a:off x="5335096" y="692745"/>
            <a:ext cx="3499719" cy="3085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A37FBA75-C322-4F60-9CB7-E2116612DF64}"/>
              </a:ext>
            </a:extLst>
          </p:cNvPr>
          <p:cNvSpPr txBox="1"/>
          <p:nvPr/>
        </p:nvSpPr>
        <p:spPr>
          <a:xfrm>
            <a:off x="52073" y="3919225"/>
            <a:ext cx="7466504" cy="1292662"/>
          </a:xfrm>
          <a:prstGeom prst="rect">
            <a:avLst/>
          </a:prstGeom>
          <a:noFill/>
        </p:spPr>
        <p:txBody>
          <a:bodyPr wrap="square" rtlCol="0">
            <a:spAutoFit/>
          </a:bodyPr>
          <a:lstStyle/>
          <a:p>
            <a:pPr marL="285750" indent="-285750">
              <a:buFont typeface="Wingdings" panose="05000000000000000000" pitchFamily="2" charset="2"/>
              <a:buChar char="Ø"/>
            </a:pPr>
            <a:r>
              <a:rPr lang="en" sz="1600" dirty="0">
                <a:latin typeface="Karla" panose="020B0604020202020204" charset="0"/>
              </a:rPr>
              <a:t>One end is connected at the base of the transistor(NPN). Two batteries are kept in series and are connected to the collector point. Hence, amplification of current occurs which is sent to the solenoidal arrangement, via the emitter point, approximately represented as a resistor of 3 ohms.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5" name="Google Shape;125;p19"/>
          <p:cNvSpPr txBox="1">
            <a:spLocks noGrp="1"/>
          </p:cNvSpPr>
          <p:nvPr>
            <p:ph type="body" idx="1"/>
          </p:nvPr>
        </p:nvSpPr>
        <p:spPr>
          <a:xfrm>
            <a:off x="-85520" y="342078"/>
            <a:ext cx="2683995" cy="3309123"/>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 sz="1600" dirty="0"/>
              <a:t>When the current passes through the Alnico cored solenoid, it behaves as a bar magnet which gets attracted to the iron ring. Now a </a:t>
            </a:r>
            <a:r>
              <a:rPr lang="en-US" sz="1600" dirty="0"/>
              <a:t>circular rubber disc is glued to the solenoid which seals the gas outlet,                              thus stop the cooking(refer the adjacent diagram).</a:t>
            </a:r>
          </a:p>
          <a:p>
            <a:pPr lvl="0" rtl="0">
              <a:spcBef>
                <a:spcPts val="600"/>
              </a:spcBef>
              <a:spcAft>
                <a:spcPts val="0"/>
              </a:spcAft>
              <a:buSzPts val="2000"/>
              <a:buFont typeface="Wingdings" panose="05000000000000000000" pitchFamily="2" charset="2"/>
              <a:buChar char="Ø"/>
            </a:pPr>
            <a:r>
              <a:rPr lang="en-US" sz="1600" dirty="0"/>
              <a:t>The circuit is completed by joining the wires with the corresponding terminals.</a:t>
            </a:r>
          </a:p>
          <a:p>
            <a:pPr lvl="0" rtl="0">
              <a:spcBef>
                <a:spcPts val="600"/>
              </a:spcBef>
              <a:spcAft>
                <a:spcPts val="0"/>
              </a:spcAft>
              <a:buSzPts val="2000"/>
              <a:buFont typeface="Wingdings" panose="05000000000000000000" pitchFamily="2" charset="2"/>
              <a:buChar char="Ø"/>
            </a:pPr>
            <a:endParaRPr lang="en-US" sz="1600" dirty="0"/>
          </a:p>
          <a:p>
            <a:pPr lvl="0" rtl="0">
              <a:spcBef>
                <a:spcPts val="600"/>
              </a:spcBef>
              <a:spcAft>
                <a:spcPts val="0"/>
              </a:spcAft>
              <a:buSzPts val="2000"/>
              <a:buFont typeface="Wingdings" panose="05000000000000000000" pitchFamily="2" charset="2"/>
              <a:buChar char="Ø"/>
            </a:pPr>
            <a:endParaRPr lang="en-US" sz="1600" dirty="0"/>
          </a:p>
          <a:p>
            <a:pPr lvl="0" rtl="0">
              <a:spcBef>
                <a:spcPts val="600"/>
              </a:spcBef>
              <a:spcAft>
                <a:spcPts val="0"/>
              </a:spcAft>
              <a:buSzPts val="2000"/>
              <a:buFont typeface="Wingdings" panose="05000000000000000000" pitchFamily="2" charset="2"/>
              <a:buChar char="Ø"/>
            </a:pPr>
            <a:endParaRPr lang="en-US" sz="1600" dirty="0"/>
          </a:p>
          <a:p>
            <a:pPr lvl="0" rtl="0">
              <a:spcBef>
                <a:spcPts val="600"/>
              </a:spcBef>
              <a:spcAft>
                <a:spcPts val="0"/>
              </a:spcAft>
              <a:buSzPts val="2000"/>
              <a:buFont typeface="Wingdings" panose="05000000000000000000" pitchFamily="2" charset="2"/>
              <a:buChar char="Ø"/>
            </a:pPr>
            <a:endParaRPr lang="en-US" sz="1600" dirty="0"/>
          </a:p>
          <a:p>
            <a:pPr lvl="0" rtl="0">
              <a:spcBef>
                <a:spcPts val="600"/>
              </a:spcBef>
              <a:spcAft>
                <a:spcPts val="0"/>
              </a:spcAft>
              <a:buSzPts val="2000"/>
              <a:buFont typeface="Wingdings" panose="05000000000000000000" pitchFamily="2" charset="2"/>
              <a:buChar char="Ø"/>
            </a:pPr>
            <a:endParaRPr lang="en-US" sz="1600" dirty="0"/>
          </a:p>
          <a:p>
            <a:pPr marL="101600" lvl="0" indent="0" rtl="0">
              <a:spcBef>
                <a:spcPts val="600"/>
              </a:spcBef>
              <a:spcAft>
                <a:spcPts val="0"/>
              </a:spcAft>
              <a:buSzPts val="2000"/>
              <a:buNone/>
            </a:pPr>
            <a:endParaRPr lang="en-US" sz="1600" dirty="0"/>
          </a:p>
          <a:p>
            <a:pPr marL="101600" lvl="0" indent="0" algn="l" rtl="0">
              <a:spcBef>
                <a:spcPts val="600"/>
              </a:spcBef>
              <a:spcAft>
                <a:spcPts val="0"/>
              </a:spcAft>
              <a:buSzPts val="2000"/>
              <a:buNone/>
            </a:pPr>
            <a:endParaRPr sz="1600" dirty="0"/>
          </a:p>
        </p:txBody>
      </p:sp>
      <p:sp>
        <p:nvSpPr>
          <p:cNvPr id="133" name="Google Shape;133;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2" name="Picture 11" descr="A picture containing indoor, helmet, eaten, engine&#10;&#10;Description automatically generated">
            <a:extLst>
              <a:ext uri="{FF2B5EF4-FFF2-40B4-BE49-F238E27FC236}">
                <a16:creationId xmlns:a16="http://schemas.microsoft.com/office/drawing/2014/main" id="{E74FCCD0-B721-44D8-B079-EC5601051DA4}"/>
              </a:ext>
            </a:extLst>
          </p:cNvPr>
          <p:cNvPicPr>
            <a:picLocks noChangeAspect="1"/>
          </p:cNvPicPr>
          <p:nvPr/>
        </p:nvPicPr>
        <p:blipFill rotWithShape="1">
          <a:blip r:embed="rId3"/>
          <a:srcRect t="29544" b="21471"/>
          <a:stretch/>
        </p:blipFill>
        <p:spPr>
          <a:xfrm>
            <a:off x="6105411" y="1158120"/>
            <a:ext cx="2893219" cy="2085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EF9E6B4B-F86E-4C8A-AC5A-BD5A3D858351}"/>
              </a:ext>
            </a:extLst>
          </p:cNvPr>
          <p:cNvSpPr txBox="1"/>
          <p:nvPr/>
        </p:nvSpPr>
        <p:spPr>
          <a:xfrm>
            <a:off x="6925588" y="757336"/>
            <a:ext cx="1447251" cy="307777"/>
          </a:xfrm>
          <a:prstGeom prst="rect">
            <a:avLst/>
          </a:prstGeom>
          <a:noFill/>
        </p:spPr>
        <p:txBody>
          <a:bodyPr wrap="square" rtlCol="0">
            <a:spAutoFit/>
          </a:bodyPr>
          <a:lstStyle/>
          <a:p>
            <a:r>
              <a:rPr lang="en-US" b="1" dirty="0">
                <a:latin typeface="Book Antiqua" panose="02040602050305030304" pitchFamily="18" charset="0"/>
              </a:rPr>
              <a:t>The gas outlet</a:t>
            </a:r>
            <a:r>
              <a:rPr lang="en-US" b="1" dirty="0"/>
              <a:t>.</a:t>
            </a:r>
            <a:endParaRPr lang="en-IN" b="1" dirty="0"/>
          </a:p>
        </p:txBody>
      </p:sp>
      <p:sp>
        <p:nvSpPr>
          <p:cNvPr id="3" name="TextBox 2">
            <a:extLst>
              <a:ext uri="{FF2B5EF4-FFF2-40B4-BE49-F238E27FC236}">
                <a16:creationId xmlns:a16="http://schemas.microsoft.com/office/drawing/2014/main" id="{16CE39A2-6819-468B-9C58-B4C30730EC2D}"/>
              </a:ext>
            </a:extLst>
          </p:cNvPr>
          <p:cNvSpPr txBox="1"/>
          <p:nvPr/>
        </p:nvSpPr>
        <p:spPr>
          <a:xfrm>
            <a:off x="2486641" y="3336166"/>
            <a:ext cx="5065380" cy="1569660"/>
          </a:xfrm>
          <a:prstGeom prst="rect">
            <a:avLst/>
          </a:prstGeom>
          <a:noFill/>
        </p:spPr>
        <p:txBody>
          <a:bodyPr wrap="square" rtlCol="0">
            <a:spAutoFit/>
          </a:bodyPr>
          <a:lstStyle/>
          <a:p>
            <a:r>
              <a:rPr lang="en-US" u="sng" dirty="0"/>
              <a:t>Note</a:t>
            </a:r>
            <a:r>
              <a:rPr lang="en-US" sz="1600" u="sng" dirty="0">
                <a:latin typeface="Karla" panose="020B0604020202020204" charset="0"/>
              </a:rPr>
              <a:t>: </a:t>
            </a:r>
            <a:r>
              <a:rPr lang="en-US" sz="1600" dirty="0">
                <a:latin typeface="Karla" panose="020B0604020202020204" charset="0"/>
              </a:rPr>
              <a:t>The gas outlet and region surrounding does not get much hotter than room temperature as the gas burns only upon coming in contact with the air after passing through the burner as verified experimentally. Hence the solenoid mechanism remains intact and functional over long periods.''</a:t>
            </a:r>
            <a:endParaRPr lang="en-IN" sz="1600" dirty="0">
              <a:latin typeface="Karla" panose="020B0604020202020204" charset="0"/>
            </a:endParaRPr>
          </a:p>
        </p:txBody>
      </p:sp>
      <p:pic>
        <p:nvPicPr>
          <p:cNvPr id="7" name="Picture 6" descr="Diagram, engineering drawing&#10;&#10;Description automatically generated">
            <a:extLst>
              <a:ext uri="{FF2B5EF4-FFF2-40B4-BE49-F238E27FC236}">
                <a16:creationId xmlns:a16="http://schemas.microsoft.com/office/drawing/2014/main" id="{FFC427F7-05C7-4845-813D-F4FB0A6D411C}"/>
              </a:ext>
            </a:extLst>
          </p:cNvPr>
          <p:cNvPicPr>
            <a:picLocks noChangeAspect="1"/>
          </p:cNvPicPr>
          <p:nvPr/>
        </p:nvPicPr>
        <p:blipFill rotWithShape="1">
          <a:blip r:embed="rId4"/>
          <a:srcRect t="12147" r="4578" b="23517"/>
          <a:stretch/>
        </p:blipFill>
        <p:spPr>
          <a:xfrm>
            <a:off x="2598474" y="410460"/>
            <a:ext cx="3356945" cy="2832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328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5" name="Google Shape;125;p19"/>
          <p:cNvSpPr txBox="1">
            <a:spLocks noGrp="1"/>
          </p:cNvSpPr>
          <p:nvPr>
            <p:ph type="body" idx="1"/>
          </p:nvPr>
        </p:nvSpPr>
        <p:spPr>
          <a:xfrm>
            <a:off x="188259" y="316049"/>
            <a:ext cx="6723530" cy="4433801"/>
          </a:xfrm>
          <a:prstGeom prst="rect">
            <a:avLst/>
          </a:prstGeom>
        </p:spPr>
        <p:txBody>
          <a:bodyPr spcFirstLastPara="1" wrap="square" lIns="91425" tIns="91425" rIns="91425" bIns="91425" anchor="t" anchorCtr="0">
            <a:noAutofit/>
          </a:bodyPr>
          <a:lstStyle/>
          <a:p>
            <a:pPr marL="101600" lvl="0" indent="0" rtl="0">
              <a:spcBef>
                <a:spcPts val="600"/>
              </a:spcBef>
              <a:spcAft>
                <a:spcPts val="0"/>
              </a:spcAft>
              <a:buSzPts val="2000"/>
              <a:buNone/>
            </a:pPr>
            <a:r>
              <a:rPr lang="en-US" sz="1600" dirty="0"/>
              <a:t>  </a:t>
            </a:r>
            <a:r>
              <a:rPr lang="en-US" sz="1600" b="1" u="sng" dirty="0"/>
              <a:t>Prevention of overcooking:</a:t>
            </a:r>
          </a:p>
          <a:p>
            <a:pPr marL="101600" lvl="0" indent="0" rtl="0">
              <a:spcBef>
                <a:spcPts val="600"/>
              </a:spcBef>
              <a:spcAft>
                <a:spcPts val="0"/>
              </a:spcAft>
              <a:buSzPts val="2000"/>
              <a:buNone/>
            </a:pPr>
            <a:endParaRPr lang="en-US" sz="1600" b="1" u="sng" dirty="0"/>
          </a:p>
          <a:p>
            <a:pPr>
              <a:buFont typeface="Wingdings" panose="05000000000000000000" pitchFamily="2" charset="2"/>
              <a:buChar char="Ø"/>
            </a:pPr>
            <a:r>
              <a:rPr lang="en-US" sz="1600" dirty="0"/>
              <a:t>We know that food have major amount of water and oil and thus cook constantly at the boiling point of fluids. Overcooking is defined by charring and drying of fluids which causes the rise of temperature of food and the containing vessel.</a:t>
            </a:r>
          </a:p>
          <a:p>
            <a:pPr lvl="0" rtl="0">
              <a:spcBef>
                <a:spcPts val="600"/>
              </a:spcBef>
              <a:spcAft>
                <a:spcPts val="0"/>
              </a:spcAft>
              <a:buSzPts val="2000"/>
              <a:buFont typeface="Wingdings" panose="05000000000000000000" pitchFamily="2" charset="2"/>
              <a:buChar char="Ø"/>
            </a:pPr>
            <a:r>
              <a:rPr lang="en-US" sz="1600" dirty="0"/>
              <a:t>This device makes use of the property that the threshold voltage reduces with increase in temperature of the p-n junction.        </a:t>
            </a:r>
          </a:p>
          <a:p>
            <a:pPr>
              <a:buFont typeface="Wingdings" panose="05000000000000000000" pitchFamily="2" charset="2"/>
              <a:buChar char="Ø"/>
            </a:pPr>
            <a:r>
              <a:rPr lang="en-US" sz="1600" dirty="0"/>
              <a:t>The transistor(on the right) remains in contact with the vessel in this arrangement. Hence when the temperature increases, the transistor switches on and activates the relay which in turn drives the solenoid mechanism and the gas flow is cut off.</a:t>
            </a:r>
          </a:p>
          <a:p>
            <a:pPr>
              <a:buFont typeface="Wingdings" panose="05000000000000000000" pitchFamily="2" charset="2"/>
              <a:buChar char="Ø"/>
            </a:pPr>
            <a:r>
              <a:rPr lang="en-US" sz="1600" dirty="0"/>
              <a:t>The potentiometer here is used to set the maximum temperature at which the cooking vessel is allowed to reach.</a:t>
            </a:r>
          </a:p>
          <a:p>
            <a:pPr>
              <a:buFont typeface="Wingdings" panose="05000000000000000000" pitchFamily="2" charset="2"/>
              <a:buChar char="Ø"/>
            </a:pPr>
            <a:r>
              <a:rPr lang="en-US" sz="1600" dirty="0"/>
              <a:t>The batteries and the solenoidal arrangement are shared between these two circuits ultimately resulting in cut-off of the gas supply.</a:t>
            </a:r>
          </a:p>
          <a:p>
            <a:pPr marL="101600" indent="0">
              <a:buNone/>
            </a:pPr>
            <a:endParaRPr lang="en-US" sz="1600" dirty="0"/>
          </a:p>
          <a:p>
            <a:pPr>
              <a:buFont typeface="Wingdings" panose="05000000000000000000" pitchFamily="2" charset="2"/>
              <a:buChar char="Ø"/>
            </a:pPr>
            <a:endParaRPr lang="en-US" sz="1600" dirty="0"/>
          </a:p>
          <a:p>
            <a:pPr marL="101600" lvl="0" indent="0" algn="l" rtl="0">
              <a:spcBef>
                <a:spcPts val="600"/>
              </a:spcBef>
              <a:spcAft>
                <a:spcPts val="0"/>
              </a:spcAft>
              <a:buSzPts val="2000"/>
              <a:buNone/>
            </a:pPr>
            <a:endParaRPr sz="1600" dirty="0"/>
          </a:p>
        </p:txBody>
      </p:sp>
      <p:sp>
        <p:nvSpPr>
          <p:cNvPr id="133" name="Google Shape;133;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57485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5" name="Google Shape;125;p19"/>
          <p:cNvSpPr txBox="1">
            <a:spLocks noGrp="1"/>
          </p:cNvSpPr>
          <p:nvPr>
            <p:ph type="body" idx="1"/>
          </p:nvPr>
        </p:nvSpPr>
        <p:spPr>
          <a:xfrm>
            <a:off x="0" y="1"/>
            <a:ext cx="6911789" cy="474985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buFont typeface="Wingdings" panose="05000000000000000000" pitchFamily="2" charset="2"/>
              <a:buChar char="Ø"/>
            </a:pPr>
            <a:r>
              <a:rPr lang="en-US" sz="1600" dirty="0"/>
              <a:t>A LED bulb is attached in parallel combination which helps us to detect that the gas connection has been switched off.</a:t>
            </a:r>
          </a:p>
          <a:p>
            <a:pPr lvl="0" algn="l" rtl="0">
              <a:spcBef>
                <a:spcPts val="600"/>
              </a:spcBef>
              <a:spcAft>
                <a:spcPts val="0"/>
              </a:spcAft>
              <a:buSzPts val="2000"/>
              <a:buFont typeface="Wingdings" panose="05000000000000000000" pitchFamily="2" charset="2"/>
              <a:buChar char="Ø"/>
            </a:pPr>
            <a:r>
              <a:rPr lang="en-US" sz="1600" dirty="0"/>
              <a:t>The circuit is completed by attaching the wires to the corresponding terminals.</a:t>
            </a:r>
            <a:endParaRPr sz="1600" dirty="0"/>
          </a:p>
        </p:txBody>
      </p:sp>
      <p:sp>
        <p:nvSpPr>
          <p:cNvPr id="133" name="Google Shape;133;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descr="A picture containing text, electronics&#10;&#10;Description automatically generated">
            <a:extLst>
              <a:ext uri="{FF2B5EF4-FFF2-40B4-BE49-F238E27FC236}">
                <a16:creationId xmlns:a16="http://schemas.microsoft.com/office/drawing/2014/main" id="{38CB1349-63AC-4433-9293-D8752A3D6F94}"/>
              </a:ext>
            </a:extLst>
          </p:cNvPr>
          <p:cNvPicPr>
            <a:picLocks noChangeAspect="1"/>
          </p:cNvPicPr>
          <p:nvPr/>
        </p:nvPicPr>
        <p:blipFill rotWithShape="1">
          <a:blip r:embed="rId3"/>
          <a:srcRect l="11139" t="10579" b="12659"/>
          <a:stretch/>
        </p:blipFill>
        <p:spPr>
          <a:xfrm>
            <a:off x="385999" y="1480144"/>
            <a:ext cx="7318365" cy="317079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4557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5D22E"/>
        </a:solid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797398" y="1305754"/>
            <a:ext cx="6180948" cy="22557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800" dirty="0">
                <a:latin typeface="Karla" panose="020B0604020202020204" charset="0"/>
              </a:rPr>
              <a:t>The </a:t>
            </a:r>
            <a:r>
              <a:rPr lang="en-US" sz="1800" dirty="0" err="1">
                <a:latin typeface="Karla" panose="020B0604020202020204" charset="0"/>
              </a:rPr>
              <a:t>KitchSafe</a:t>
            </a:r>
            <a:r>
              <a:rPr lang="en-US" sz="1800" dirty="0">
                <a:latin typeface="Karla" panose="020B0604020202020204" charset="0"/>
              </a:rPr>
              <a:t> 1101 utilizes simple electrical components and does the job perfectly.</a:t>
            </a:r>
          </a:p>
          <a:p>
            <a:pPr marL="285750" lvl="0" indent="-285750" algn="l" rtl="0">
              <a:spcBef>
                <a:spcPts val="600"/>
              </a:spcBef>
              <a:spcAft>
                <a:spcPts val="0"/>
              </a:spcAft>
              <a:buFont typeface="Wingdings" panose="05000000000000000000" pitchFamily="2" charset="2"/>
              <a:buChar char="Ø"/>
            </a:pPr>
            <a:r>
              <a:rPr lang="en-US" sz="1800" dirty="0">
                <a:latin typeface="Karla" panose="020B0604020202020204" charset="0"/>
              </a:rPr>
              <a:t>The maximum temperature can be adjusted according to the food material cooked and spillage can be avoided by just setting up the maximum height </a:t>
            </a:r>
            <a:r>
              <a:rPr lang="en-US" sz="1800" dirty="0" err="1">
                <a:latin typeface="Karla" panose="020B0604020202020204" charset="0"/>
              </a:rPr>
              <a:t>upto</a:t>
            </a:r>
            <a:r>
              <a:rPr lang="en-US" sz="1800" dirty="0">
                <a:latin typeface="Karla" panose="020B0604020202020204" charset="0"/>
              </a:rPr>
              <a:t> which the contents can rise.</a:t>
            </a:r>
          </a:p>
          <a:p>
            <a:pPr marL="285750" lvl="0" indent="-285750" algn="l" rtl="0">
              <a:spcBef>
                <a:spcPts val="600"/>
              </a:spcBef>
              <a:spcAft>
                <a:spcPts val="0"/>
              </a:spcAft>
              <a:buFont typeface="Wingdings" panose="05000000000000000000" pitchFamily="2" charset="2"/>
              <a:buChar char="Ø"/>
            </a:pPr>
            <a:r>
              <a:rPr lang="en-US" sz="1800" dirty="0">
                <a:latin typeface="Karla" panose="020B0604020202020204" charset="0"/>
              </a:rPr>
              <a:t>There are almost no moving components hence they are durable and easy to maintain.</a:t>
            </a:r>
          </a:p>
          <a:p>
            <a:pPr marL="285750" lvl="0" indent="-285750" algn="l" rtl="0">
              <a:spcBef>
                <a:spcPts val="600"/>
              </a:spcBef>
              <a:spcAft>
                <a:spcPts val="0"/>
              </a:spcAft>
              <a:buFont typeface="Wingdings" panose="05000000000000000000" pitchFamily="2" charset="2"/>
              <a:buChar char="Ø"/>
            </a:pPr>
            <a:r>
              <a:rPr lang="en-US" sz="1800" dirty="0">
                <a:latin typeface="Karla" panose="020B0604020202020204" charset="0"/>
              </a:rPr>
              <a:t> This device doesn’t occupy much space and can be used pretty much for anything being cooked.</a:t>
            </a:r>
          </a:p>
          <a:p>
            <a:pPr marL="285750" lvl="0" indent="-285750" algn="l" rtl="0">
              <a:spcBef>
                <a:spcPts val="600"/>
              </a:spcBef>
              <a:spcAft>
                <a:spcPts val="0"/>
              </a:spcAft>
              <a:buFont typeface="Wingdings" panose="05000000000000000000" pitchFamily="2" charset="2"/>
              <a:buChar char="Ø"/>
            </a:pPr>
            <a:r>
              <a:rPr lang="en-US" sz="1800" dirty="0">
                <a:latin typeface="Karla" panose="020B0604020202020204" charset="0"/>
              </a:rPr>
              <a:t>Considering everything, the retail price of the device is not expected to rise beyond 1500 INR.</a:t>
            </a:r>
            <a:endParaRPr sz="1800" dirty="0">
              <a:latin typeface="Karla" panose="020B0604020202020204" charset="0"/>
            </a:endParaRPr>
          </a:p>
        </p:txBody>
      </p:sp>
      <p:sp>
        <p:nvSpPr>
          <p:cNvPr id="119" name="Google Shape;11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Google Shape;124;p19">
            <a:extLst>
              <a:ext uri="{FF2B5EF4-FFF2-40B4-BE49-F238E27FC236}">
                <a16:creationId xmlns:a16="http://schemas.microsoft.com/office/drawing/2014/main" id="{916C082F-4E29-4A37-8241-855704B123AC}"/>
              </a:ext>
            </a:extLst>
          </p:cNvPr>
          <p:cNvSpPr txBox="1">
            <a:spLocks/>
          </p:cNvSpPr>
          <p:nvPr/>
        </p:nvSpPr>
        <p:spPr>
          <a:xfrm>
            <a:off x="278759" y="317451"/>
            <a:ext cx="6364088" cy="485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800" b="1" dirty="0">
                <a:solidFill>
                  <a:schemeClr val="bg2">
                    <a:lumMod val="75000"/>
                  </a:schemeClr>
                </a:solidFill>
                <a:latin typeface="Karla" panose="020B0604020202020204" charset="0"/>
              </a:rPr>
              <a:t>UNIQUE</a:t>
            </a:r>
            <a:r>
              <a:rPr lang="en-IN" sz="2800" b="1" dirty="0">
                <a:solidFill>
                  <a:srgbClr val="B41249"/>
                </a:solidFill>
                <a:latin typeface="Karla" panose="020B0604020202020204" charset="0"/>
              </a:rPr>
              <a:t> </a:t>
            </a:r>
            <a:r>
              <a:rPr lang="en-IN" sz="2800" b="1" dirty="0">
                <a:solidFill>
                  <a:srgbClr val="65D22E"/>
                </a:solidFill>
                <a:latin typeface="Karla" panose="020B0604020202020204" charset="0"/>
              </a:rPr>
              <a:t>SELLING POINTS</a:t>
            </a:r>
            <a:r>
              <a:rPr lang="en-IN" sz="2800" b="1" dirty="0">
                <a:solidFill>
                  <a:schemeClr val="bg2">
                    <a:lumMod val="75000"/>
                  </a:schemeClr>
                </a:solidFill>
                <a:latin typeface="Karla" panose="020B0604020202020204" charset="0"/>
              </a:rPr>
              <a:t> </a:t>
            </a:r>
            <a:r>
              <a:rPr lang="en-IN" sz="2800" b="1" dirty="0">
                <a:solidFill>
                  <a:schemeClr val="bg2">
                    <a:lumMod val="50000"/>
                  </a:schemeClr>
                </a:solidFill>
                <a:latin typeface="Karla" panose="020B0604020202020204" charset="0"/>
              </a:rPr>
              <a:t> </a:t>
            </a:r>
            <a:r>
              <a:rPr lang="en-IN" sz="2800" b="1" dirty="0">
                <a:solidFill>
                  <a:srgbClr val="65D22E"/>
                </a:solidFill>
                <a:latin typeface="Karla" panose="020B0604020202020204" charset="0"/>
              </a:rPr>
              <a:t>  </a:t>
            </a:r>
          </a:p>
        </p:txBody>
      </p:sp>
    </p:spTree>
  </p:cSld>
  <p:clrMapOvr>
    <a:masterClrMapping/>
  </p:clrMapOvr>
</p:sld>
</file>

<file path=ppt/theme/theme1.xml><?xml version="1.0" encoding="utf-8"?>
<a:theme xmlns:a="http://schemas.openxmlformats.org/drawingml/2006/main" name="Arviragus template">
  <a:themeElements>
    <a:clrScheme name="Custom 1">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NTIRVE 21 - Copy" id="{89A858DE-92A6-49B9-82E1-546AFE1920AE}" vid="{6AB925AF-9BDA-4F35-B2E7-A2E209F5C7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CONTIRVE 21 - Copy</Template>
  <TotalTime>970</TotalTime>
  <Words>1281</Words>
  <Application>Microsoft Office PowerPoint</Application>
  <PresentationFormat>On-screen Show (16:9)</PresentationFormat>
  <Paragraphs>92</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Montserrat</vt:lpstr>
      <vt:lpstr>Wingdings</vt:lpstr>
      <vt:lpstr>Karla</vt:lpstr>
      <vt:lpstr>Arial</vt:lpstr>
      <vt:lpstr>ItalicT</vt:lpstr>
      <vt:lpstr>Leelawadee UI Semilight</vt:lpstr>
      <vt:lpstr>Algerian</vt:lpstr>
      <vt:lpstr>Book Antiqua</vt:lpstr>
      <vt:lpstr>Arviragus template</vt:lpstr>
      <vt:lpstr>Team Name: Team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Finishing Canvas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Madhav R</cp:lastModifiedBy>
  <cp:revision>68</cp:revision>
  <dcterms:modified xsi:type="dcterms:W3CDTF">2021-04-11T11:40:08Z</dcterms:modified>
</cp:coreProperties>
</file>