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 Slab"/>
      <p:regular r:id="rId28"/>
      <p:bold r:id="rId29"/>
    </p:embeddedFont>
    <p:embeddedFont>
      <p:font typeface="Titillium Web SemiBold"/>
      <p:regular r:id="rId30"/>
      <p:bold r:id="rId31"/>
      <p:italic r:id="rId32"/>
      <p:boldItalic r:id="rId33"/>
    </p:embeddedFont>
    <p:embeddedFont>
      <p:font typeface="Roboto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  <p:embeddedFont>
      <p:font typeface="Titillium Web"/>
      <p:regular r:id="rId42"/>
      <p:bold r:id="rId43"/>
      <p:italic r:id="rId44"/>
      <p:boldItalic r:id="rId45"/>
    </p:embeddedFont>
    <p:embeddedFont>
      <p:font typeface="Titillium Web Light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42" Type="http://schemas.openxmlformats.org/officeDocument/2006/relationships/font" Target="fonts/TitilliumWeb-regular.fntdata"/><Relationship Id="rId41" Type="http://schemas.openxmlformats.org/officeDocument/2006/relationships/font" Target="fonts/Lato-boldItalic.fntdata"/><Relationship Id="rId44" Type="http://schemas.openxmlformats.org/officeDocument/2006/relationships/font" Target="fonts/TitilliumWeb-italic.fntdata"/><Relationship Id="rId43" Type="http://schemas.openxmlformats.org/officeDocument/2006/relationships/font" Target="fonts/TitilliumWeb-bold.fntdata"/><Relationship Id="rId46" Type="http://schemas.openxmlformats.org/officeDocument/2006/relationships/font" Target="fonts/TitilliumWebLight-regular.fntdata"/><Relationship Id="rId45" Type="http://schemas.openxmlformats.org/officeDocument/2006/relationships/font" Target="fonts/TitilliumWeb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TitilliumWebLight-italic.fntdata"/><Relationship Id="rId47" Type="http://schemas.openxmlformats.org/officeDocument/2006/relationships/font" Target="fonts/TitilliumWebLight-bold.fntdata"/><Relationship Id="rId49" Type="http://schemas.openxmlformats.org/officeDocument/2006/relationships/font" Target="fonts/TitilliumWeb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TitilliumWebSemiBold-bold.fntdata"/><Relationship Id="rId30" Type="http://schemas.openxmlformats.org/officeDocument/2006/relationships/font" Target="fonts/TitilliumWebSemiBold-regular.fntdata"/><Relationship Id="rId33" Type="http://schemas.openxmlformats.org/officeDocument/2006/relationships/font" Target="fonts/TitilliumWebSemiBold-boldItalic.fntdata"/><Relationship Id="rId32" Type="http://schemas.openxmlformats.org/officeDocument/2006/relationships/font" Target="fonts/TitilliumWebSemiBold-italic.fntdata"/><Relationship Id="rId35" Type="http://schemas.openxmlformats.org/officeDocument/2006/relationships/font" Target="fonts/Roboto-bold.fntdata"/><Relationship Id="rId34" Type="http://schemas.openxmlformats.org/officeDocument/2006/relationships/font" Target="fonts/Roboto-regular.fntdata"/><Relationship Id="rId37" Type="http://schemas.openxmlformats.org/officeDocument/2006/relationships/font" Target="fonts/Roboto-boldItalic.fntdata"/><Relationship Id="rId36" Type="http://schemas.openxmlformats.org/officeDocument/2006/relationships/font" Target="fonts/Roboto-italic.fntdata"/><Relationship Id="rId39" Type="http://schemas.openxmlformats.org/officeDocument/2006/relationships/font" Target="fonts/Lato-bold.fntdata"/><Relationship Id="rId38" Type="http://schemas.openxmlformats.org/officeDocument/2006/relationships/font" Target="fonts/Lato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Slab-regular.fntdata"/><Relationship Id="rId27" Type="http://schemas.openxmlformats.org/officeDocument/2006/relationships/slide" Target="slides/slide21.xml"/><Relationship Id="rId29" Type="http://schemas.openxmlformats.org/officeDocument/2006/relationships/font" Target="fonts/RobotoSlab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0a6c46238_2_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0a6c46238_2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0a6c46238_2_18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0a6c46238_2_1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0a6c46238_2_21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0a6c46238_2_2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0a6c46238_2_23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0a6c46238_2_2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0a6c46238_2_25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0a6c46238_2_2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0a6c46238_2_27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0a6c46238_2_2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0a6c46238_2_29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0a6c46238_2_2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0a6c46238_2_32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0a6c46238_2_3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0a6c46238_2_34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0a6c46238_2_3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0a6c46238_2_36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0a6c46238_2_3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0a6c46238_2_37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10a6c46238_2_3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0a6c46238_2_3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0a6c46238_2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0a6c46238_2_38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10a6c46238_2_3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0a6c46238_2_4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10a6c46238_2_4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0a6c46238_2_5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0a6c46238_2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0a6c46238_2_7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0a6c46238_2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0a6c46238_2_10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0a6c46238_2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0a6c46238_2_12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0a6c46238_2_1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0a6c46238_2_17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0a6c46238_2_1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0a6c46238_2_14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0a6c46238_2_1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0a6c46238_2_16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0a6c46238_2_1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5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71" name="Google Shape;71;p15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6000">
                  <a:schemeClr val="accent3"/>
                </a:gs>
                <a:gs pos="78000">
                  <a:schemeClr val="accen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15"/>
          <p:cNvSpPr txBox="1"/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2"/>
            </a:gs>
            <a:gs pos="37000">
              <a:schemeClr val="accent1"/>
            </a:gs>
            <a:gs pos="100000">
              <a:schemeClr val="dk1"/>
            </a:gs>
          </a:gsLst>
          <a:lin ang="3600008" scaled="0"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77" name="Google Shape;77;p16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78" name="Google Shape;78;p16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" name="Google Shape;80;p16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81" name="Google Shape;81;p16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7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85" name="Google Shape;85;p17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1552750" y="906351"/>
            <a:ext cx="60384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44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⦿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indent="-444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⌾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indent="-444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•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indent="-444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●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indent="-444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○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indent="-444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■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indent="-444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●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indent="-444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○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indent="-444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400"/>
              <a:buFont typeface="Titillium Web SemiBold"/>
              <a:buChar char="■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761999" y="762000"/>
            <a:ext cx="599400" cy="472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4"/>
                    </a:gs>
                    <a:gs pos="27000">
                      <a:schemeClr val="accent3"/>
                    </a:gs>
                    <a:gs pos="84000">
                      <a:schemeClr val="accent2"/>
                    </a:gs>
                    <a:gs pos="100000">
                      <a:schemeClr val="accent2"/>
                    </a:gs>
                  </a:gsLst>
                  <a:lin ang="3599321" scaled="0"/>
                </a:gradFill>
                <a:latin typeface="Arial"/>
              </a:rPr>
              <a:t>“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8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92" name="Google Shape;92;p18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" name="Google Shape;94;p18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95" name="Google Shape;95;p18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p18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⦿"/>
              <a:defRPr/>
            </a:lvl1pPr>
            <a:lvl2pPr indent="-381000" lvl="1" marL="914400" rtl="0">
              <a:spcBef>
                <a:spcPts val="1000"/>
              </a:spcBef>
              <a:spcAft>
                <a:spcPts val="0"/>
              </a:spcAft>
              <a:buSzPts val="2400"/>
              <a:buChar char="⌾"/>
              <a:defRPr/>
            </a:lvl2pPr>
            <a:lvl3pPr indent="-381000" lvl="2" marL="1371600" rtl="0"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10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1000"/>
              </a:spcBef>
              <a:spcAft>
                <a:spcPts val="10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9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102" name="Google Shape;102;p19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" name="Google Shape;104;p19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105" name="Google Shape;105;p19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9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19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855275" y="1627900"/>
            <a:ext cx="34731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9" name="Google Shape;109;p19"/>
          <p:cNvSpPr txBox="1"/>
          <p:nvPr>
            <p:ph idx="2" type="body"/>
          </p:nvPr>
        </p:nvSpPr>
        <p:spPr>
          <a:xfrm>
            <a:off x="4815599" y="1627900"/>
            <a:ext cx="34731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20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113" name="Google Shape;113;p20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" name="Google Shape;115;p20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116" name="Google Shape;116;p20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20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855300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414199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1" name="Google Shape;121;p20"/>
          <p:cNvSpPr txBox="1"/>
          <p:nvPr>
            <p:ph idx="3" type="body"/>
          </p:nvPr>
        </p:nvSpPr>
        <p:spPr>
          <a:xfrm>
            <a:off x="5973097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21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125" name="Google Shape;125;p21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Google Shape;127;p21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128" name="Google Shape;128;p21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130;p21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2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134" name="Google Shape;134;p22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2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855300" y="4406300"/>
            <a:ext cx="7433400" cy="34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10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3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140" name="Google Shape;140;p23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3" name="Google Shape;143;p23"/>
          <p:cNvGrpSpPr/>
          <p:nvPr/>
        </p:nvGrpSpPr>
        <p:grpSpPr>
          <a:xfrm rot="10800000">
            <a:off x="2" y="0"/>
            <a:ext cx="2167839" cy="1251620"/>
            <a:chOff x="6975702" y="3891625"/>
            <a:chExt cx="2167839" cy="1251620"/>
          </a:xfrm>
        </p:grpSpPr>
        <p:sp>
          <p:nvSpPr>
            <p:cNvPr id="144" name="Google Shape;144;p23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59932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olor background">
  <p:cSld name="BLANK_1">
    <p:bg>
      <p:bgPr>
        <a:gradFill>
          <a:gsLst>
            <a:gs pos="0">
              <a:schemeClr val="accent4"/>
            </a:gs>
            <a:gs pos="26000">
              <a:schemeClr val="accent3"/>
            </a:gs>
            <a:gs pos="78000">
              <a:schemeClr val="accent2"/>
            </a:gs>
            <a:gs pos="100000">
              <a:schemeClr val="accent1"/>
            </a:gs>
          </a:gsLst>
          <a:lin ang="2698631" scaled="0"/>
        </a:gra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/>
          <p:nvPr/>
        </p:nvSpPr>
        <p:spPr>
          <a:xfrm>
            <a:off x="-5" y="-4"/>
            <a:ext cx="3882108" cy="2241339"/>
          </a:xfrm>
          <a:custGeom>
            <a:rect b="b" l="l" r="r" t="t"/>
            <a:pathLst>
              <a:path extrusionOk="0" h="1486792" w="2575196">
                <a:moveTo>
                  <a:pt x="0" y="0"/>
                </a:moveTo>
                <a:lnTo>
                  <a:pt x="0" y="1486792"/>
                </a:lnTo>
                <a:lnTo>
                  <a:pt x="2575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4"/>
          <p:cNvSpPr/>
          <p:nvPr/>
        </p:nvSpPr>
        <p:spPr>
          <a:xfrm>
            <a:off x="6975702" y="3891625"/>
            <a:ext cx="2167821" cy="1251611"/>
          </a:xfrm>
          <a:custGeom>
            <a:rect b="b" l="l" r="r" t="t"/>
            <a:pathLst>
              <a:path extrusionOk="0" h="830256" w="1438024">
                <a:moveTo>
                  <a:pt x="1438024" y="0"/>
                </a:moveTo>
                <a:lnTo>
                  <a:pt x="0" y="830256"/>
                </a:lnTo>
                <a:lnTo>
                  <a:pt x="1438024" y="830256"/>
                </a:lnTo>
                <a:lnTo>
                  <a:pt x="14380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4"/>
          <p:cNvSpPr/>
          <p:nvPr/>
        </p:nvSpPr>
        <p:spPr>
          <a:xfrm>
            <a:off x="-6639" y="-3725"/>
            <a:ext cx="9157265" cy="5150962"/>
          </a:xfrm>
          <a:custGeom>
            <a:rect b="b" l="l" r="r" t="t"/>
            <a:pathLst>
              <a:path extrusionOk="0" h="3411233" w="6064414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  <a:noFill/>
          <a:ln>
            <a:noFill/>
          </a:ln>
          <a:effectLst>
            <a:outerShdw rotWithShape="0" algn="bl" dir="16200000" dist="9525">
              <a:schemeClr val="lt1">
                <a:alpha val="35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⦿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⌾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•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1336800" y="1719000"/>
            <a:ext cx="6470400" cy="1705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</a:t>
            </a:r>
            <a:r>
              <a:rPr lang="en"/>
              <a:t>ystem </a:t>
            </a:r>
            <a:r>
              <a:rPr lang="en"/>
              <a:t>for </a:t>
            </a:r>
            <a:r>
              <a:rPr lang="en">
                <a:solidFill>
                  <a:srgbClr val="FFFF00"/>
                </a:solidFill>
              </a:rPr>
              <a:t>T</a:t>
            </a:r>
            <a:r>
              <a:rPr lang="en"/>
              <a:t>racking </a:t>
            </a:r>
            <a:r>
              <a:rPr lang="en">
                <a:solidFill>
                  <a:srgbClr val="FFFF00"/>
                </a:solidFill>
              </a:rPr>
              <a:t>A</a:t>
            </a:r>
            <a:r>
              <a:rPr lang="en"/>
              <a:t>nimals using </a:t>
            </a:r>
            <a:r>
              <a:rPr lang="en">
                <a:solidFill>
                  <a:srgbClr val="FFFF00"/>
                </a:solidFill>
              </a:rPr>
              <a:t>R</a:t>
            </a:r>
            <a:r>
              <a:rPr lang="en"/>
              <a:t>adars</a:t>
            </a:r>
            <a:endParaRPr/>
          </a:p>
        </p:txBody>
      </p:sp>
      <p:sp>
        <p:nvSpPr>
          <p:cNvPr id="156" name="Google Shape;156;p25"/>
          <p:cNvSpPr txBox="1"/>
          <p:nvPr/>
        </p:nvSpPr>
        <p:spPr>
          <a:xfrm>
            <a:off x="4722450" y="549150"/>
            <a:ext cx="42786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200">
                <a:solidFill>
                  <a:srgbClr val="FFFF00"/>
                </a:solidFill>
                <a:latin typeface="Titillium Web"/>
                <a:ea typeface="Titillium Web"/>
                <a:cs typeface="Titillium Web"/>
                <a:sym typeface="Titillium Web"/>
              </a:rPr>
              <a:t>STAR</a:t>
            </a:r>
            <a:endParaRPr b="1" sz="6200">
              <a:solidFill>
                <a:srgbClr val="FFFF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-207300" y="3569050"/>
            <a:ext cx="65544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Sangam ’22</a:t>
            </a:r>
            <a:endParaRPr b="1"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Energy and Environment</a:t>
            </a:r>
            <a:endParaRPr b="1"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NIT Trichy</a:t>
            </a:r>
            <a:endParaRPr b="1"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FFFF"/>
            </a:gs>
            <a:gs pos="48000">
              <a:schemeClr val="accent4"/>
            </a:gs>
            <a:gs pos="100000">
              <a:schemeClr val="accent3"/>
            </a:gs>
          </a:gsLst>
          <a:lin ang="2698631" scaled="0"/>
        </a:gra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25" name="Google Shape;225;p34"/>
          <p:cNvSpPr txBox="1"/>
          <p:nvPr>
            <p:ph idx="4294967295" type="body"/>
          </p:nvPr>
        </p:nvSpPr>
        <p:spPr>
          <a:xfrm>
            <a:off x="3704400" y="336075"/>
            <a:ext cx="1735200" cy="69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SIMULATION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50" y="1084750"/>
            <a:ext cx="4490350" cy="3588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84750"/>
            <a:ext cx="4570841" cy="35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FFFF"/>
            </a:gs>
            <a:gs pos="48000">
              <a:schemeClr val="accent4"/>
            </a:gs>
            <a:gs pos="100000">
              <a:schemeClr val="accent3"/>
            </a:gs>
          </a:gsLst>
          <a:lin ang="2698631" scaled="0"/>
        </a:gra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33" name="Google Shape;233;p35"/>
          <p:cNvSpPr txBox="1"/>
          <p:nvPr>
            <p:ph idx="4294967295" type="body"/>
          </p:nvPr>
        </p:nvSpPr>
        <p:spPr>
          <a:xfrm>
            <a:off x="791300" y="1896800"/>
            <a:ext cx="2563800" cy="155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SIMULATION</a:t>
            </a:r>
            <a:endParaRPr b="1" sz="35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775" y="313050"/>
            <a:ext cx="5147775" cy="45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FFFF"/>
            </a:gs>
            <a:gs pos="48000">
              <a:schemeClr val="accent4"/>
            </a:gs>
            <a:gs pos="100000">
              <a:schemeClr val="accent3"/>
            </a:gs>
          </a:gsLst>
          <a:lin ang="2698631" scaled="0"/>
        </a:gra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pic>
        <p:nvPicPr>
          <p:cNvPr id="240" name="Google Shape;2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75" y="814575"/>
            <a:ext cx="3956175" cy="33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2550" y="1764225"/>
            <a:ext cx="4772149" cy="157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FFFF"/>
            </a:gs>
            <a:gs pos="48000">
              <a:schemeClr val="accent4"/>
            </a:gs>
            <a:gs pos="100000">
              <a:schemeClr val="accent3"/>
            </a:gs>
          </a:gsLst>
          <a:lin ang="2698631" scaled="0"/>
        </a:gra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idx="4294967295" type="body"/>
          </p:nvPr>
        </p:nvSpPr>
        <p:spPr>
          <a:xfrm>
            <a:off x="1840350" y="232725"/>
            <a:ext cx="6640200" cy="89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SIMULATION - Antenna Radiation Pattern</a:t>
            </a:r>
            <a:endParaRPr b="1" sz="27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27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7" name="Google Shape;247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pic>
        <p:nvPicPr>
          <p:cNvPr id="248" name="Google Shape;2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900" y="630175"/>
            <a:ext cx="5420199" cy="445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855300" y="556725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PROPOSED ALGORITHM FOR DETECTING VITAL SIGNS</a:t>
            </a:r>
            <a:endParaRPr sz="3300"/>
          </a:p>
        </p:txBody>
      </p:sp>
      <p:sp>
        <p:nvSpPr>
          <p:cNvPr id="254" name="Google Shape;254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" y="1674938"/>
            <a:ext cx="7685675" cy="2593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- Further Plans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Velocity Estimation for a single target. 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Range and Velocity estimation for multiple targets.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Model Respiration and heartbeat along with environmental noise and detect the same using the proposed algorithm.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268" name="Google Shape;268;p40"/>
          <p:cNvSpPr txBox="1"/>
          <p:nvPr>
            <p:ph idx="1" type="body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Radar Sensor Chip - AWR1843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2. Antenna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3. CAN-FD transceiver-TCAN1042HGVDRQ1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4. XDS110 based JTAG emulation with a serial port-(TM4C1294NCPDT)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41"/>
          <p:cNvGrpSpPr/>
          <p:nvPr/>
        </p:nvGrpSpPr>
        <p:grpSpPr>
          <a:xfrm>
            <a:off x="6976152" y="3891825"/>
            <a:ext cx="2167839" cy="1251620"/>
            <a:chOff x="6975702" y="3891625"/>
            <a:chExt cx="2167839" cy="1251620"/>
          </a:xfrm>
        </p:grpSpPr>
        <p:sp>
          <p:nvSpPr>
            <p:cNvPr id="275" name="Google Shape;275;p41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solidFill>
              <a:srgbClr val="00226D">
                <a:alpha val="178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41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78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7" name="Google Shape;277;p41"/>
          <p:cNvSpPr txBox="1"/>
          <p:nvPr>
            <p:ph type="title"/>
          </p:nvPr>
        </p:nvSpPr>
        <p:spPr>
          <a:xfrm>
            <a:off x="855300" y="370525"/>
            <a:ext cx="3403500" cy="11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Radar Sensor Chip - AWR1843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278" name="Google Shape;278;p41"/>
          <p:cNvSpPr txBox="1"/>
          <p:nvPr>
            <p:ph idx="1" type="body"/>
          </p:nvPr>
        </p:nvSpPr>
        <p:spPr>
          <a:xfrm>
            <a:off x="855300" y="1543225"/>
            <a:ext cx="3403500" cy="234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mmWave radar sensor - 76-81GHz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Single-chip, Low-power – Achieved through RFCMOS technology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Integrated processing – Removes the need for an external processor in the system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Scalable Portfolio – SW re-use across Automotive &amp; Industrial platforms, regardless of band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Imaging Radar – Lidar-like performance at the right price point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79" name="Google Shape;279;p4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0" name="Google Shape;280;p41"/>
          <p:cNvPicPr preferRelativeResize="0"/>
          <p:nvPr/>
        </p:nvPicPr>
        <p:blipFill rotWithShape="1">
          <a:blip r:embed="rId3">
            <a:alphaModFix/>
          </a:blip>
          <a:srcRect b="0" l="16680" r="14191" t="0"/>
          <a:stretch/>
        </p:blipFill>
        <p:spPr>
          <a:xfrm>
            <a:off x="5143500" y="837000"/>
            <a:ext cx="4000499" cy="43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 txBox="1"/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</a:t>
            </a:r>
            <a:endParaRPr/>
          </a:p>
        </p:txBody>
      </p:sp>
      <p:pic>
        <p:nvPicPr>
          <p:cNvPr id="291" name="Google Shape;291;p43"/>
          <p:cNvPicPr preferRelativeResize="0"/>
          <p:nvPr/>
        </p:nvPicPr>
        <p:blipFill rotWithShape="1">
          <a:blip r:embed="rId3">
            <a:alphaModFix/>
          </a:blip>
          <a:srcRect b="17969" l="38719" r="8971" t="3303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2250900" y="2065800"/>
            <a:ext cx="2321100" cy="101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</a:t>
            </a:r>
            <a:endParaRPr/>
          </a:p>
        </p:txBody>
      </p:sp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26"/>
          <p:cNvGrpSpPr/>
          <p:nvPr/>
        </p:nvGrpSpPr>
        <p:grpSpPr>
          <a:xfrm>
            <a:off x="5153690" y="642258"/>
            <a:ext cx="2814750" cy="3858975"/>
            <a:chOff x="8234361" y="1333500"/>
            <a:chExt cx="3753000" cy="5145300"/>
          </a:xfrm>
        </p:grpSpPr>
        <p:sp>
          <p:nvSpPr>
            <p:cNvPr id="165" name="Google Shape;165;p26"/>
            <p:cNvSpPr txBox="1"/>
            <p:nvPr/>
          </p:nvSpPr>
          <p:spPr>
            <a:xfrm>
              <a:off x="8296275" y="1333500"/>
              <a:ext cx="36291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Madhav R</a:t>
              </a:r>
              <a:endParaRPr sz="11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111120083</a:t>
              </a:r>
              <a:endParaRPr sz="11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B.Tech in Mechanical Engineering</a:t>
              </a: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grpSp>
          <p:nvGrpSpPr>
            <p:cNvPr id="166" name="Google Shape;166;p26"/>
            <p:cNvGrpSpPr/>
            <p:nvPr/>
          </p:nvGrpSpPr>
          <p:grpSpPr>
            <a:xfrm>
              <a:off x="8234361" y="2591395"/>
              <a:ext cx="3753000" cy="3887405"/>
              <a:chOff x="8234361" y="2591395"/>
              <a:chExt cx="3753000" cy="3887405"/>
            </a:xfrm>
          </p:grpSpPr>
          <p:sp>
            <p:nvSpPr>
              <p:cNvPr id="167" name="Google Shape;167;p26"/>
              <p:cNvSpPr txBox="1"/>
              <p:nvPr/>
            </p:nvSpPr>
            <p:spPr>
              <a:xfrm>
                <a:off x="8234361" y="2591395"/>
                <a:ext cx="3753000" cy="95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Rishivanthiya G R</a:t>
                </a:r>
                <a:endParaRPr sz="11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110119092</a:t>
                </a:r>
                <a:endParaRPr sz="11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B.Tech in ICE</a:t>
                </a:r>
                <a:endParaRPr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endParaRPr>
              </a:p>
            </p:txBody>
          </p:sp>
          <p:sp>
            <p:nvSpPr>
              <p:cNvPr id="168" name="Google Shape;168;p26"/>
              <p:cNvSpPr txBox="1"/>
              <p:nvPr/>
            </p:nvSpPr>
            <p:spPr>
              <a:xfrm>
                <a:off x="8520110" y="5524500"/>
                <a:ext cx="3181500" cy="95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" sz="1400" u="none" cap="none" strike="noStrike">
                    <a:solidFill>
                      <a:schemeClr val="dk1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Sunkara Vikash</a:t>
                </a:r>
                <a:endParaRPr sz="11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" sz="1400" u="none" cap="none" strike="noStrike">
                    <a:solidFill>
                      <a:schemeClr val="dk1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 107120124</a:t>
                </a:r>
                <a:endParaRPr sz="11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" sz="1400" u="none" cap="none" strike="noStrike">
                    <a:solidFill>
                      <a:schemeClr val="dk1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 B.Tech in EEE</a:t>
                </a:r>
                <a:endParaRPr i="0" sz="1400" u="none" cap="none" strike="noStrike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endParaRPr>
              </a:p>
            </p:txBody>
          </p:sp>
          <p:sp>
            <p:nvSpPr>
              <p:cNvPr id="169" name="Google Shape;169;p26"/>
              <p:cNvSpPr txBox="1"/>
              <p:nvPr/>
            </p:nvSpPr>
            <p:spPr>
              <a:xfrm>
                <a:off x="8405811" y="4114026"/>
                <a:ext cx="3410100" cy="124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" sz="1400" u="none" cap="none" strike="noStrike">
                    <a:solidFill>
                      <a:schemeClr val="dk1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K Girish</a:t>
                </a:r>
                <a:endParaRPr sz="11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" sz="1400" u="none" cap="none" strike="noStrike">
                    <a:solidFill>
                      <a:schemeClr val="dk1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 108119053</a:t>
                </a:r>
                <a:endParaRPr sz="11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" sz="1400" u="none" cap="none" strike="noStrike">
                    <a:solidFill>
                      <a:schemeClr val="dk1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B.Tech in ECE</a:t>
                </a:r>
                <a:endParaRPr i="0" sz="1400" u="none" cap="none" strike="noStrike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ESTIMATED COST</a:t>
            </a:r>
            <a:endParaRPr/>
          </a:p>
        </p:txBody>
      </p:sp>
      <p:sp>
        <p:nvSpPr>
          <p:cNvPr id="297" name="Google Shape;297;p44"/>
          <p:cNvSpPr txBox="1"/>
          <p:nvPr>
            <p:ph idx="1" type="body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Fabrication Components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(material, joints,etc. )                              -         INR 2500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Radar Sensor Chip + PCB +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Components                                                -          INR 20,000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Power supply                                               -          INR 1500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 u="sng">
                <a:latin typeface="Lato"/>
                <a:ea typeface="Lato"/>
                <a:cs typeface="Lato"/>
                <a:sym typeface="Lato"/>
              </a:rPr>
              <a:t>Estimated Cost - INR 24,000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WHAT’S NEXT?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5"/>
          <p:cNvSpPr txBox="1"/>
          <p:nvPr>
            <p:ph idx="1" type="body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Solid platform on MATLAB for testing the proposed algorithm.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Testing the hardware using humans for detecting vital signs.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This project can also be extended to multiple other applications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p4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900825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"/>
              <a:t>A discussion on the current methods on the monitoring of animals in Wildlife reserves/sanctuaries and zoos</a:t>
            </a:r>
            <a:endParaRPr/>
          </a:p>
        </p:txBody>
      </p:sp>
      <p:sp>
        <p:nvSpPr>
          <p:cNvPr id="176" name="Google Shape;176;p27"/>
          <p:cNvSpPr txBox="1"/>
          <p:nvPr>
            <p:ph idx="2" type="body"/>
          </p:nvPr>
        </p:nvSpPr>
        <p:spPr>
          <a:xfrm>
            <a:off x="3414199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171450" lvl="0" marL="177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Introduction to contactless methods using radars </a:t>
            </a:r>
            <a:endParaRPr/>
          </a:p>
          <a:p>
            <a:pPr indent="-20320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FMCW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/>
          </a:p>
        </p:txBody>
      </p:sp>
      <p:sp>
        <p:nvSpPr>
          <p:cNvPr id="177" name="Google Shape;177;p27"/>
          <p:cNvSpPr txBox="1"/>
          <p:nvPr>
            <p:ph idx="3" type="body"/>
          </p:nvPr>
        </p:nvSpPr>
        <p:spPr>
          <a:xfrm>
            <a:off x="5973097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171450" lvl="0" marL="177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Methodology of STAR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Hardware used and features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 of MATLAB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</a:t>
            </a:r>
            <a:r>
              <a:rPr lang="en"/>
              <a:t>ROBLEM STATEMENT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"/>
              <a:t>Extinction of over 18 species of wild animals in the last century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⦿"/>
            </a:pPr>
            <a:r>
              <a:rPr lang="en"/>
              <a:t>Despite efforts taken through wildlife reserves and sanctuaries, poaching remains to be a threat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⦿"/>
            </a:pPr>
            <a:r>
              <a:rPr lang="en"/>
              <a:t>Locating and monitoring the movement and vitals of the animals in reserves are challenging</a:t>
            </a:r>
            <a:r>
              <a:rPr lang="en"/>
              <a:t> </a:t>
            </a:r>
            <a:endParaRPr/>
          </a:p>
        </p:txBody>
      </p:sp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CURRENT 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200"/>
              <a:t>Existing methods involve use of cameras, which prove to be disadvantageous because of their limited field of vision and range, and poor performance in harsh weather conditions. </a:t>
            </a:r>
            <a:endParaRPr sz="2200"/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" sz="2200"/>
              <a:t>While microchip implants that use may help track the different animals of the same species, it cannot actively locate or track the vitals of said animals. </a:t>
            </a:r>
            <a:endParaRPr sz="2200"/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" sz="2200"/>
              <a:t>GPS devices are also not the best option as they are susceptible to damage and are sometimes too large to be implanted into animals. 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OBJECTIVES OF STAR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855300" y="1616525"/>
            <a:ext cx="7433400" cy="27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main objectives of this project are to: 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Detect and measure vital signs of animals.</a:t>
            </a:r>
            <a:r>
              <a:rPr lang="en" sz="1800"/>
              <a:t> 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Tracking both animal and human movements to prevent poaching and hunting in wildlife sanctuaries.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This will be accomplished using FMCW Radar.</a:t>
            </a:r>
            <a:endParaRPr/>
          </a:p>
        </p:txBody>
      </p:sp>
      <p:sp>
        <p:nvSpPr>
          <p:cNvPr id="199" name="Google Shape;199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FFFF"/>
            </a:gs>
            <a:gs pos="48000">
              <a:schemeClr val="accent4"/>
            </a:gs>
            <a:gs pos="100000">
              <a:schemeClr val="accent3"/>
            </a:gs>
          </a:gsLst>
          <a:lin ang="2698631" scaled="0"/>
        </a:gra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05" name="Google Shape;205;p31"/>
          <p:cNvSpPr txBox="1"/>
          <p:nvPr>
            <p:ph idx="4294967295" type="body"/>
          </p:nvPr>
        </p:nvSpPr>
        <p:spPr>
          <a:xfrm>
            <a:off x="3055500" y="399050"/>
            <a:ext cx="3033000" cy="69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FMCW RADARS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206" name="Google Shape;206;p31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099" y="1724475"/>
            <a:ext cx="3350100" cy="185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8125" y="1461100"/>
            <a:ext cx="5206650" cy="221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1100" y="4031925"/>
            <a:ext cx="5288775" cy="6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</a:t>
            </a:r>
            <a:endParaRPr/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onalbain template">
  <a:themeElements>
    <a:clrScheme name="Custom 347">
      <a:dk1>
        <a:srgbClr val="181F22"/>
      </a:dk1>
      <a:lt1>
        <a:srgbClr val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