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99"/>
  </p:normalViewPr>
  <p:slideViewPr>
    <p:cSldViewPr snapToGrid="0" snapToObjects="1">
      <p:cViewPr>
        <p:scale>
          <a:sx n="106" d="100"/>
          <a:sy n="106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6F5A-AAEC-4749-BFD1-7AB217528327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4293-F4D1-3A4D-995E-D6E5AD937F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Vorgehen:</a:t>
            </a:r>
          </a:p>
          <a:p>
            <a:r>
              <a:rPr lang="de-DE" dirty="0" smtClean="0"/>
              <a:t>1.Recherche Nach Rahmen</a:t>
            </a:r>
          </a:p>
          <a:p>
            <a:r>
              <a:rPr lang="de-DE" dirty="0" smtClean="0"/>
              <a:t>1. Planung: Anlage</a:t>
            </a:r>
            <a:r>
              <a:rPr lang="de-DE" baseline="0" dirty="0" smtClean="0"/>
              <a:t> zusätzlich mit Schnittstellenerprobung für der große Solaranlage </a:t>
            </a:r>
            <a:r>
              <a:rPr lang="de-DE" baseline="0" dirty="0" err="1" smtClean="0"/>
              <a:t>Kommunikationsprotkoll</a:t>
            </a:r>
            <a:r>
              <a:rPr lang="de-DE" baseline="0" dirty="0" smtClean="0"/>
              <a:t> Modbus</a:t>
            </a:r>
          </a:p>
          <a:p>
            <a:r>
              <a:rPr lang="de-DE" baseline="0" dirty="0" smtClean="0"/>
              <a:t>Verschiedene Netzwerke / Schnittstellen</a:t>
            </a:r>
          </a:p>
          <a:p>
            <a:r>
              <a:rPr lang="de-DE" baseline="0" dirty="0" smtClean="0"/>
              <a:t>Ethernet um Ortsunabhängig arbeiten zu können (Im VPN) bzw. Steuerung beliebig(</a:t>
            </a:r>
            <a:r>
              <a:rPr lang="de-DE" baseline="0" dirty="0" err="1" smtClean="0"/>
              <a:t>RaspberryPi</a:t>
            </a:r>
            <a:r>
              <a:rPr lang="de-DE" baseline="0" dirty="0" smtClean="0"/>
              <a:t>, etc.)</a:t>
            </a:r>
          </a:p>
          <a:p>
            <a:r>
              <a:rPr lang="de-DE" baseline="0" dirty="0" err="1" smtClean="0"/>
              <a:t>Kleinskalig</a:t>
            </a:r>
            <a:r>
              <a:rPr lang="de-DE" baseline="0" dirty="0" smtClean="0"/>
              <a:t> als Labor um verschiedene MPC Algorithmen zu erproben und schnelle Antwort zu messen/erhalten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dirty="0" smtClean="0"/>
              <a:t>3. Projektmanagement:</a:t>
            </a:r>
            <a:r>
              <a:rPr lang="de-DE" baseline="0" dirty="0" smtClean="0"/>
              <a:t> Kosten, Terminplan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/>
              <a:t>4. Umsetzung Probleme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>
                <a:sym typeface="Wingdings"/>
              </a:rPr>
              <a:t> Modbus keine Literatur, nur Beschreibung Protokoll keine Anwendung, keine Experten an HS</a:t>
            </a: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>
                <a:sym typeface="Wingdings"/>
              </a:rPr>
              <a:t> Elektrische Netzwerke RS 232 </a:t>
            </a:r>
            <a:r>
              <a:rPr lang="de-DE" baseline="0" dirty="0" err="1" smtClean="0">
                <a:sym typeface="Wingdings"/>
              </a:rPr>
              <a:t>vs</a:t>
            </a:r>
            <a:r>
              <a:rPr lang="de-DE" baseline="0" dirty="0" smtClean="0">
                <a:sym typeface="Wingdings"/>
              </a:rPr>
              <a:t> RS 485</a:t>
            </a:r>
            <a:endParaRPr lang="de-DE" dirty="0" smtClean="0"/>
          </a:p>
          <a:p>
            <a:pPr marL="0" indent="0">
              <a:buFont typeface="Wingdings" charset="0"/>
              <a:buNone/>
            </a:pPr>
            <a:endParaRPr lang="de-DE" baseline="0" dirty="0" smtClean="0">
              <a:sym typeface="Wingding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8EBE-B254-1943-9FD4-329C8CF8F3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2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303784" y="1898105"/>
            <a:ext cx="3726045" cy="1596045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033572" y="1898105"/>
            <a:ext cx="3050113" cy="1596045"/>
          </a:xfrm>
          <a:prstGeom prst="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8083685" y="1898105"/>
            <a:ext cx="2220316" cy="1596045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>
            <a:spLocks noChangeAspect="1"/>
          </p:cNvSpPr>
          <p:nvPr/>
        </p:nvSpPr>
        <p:spPr>
          <a:xfrm>
            <a:off x="1304001" y="1898105"/>
            <a:ext cx="9000000" cy="1596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23718" y="1850549"/>
            <a:ext cx="1643218" cy="1691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1372539" y="2145050"/>
            <a:ext cx="1694397" cy="1078090"/>
            <a:chOff x="4588557" y="253620"/>
            <a:chExt cx="2556111" cy="1420061"/>
          </a:xfrm>
        </p:grpSpPr>
        <p:pic>
          <p:nvPicPr>
            <p:cNvPr id="59" name="Bild 58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</p:spPr>
        </p:pic>
        <p:sp>
          <p:nvSpPr>
            <p:cNvPr id="60" name="Rechteck 59"/>
            <p:cNvSpPr/>
            <p:nvPr/>
          </p:nvSpPr>
          <p:spPr>
            <a:xfrm>
              <a:off x="5034194" y="639167"/>
              <a:ext cx="1922225" cy="50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600" dirty="0">
                  <a:latin typeface="Avenir Book" charset="0"/>
                  <a:ea typeface="Avenir Book" charset="0"/>
                  <a:cs typeface="Avenir Book" charset="0"/>
                </a:rPr>
                <a:t>Controller</a:t>
              </a:r>
            </a:p>
          </p:txBody>
        </p:sp>
      </p:grpSp>
      <p:grpSp>
        <p:nvGrpSpPr>
          <p:cNvPr id="44" name="Gruppierung 43"/>
          <p:cNvGrpSpPr/>
          <p:nvPr/>
        </p:nvGrpSpPr>
        <p:grpSpPr>
          <a:xfrm>
            <a:off x="3020169" y="2284910"/>
            <a:ext cx="1249600" cy="678051"/>
            <a:chOff x="3565395" y="690793"/>
            <a:chExt cx="1249600" cy="678051"/>
          </a:xfrm>
        </p:grpSpPr>
        <p:sp>
          <p:nvSpPr>
            <p:cNvPr id="10" name="Textfeld 9"/>
            <p:cNvSpPr txBox="1"/>
            <p:nvPr/>
          </p:nvSpPr>
          <p:spPr>
            <a:xfrm>
              <a:off x="3565395" y="1061067"/>
              <a:ext cx="1249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venir Book" charset="0"/>
                  <a:ea typeface="Avenir Book" charset="0"/>
                  <a:cs typeface="Avenir Book" charset="0"/>
                </a:rPr>
                <a:t>Modbus TCP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565395" y="690793"/>
              <a:ext cx="124959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atin typeface="Avenir Book" charset="0"/>
                  <a:ea typeface="Avenir Book" charset="0"/>
                  <a:cs typeface="Avenir Book" charset="0"/>
                </a:rPr>
                <a:t>Ethernet</a:t>
              </a:r>
            </a:p>
          </p:txBody>
        </p:sp>
      </p:grpSp>
      <p:sp>
        <p:nvSpPr>
          <p:cNvPr id="9" name="Rechteck 8"/>
          <p:cNvSpPr/>
          <p:nvPr/>
        </p:nvSpPr>
        <p:spPr>
          <a:xfrm>
            <a:off x="4405761" y="2375313"/>
            <a:ext cx="1211426" cy="545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Gateway</a:t>
            </a:r>
          </a:p>
        </p:txBody>
      </p:sp>
      <p:grpSp>
        <p:nvGrpSpPr>
          <p:cNvPr id="55" name="Gruppierung 54"/>
          <p:cNvGrpSpPr/>
          <p:nvPr/>
        </p:nvGrpSpPr>
        <p:grpSpPr>
          <a:xfrm>
            <a:off x="5753179" y="2284910"/>
            <a:ext cx="1249600" cy="678051"/>
            <a:chOff x="8101548" y="1129079"/>
            <a:chExt cx="1249600" cy="678051"/>
          </a:xfrm>
        </p:grpSpPr>
        <p:sp>
          <p:nvSpPr>
            <p:cNvPr id="53" name="Textfeld 52"/>
            <p:cNvSpPr txBox="1"/>
            <p:nvPr/>
          </p:nvSpPr>
          <p:spPr>
            <a:xfrm>
              <a:off x="8101548" y="1499353"/>
              <a:ext cx="1249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venir Book" charset="0"/>
                  <a:ea typeface="Avenir Book" charset="0"/>
                  <a:cs typeface="Avenir Book" charset="0"/>
                </a:rPr>
                <a:t>Modbus </a:t>
              </a:r>
              <a:r>
                <a:rPr lang="de-DE" sz="1400" dirty="0" smtClean="0">
                  <a:latin typeface="Avenir Book" charset="0"/>
                  <a:ea typeface="Avenir Book" charset="0"/>
                  <a:cs typeface="Avenir Book" charset="0"/>
                </a:rPr>
                <a:t>RTU</a:t>
              </a:r>
              <a:endParaRPr lang="de-DE" sz="14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8101548" y="1129079"/>
              <a:ext cx="12496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de-DE"/>
              </a:defPPr>
              <a:lvl1pPr>
                <a:defRPr>
                  <a:latin typeface="Avenir Book" charset="0"/>
                  <a:ea typeface="Avenir Book" charset="0"/>
                  <a:cs typeface="Avenir Book" charset="0"/>
                </a:defRPr>
              </a:lvl1pPr>
            </a:lstStyle>
            <a:p>
              <a:pPr algn="ctr"/>
              <a:r>
                <a:rPr lang="de-DE" dirty="0"/>
                <a:t>RS-485</a:t>
              </a:r>
            </a:p>
          </p:txBody>
        </p:sp>
      </p:grpSp>
      <p:sp>
        <p:nvSpPr>
          <p:cNvPr id="61" name="Rechteck 60"/>
          <p:cNvSpPr/>
          <p:nvPr/>
        </p:nvSpPr>
        <p:spPr>
          <a:xfrm>
            <a:off x="7138771" y="2377999"/>
            <a:ext cx="169091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Signalwandler</a:t>
            </a:r>
            <a:endParaRPr lang="de-DE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8965673" y="2675718"/>
            <a:ext cx="1249600" cy="523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Avenir Book" charset="0"/>
                <a:ea typeface="Avenir Book" charset="0"/>
                <a:cs typeface="Avenir Book" charset="0"/>
              </a:rPr>
              <a:t>-10 .. 10 </a:t>
            </a:r>
            <a:r>
              <a:rPr lang="de-DE" sz="1400" dirty="0" smtClean="0">
                <a:latin typeface="Avenir Book" charset="0"/>
                <a:ea typeface="Avenir Book" charset="0"/>
                <a:cs typeface="Avenir Book" charset="0"/>
              </a:rPr>
              <a:t>V</a:t>
            </a:r>
          </a:p>
          <a:p>
            <a:pPr algn="ctr"/>
            <a:r>
              <a:rPr lang="de-DE" sz="1400" dirty="0" smtClean="0">
                <a:latin typeface="Avenir Book" charset="0"/>
                <a:ea typeface="Avenir Book" charset="0"/>
                <a:cs typeface="Avenir Book" charset="0"/>
              </a:rPr>
              <a:t>0 .. 20 mA</a:t>
            </a:r>
            <a:endParaRPr lang="de-DE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8965673" y="2284910"/>
            <a:ext cx="1249600" cy="369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ctr"/>
            <a:r>
              <a:rPr lang="de-DE" dirty="0" smtClean="0"/>
              <a:t>Analog</a:t>
            </a:r>
            <a:endParaRPr lang="de-DE" dirty="0"/>
          </a:p>
        </p:txBody>
      </p:sp>
      <p:cxnSp>
        <p:nvCxnSpPr>
          <p:cNvPr id="40" name="Gerade Verbindung 39"/>
          <p:cNvCxnSpPr/>
          <p:nvPr/>
        </p:nvCxnSpPr>
        <p:spPr>
          <a:xfrm>
            <a:off x="2851484" y="2667874"/>
            <a:ext cx="1554277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5617187" y="2667873"/>
            <a:ext cx="1521584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V="1">
            <a:off x="8829681" y="2662599"/>
            <a:ext cx="1385592" cy="10549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2584450"/>
            <a:ext cx="9004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01.12.15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Daniel Johannes Mayer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6CBC-E631-3546-884D-98BC116EDD29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1854201" y="3725113"/>
            <a:ext cx="2130430" cy="1159815"/>
            <a:chOff x="2870200" y="3561834"/>
            <a:chExt cx="2273300" cy="1417579"/>
          </a:xfrm>
        </p:grpSpPr>
        <p:sp>
          <p:nvSpPr>
            <p:cNvPr id="8" name="Rechteck 7"/>
            <p:cNvSpPr/>
            <p:nvPr/>
          </p:nvSpPr>
          <p:spPr>
            <a:xfrm>
              <a:off x="2870200" y="3746500"/>
              <a:ext cx="2273300" cy="1041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Gateway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7568" y="3561834"/>
              <a:ext cx="1214892" cy="376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TCP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87568" y="4603234"/>
              <a:ext cx="12282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RTU</a:t>
              </a: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7395199" y="3525120"/>
            <a:ext cx="2839532" cy="2013551"/>
            <a:chOff x="6007509" y="4181047"/>
            <a:chExt cx="3029955" cy="2461053"/>
          </a:xfrm>
        </p:grpSpPr>
        <p:grpSp>
          <p:nvGrpSpPr>
            <p:cNvPr id="15" name="Gruppierung 14"/>
            <p:cNvGrpSpPr/>
            <p:nvPr/>
          </p:nvGrpSpPr>
          <p:grpSpPr>
            <a:xfrm>
              <a:off x="6007509" y="4368800"/>
              <a:ext cx="3029955" cy="2273300"/>
              <a:chOff x="6007509" y="4368800"/>
              <a:chExt cx="3029955" cy="2273300"/>
            </a:xfrm>
          </p:grpSpPr>
          <p:pic>
            <p:nvPicPr>
              <p:cNvPr id="20" name="Bild 19"/>
              <p:cNvPicPr>
                <a:picLocks noChangeAspect="1"/>
              </p:cNvPicPr>
              <p:nvPr/>
            </p:nvPicPr>
            <p:blipFill rotWithShape="1">
              <a:blip r:embed="rId3"/>
              <a:srcRect l="37666"/>
              <a:stretch/>
            </p:blipFill>
            <p:spPr>
              <a:xfrm>
                <a:off x="7341009" y="4368800"/>
                <a:ext cx="1696455" cy="2273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21" name="Bild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509" y="5644896"/>
                <a:ext cx="1320800" cy="997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22" name="Bild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509" y="4368800"/>
                <a:ext cx="1320800" cy="10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  <p:sp>
          <p:nvSpPr>
            <p:cNvPr id="16" name="Textfeld 15"/>
            <p:cNvSpPr txBox="1"/>
            <p:nvPr/>
          </p:nvSpPr>
          <p:spPr>
            <a:xfrm>
              <a:off x="6946900" y="4394200"/>
              <a:ext cx="333890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Q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992636" y="4181047"/>
              <a:ext cx="248365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.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20209" y="5644896"/>
              <a:ext cx="571377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/>
                <a:t>V</a:t>
              </a:r>
              <a:r>
                <a:rPr lang="de-DE" sz="1400" b="1" baseline="-25000" dirty="0" err="1"/>
                <a:t>open</a:t>
              </a:r>
              <a:endParaRPr lang="de-DE" sz="1400" b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642100" y="6261101"/>
              <a:ext cx="636786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/>
                <a:t>V</a:t>
              </a:r>
              <a:r>
                <a:rPr lang="de-DE" sz="1400" b="1" baseline="-25000" dirty="0" err="1"/>
                <a:t>closed</a:t>
              </a:r>
              <a:endParaRPr lang="de-DE" sz="1400" b="1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678141" y="5226847"/>
            <a:ext cx="1785277" cy="1014345"/>
            <a:chOff x="3086100" y="3815834"/>
            <a:chExt cx="1905000" cy="1239779"/>
          </a:xfrm>
        </p:grpSpPr>
        <p:sp>
          <p:nvSpPr>
            <p:cNvPr id="24" name="Rechteck 23"/>
            <p:cNvSpPr/>
            <p:nvPr/>
          </p:nvSpPr>
          <p:spPr>
            <a:xfrm>
              <a:off x="3086100" y="4007366"/>
              <a:ext cx="1905000" cy="856734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Übersetzer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263900" y="3815834"/>
              <a:ext cx="12282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RTU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606800" y="4679434"/>
              <a:ext cx="7375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Analog</a:t>
              </a:r>
            </a:p>
          </p:txBody>
        </p:sp>
      </p:grpSp>
      <p:cxnSp>
        <p:nvCxnSpPr>
          <p:cNvPr id="27" name="Gerade Verbindung 30"/>
          <p:cNvCxnSpPr>
            <a:stCxn id="26" idx="2"/>
            <a:endCxn id="21" idx="1"/>
          </p:cNvCxnSpPr>
          <p:nvPr/>
        </p:nvCxnSpPr>
        <p:spPr>
          <a:xfrm rot="5400000" flipH="1" flipV="1">
            <a:off x="5898231" y="4744224"/>
            <a:ext cx="1110460" cy="1883475"/>
          </a:xfrm>
          <a:prstGeom prst="bentConnector4">
            <a:avLst>
              <a:gd name="adj1" fmla="val -20586"/>
              <a:gd name="adj2" fmla="val 5917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2"/>
          <p:cNvCxnSpPr>
            <a:stCxn id="10" idx="2"/>
            <a:endCxn id="25" idx="0"/>
          </p:cNvCxnSpPr>
          <p:nvPr/>
        </p:nvCxnSpPr>
        <p:spPr>
          <a:xfrm rot="16200000" flipH="1">
            <a:off x="3996490" y="3803030"/>
            <a:ext cx="341919" cy="2505712"/>
          </a:xfrm>
          <a:prstGeom prst="bentConnector3">
            <a:avLst>
              <a:gd name="adj1" fmla="val 50000"/>
            </a:avLst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4"/>
          <p:cNvCxnSpPr>
            <a:stCxn id="25" idx="0"/>
            <a:endCxn id="22" idx="1"/>
          </p:cNvCxnSpPr>
          <p:nvPr/>
        </p:nvCxnSpPr>
        <p:spPr>
          <a:xfrm rot="5400000" flipH="1" flipV="1">
            <a:off x="5841510" y="3673158"/>
            <a:ext cx="1132485" cy="1974895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7" idx="3"/>
            <a:endCxn id="9" idx="0"/>
          </p:cNvCxnSpPr>
          <p:nvPr/>
        </p:nvCxnSpPr>
        <p:spPr>
          <a:xfrm>
            <a:off x="1848250" y="3400975"/>
            <a:ext cx="1060074" cy="32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31"/>
          <p:cNvGrpSpPr/>
          <p:nvPr/>
        </p:nvGrpSpPr>
        <p:grpSpPr>
          <a:xfrm>
            <a:off x="5272817" y="1517634"/>
            <a:ext cx="2215222" cy="1207543"/>
            <a:chOff x="6192536" y="1663204"/>
            <a:chExt cx="2363778" cy="1475927"/>
          </a:xfrm>
        </p:grpSpPr>
        <p:pic>
          <p:nvPicPr>
            <p:cNvPr id="33" name="Bild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6823" y="2085031"/>
              <a:ext cx="1054100" cy="1054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34" name="Textfeld 33"/>
            <p:cNvSpPr txBox="1"/>
            <p:nvPr/>
          </p:nvSpPr>
          <p:spPr>
            <a:xfrm>
              <a:off x="6192536" y="1663204"/>
              <a:ext cx="2363778" cy="37618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Raumtemperatursensor(en)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7128499" y="3336813"/>
            <a:ext cx="2400850" cy="30777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Wärmemengenzähler (Sensor)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101814" y="5563786"/>
            <a:ext cx="2101473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Heizungsstellventil (</a:t>
            </a:r>
            <a:r>
              <a:rPr lang="de-DE" sz="1400" dirty="0" err="1"/>
              <a:t>Aktor</a:t>
            </a:r>
            <a:r>
              <a:rPr lang="de-DE" sz="1400" dirty="0"/>
              <a:t>)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205032" y="2555396"/>
            <a:ext cx="1643218" cy="1691157"/>
            <a:chOff x="2099410" y="1532496"/>
            <a:chExt cx="1643218" cy="1691157"/>
          </a:xfrm>
        </p:grpSpPr>
        <p:grpSp>
          <p:nvGrpSpPr>
            <p:cNvPr id="11" name="Gruppierung 10"/>
            <p:cNvGrpSpPr/>
            <p:nvPr/>
          </p:nvGrpSpPr>
          <p:grpSpPr>
            <a:xfrm>
              <a:off x="2099410" y="1535289"/>
              <a:ext cx="1643218" cy="1685571"/>
              <a:chOff x="3351985" y="1470803"/>
              <a:chExt cx="1753415" cy="2060181"/>
            </a:xfrm>
          </p:grpSpPr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1985" y="1470803"/>
                <a:ext cx="1753415" cy="14898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feld 12"/>
              <p:cNvSpPr txBox="1"/>
              <p:nvPr/>
            </p:nvSpPr>
            <p:spPr>
              <a:xfrm>
                <a:off x="3551707" y="2891481"/>
                <a:ext cx="1347603" cy="6395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/>
                  <a:t>Zentralrechner</a:t>
                </a:r>
              </a:p>
              <a:p>
                <a:pPr algn="ctr"/>
                <a:r>
                  <a:rPr lang="de-DE" sz="1400" dirty="0"/>
                  <a:t>„Optimierer“</a:t>
                </a:r>
              </a:p>
            </p:txBody>
          </p:sp>
        </p:grpSp>
        <p:sp>
          <p:nvSpPr>
            <p:cNvPr id="37" name="Rechteck 36"/>
            <p:cNvSpPr/>
            <p:nvPr/>
          </p:nvSpPr>
          <p:spPr>
            <a:xfrm>
              <a:off x="2099410" y="1532496"/>
              <a:ext cx="1643218" cy="169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/>
          <p:cNvCxnSpPr>
            <a:stCxn id="33" idx="2"/>
          </p:cNvCxnSpPr>
          <p:nvPr/>
        </p:nvCxnSpPr>
        <p:spPr>
          <a:xfrm flipH="1">
            <a:off x="6415456" y="2725176"/>
            <a:ext cx="11312" cy="13515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949307" y="3323669"/>
            <a:ext cx="10016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Ethernet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286058" y="4577150"/>
            <a:ext cx="8331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RS-485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198466" y="4700260"/>
            <a:ext cx="88838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0 .. 10V</a:t>
            </a:r>
          </a:p>
        </p:txBody>
      </p:sp>
    </p:spTree>
    <p:extLst>
      <p:ext uri="{BB962C8B-B14F-4D97-AF65-F5344CB8AC3E}">
        <p14:creationId xmlns:p14="http://schemas.microsoft.com/office/powerpoint/2010/main" val="1541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9549" y="-314592"/>
            <a:ext cx="8229600" cy="1143000"/>
          </a:xfrm>
        </p:spPr>
        <p:txBody>
          <a:bodyPr/>
          <a:lstStyle/>
          <a:p>
            <a:r>
              <a:rPr lang="de-DE" dirty="0" smtClean="0"/>
              <a:t>MPC Heizanlage K004b</a:t>
            </a:r>
            <a:endParaRPr lang="de-DE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1701800" y="3654513"/>
            <a:ext cx="2273300" cy="1410732"/>
            <a:chOff x="2870200" y="3561834"/>
            <a:chExt cx="2273300" cy="1410732"/>
          </a:xfrm>
        </p:grpSpPr>
        <p:sp>
          <p:nvSpPr>
            <p:cNvPr id="13" name="Rechteck 12"/>
            <p:cNvSpPr/>
            <p:nvPr/>
          </p:nvSpPr>
          <p:spPr>
            <a:xfrm>
              <a:off x="2870200" y="3746500"/>
              <a:ext cx="2273300" cy="1041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Gateway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238500" y="3561834"/>
              <a:ext cx="13614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TCP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238500" y="4603234"/>
              <a:ext cx="1394484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RTU</a:t>
              </a: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1961744" y="1026304"/>
            <a:ext cx="1753415" cy="2067009"/>
            <a:chOff x="3351985" y="1470803"/>
            <a:chExt cx="1753415" cy="2067009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1985" y="1470803"/>
              <a:ext cx="1753415" cy="148984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3410866" y="2891481"/>
              <a:ext cx="1629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Zentralrechner</a:t>
              </a:r>
            </a:p>
            <a:p>
              <a:pPr algn="ctr"/>
              <a:r>
                <a:rPr lang="de-DE" dirty="0"/>
                <a:t>(Steuerung)</a:t>
              </a:r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6824095" y="3861578"/>
            <a:ext cx="3029955" cy="2461053"/>
            <a:chOff x="6007509" y="4181047"/>
            <a:chExt cx="3029955" cy="2461053"/>
          </a:xfrm>
        </p:grpSpPr>
        <p:grpSp>
          <p:nvGrpSpPr>
            <p:cNvPr id="20" name="Gruppierung 19"/>
            <p:cNvGrpSpPr/>
            <p:nvPr/>
          </p:nvGrpSpPr>
          <p:grpSpPr>
            <a:xfrm>
              <a:off x="6007509" y="4368800"/>
              <a:ext cx="3029955" cy="2273300"/>
              <a:chOff x="6007509" y="4368800"/>
              <a:chExt cx="3029955" cy="2273300"/>
            </a:xfrm>
          </p:grpSpPr>
          <p:pic>
            <p:nvPicPr>
              <p:cNvPr id="11" name="Bild 10"/>
              <p:cNvPicPr>
                <a:picLocks noChangeAspect="1"/>
              </p:cNvPicPr>
              <p:nvPr/>
            </p:nvPicPr>
            <p:blipFill rotWithShape="1">
              <a:blip r:embed="rId3"/>
              <a:srcRect l="37666"/>
              <a:stretch/>
            </p:blipFill>
            <p:spPr>
              <a:xfrm>
                <a:off x="7341009" y="4368800"/>
                <a:ext cx="1696455" cy="22733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509" y="5644896"/>
                <a:ext cx="1320800" cy="997204"/>
              </a:xfrm>
              <a:prstGeom prst="rect">
                <a:avLst/>
              </a:prstGeom>
              <a:ln w="38100" cmpd="sng">
                <a:solidFill>
                  <a:schemeClr val="accent1"/>
                </a:solidFill>
              </a:ln>
            </p:spPr>
          </p:pic>
          <p:pic>
            <p:nvPicPr>
              <p:cNvPr id="19" name="Bild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509" y="4368800"/>
                <a:ext cx="1320800" cy="1016000"/>
              </a:xfrm>
              <a:prstGeom prst="rect">
                <a:avLst/>
              </a:prstGeom>
              <a:ln w="38100" cmpd="sng">
                <a:solidFill>
                  <a:srgbClr val="800000"/>
                </a:solidFill>
              </a:ln>
            </p:spPr>
          </p:pic>
        </p:grpSp>
        <p:sp>
          <p:nvSpPr>
            <p:cNvPr id="21" name="Textfeld 20"/>
            <p:cNvSpPr txBox="1"/>
            <p:nvPr/>
          </p:nvSpPr>
          <p:spPr>
            <a:xfrm>
              <a:off x="6946900" y="439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Q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992636" y="4181047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020209" y="5644896"/>
              <a:ext cx="637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V</a:t>
              </a:r>
              <a:r>
                <a:rPr lang="de-DE" b="1" baseline="-25000" dirty="0" err="1"/>
                <a:t>open</a:t>
              </a:r>
              <a:endParaRPr lang="de-DE" b="1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642100" y="6261100"/>
              <a:ext cx="71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V</a:t>
              </a:r>
              <a:r>
                <a:rPr lang="de-DE" b="1" baseline="-25000" dirty="0" err="1"/>
                <a:t>closed</a:t>
              </a:r>
              <a:endParaRPr lang="de-DE" b="1" dirty="0"/>
            </a:p>
          </p:txBody>
        </p:sp>
      </p:grpSp>
      <p:grpSp>
        <p:nvGrpSpPr>
          <p:cNvPr id="26" name="Gruppierung 25"/>
          <p:cNvGrpSpPr/>
          <p:nvPr/>
        </p:nvGrpSpPr>
        <p:grpSpPr>
          <a:xfrm>
            <a:off x="4131285" y="5297709"/>
            <a:ext cx="1905000" cy="1232932"/>
            <a:chOff x="3086100" y="3815834"/>
            <a:chExt cx="1905000" cy="1232932"/>
          </a:xfrm>
        </p:grpSpPr>
        <p:sp>
          <p:nvSpPr>
            <p:cNvPr id="27" name="Rechteck 26"/>
            <p:cNvSpPr/>
            <p:nvPr/>
          </p:nvSpPr>
          <p:spPr>
            <a:xfrm>
              <a:off x="3086100" y="4007366"/>
              <a:ext cx="1905000" cy="8567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Übersetzer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263900" y="3815834"/>
              <a:ext cx="1394484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RTU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06800" y="4679434"/>
              <a:ext cx="833883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Analog</a:t>
              </a:r>
            </a:p>
          </p:txBody>
        </p:sp>
      </p:grpSp>
      <p:cxnSp>
        <p:nvCxnSpPr>
          <p:cNvPr id="31" name="Gerade Verbindung 30"/>
          <p:cNvCxnSpPr>
            <a:stCxn id="29" idx="2"/>
            <a:endCxn id="12" idx="1"/>
          </p:cNvCxnSpPr>
          <p:nvPr/>
        </p:nvCxnSpPr>
        <p:spPr>
          <a:xfrm rot="5400000" flipH="1" flipV="1">
            <a:off x="5593204" y="5299752"/>
            <a:ext cx="706613" cy="1755167"/>
          </a:xfrm>
          <a:prstGeom prst="bentConnector4">
            <a:avLst>
              <a:gd name="adj1" fmla="val -32352"/>
              <a:gd name="adj2" fmla="val 618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5" idx="2"/>
            <a:endCxn id="28" idx="0"/>
          </p:cNvCxnSpPr>
          <p:nvPr/>
        </p:nvCxnSpPr>
        <p:spPr>
          <a:xfrm rot="16200000" flipH="1">
            <a:off x="3770602" y="4061985"/>
            <a:ext cx="232464" cy="2238985"/>
          </a:xfrm>
          <a:prstGeom prst="bentConnector3">
            <a:avLst>
              <a:gd name="adj1" fmla="val 50000"/>
            </a:avLst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8" idx="0"/>
            <a:endCxn id="19" idx="1"/>
          </p:cNvCxnSpPr>
          <p:nvPr/>
        </p:nvCxnSpPr>
        <p:spPr>
          <a:xfrm rot="5400000" flipH="1" flipV="1">
            <a:off x="5545022" y="4018638"/>
            <a:ext cx="740379" cy="1817767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0" idx="1"/>
            <a:endCxn id="28" idx="0"/>
          </p:cNvCxnSpPr>
          <p:nvPr/>
        </p:nvCxnSpPr>
        <p:spPr>
          <a:xfrm rot="10800000" flipV="1">
            <a:off x="5006327" y="1262821"/>
            <a:ext cx="3558126" cy="4034888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6" idx="2"/>
            <a:endCxn id="14" idx="0"/>
          </p:cNvCxnSpPr>
          <p:nvPr/>
        </p:nvCxnSpPr>
        <p:spPr>
          <a:xfrm flipH="1">
            <a:off x="2750833" y="3093313"/>
            <a:ext cx="84435" cy="561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uppierung 42"/>
          <p:cNvGrpSpPr/>
          <p:nvPr/>
        </p:nvGrpSpPr>
        <p:grpSpPr>
          <a:xfrm>
            <a:off x="7860167" y="735771"/>
            <a:ext cx="2475745" cy="1437680"/>
            <a:chOff x="6192536" y="2085031"/>
            <a:chExt cx="2475745" cy="1437680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6823" y="2085031"/>
              <a:ext cx="1054100" cy="1054100"/>
            </a:xfrm>
            <a:prstGeom prst="rect">
              <a:avLst/>
            </a:prstGeom>
            <a:ln w="38100" cmpd="sng">
              <a:solidFill>
                <a:srgbClr val="800000"/>
              </a:solidFill>
            </a:ln>
          </p:spPr>
        </p:pic>
        <p:sp>
          <p:nvSpPr>
            <p:cNvPr id="40" name="Textfeld 39"/>
            <p:cNvSpPr txBox="1"/>
            <p:nvPr/>
          </p:nvSpPr>
          <p:spPr>
            <a:xfrm>
              <a:off x="6192536" y="3153379"/>
              <a:ext cx="2475745" cy="36933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Raumtemperatursensor</a:t>
              </a: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6094721" y="3646709"/>
            <a:ext cx="3201718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Wärmemengenzähler (Sensorik)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81209" y="6353094"/>
            <a:ext cx="2807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Heizungsstellventil (</a:t>
            </a:r>
            <a:r>
              <a:rPr lang="de-DE" dirty="0" err="1"/>
              <a:t>Aktorik</a:t>
            </a:r>
            <a:r>
              <a:rPr lang="de-DE" dirty="0"/>
              <a:t>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961744" y="1026304"/>
            <a:ext cx="1753415" cy="2067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57731" y="2553157"/>
            <a:ext cx="4385235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Anschluss ohne Flansch möglich</a:t>
            </a:r>
            <a:r>
              <a:rPr lang="de-DE" sz="1600" b="1" dirty="0">
                <a:solidFill>
                  <a:srgbClr val="FF0000"/>
                </a:solidFill>
                <a:sym typeface="Wingdings"/>
              </a:rPr>
              <a:t></a:t>
            </a:r>
          </a:p>
          <a:p>
            <a:r>
              <a:rPr lang="de-DE" sz="1600" b="1" dirty="0">
                <a:solidFill>
                  <a:srgbClr val="FF0000"/>
                </a:solidFill>
                <a:sym typeface="Wingdings"/>
              </a:rPr>
              <a:t>Minimale bauliche Änderung erforderlich</a:t>
            </a: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>
                <a:solidFill>
                  <a:srgbClr val="FF0000"/>
                </a:solidFill>
              </a:rPr>
              <a:t>Anschluss durch Gewinde an bestehende Rohre,</a:t>
            </a:r>
          </a:p>
          <a:p>
            <a:r>
              <a:rPr lang="de-DE" sz="1600" b="1" dirty="0">
                <a:solidFill>
                  <a:srgbClr val="FF0000"/>
                </a:solidFill>
              </a:rPr>
              <a:t>lediglich 2 Adapter von DN8 auf DN15 benötigt!!!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74726" y="893489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RS485 Netzwerk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794053" y="3208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21325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Breitbild</PresentationFormat>
  <Paragraphs>64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MPC Heizanlage K004b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20</cp:revision>
  <dcterms:created xsi:type="dcterms:W3CDTF">2016-03-07T13:54:17Z</dcterms:created>
  <dcterms:modified xsi:type="dcterms:W3CDTF">2016-03-25T11:43:14Z</dcterms:modified>
</cp:coreProperties>
</file>