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0" r:id="rId5"/>
    <p:sldId id="259" r:id="rId6"/>
    <p:sldId id="260" r:id="rId7"/>
    <p:sldId id="262" r:id="rId8"/>
    <p:sldId id="261" r:id="rId9"/>
    <p:sldId id="265" r:id="rId10"/>
    <p:sldId id="263" r:id="rId11"/>
    <p:sldId id="274" r:id="rId12"/>
    <p:sldId id="275" r:id="rId13"/>
    <p:sldId id="264" r:id="rId14"/>
    <p:sldId id="279" r:id="rId15"/>
    <p:sldId id="266" r:id="rId16"/>
    <p:sldId id="267" r:id="rId17"/>
    <p:sldId id="268" r:id="rId18"/>
    <p:sldId id="270" r:id="rId19"/>
    <p:sldId id="269" r:id="rId20"/>
    <p:sldId id="271" r:id="rId21"/>
    <p:sldId id="272" r:id="rId22"/>
    <p:sldId id="273" r:id="rId23"/>
    <p:sldId id="276" r:id="rId24"/>
    <p:sldId id="278"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CE8EE50-DEEC-496C-80E3-2B9B4C2849D5}" type="datetimeFigureOut">
              <a:rPr lang="en-US" smtClean="0"/>
              <a:pPr/>
              <a:t>9/6/2016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499665-8DE8-467D-9910-F2FF00D1B15D}"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E8EE50-DEEC-496C-80E3-2B9B4C2849D5}"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99665-8DE8-467D-9910-F2FF00D1B15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A499665-8DE8-467D-9910-F2FF00D1B15D}"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CE8EE50-DEEC-496C-80E3-2B9B4C2849D5}"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CE8EE50-DEEC-496C-80E3-2B9B4C2849D5}" type="datetimeFigureOut">
              <a:rPr lang="en-US" smtClean="0"/>
              <a:pPr/>
              <a:t>9/6/2016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A499665-8DE8-467D-9910-F2FF00D1B15D}"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CE8EE50-DEEC-496C-80E3-2B9B4C2849D5}" type="datetimeFigureOut">
              <a:rPr lang="en-US" smtClean="0"/>
              <a:pPr/>
              <a:t>9/6/2016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A499665-8DE8-467D-9910-F2FF00D1B15D}"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CE8EE50-DEEC-496C-80E3-2B9B4C2849D5}" type="datetimeFigureOut">
              <a:rPr lang="en-US" smtClean="0"/>
              <a:pPr/>
              <a:t>9/6/2016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99665-8DE8-467D-9910-F2FF00D1B15D}"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CE8EE50-DEEC-496C-80E3-2B9B4C2849D5}" type="datetimeFigureOut">
              <a:rPr lang="en-US" smtClean="0"/>
              <a:pPr/>
              <a:t>9/6/2016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A499665-8DE8-467D-9910-F2FF00D1B15D}"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E8EE50-DEEC-496C-80E3-2B9B4C2849D5}" type="datetimeFigureOut">
              <a:rPr lang="en-US" smtClean="0"/>
              <a:pPr/>
              <a:t>9/6/2016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A499665-8DE8-467D-9910-F2FF00D1B1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CE8EE50-DEEC-496C-80E3-2B9B4C2849D5}" type="datetimeFigureOut">
              <a:rPr lang="en-US" smtClean="0"/>
              <a:pPr/>
              <a:t>9/6/2016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A499665-8DE8-467D-9910-F2FF00D1B1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A499665-8DE8-467D-9910-F2FF00D1B15D}"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CE8EE50-DEEC-496C-80E3-2B9B4C2849D5}" type="datetimeFigureOut">
              <a:rPr lang="en-US" smtClean="0"/>
              <a:pPr/>
              <a:t>9/6/2016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A499665-8DE8-467D-9910-F2FF00D1B15D}"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CE8EE50-DEEC-496C-80E3-2B9B4C2849D5}" type="datetimeFigureOut">
              <a:rPr lang="en-US" smtClean="0"/>
              <a:pPr/>
              <a:t>9/6/2016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CE8EE50-DEEC-496C-80E3-2B9B4C2849D5}" type="datetimeFigureOut">
              <a:rPr lang="en-US" smtClean="0"/>
              <a:pPr/>
              <a:t>9/6/2016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A499665-8DE8-467D-9910-F2FF00D1B15D}"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smtClean="0"/>
              <a:t> </a:t>
            </a:r>
            <a:endParaRPr lang="en-GB" dirty="0" smtClean="0"/>
          </a:p>
          <a:p>
            <a:endParaRPr lang="en-US" dirty="0"/>
          </a:p>
        </p:txBody>
      </p:sp>
      <p:sp>
        <p:nvSpPr>
          <p:cNvPr id="2" name="Title 1"/>
          <p:cNvSpPr>
            <a:spLocks noGrp="1"/>
          </p:cNvSpPr>
          <p:nvPr>
            <p:ph type="ctrTitle"/>
          </p:nvPr>
        </p:nvSpPr>
        <p:spPr>
          <a:xfrm>
            <a:off x="611560" y="1484784"/>
            <a:ext cx="7851648" cy="1828800"/>
          </a:xfrm>
        </p:spPr>
        <p:txBody>
          <a:bodyPr/>
          <a:lstStyle/>
          <a:p>
            <a:r>
              <a:rPr lang="en-GB" dirty="0"/>
              <a:t>f</a:t>
            </a:r>
            <a:r>
              <a:rPr lang="en-GB" dirty="0" smtClean="0"/>
              <a:t>inal year projects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viva voce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"with living voice," often translated as "by word of mouth.“ - an oral </a:t>
            </a:r>
            <a:r>
              <a:rPr lang="en-US" u="sng" dirty="0" smtClean="0"/>
              <a:t>examination</a:t>
            </a:r>
          </a:p>
          <a:p>
            <a:r>
              <a:rPr lang="en-GB" dirty="0" smtClean="0"/>
              <a:t>your supervisor &amp; second reader will meet with you to discuss your planning &amp; research report</a:t>
            </a:r>
          </a:p>
          <a:p>
            <a:r>
              <a:rPr lang="en-GB" dirty="0" smtClean="0"/>
              <a:t>they may advise changes and make suggestions</a:t>
            </a:r>
          </a:p>
          <a:p>
            <a:r>
              <a:rPr lang="en-GB" dirty="0" smtClean="0"/>
              <a:t>they will discuss your objectives</a:t>
            </a:r>
          </a:p>
          <a:p>
            <a:r>
              <a:rPr lang="en-GB" dirty="0" smtClean="0"/>
              <a:t>they will discuss how they will assess your project’s success or otherwise</a:t>
            </a:r>
          </a:p>
          <a:p>
            <a:r>
              <a:rPr lang="en-GB" dirty="0" smtClean="0"/>
              <a:t>arranged </a:t>
            </a:r>
            <a:r>
              <a:rPr lang="en-GB" u="sng" dirty="0" smtClean="0"/>
              <a:t>by you </a:t>
            </a:r>
            <a:r>
              <a:rPr lang="en-GB" dirty="0" smtClean="0"/>
              <a:t>and take place before 11</a:t>
            </a:r>
            <a:r>
              <a:rPr lang="en-GB" baseline="30000" dirty="0" smtClean="0"/>
              <a:t>th</a:t>
            </a:r>
            <a:r>
              <a:rPr lang="en-GB" dirty="0" smtClean="0"/>
              <a:t> December</a:t>
            </a:r>
          </a:p>
          <a:p>
            <a:r>
              <a:rPr lang="en-GB" dirty="0"/>
              <a:t>f</a:t>
            </a:r>
            <a:r>
              <a:rPr lang="en-GB" dirty="0" smtClean="0"/>
              <a:t>eedback provided by supervisors using appendix B</a:t>
            </a:r>
            <a:endParaRPr lang="en-US" dirty="0" smtClean="0"/>
          </a:p>
          <a:p>
            <a:r>
              <a:rPr lang="en-GB" dirty="0" smtClean="0"/>
              <a:t>pass/fail component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 to the examiners</a:t>
            </a:r>
            <a:endParaRPr lang="en-US" dirty="0"/>
          </a:p>
        </p:txBody>
      </p:sp>
      <p:sp>
        <p:nvSpPr>
          <p:cNvPr id="3" name="Content Placeholder 2"/>
          <p:cNvSpPr>
            <a:spLocks noGrp="1"/>
          </p:cNvSpPr>
          <p:nvPr>
            <p:ph sz="quarter" idx="1"/>
          </p:nvPr>
        </p:nvSpPr>
        <p:spPr/>
        <p:txBody>
          <a:bodyPr/>
          <a:lstStyle/>
          <a:p>
            <a:r>
              <a:rPr lang="en-GB" dirty="0" smtClean="0"/>
              <a:t>Hand in 1 copy each to student central and school office on or before 11th May 2017</a:t>
            </a:r>
          </a:p>
          <a:p>
            <a:r>
              <a:rPr lang="en-GB" dirty="0" smtClean="0"/>
              <a:t>discuss the process by which you carried out your project</a:t>
            </a:r>
          </a:p>
          <a:p>
            <a:r>
              <a:rPr lang="en-GB" dirty="0" smtClean="0"/>
              <a:t>do not skimp or approach as an afterthought - it is the most important component of the project</a:t>
            </a:r>
          </a:p>
          <a:p>
            <a:r>
              <a:rPr lang="en-GB" dirty="0" smtClean="0"/>
              <a:t>critically evaluate every significant area of your project work</a:t>
            </a:r>
          </a:p>
          <a:p>
            <a:r>
              <a:rPr lang="en-GB" dirty="0" smtClean="0"/>
              <a:t>see page 8 of the project handbook</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critical evaluation</a:t>
            </a:r>
            <a:endParaRPr lang="en-US" dirty="0"/>
          </a:p>
        </p:txBody>
      </p:sp>
      <p:sp>
        <p:nvSpPr>
          <p:cNvPr id="3" name="Content Placeholder 2"/>
          <p:cNvSpPr>
            <a:spLocks noGrp="1"/>
          </p:cNvSpPr>
          <p:nvPr>
            <p:ph sz="quarter" idx="1"/>
          </p:nvPr>
        </p:nvSpPr>
        <p:spPr/>
        <p:txBody>
          <a:bodyPr>
            <a:normAutofit fontScale="85000" lnSpcReduction="10000"/>
          </a:bodyPr>
          <a:lstStyle/>
          <a:p>
            <a:r>
              <a:rPr lang="en-GB" dirty="0" smtClean="0"/>
              <a:t>choice of project and </a:t>
            </a:r>
          </a:p>
          <a:p>
            <a:r>
              <a:rPr lang="en-GB" dirty="0" smtClean="0"/>
              <a:t>how it fits in with the modules you have studied; </a:t>
            </a:r>
          </a:p>
          <a:p>
            <a:r>
              <a:rPr lang="en-GB" dirty="0" smtClean="0"/>
              <a:t>your background research and the way it has influenced your project; </a:t>
            </a:r>
          </a:p>
          <a:p>
            <a:r>
              <a:rPr lang="en-GB" dirty="0" smtClean="0"/>
              <a:t>your methodology and planning; </a:t>
            </a:r>
          </a:p>
          <a:p>
            <a:r>
              <a:rPr lang="en-GB" dirty="0" smtClean="0"/>
              <a:t>the progress you made, </a:t>
            </a:r>
          </a:p>
          <a:p>
            <a:r>
              <a:rPr lang="en-GB" dirty="0" smtClean="0"/>
              <a:t>problems encountered, their solutions and the lessons learned; </a:t>
            </a:r>
          </a:p>
          <a:p>
            <a:r>
              <a:rPr lang="en-GB" dirty="0" smtClean="0"/>
              <a:t>aspects of your work you are particularly proud of; </a:t>
            </a:r>
          </a:p>
          <a:p>
            <a:r>
              <a:rPr lang="en-GB" dirty="0" smtClean="0"/>
              <a:t>further areas for possible investigations or enhancements; </a:t>
            </a:r>
          </a:p>
          <a:p>
            <a:r>
              <a:rPr lang="en-GB" dirty="0" smtClean="0"/>
              <a:t>an assessment of the success or failure of the project as a whole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 for all documentation</a:t>
            </a:r>
            <a:endParaRPr lang="en-US" dirty="0"/>
          </a:p>
        </p:txBody>
      </p:sp>
      <p:sp>
        <p:nvSpPr>
          <p:cNvPr id="3" name="Content Placeholder 2"/>
          <p:cNvSpPr>
            <a:spLocks noGrp="1"/>
          </p:cNvSpPr>
          <p:nvPr>
            <p:ph sz="quarter" idx="1"/>
          </p:nvPr>
        </p:nvSpPr>
        <p:spPr/>
        <p:txBody>
          <a:bodyPr>
            <a:normAutofit/>
          </a:bodyPr>
          <a:lstStyle/>
          <a:p>
            <a:r>
              <a:rPr lang="en-GB" dirty="0" smtClean="0"/>
              <a:t>one </a:t>
            </a:r>
            <a:r>
              <a:rPr lang="en-GB" b="1" dirty="0" smtClean="0"/>
              <a:t>bound</a:t>
            </a:r>
            <a:r>
              <a:rPr lang="en-GB" dirty="0" smtClean="0"/>
              <a:t> copy of report to the examiners</a:t>
            </a:r>
          </a:p>
          <a:p>
            <a:r>
              <a:rPr lang="en-GB" dirty="0" smtClean="0"/>
              <a:t>name, course &amp; project title on front</a:t>
            </a:r>
            <a:endParaRPr lang="en-US" dirty="0" smtClean="0"/>
          </a:p>
          <a:p>
            <a:r>
              <a:rPr lang="en-GB" dirty="0" smtClean="0"/>
              <a:t>table of contents</a:t>
            </a:r>
          </a:p>
          <a:p>
            <a:r>
              <a:rPr lang="en-GB" dirty="0" smtClean="0"/>
              <a:t>page numbers</a:t>
            </a:r>
          </a:p>
          <a:p>
            <a:r>
              <a:rPr lang="en-GB" dirty="0" smtClean="0"/>
              <a:t>structured - headings</a:t>
            </a:r>
          </a:p>
          <a:p>
            <a:r>
              <a:rPr lang="en-GB" dirty="0" smtClean="0"/>
              <a:t>A4</a:t>
            </a:r>
          </a:p>
          <a:p>
            <a:r>
              <a:rPr lang="en-GB" dirty="0" smtClean="0"/>
              <a:t>any discs or pen drives properly labelled in suitable sleeves</a:t>
            </a:r>
          </a:p>
          <a:p>
            <a:r>
              <a:rPr lang="en-GB" dirty="0"/>
              <a:t>e</a:t>
            </a:r>
            <a:r>
              <a:rPr lang="en-GB" dirty="0" smtClean="0"/>
              <a:t>lectronically via student central</a:t>
            </a:r>
          </a:p>
          <a:p>
            <a:endParaRPr lang="en-GB"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Reprographics binding services </a:t>
            </a:r>
            <a:endParaRPr lang="en-GB" dirty="0"/>
          </a:p>
        </p:txBody>
      </p:sp>
      <p:sp>
        <p:nvSpPr>
          <p:cNvPr id="3" name="Rectangle 2"/>
          <p:cNvSpPr/>
          <p:nvPr/>
        </p:nvSpPr>
        <p:spPr>
          <a:xfrm>
            <a:off x="899592" y="2492896"/>
            <a:ext cx="7704856" cy="2308324"/>
          </a:xfrm>
          <a:prstGeom prst="rect">
            <a:avLst/>
          </a:prstGeom>
        </p:spPr>
        <p:txBody>
          <a:bodyPr wrap="square">
            <a:spAutoFit/>
          </a:bodyPr>
          <a:lstStyle/>
          <a:p>
            <a:r>
              <a:rPr lang="en-GB" dirty="0"/>
              <a:t>The Reprographics Service at Moulsecoomb can bind your printed documents using a system called </a:t>
            </a:r>
            <a:r>
              <a:rPr lang="en-GB" dirty="0" err="1"/>
              <a:t>Unibind</a:t>
            </a:r>
            <a:r>
              <a:rPr lang="en-GB" dirty="0"/>
              <a:t>. Prices depend on thickness on documents, but a document up to 25 pages would cost £1 to bind and a document up to 340 pages would cost £2.20 to bind. - you can send your document to Reprographics at </a:t>
            </a:r>
            <a:r>
              <a:rPr lang="en-GB" dirty="0" err="1"/>
              <a:t>Mouslecoomb</a:t>
            </a:r>
            <a:r>
              <a:rPr lang="en-GB" dirty="0"/>
              <a:t> to be both printed and bound - this can be done via the web, using the </a:t>
            </a:r>
            <a:r>
              <a:rPr lang="en-GB" dirty="0" err="1"/>
              <a:t>studentprint</a:t>
            </a:r>
            <a:r>
              <a:rPr lang="en-GB" dirty="0"/>
              <a:t> service. Reprographics also offer a professional theses binding service using hard or soft covers. </a:t>
            </a:r>
          </a:p>
          <a:p>
            <a:endParaRPr lang="en-GB" dirty="0"/>
          </a:p>
        </p:txBody>
      </p:sp>
    </p:spTree>
    <p:extLst>
      <p:ext uri="{BB962C8B-B14F-4D97-AF65-F5344CB8AC3E}">
        <p14:creationId xmlns:p14="http://schemas.microsoft.com/office/powerpoint/2010/main" val="166597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assessment form and criteria for marking</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A  &gt;70%</a:t>
            </a:r>
          </a:p>
          <a:p>
            <a:pPr lvl="1"/>
            <a:r>
              <a:rPr lang="en-US" dirty="0" smtClean="0"/>
              <a:t> excellent technical insight demonstrated to a professional level</a:t>
            </a:r>
          </a:p>
          <a:p>
            <a:pPr lvl="1"/>
            <a:r>
              <a:rPr lang="en-US" dirty="0" smtClean="0"/>
              <a:t>professional level of insight into the whole area in which the project is embedded</a:t>
            </a:r>
          </a:p>
          <a:p>
            <a:pPr lvl="1"/>
            <a:r>
              <a:rPr lang="en-US" dirty="0" smtClean="0"/>
              <a:t>completely successful and entirely self-managed</a:t>
            </a:r>
          </a:p>
          <a:p>
            <a:pPr lvl="1"/>
            <a:r>
              <a:rPr lang="en-US" dirty="0" smtClean="0"/>
              <a:t>report clear, substantial, fluent, correctly organised, convincing and with no omissions</a:t>
            </a:r>
          </a:p>
          <a:p>
            <a:pPr lvl="1"/>
            <a:r>
              <a:rPr lang="en-US" dirty="0" smtClean="0"/>
              <a:t>mature reflection on the whole process, showing professional level of insight</a:t>
            </a:r>
          </a:p>
          <a:p>
            <a:pPr lvl="1"/>
            <a:r>
              <a:rPr lang="en-US" dirty="0" smtClean="0"/>
              <a:t>competent and thorough coverage of the field with excellent research in many areas. Research clearly influenced outcomes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…continued…</a:t>
            </a:r>
            <a:endParaRPr lang="en-US" dirty="0"/>
          </a:p>
        </p:txBody>
      </p:sp>
      <p:sp>
        <p:nvSpPr>
          <p:cNvPr id="5" name="Content Placeholder 4"/>
          <p:cNvSpPr>
            <a:spLocks noGrp="1"/>
          </p:cNvSpPr>
          <p:nvPr>
            <p:ph sz="quarter" idx="1"/>
          </p:nvPr>
        </p:nvSpPr>
        <p:spPr/>
        <p:txBody>
          <a:bodyPr/>
          <a:lstStyle/>
          <a:p>
            <a:r>
              <a:rPr lang="en-GB" dirty="0" smtClean="0"/>
              <a:t>supervisors and 2</a:t>
            </a:r>
            <a:r>
              <a:rPr lang="en-GB" baseline="30000" dirty="0" smtClean="0"/>
              <a:t>nd</a:t>
            </a:r>
            <a:r>
              <a:rPr lang="en-GB" dirty="0" smtClean="0"/>
              <a:t> readers mark your work independently</a:t>
            </a:r>
          </a:p>
          <a:p>
            <a:r>
              <a:rPr lang="en-GB" dirty="0" smtClean="0"/>
              <a:t>see full set of marking criteria in appendices</a:t>
            </a:r>
          </a:p>
          <a:p>
            <a:r>
              <a:rPr lang="en-GB" dirty="0" smtClean="0"/>
              <a:t>we endeavour to ensure that one copy of your project is returned to you but you must keep back-ups as we cannot guarantee this</a:t>
            </a:r>
          </a:p>
          <a:p>
            <a:r>
              <a:rPr lang="en-GB" dirty="0" smtClean="0"/>
              <a:t>all reports written by the supervisor and second reader or by any other examiner, are confidential</a:t>
            </a:r>
          </a:p>
          <a:p>
            <a:r>
              <a:rPr lang="en-GB" b="1" dirty="0" smtClean="0"/>
              <a:t>they cannot discuss your grade with you until it is ratified at the relevant exam board</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Social, legal, ethical &amp; professional issues</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you will demonstrate an awareness of these issues, relevant to your project, in your report to the examiners</a:t>
            </a:r>
          </a:p>
          <a:p>
            <a:pPr lvl="1"/>
            <a:r>
              <a:rPr lang="en-GB" dirty="0" smtClean="0"/>
              <a:t>e.g. social impact of a new software application</a:t>
            </a:r>
          </a:p>
          <a:p>
            <a:pPr lvl="1"/>
            <a:r>
              <a:rPr lang="en-GB" dirty="0" smtClean="0"/>
              <a:t>legal requirements such as the Data Protection Act</a:t>
            </a:r>
          </a:p>
          <a:p>
            <a:pPr lvl="1"/>
            <a:r>
              <a:rPr lang="en-GB" dirty="0" smtClean="0"/>
              <a:t>copyright and intellectual property law</a:t>
            </a:r>
          </a:p>
          <a:p>
            <a:pPr lvl="1"/>
            <a:r>
              <a:rPr lang="en-GB" dirty="0" smtClean="0"/>
              <a:t>ethical issues raised by an application, such as a public web site</a:t>
            </a:r>
          </a:p>
          <a:p>
            <a:pPr lvl="1"/>
            <a:r>
              <a:rPr lang="en-GB" dirty="0" smtClean="0"/>
              <a:t>conventions of good professional practice </a:t>
            </a:r>
          </a:p>
          <a:p>
            <a:r>
              <a:rPr lang="en-GB" dirty="0" smtClean="0"/>
              <a:t>a critical appreciation of the issues raised by your project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intellectual property</a:t>
            </a:r>
            <a:endParaRPr lang="en-US" dirty="0"/>
          </a:p>
        </p:txBody>
      </p:sp>
      <p:sp>
        <p:nvSpPr>
          <p:cNvPr id="3" name="Content Placeholder 2"/>
          <p:cNvSpPr>
            <a:spLocks noGrp="1"/>
          </p:cNvSpPr>
          <p:nvPr>
            <p:ph sz="quarter" idx="1"/>
          </p:nvPr>
        </p:nvSpPr>
        <p:spPr/>
        <p:txBody>
          <a:bodyPr/>
          <a:lstStyle/>
          <a:p>
            <a:r>
              <a:rPr lang="en-GB" dirty="0" smtClean="0"/>
              <a:t>the university requires access to intellectual property generated by students. As a condition of joining the university, students grant the university the right to use their work for academic purposes, including assessment and research, and for purposes relating to the administration of the university, including quality assurance and publicity</a:t>
            </a:r>
          </a:p>
          <a:p>
            <a:r>
              <a:rPr lang="en-GB" dirty="0" smtClean="0"/>
              <a:t>it is particularly important to bring this to the attention of any third party supporting your project.</a:t>
            </a:r>
            <a:endParaRPr lang="en-US" dirty="0" smtClean="0"/>
          </a:p>
          <a:p>
            <a:endParaRPr lang="en-GB"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ethics</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research involving human subjects must be governed by ethical good practice</a:t>
            </a:r>
          </a:p>
          <a:p>
            <a:r>
              <a:rPr lang="en-GB" dirty="0" smtClean="0"/>
              <a:t>relevant legislation such as the Data Protection Act</a:t>
            </a:r>
          </a:p>
          <a:p>
            <a:r>
              <a:rPr lang="en-GB" dirty="0" smtClean="0"/>
              <a:t>safeguard anonymity and confidentiality of your informants</a:t>
            </a:r>
          </a:p>
          <a:p>
            <a:r>
              <a:rPr lang="en-GB" u="sng" dirty="0" smtClean="0"/>
              <a:t>informed </a:t>
            </a:r>
            <a:r>
              <a:rPr lang="en-GB" dirty="0" smtClean="0"/>
              <a:t>consent to participating in your research</a:t>
            </a:r>
          </a:p>
          <a:p>
            <a:r>
              <a:rPr lang="en-GB" dirty="0" smtClean="0"/>
              <a:t>research involving minors is now governed by a tight set of ethical guidelines – think very carefully before deciding to pursue this route</a:t>
            </a:r>
          </a:p>
          <a:p>
            <a:r>
              <a:rPr lang="en-GB" dirty="0" smtClean="0"/>
              <a:t>may need to refer to University Ethics Committee</a:t>
            </a:r>
          </a:p>
          <a:p>
            <a:endParaRPr lang="en-GB"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co-ordinator</a:t>
            </a:r>
            <a:endParaRPr lang="en-US" dirty="0"/>
          </a:p>
        </p:txBody>
      </p:sp>
      <p:sp>
        <p:nvSpPr>
          <p:cNvPr id="3" name="Content Placeholder 2"/>
          <p:cNvSpPr>
            <a:spLocks noGrp="1"/>
          </p:cNvSpPr>
          <p:nvPr>
            <p:ph sz="quarter" idx="1"/>
          </p:nvPr>
        </p:nvSpPr>
        <p:spPr/>
        <p:txBody>
          <a:bodyPr>
            <a:normAutofit lnSpcReduction="10000"/>
          </a:bodyPr>
          <a:lstStyle/>
          <a:p>
            <a:pPr lvl="0"/>
            <a:r>
              <a:rPr lang="en-GB" dirty="0" smtClean="0"/>
              <a:t>Ms Jane Challenger Gillitt is project coordinator for students studying BA (Hons) Business Information Systems, BSc (Hons) Business Computer Software, BSc (Hons) Digital Media Development and BA (Hons) Digital Media, BSc (Hons) Computer Science, BSc (Hons) Computer Science (Games), BSc (Hons) Software Engineering, BSc (Hons) Internet Computing (at UCH), </a:t>
            </a:r>
            <a:r>
              <a:rPr lang="en-GB" dirty="0"/>
              <a:t>BSc (Hons) Digital Games Production(at UCH</a:t>
            </a:r>
            <a:r>
              <a:rPr lang="en-GB" dirty="0" smtClean="0"/>
              <a:t>).</a:t>
            </a:r>
            <a:endParaRPr lang="en-US" dirty="0" smtClean="0"/>
          </a:p>
          <a:p>
            <a:r>
              <a:rPr lang="en-GB" dirty="0" smtClean="0"/>
              <a:t>Room – Cockcroft 522; telephone - 01273 644142; email – J.M.Challenger.Gillitt@bton.ac.uk</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plagiarism </a:t>
            </a:r>
            <a:endParaRPr lang="en-US" dirty="0"/>
          </a:p>
        </p:txBody>
      </p:sp>
      <p:sp>
        <p:nvSpPr>
          <p:cNvPr id="3" name="Content Placeholder 2"/>
          <p:cNvSpPr>
            <a:spLocks noGrp="1"/>
          </p:cNvSpPr>
          <p:nvPr>
            <p:ph sz="quarter" idx="1"/>
          </p:nvPr>
        </p:nvSpPr>
        <p:spPr/>
        <p:txBody>
          <a:bodyPr/>
          <a:lstStyle/>
          <a:p>
            <a:pPr lvl="0"/>
            <a:r>
              <a:rPr lang="en-GB" dirty="0" smtClean="0"/>
              <a:t>if this occurs on this module it will </a:t>
            </a:r>
            <a:r>
              <a:rPr lang="en-GB" u="sng" dirty="0" smtClean="0"/>
              <a:t>inevitably</a:t>
            </a:r>
            <a:r>
              <a:rPr lang="en-GB" dirty="0" smtClean="0"/>
              <a:t> lead to a failure to achieve an honours degree</a:t>
            </a:r>
          </a:p>
          <a:p>
            <a:pPr lvl="0"/>
            <a:r>
              <a:rPr lang="en-GB" dirty="0" smtClean="0"/>
              <a:t>project raises specific issues of plagiarism as it is more than a written piece of work</a:t>
            </a:r>
          </a:p>
          <a:p>
            <a:pPr lvl="0"/>
            <a:r>
              <a:rPr lang="en-GB" dirty="0" smtClean="0"/>
              <a:t>any assets that you have not created yourself can only be used with the owners’ permission, e.g.</a:t>
            </a:r>
          </a:p>
          <a:p>
            <a:pPr lvl="1"/>
            <a:r>
              <a:rPr lang="en-GB" dirty="0" smtClean="0"/>
              <a:t>sound recordings, </a:t>
            </a:r>
          </a:p>
          <a:p>
            <a:pPr lvl="1"/>
            <a:r>
              <a:rPr lang="en-GB" dirty="0" smtClean="0"/>
              <a:t>images  </a:t>
            </a:r>
          </a:p>
          <a:p>
            <a:pPr lvl="1"/>
            <a:r>
              <a:rPr lang="en-GB" dirty="0" smtClean="0"/>
              <a:t>modules of code from software libraries</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citation </a:t>
            </a:r>
            <a:endParaRPr lang="en-US" dirty="0"/>
          </a:p>
        </p:txBody>
      </p:sp>
      <p:sp>
        <p:nvSpPr>
          <p:cNvPr id="3" name="Content Placeholder 2"/>
          <p:cNvSpPr>
            <a:spLocks noGrp="1"/>
          </p:cNvSpPr>
          <p:nvPr>
            <p:ph sz="quarter" idx="1"/>
          </p:nvPr>
        </p:nvSpPr>
        <p:spPr/>
        <p:txBody>
          <a:bodyPr>
            <a:normAutofit fontScale="92500"/>
          </a:bodyPr>
          <a:lstStyle/>
          <a:p>
            <a:r>
              <a:rPr lang="en-GB" dirty="0" smtClean="0"/>
              <a:t>Authorship should be clearly and correctly credited, as should the origins of any open source software that you may use. </a:t>
            </a:r>
          </a:p>
          <a:p>
            <a:r>
              <a:rPr lang="en-GB" dirty="0" smtClean="0"/>
              <a:t>The use of any content from public web sites in a software application, without permission or crediting, constitutes plagiarism – exactly as with written work.</a:t>
            </a:r>
          </a:p>
          <a:p>
            <a:r>
              <a:rPr lang="en-GB" dirty="0" smtClean="0"/>
              <a:t>Small pieces of the work of others may be used and quoted; in all cases they must be correctly acknowledged and cited, according to standard academic practice. Resources to help with referencing and citation can be found on the CI301 space on </a:t>
            </a:r>
            <a:r>
              <a:rPr lang="en-GB" b="1" i="1" dirty="0" smtClean="0"/>
              <a:t>studentcentral</a:t>
            </a:r>
            <a:r>
              <a:rPr lang="en-GB" dirty="0" smtClean="0"/>
              <a:t>. </a:t>
            </a:r>
            <a:endParaRPr lang="en-US" dirty="0" smtClean="0"/>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Exhibition Day day</a:t>
            </a:r>
            <a:endParaRPr lang="en-US" dirty="0"/>
          </a:p>
        </p:txBody>
      </p:sp>
      <p:sp>
        <p:nvSpPr>
          <p:cNvPr id="3" name="Content Placeholder 2"/>
          <p:cNvSpPr>
            <a:spLocks noGrp="1"/>
          </p:cNvSpPr>
          <p:nvPr>
            <p:ph sz="quarter" idx="1"/>
          </p:nvPr>
        </p:nvSpPr>
        <p:spPr/>
        <p:txBody>
          <a:bodyPr>
            <a:normAutofit fontScale="92500"/>
          </a:bodyPr>
          <a:lstStyle/>
          <a:p>
            <a:r>
              <a:rPr lang="en-GB" dirty="0" smtClean="0"/>
              <a:t>an opportunity to demonstrate your project to staff, other students and invited guests –compulsory- worth 10% of the module along with the Folio component</a:t>
            </a:r>
          </a:p>
          <a:p>
            <a:r>
              <a:rPr lang="en-GB" dirty="0" smtClean="0"/>
              <a:t>On 24</a:t>
            </a:r>
            <a:r>
              <a:rPr lang="en-GB" baseline="30000" dirty="0" smtClean="0"/>
              <a:t>th</a:t>
            </a:r>
            <a:r>
              <a:rPr lang="en-GB" dirty="0" smtClean="0"/>
              <a:t> May, all day</a:t>
            </a:r>
          </a:p>
          <a:p>
            <a:r>
              <a:rPr lang="en-GB" u="sng" dirty="0" smtClean="0"/>
              <a:t>must</a:t>
            </a:r>
            <a:r>
              <a:rPr lang="en-GB" dirty="0" smtClean="0"/>
              <a:t> be booked to ensure that you are located correctly</a:t>
            </a:r>
          </a:p>
          <a:p>
            <a:r>
              <a:rPr lang="en-GB" dirty="0" smtClean="0"/>
              <a:t>produce a poster to explain your project in a dynamic visual way – lots of advice on poster design on internet</a:t>
            </a:r>
          </a:p>
          <a:p>
            <a:r>
              <a:rPr lang="en-GB" dirty="0" smtClean="0"/>
              <a:t>it’s a really nice way to end your project and move on to…finals!</a:t>
            </a:r>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referral </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a project may be referred if the work fails to meet the criteria or standard required for a pass, but is not completely irretrievable</a:t>
            </a:r>
          </a:p>
          <a:p>
            <a:r>
              <a:rPr lang="en-GB" dirty="0" smtClean="0"/>
              <a:t>you will get a clear specification of the elements that do not meet the required standard, or have been missed out completely</a:t>
            </a:r>
          </a:p>
          <a:p>
            <a:r>
              <a:rPr lang="en-GB" dirty="0" smtClean="0"/>
              <a:t>redo your project over the summer y and complete work required to bring the grade up to a pass</a:t>
            </a:r>
          </a:p>
          <a:p>
            <a:r>
              <a:rPr lang="en-GB" dirty="0" smtClean="0"/>
              <a:t>your supervisor may not be available over the summer to provide </a:t>
            </a:r>
          </a:p>
          <a:p>
            <a:r>
              <a:rPr lang="en-GB" dirty="0" smtClean="0"/>
              <a:t>We cannot undertake to support your work over this period</a:t>
            </a:r>
          </a:p>
          <a:p>
            <a:endParaRPr lang="en-GB" dirty="0" smtClean="0"/>
          </a:p>
          <a:p>
            <a:endParaRPr lang="en-GB"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change of mode of attendance</a:t>
            </a:r>
            <a:endParaRPr lang="en-US" dirty="0"/>
          </a:p>
        </p:txBody>
      </p:sp>
      <p:sp>
        <p:nvSpPr>
          <p:cNvPr id="3" name="Content Placeholder 2"/>
          <p:cNvSpPr>
            <a:spLocks noGrp="1"/>
          </p:cNvSpPr>
          <p:nvPr>
            <p:ph sz="quarter" idx="1"/>
          </p:nvPr>
        </p:nvSpPr>
        <p:spPr/>
        <p:txBody>
          <a:bodyPr/>
          <a:lstStyle/>
          <a:p>
            <a:r>
              <a:rPr lang="en-GB" dirty="0" smtClean="0"/>
              <a:t>You will only be allowed to change to part time in order to defer your project at the end of semester one</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…referral continued</a:t>
            </a:r>
            <a:endParaRPr lang="en-US" dirty="0"/>
          </a:p>
        </p:txBody>
      </p:sp>
      <p:sp>
        <p:nvSpPr>
          <p:cNvPr id="3" name="Content Placeholder 2"/>
          <p:cNvSpPr>
            <a:spLocks noGrp="1"/>
          </p:cNvSpPr>
          <p:nvPr>
            <p:ph sz="quarter" idx="1"/>
          </p:nvPr>
        </p:nvSpPr>
        <p:spPr/>
        <p:txBody>
          <a:bodyPr/>
          <a:lstStyle/>
          <a:p>
            <a:r>
              <a:rPr lang="en-GB" dirty="0" smtClean="0"/>
              <a:t>clarify the additional work that you have been asked to do you should therefore contact your supervisor, or another member of staff, as soon as you are notified about the referral</a:t>
            </a:r>
          </a:p>
          <a:p>
            <a:r>
              <a:rPr lang="en-GB" dirty="0" smtClean="0"/>
              <a:t>the submission date for referral work is usually towards the end of August</a:t>
            </a:r>
          </a:p>
          <a:p>
            <a:r>
              <a:rPr lang="en-GB" dirty="0" smtClean="0"/>
              <a:t>you will also be required to attend a viva with your supervisor and/or second reader during August exam week</a:t>
            </a:r>
          </a:p>
          <a:p>
            <a:r>
              <a:rPr lang="en-GB" dirty="0" smtClean="0"/>
              <a:t>you must be available for this – </a:t>
            </a:r>
            <a:r>
              <a:rPr lang="en-GB" smtClean="0"/>
              <a:t>no holidays!</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started</a:t>
            </a:r>
            <a:endParaRPr lang="en-US" dirty="0"/>
          </a:p>
        </p:txBody>
      </p:sp>
      <p:sp>
        <p:nvSpPr>
          <p:cNvPr id="3" name="Content Placeholder 2"/>
          <p:cNvSpPr>
            <a:spLocks noGrp="1"/>
          </p:cNvSpPr>
          <p:nvPr>
            <p:ph sz="quarter" idx="1"/>
          </p:nvPr>
        </p:nvSpPr>
        <p:spPr/>
        <p:txBody>
          <a:bodyPr>
            <a:normAutofit/>
          </a:bodyPr>
          <a:lstStyle/>
          <a:p>
            <a:r>
              <a:rPr lang="en-GB" dirty="0" smtClean="0"/>
              <a:t>The project is equivalent to </a:t>
            </a:r>
            <a:r>
              <a:rPr lang="en-GB" b="1" i="1" dirty="0" smtClean="0"/>
              <a:t>four</a:t>
            </a:r>
            <a:r>
              <a:rPr lang="en-GB" i="1" dirty="0" smtClean="0"/>
              <a:t> </a:t>
            </a:r>
            <a:r>
              <a:rPr lang="en-GB" dirty="0" smtClean="0"/>
              <a:t>modules or 40 credits or 1/3 of the final year</a:t>
            </a:r>
          </a:p>
          <a:p>
            <a:pPr lvl="1"/>
            <a:r>
              <a:rPr lang="en-GB" dirty="0" smtClean="0"/>
              <a:t>two modules in semester 1 and two in semester 2 </a:t>
            </a:r>
          </a:p>
          <a:p>
            <a:pPr lvl="1"/>
            <a:r>
              <a:rPr lang="en-GB" dirty="0" smtClean="0"/>
              <a:t>a substantial amount of work during both semesters </a:t>
            </a:r>
          </a:p>
          <a:p>
            <a:pPr lvl="1"/>
            <a:r>
              <a:rPr lang="en-GB" dirty="0" smtClean="0"/>
              <a:t>Students who leave things to the last moment invariably suffer the consequences – they present a poor piece of work, which attracts a low mark, or even fails. </a:t>
            </a:r>
          </a:p>
          <a:p>
            <a:pPr lvl="1"/>
            <a:r>
              <a:rPr lang="en-GB" dirty="0" smtClean="0"/>
              <a:t>The project schedule, with its deliverables and hand in dates, is designed to ensure that you complete preliminary activities for your project before the Christmas break.</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sz="2200" dirty="0" smtClean="0"/>
              <a:t/>
            </a:r>
            <a:br>
              <a:rPr lang="en-GB" sz="2200" dirty="0" smtClean="0"/>
            </a:br>
            <a:r>
              <a:rPr lang="en-GB" sz="2200" dirty="0"/>
              <a:t/>
            </a:r>
            <a:br>
              <a:rPr lang="en-GB" sz="2200" dirty="0"/>
            </a:br>
            <a:r>
              <a:rPr lang="en-GB" dirty="0" smtClean="0"/>
              <a:t>learning </a:t>
            </a:r>
            <a:r>
              <a:rPr lang="en-GB" dirty="0"/>
              <a:t>support</a:t>
            </a:r>
            <a:br>
              <a:rPr lang="en-GB" dirty="0"/>
            </a:br>
            <a:r>
              <a:rPr lang="en-GB" sz="2200" dirty="0"/>
              <a:t>alternate Wednesdays at 2-3pm in </a:t>
            </a:r>
            <a:r>
              <a:rPr lang="en-GB" sz="2200" dirty="0" smtClean="0"/>
              <a:t>W314</a:t>
            </a:r>
            <a:endParaRPr lang="en-GB" sz="22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20635522"/>
              </p:ext>
            </p:extLst>
          </p:nvPr>
        </p:nvGraphicFramePr>
        <p:xfrm>
          <a:off x="1691680" y="2708923"/>
          <a:ext cx="5688632" cy="3265892"/>
        </p:xfrm>
        <a:graphic>
          <a:graphicData uri="http://schemas.openxmlformats.org/drawingml/2006/table">
            <a:tbl>
              <a:tblPr firstRow="1" firstCol="1" bandRow="1"/>
              <a:tblGrid>
                <a:gridCol w="908052"/>
                <a:gridCol w="2044276"/>
                <a:gridCol w="2736304"/>
              </a:tblGrid>
              <a:tr h="288032">
                <a:tc>
                  <a:txBody>
                    <a:bodyPr/>
                    <a:lstStyle/>
                    <a:p>
                      <a:pPr>
                        <a:lnSpc>
                          <a:spcPct val="115000"/>
                        </a:lnSpc>
                        <a:spcAft>
                          <a:spcPts val="0"/>
                        </a:spcAft>
                      </a:pPr>
                      <a:r>
                        <a:rPr lang="en-GB" sz="1100" dirty="0">
                          <a:effectLst/>
                          <a:latin typeface="Calibri"/>
                          <a:ea typeface="Calibri"/>
                          <a:cs typeface="Times New Roman"/>
                        </a:rPr>
                        <a:t>5</a:t>
                      </a:r>
                      <a:r>
                        <a:rPr lang="en-GB" sz="1100" dirty="0" smtClean="0">
                          <a:effectLst/>
                          <a:latin typeface="Calibri"/>
                          <a:ea typeface="Calibri"/>
                          <a:cs typeface="Times New Roman"/>
                        </a:rPr>
                        <a:t>/10</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Shelley Guild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Using the online library catalogue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19/10</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GB" sz="1100" b="0" i="0" u="none" strike="noStrike" kern="1200" cap="none" spc="0" normalizeH="0" baseline="0" noProof="0" dirty="0" smtClean="0">
                          <a:ln>
                            <a:noFill/>
                          </a:ln>
                          <a:solidFill>
                            <a:prstClr val="black"/>
                          </a:solidFill>
                          <a:effectLst/>
                          <a:uLnTx/>
                          <a:uFillTx/>
                          <a:latin typeface="Calibri"/>
                          <a:ea typeface="Calibri"/>
                          <a:cs typeface="Times New Roman"/>
                        </a:rPr>
                        <a:t>Jane Challenger Gillitt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kumimoji="0" lang="en-GB" sz="1100" b="0" i="0" u="none" strike="noStrike" kern="1200" cap="none" spc="0" normalizeH="0" baseline="0" noProof="0" dirty="0" smtClean="0">
                          <a:ln>
                            <a:noFill/>
                          </a:ln>
                          <a:solidFill>
                            <a:prstClr val="black"/>
                          </a:solidFill>
                          <a:effectLst/>
                          <a:uLnTx/>
                          <a:uFillTx/>
                          <a:latin typeface="Calibri"/>
                          <a:ea typeface="Calibri"/>
                          <a:cs typeface="Times New Roman"/>
                        </a:rPr>
                        <a:t>Interim investigation report</a:t>
                      </a:r>
                      <a:endParaRPr lang="en-GB"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a:effectLst/>
                          <a:latin typeface="Calibri"/>
                          <a:ea typeface="Calibri"/>
                          <a:cs typeface="Times New Roman"/>
                        </a:rPr>
                        <a:t>2</a:t>
                      </a:r>
                      <a:r>
                        <a:rPr lang="en-GB" sz="1100" dirty="0" smtClean="0">
                          <a:effectLst/>
                          <a:latin typeface="Calibri"/>
                          <a:ea typeface="Calibri"/>
                          <a:cs typeface="Times New Roman"/>
                        </a:rPr>
                        <a:t>/11</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smtClean="0">
                          <a:effectLst/>
                          <a:latin typeface="Calibri"/>
                          <a:ea typeface="Calibri"/>
                          <a:cs typeface="Times New Roman"/>
                        </a:rPr>
                        <a:t>Jane Challenger Gillitt</a:t>
                      </a:r>
                    </a:p>
                    <a:p>
                      <a:pPr>
                        <a:lnSpc>
                          <a:spcPct val="115000"/>
                        </a:lnSpc>
                        <a:spcAft>
                          <a:spcPts val="0"/>
                        </a:spcAft>
                      </a:pP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smtClean="0">
                          <a:effectLst/>
                          <a:latin typeface="Calibri"/>
                          <a:ea typeface="Calibri"/>
                          <a:cs typeface="Times New Roman"/>
                        </a:rPr>
                        <a:t>Project manage your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16/11</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Richard Griffiths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Research project ethics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30/11</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050" dirty="0" smtClean="0">
                          <a:latin typeface="Calibri" panose="020F0502020204030204" pitchFamily="34" charset="0"/>
                        </a:rPr>
                        <a:t>Chris</a:t>
                      </a:r>
                      <a:r>
                        <a:rPr lang="en-GB" sz="1050" baseline="0" dirty="0" smtClean="0">
                          <a:latin typeface="Calibri" panose="020F0502020204030204" pitchFamily="34" charset="0"/>
                        </a:rPr>
                        <a:t> Sweeney</a:t>
                      </a:r>
                      <a:endParaRPr lang="en-GB" sz="105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050" dirty="0" smtClean="0">
                          <a:latin typeface="Calibri" panose="020F0502020204030204" pitchFamily="34" charset="0"/>
                        </a:rPr>
                        <a:t>Talk about teaching Computing</a:t>
                      </a:r>
                      <a:endParaRPr lang="en-GB" sz="105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22/2</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050" dirty="0" smtClean="0">
                          <a:latin typeface="Calibri" panose="020F0502020204030204" pitchFamily="34" charset="0"/>
                        </a:rPr>
                        <a:t>Jason Bailey</a:t>
                      </a:r>
                      <a:endParaRPr lang="en-GB" sz="105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GB" sz="1050" dirty="0" smtClean="0">
                          <a:latin typeface="Calibri" panose="020F0502020204030204" pitchFamily="34" charset="0"/>
                        </a:rPr>
                        <a:t>Folio</a:t>
                      </a:r>
                      <a:endParaRPr lang="en-GB" sz="1050" dirty="0">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8/3</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Lyn Pemberton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Evaluate your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22/3</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Martin de Saulles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Digital Marketing &amp; your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29/3</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smtClean="0">
                          <a:effectLst/>
                          <a:latin typeface="Calibri"/>
                          <a:ea typeface="Calibri"/>
                          <a:cs typeface="Times New Roman"/>
                        </a:rPr>
                        <a:t>Cathy Grundy</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Designing your Poster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26/4</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Jane Challenger Gillitt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Your report hand in – format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nSpc>
                          <a:spcPct val="115000"/>
                        </a:lnSpc>
                        <a:spcAft>
                          <a:spcPts val="0"/>
                        </a:spcAft>
                      </a:pPr>
                      <a:r>
                        <a:rPr lang="en-GB" sz="1100" dirty="0" smtClean="0">
                          <a:effectLst/>
                          <a:latin typeface="Calibri"/>
                          <a:ea typeface="Calibri"/>
                          <a:cs typeface="Times New Roman"/>
                        </a:rPr>
                        <a:t>3/5</a:t>
                      </a:r>
                      <a:endParaRPr lang="en-GB"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a:effectLst/>
                          <a:latin typeface="Calibri"/>
                          <a:ea typeface="Calibri"/>
                          <a:cs typeface="Times New Roman"/>
                        </a:rPr>
                        <a:t>Jane Challenger Gillitt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GB" sz="1100" dirty="0">
                          <a:effectLst/>
                          <a:latin typeface="Calibri"/>
                          <a:ea typeface="Calibri"/>
                          <a:cs typeface="Times New Roman"/>
                        </a:rPr>
                        <a:t>Project Exhibition Day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332038" y="30702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1871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 of the project</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an extensive piece of individual work on a specific topic </a:t>
            </a:r>
            <a:r>
              <a:rPr lang="en-GB" u="sng" dirty="0" smtClean="0"/>
              <a:t>demonstrably related to your award</a:t>
            </a:r>
          </a:p>
          <a:p>
            <a:r>
              <a:rPr lang="en-GB" dirty="0" smtClean="0"/>
              <a:t>you pursue a relevant area of interest to you and become much more expert</a:t>
            </a:r>
          </a:p>
          <a:p>
            <a:r>
              <a:rPr lang="en-GB" dirty="0" smtClean="0"/>
              <a:t>a showcase for use &amp; integration of significant areas of knowledge, intellectual skills and practical abilities </a:t>
            </a:r>
          </a:p>
          <a:p>
            <a:pPr lvl="0"/>
            <a:r>
              <a:rPr lang="en-GB" dirty="0" smtClean="0"/>
              <a:t>responsible, self-directed work of high quality, which is one of the qualities of an honours graduate</a:t>
            </a:r>
          </a:p>
          <a:p>
            <a:pPr lvl="0"/>
            <a:r>
              <a:rPr lang="en-GB" dirty="0" smtClean="0"/>
              <a:t>Failure in the project = an ordinary degree, i.e. no honours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choosing a project &amp; supervisor</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a list of the staff who can supervise projects is available on the CI301 space on </a:t>
            </a:r>
            <a:r>
              <a:rPr lang="en-GB" b="1" i="1" dirty="0" smtClean="0"/>
              <a:t>studentcentral</a:t>
            </a:r>
            <a:r>
              <a:rPr lang="en-GB" dirty="0" smtClean="0"/>
              <a:t> under the ‘Module Information’ link. </a:t>
            </a:r>
          </a:p>
          <a:p>
            <a:pPr lvl="1"/>
            <a:r>
              <a:rPr lang="en-GB" dirty="0" smtClean="0"/>
              <a:t>staff contact details, </a:t>
            </a:r>
          </a:p>
          <a:p>
            <a:pPr lvl="1"/>
            <a:r>
              <a:rPr lang="en-GB" dirty="0" smtClean="0"/>
              <a:t>a list of their individual interests </a:t>
            </a:r>
          </a:p>
          <a:p>
            <a:pPr lvl="1"/>
            <a:r>
              <a:rPr lang="en-GB" dirty="0" smtClean="0"/>
              <a:t>specific suggestions for projects they would like to supervise. </a:t>
            </a:r>
          </a:p>
          <a:p>
            <a:r>
              <a:rPr lang="en-GB" dirty="0" smtClean="0"/>
              <a:t>the list applies to all computing degrees, although the project you choose to do should be relevant to your individual award. Students can approach any potential supervisor on any topic which the course has equipped them to undertake - personal interest and commitment is a vital factor when choosing a project. </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proposal</a:t>
            </a:r>
            <a:endParaRPr lang="en-US" dirty="0"/>
          </a:p>
        </p:txBody>
      </p:sp>
      <p:sp>
        <p:nvSpPr>
          <p:cNvPr id="3" name="Content Placeholder 2"/>
          <p:cNvSpPr>
            <a:spLocks noGrp="1"/>
          </p:cNvSpPr>
          <p:nvPr>
            <p:ph sz="quarter" idx="1"/>
          </p:nvPr>
        </p:nvSpPr>
        <p:spPr/>
        <p:txBody>
          <a:bodyPr>
            <a:normAutofit lnSpcReduction="10000"/>
          </a:bodyPr>
          <a:lstStyle/>
          <a:p>
            <a:r>
              <a:rPr lang="en-GB" dirty="0" smtClean="0"/>
              <a:t>hand in 19th October to student central</a:t>
            </a:r>
          </a:p>
          <a:p>
            <a:r>
              <a:rPr lang="en-GB" dirty="0" smtClean="0"/>
              <a:t>form available in hand book, on student central</a:t>
            </a:r>
          </a:p>
          <a:p>
            <a:r>
              <a:rPr lang="en-GB" dirty="0" smtClean="0"/>
              <a:t>TITLE &amp; description of proposed project – you will have discussed this with your agreed supervisor</a:t>
            </a:r>
          </a:p>
          <a:p>
            <a:r>
              <a:rPr lang="en-GB" dirty="0" smtClean="0"/>
              <a:t>supervisor’s name– you must obtain agreement to supervise your project, don’t just put a staff member’s name down and hope for the best!</a:t>
            </a:r>
          </a:p>
          <a:p>
            <a:r>
              <a:rPr lang="en-GB" dirty="0" smtClean="0"/>
              <a:t>letter from client if there is one</a:t>
            </a:r>
          </a:p>
          <a:p>
            <a:r>
              <a:rPr lang="en-GB" dirty="0" smtClean="0"/>
              <a:t>responsibility for identifying a suitable project and finding a supervisor is yours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planning &amp; investigation report</a:t>
            </a:r>
            <a:endParaRPr lang="en-US" dirty="0"/>
          </a:p>
        </p:txBody>
      </p:sp>
      <p:sp>
        <p:nvSpPr>
          <p:cNvPr id="3" name="Content Placeholder 2"/>
          <p:cNvSpPr>
            <a:spLocks noGrp="1"/>
          </p:cNvSpPr>
          <p:nvPr>
            <p:ph sz="quarter" idx="1"/>
          </p:nvPr>
        </p:nvSpPr>
        <p:spPr/>
        <p:txBody>
          <a:bodyPr>
            <a:normAutofit/>
          </a:bodyPr>
          <a:lstStyle/>
          <a:p>
            <a:pPr lvl="0"/>
            <a:r>
              <a:rPr lang="en-GB" dirty="0" smtClean="0"/>
              <a:t>the aims and objectives of your project</a:t>
            </a:r>
            <a:endParaRPr lang="en-US" dirty="0" smtClean="0"/>
          </a:p>
          <a:p>
            <a:pPr lvl="0"/>
            <a:r>
              <a:rPr lang="en-GB" dirty="0" smtClean="0"/>
              <a:t>a description of what you are planning to investigate, analyse, develop </a:t>
            </a:r>
            <a:r>
              <a:rPr lang="en-GB" i="1" dirty="0" smtClean="0"/>
              <a:t>etc</a:t>
            </a:r>
            <a:r>
              <a:rPr lang="en-GB" dirty="0" smtClean="0"/>
              <a:t>.</a:t>
            </a:r>
            <a:endParaRPr lang="en-US" dirty="0" smtClean="0"/>
          </a:p>
          <a:p>
            <a:pPr lvl="0"/>
            <a:r>
              <a:rPr lang="en-GB" dirty="0" smtClean="0"/>
              <a:t>a specification of the stages or deliverables, this can be broken down into</a:t>
            </a:r>
            <a:endParaRPr lang="en-US" dirty="0" smtClean="0"/>
          </a:p>
          <a:p>
            <a:pPr lvl="1"/>
            <a:r>
              <a:rPr lang="en-GB" dirty="0" smtClean="0"/>
              <a:t>a report on your background research with an </a:t>
            </a:r>
            <a:r>
              <a:rPr lang="en-GB" u="sng" dirty="0" smtClean="0"/>
              <a:t>annotated bibliography</a:t>
            </a:r>
            <a:endParaRPr lang="en-US" u="sng" dirty="0" smtClean="0"/>
          </a:p>
          <a:p>
            <a:pPr lvl="1"/>
            <a:r>
              <a:rPr lang="en-GB" dirty="0" smtClean="0"/>
              <a:t>a schedule of activities</a:t>
            </a:r>
            <a:endParaRPr lang="en-US" dirty="0" smtClean="0"/>
          </a:p>
          <a:p>
            <a:pPr lvl="1"/>
            <a:r>
              <a:rPr lang="en-GB" dirty="0" smtClean="0"/>
              <a:t>a risk analysis of potential problems</a:t>
            </a:r>
          </a:p>
          <a:p>
            <a:pPr lvl="0"/>
            <a:r>
              <a:rPr lang="en-GB" dirty="0" smtClean="0"/>
              <a:t>Hand in to student central by 30th November </a:t>
            </a:r>
          </a:p>
          <a:p>
            <a:pPr lvl="0">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research element</a:t>
            </a:r>
            <a:endParaRPr lang="en-US" dirty="0"/>
          </a:p>
        </p:txBody>
      </p:sp>
      <p:sp>
        <p:nvSpPr>
          <p:cNvPr id="3" name="Content Placeholder 2"/>
          <p:cNvSpPr>
            <a:spLocks noGrp="1"/>
          </p:cNvSpPr>
          <p:nvPr>
            <p:ph sz="quarter" idx="1"/>
          </p:nvPr>
        </p:nvSpPr>
        <p:spPr/>
        <p:txBody>
          <a:bodyPr>
            <a:normAutofit/>
          </a:bodyPr>
          <a:lstStyle/>
          <a:p>
            <a:r>
              <a:rPr lang="en-GB" dirty="0" smtClean="0"/>
              <a:t>a substantial amount of the background research</a:t>
            </a:r>
          </a:p>
          <a:p>
            <a:r>
              <a:rPr lang="en-GB" dirty="0" smtClean="0"/>
              <a:t> in the report, describe and discuss the activities accomplished to date and how you plan to continue</a:t>
            </a:r>
          </a:p>
          <a:p>
            <a:r>
              <a:rPr lang="en-GB" dirty="0" smtClean="0"/>
              <a:t>Annotated bibliography</a:t>
            </a:r>
          </a:p>
          <a:p>
            <a:pPr lvl="1"/>
            <a:r>
              <a:rPr lang="en-GB" dirty="0" smtClean="0"/>
              <a:t>Referenced sources, e.g. Challenger Gillitt, J. M, 2015. </a:t>
            </a:r>
            <a:r>
              <a:rPr lang="en-GB" i="1" dirty="0" smtClean="0"/>
              <a:t>CI301 handbook</a:t>
            </a:r>
            <a:r>
              <a:rPr lang="en-GB" dirty="0" smtClean="0"/>
              <a:t> Brighton: CEM</a:t>
            </a:r>
            <a:endParaRPr lang="en-US" i="1" dirty="0" smtClean="0"/>
          </a:p>
          <a:p>
            <a:pPr lvl="1"/>
            <a:r>
              <a:rPr lang="en-GB" dirty="0" smtClean="0"/>
              <a:t>Brief description and relevance to project, e.g. a complete guide to carrying out the final year project, useful for advice on planning and structure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600</TotalTime>
  <Words>1865</Words>
  <Application>Microsoft Office PowerPoint</Application>
  <PresentationFormat>On-screen Show (4:3)</PresentationFormat>
  <Paragraphs>177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Civic</vt:lpstr>
      <vt:lpstr>final year projects</vt:lpstr>
      <vt:lpstr>project co-ordinator</vt:lpstr>
      <vt:lpstr>get started</vt:lpstr>
      <vt:lpstr>  learning support alternate Wednesdays at 2-3pm in W314</vt:lpstr>
      <vt:lpstr>purpose of the project</vt:lpstr>
      <vt:lpstr>choosing a project &amp; supervisor</vt:lpstr>
      <vt:lpstr>project proposal</vt:lpstr>
      <vt:lpstr>planning &amp; investigation report</vt:lpstr>
      <vt:lpstr>the research element</vt:lpstr>
      <vt:lpstr>viva voce</vt:lpstr>
      <vt:lpstr>report to the examiners</vt:lpstr>
      <vt:lpstr>critical evaluation</vt:lpstr>
      <vt:lpstr>format for all documentation</vt:lpstr>
      <vt:lpstr>Reprographics binding services </vt:lpstr>
      <vt:lpstr>assessment form and criteria for marking</vt:lpstr>
      <vt:lpstr>…continued…</vt:lpstr>
      <vt:lpstr>Social, legal, ethical &amp; professional issues</vt:lpstr>
      <vt:lpstr>intellectual property</vt:lpstr>
      <vt:lpstr>research ethics</vt:lpstr>
      <vt:lpstr>plagiarism </vt:lpstr>
      <vt:lpstr>citation </vt:lpstr>
      <vt:lpstr>Project Exhibition Day day</vt:lpstr>
      <vt:lpstr>referral </vt:lpstr>
      <vt:lpstr>change of mode of attendance</vt:lpstr>
      <vt:lpstr>…referral continued</vt:lpstr>
    </vt:vector>
  </TitlesOfParts>
  <Company>University of Brighton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projects</dc:title>
  <dc:creator>jmc21</dc:creator>
  <cp:lastModifiedBy>Jane Gillitt</cp:lastModifiedBy>
  <cp:revision>63</cp:revision>
  <dcterms:created xsi:type="dcterms:W3CDTF">2009-09-18T09:33:33Z</dcterms:created>
  <dcterms:modified xsi:type="dcterms:W3CDTF">2016-09-06T13:17:34Z</dcterms:modified>
</cp:coreProperties>
</file>