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8" r:id="rId5"/>
    <p:sldId id="259" r:id="rId6"/>
    <p:sldId id="260" r:id="rId7"/>
    <p:sldId id="261" r:id="rId8"/>
    <p:sldId id="262" r:id="rId9"/>
    <p:sldId id="263" r:id="rId10"/>
    <p:sldId id="264" r:id="rId11"/>
    <p:sldId id="269" r:id="rId12"/>
    <p:sldId id="270" r:id="rId13"/>
    <p:sldId id="265" r:id="rId14"/>
    <p:sldId id="266" r:id="rId15"/>
    <p:sldId id="267"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F3FC2C6-9231-4086-96E2-CAD3582914A7}" type="datetimeFigureOut">
              <a:rPr lang="en-GB" smtClean="0"/>
              <a:t>06/09/2016</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0D6B0A-0496-46FD-80DD-DBA239A1BFEE}"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3FC2C6-9231-4086-96E2-CAD3582914A7}"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0D6B0A-0496-46FD-80DD-DBA239A1BFEE}"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20D6B0A-0496-46FD-80DD-DBA239A1BFEE}"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3FC2C6-9231-4086-96E2-CAD3582914A7}"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F3FC2C6-9231-4086-96E2-CAD3582914A7}"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720D6B0A-0496-46FD-80DD-DBA239A1BFEE}"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2F3FC2C6-9231-4086-96E2-CAD3582914A7}" type="datetimeFigureOut">
              <a:rPr lang="en-GB" smtClean="0"/>
              <a:t>06/09/2016</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0D6B0A-0496-46FD-80DD-DBA239A1BFEE}"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F3FC2C6-9231-4086-96E2-CAD3582914A7}"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0D6B0A-0496-46FD-80DD-DBA239A1BFEE}"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F3FC2C6-9231-4086-96E2-CAD3582914A7}" type="datetimeFigureOut">
              <a:rPr lang="en-GB" smtClean="0"/>
              <a:t>06/09/2016</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20D6B0A-0496-46FD-80DD-DBA239A1BFEE}"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3FC2C6-9231-4086-96E2-CAD3582914A7}" type="datetimeFigureOut">
              <a:rPr lang="en-GB" smtClean="0"/>
              <a:t>06/09/2016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720D6B0A-0496-46FD-80DD-DBA239A1BFE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F3FC2C6-9231-4086-96E2-CAD3582914A7}" type="datetimeFigureOut">
              <a:rPr lang="en-GB" smtClean="0"/>
              <a:t>06/09/2016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20D6B0A-0496-46FD-80DD-DBA239A1BFE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20D6B0A-0496-46FD-80DD-DBA239A1BFEE}"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F3FC2C6-9231-4086-96E2-CAD3582914A7}" type="datetimeFigureOut">
              <a:rPr lang="en-GB" smtClean="0"/>
              <a:t>06/09/2016</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20D6B0A-0496-46FD-80DD-DBA239A1BFEE}"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F3FC2C6-9231-4086-96E2-CAD3582914A7}" type="datetimeFigureOut">
              <a:rPr lang="en-GB" smtClean="0"/>
              <a:t>06/09/2016</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F3FC2C6-9231-4086-96E2-CAD3582914A7}" type="datetimeFigureOut">
              <a:rPr lang="en-GB" smtClean="0"/>
              <a:t>06/09/2016</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20D6B0A-0496-46FD-80DD-DBA239A1BFEE}"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t>c</a:t>
            </a:r>
            <a:r>
              <a:rPr lang="en-GB" dirty="0" smtClean="0"/>
              <a:t>hoosing a title</a:t>
            </a:r>
          </a:p>
          <a:p>
            <a:r>
              <a:rPr lang="en-GB" dirty="0"/>
              <a:t>p</a:t>
            </a:r>
            <a:r>
              <a:rPr lang="en-GB" dirty="0" smtClean="0"/>
              <a:t>roposal</a:t>
            </a:r>
          </a:p>
          <a:p>
            <a:r>
              <a:rPr lang="en-GB" dirty="0"/>
              <a:t>p</a:t>
            </a:r>
            <a:r>
              <a:rPr lang="en-GB" dirty="0" smtClean="0"/>
              <a:t>roblem statement</a:t>
            </a:r>
            <a:endParaRPr lang="en-GB" dirty="0"/>
          </a:p>
        </p:txBody>
      </p:sp>
      <p:sp>
        <p:nvSpPr>
          <p:cNvPr id="2" name="Title 1"/>
          <p:cNvSpPr>
            <a:spLocks noGrp="1"/>
          </p:cNvSpPr>
          <p:nvPr>
            <p:ph type="ctrTitle"/>
          </p:nvPr>
        </p:nvSpPr>
        <p:spPr/>
        <p:txBody>
          <a:bodyPr/>
          <a:lstStyle/>
          <a:p>
            <a:r>
              <a:rPr lang="en-GB" dirty="0"/>
              <a:t>w</a:t>
            </a:r>
            <a:r>
              <a:rPr lang="en-GB" dirty="0" smtClean="0"/>
              <a:t>riting your proposal</a:t>
            </a:r>
            <a:endParaRPr lang="en-GB" dirty="0"/>
          </a:p>
        </p:txBody>
      </p:sp>
    </p:spTree>
    <p:extLst>
      <p:ext uri="{BB962C8B-B14F-4D97-AF65-F5344CB8AC3E}">
        <p14:creationId xmlns:p14="http://schemas.microsoft.com/office/powerpoint/2010/main" val="1803828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motivation</a:t>
            </a:r>
            <a:endParaRPr lang="en-GB" dirty="0"/>
          </a:p>
        </p:txBody>
      </p:sp>
      <p:sp>
        <p:nvSpPr>
          <p:cNvPr id="3" name="Content Placeholder 2"/>
          <p:cNvSpPr>
            <a:spLocks noGrp="1"/>
          </p:cNvSpPr>
          <p:nvPr>
            <p:ph sz="quarter" idx="1"/>
          </p:nvPr>
        </p:nvSpPr>
        <p:spPr/>
        <p:txBody>
          <a:bodyPr/>
          <a:lstStyle/>
          <a:p>
            <a:r>
              <a:rPr lang="en-GB" dirty="0"/>
              <a:t>w</a:t>
            </a:r>
            <a:r>
              <a:rPr lang="en-GB" dirty="0" smtClean="0"/>
              <a:t>hat </a:t>
            </a:r>
            <a:r>
              <a:rPr lang="en-GB" dirty="0"/>
              <a:t>is the history of the problem?</a:t>
            </a:r>
          </a:p>
          <a:p>
            <a:r>
              <a:rPr lang="en-GB" dirty="0"/>
              <a:t>w</a:t>
            </a:r>
            <a:r>
              <a:rPr lang="en-GB" dirty="0" smtClean="0"/>
              <a:t>hy </a:t>
            </a:r>
            <a:r>
              <a:rPr lang="en-GB" dirty="0"/>
              <a:t>is this problem interesting?</a:t>
            </a:r>
          </a:p>
          <a:p>
            <a:r>
              <a:rPr lang="en-GB" dirty="0"/>
              <a:t>w</a:t>
            </a:r>
            <a:r>
              <a:rPr lang="en-GB" dirty="0" smtClean="0"/>
              <a:t>hen </a:t>
            </a:r>
            <a:r>
              <a:rPr lang="en-GB" dirty="0"/>
              <a:t>and why does the problem occur?</a:t>
            </a:r>
          </a:p>
          <a:p>
            <a:r>
              <a:rPr lang="en-GB" dirty="0"/>
              <a:t>i</a:t>
            </a:r>
            <a:r>
              <a:rPr lang="en-GB" dirty="0" smtClean="0"/>
              <a:t>s </a:t>
            </a:r>
            <a:r>
              <a:rPr lang="en-GB" dirty="0"/>
              <a:t>the problem already solved? What is done now?</a:t>
            </a:r>
          </a:p>
          <a:p>
            <a:r>
              <a:rPr lang="en-GB" dirty="0"/>
              <a:t>a</a:t>
            </a:r>
            <a:r>
              <a:rPr lang="en-GB" dirty="0" smtClean="0"/>
              <a:t>re </a:t>
            </a:r>
            <a:r>
              <a:rPr lang="en-GB" dirty="0"/>
              <a:t>there any similar systems or solutions to the one you propose? If so, reference and very briefly explain them.</a:t>
            </a:r>
          </a:p>
          <a:p>
            <a:r>
              <a:rPr lang="en-GB" dirty="0"/>
              <a:t>a</a:t>
            </a:r>
            <a:r>
              <a:rPr lang="en-GB" dirty="0" smtClean="0"/>
              <a:t>re </a:t>
            </a:r>
            <a:r>
              <a:rPr lang="en-GB" dirty="0"/>
              <a:t>there are possible improvements to current solutions?</a:t>
            </a:r>
          </a:p>
          <a:p>
            <a:endParaRPr lang="en-GB" dirty="0"/>
          </a:p>
        </p:txBody>
      </p:sp>
    </p:spTree>
    <p:extLst>
      <p:ext uri="{BB962C8B-B14F-4D97-AF65-F5344CB8AC3E}">
        <p14:creationId xmlns:p14="http://schemas.microsoft.com/office/powerpoint/2010/main" val="25655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a</a:t>
            </a:r>
            <a:r>
              <a:rPr lang="en-GB" dirty="0" smtClean="0"/>
              <a:t>lternative approach</a:t>
            </a:r>
            <a:endParaRPr lang="en-GB" dirty="0"/>
          </a:p>
        </p:txBody>
      </p:sp>
      <p:sp>
        <p:nvSpPr>
          <p:cNvPr id="3" name="Content Placeholder 2"/>
          <p:cNvSpPr>
            <a:spLocks noGrp="1"/>
          </p:cNvSpPr>
          <p:nvPr>
            <p:ph sz="quarter" idx="1"/>
          </p:nvPr>
        </p:nvSpPr>
        <p:spPr/>
        <p:txBody>
          <a:bodyPr/>
          <a:lstStyle/>
          <a:p>
            <a:r>
              <a:rPr lang="en-GB" dirty="0"/>
              <a:t>w</a:t>
            </a:r>
            <a:r>
              <a:rPr lang="en-GB" dirty="0" smtClean="0"/>
              <a:t>hat career do you want after graduation?</a:t>
            </a:r>
          </a:p>
          <a:p>
            <a:pPr lvl="1"/>
            <a:r>
              <a:rPr lang="en-GB" dirty="0" smtClean="0"/>
              <a:t>analyst/programmer</a:t>
            </a:r>
          </a:p>
          <a:p>
            <a:pPr lvl="1"/>
            <a:r>
              <a:rPr lang="en-GB" dirty="0"/>
              <a:t>g</a:t>
            </a:r>
            <a:r>
              <a:rPr lang="en-GB" dirty="0" smtClean="0"/>
              <a:t>ames or web designer</a:t>
            </a:r>
          </a:p>
          <a:p>
            <a:pPr lvl="1"/>
            <a:r>
              <a:rPr lang="en-GB" dirty="0" smtClean="0"/>
              <a:t>DBA/project manager</a:t>
            </a:r>
          </a:p>
          <a:p>
            <a:r>
              <a:rPr lang="en-GB" dirty="0"/>
              <a:t>w</a:t>
            </a:r>
            <a:r>
              <a:rPr lang="en-GB" dirty="0" smtClean="0"/>
              <a:t>hat is the skill set associated with the career?</a:t>
            </a:r>
          </a:p>
          <a:p>
            <a:pPr lvl="1"/>
            <a:r>
              <a:rPr lang="en-GB" dirty="0"/>
              <a:t>r</a:t>
            </a:r>
            <a:r>
              <a:rPr lang="en-GB" dirty="0" smtClean="0"/>
              <a:t>esearch into this by looking at job adverts and company websites, ask staff who have come from industry</a:t>
            </a:r>
          </a:p>
          <a:p>
            <a:r>
              <a:rPr lang="en-GB" dirty="0"/>
              <a:t>d</a:t>
            </a:r>
            <a:r>
              <a:rPr lang="en-GB" dirty="0" smtClean="0"/>
              <a:t>emonstrate skills in those areas by improving on what you already know and extending your capabilities</a:t>
            </a:r>
            <a:endParaRPr lang="en-GB" dirty="0"/>
          </a:p>
        </p:txBody>
      </p:sp>
    </p:spTree>
    <p:extLst>
      <p:ext uri="{BB962C8B-B14F-4D97-AF65-F5344CB8AC3E}">
        <p14:creationId xmlns:p14="http://schemas.microsoft.com/office/powerpoint/2010/main" val="86938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c</a:t>
            </a:r>
            <a:r>
              <a:rPr lang="en-GB" dirty="0" smtClean="0"/>
              <a:t>lever idea into good project?</a:t>
            </a:r>
            <a:endParaRPr lang="en-GB" dirty="0"/>
          </a:p>
        </p:txBody>
      </p:sp>
      <p:sp>
        <p:nvSpPr>
          <p:cNvPr id="3" name="Content Placeholder 2"/>
          <p:cNvSpPr>
            <a:spLocks noGrp="1"/>
          </p:cNvSpPr>
          <p:nvPr>
            <p:ph sz="quarter" idx="1"/>
          </p:nvPr>
        </p:nvSpPr>
        <p:spPr/>
        <p:txBody>
          <a:bodyPr/>
          <a:lstStyle/>
          <a:p>
            <a:r>
              <a:rPr lang="en-GB" dirty="0"/>
              <a:t>y</a:t>
            </a:r>
            <a:r>
              <a:rPr lang="en-GB" dirty="0" smtClean="0"/>
              <a:t>ou have identified a bright business idea, a gap in the market</a:t>
            </a:r>
          </a:p>
          <a:p>
            <a:r>
              <a:rPr lang="en-GB" dirty="0"/>
              <a:t>y</a:t>
            </a:r>
            <a:r>
              <a:rPr lang="en-GB" dirty="0" smtClean="0"/>
              <a:t>ou feel inspired and full of ideas</a:t>
            </a:r>
          </a:p>
          <a:p>
            <a:pPr marL="0" indent="0" algn="ctr">
              <a:buNone/>
            </a:pPr>
            <a:r>
              <a:rPr lang="en-GB" dirty="0" smtClean="0"/>
              <a:t>BUT</a:t>
            </a:r>
          </a:p>
          <a:p>
            <a:r>
              <a:rPr lang="en-GB" dirty="0"/>
              <a:t>t</a:t>
            </a:r>
            <a:r>
              <a:rPr lang="en-GB" dirty="0" smtClean="0"/>
              <a:t>he project is not an exercise in entrepreneurship </a:t>
            </a:r>
          </a:p>
          <a:p>
            <a:r>
              <a:rPr lang="en-GB" dirty="0"/>
              <a:t>t</a:t>
            </a:r>
            <a:r>
              <a:rPr lang="en-GB" dirty="0" smtClean="0"/>
              <a:t>he project demonstrates  the computing skills you have learnt and are able to integrate into a coherent development</a:t>
            </a:r>
            <a:endParaRPr lang="en-GB" dirty="0"/>
          </a:p>
        </p:txBody>
      </p:sp>
    </p:spTree>
    <p:extLst>
      <p:ext uri="{BB962C8B-B14F-4D97-AF65-F5344CB8AC3E}">
        <p14:creationId xmlns:p14="http://schemas.microsoft.com/office/powerpoint/2010/main" val="9561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s</a:t>
            </a:r>
            <a:r>
              <a:rPr lang="en-GB" dirty="0" smtClean="0"/>
              <a:t>ummary and details</a:t>
            </a:r>
            <a:endParaRPr lang="en-GB" dirty="0"/>
          </a:p>
        </p:txBody>
      </p:sp>
      <p:sp>
        <p:nvSpPr>
          <p:cNvPr id="3" name="Content Placeholder 2"/>
          <p:cNvSpPr>
            <a:spLocks noGrp="1"/>
          </p:cNvSpPr>
          <p:nvPr>
            <p:ph sz="quarter" idx="1"/>
          </p:nvPr>
        </p:nvSpPr>
        <p:spPr/>
        <p:txBody>
          <a:bodyPr>
            <a:normAutofit fontScale="92500" lnSpcReduction="10000"/>
          </a:bodyPr>
          <a:lstStyle/>
          <a:p>
            <a:r>
              <a:rPr lang="en-GB" dirty="0"/>
              <a:t>w</a:t>
            </a:r>
            <a:r>
              <a:rPr lang="en-GB" dirty="0" smtClean="0"/>
              <a:t>hat </a:t>
            </a:r>
            <a:r>
              <a:rPr lang="en-GB" dirty="0"/>
              <a:t>in general will this project achieve? (Do not delve into details or timelines</a:t>
            </a:r>
            <a:r>
              <a:rPr lang="en-GB" dirty="0" smtClean="0"/>
              <a:t>.)</a:t>
            </a:r>
          </a:p>
          <a:p>
            <a:r>
              <a:rPr lang="en-GB" dirty="0"/>
              <a:t>Architecture and Environment (</a:t>
            </a:r>
            <a:r>
              <a:rPr lang="en-GB" dirty="0" smtClean="0"/>
              <a:t>2 </a:t>
            </a:r>
            <a:r>
              <a:rPr lang="en-GB" dirty="0"/>
              <a:t>paragraphs + figures)</a:t>
            </a:r>
          </a:p>
          <a:p>
            <a:pPr lvl="1"/>
            <a:r>
              <a:rPr lang="en-GB" dirty="0"/>
              <a:t>d</a:t>
            </a:r>
            <a:r>
              <a:rPr lang="en-GB" dirty="0" smtClean="0"/>
              <a:t>escribe </a:t>
            </a:r>
            <a:r>
              <a:rPr lang="en-GB" dirty="0"/>
              <a:t>the project environment (software, hardware, languages, organizations, etc.)</a:t>
            </a:r>
          </a:p>
          <a:p>
            <a:pPr lvl="1"/>
            <a:r>
              <a:rPr lang="en-GB" dirty="0"/>
              <a:t>d</a:t>
            </a:r>
            <a:r>
              <a:rPr lang="en-GB" dirty="0" smtClean="0"/>
              <a:t>iagrams </a:t>
            </a:r>
            <a:r>
              <a:rPr lang="en-GB" dirty="0"/>
              <a:t>and figures are useful here if appropriate.</a:t>
            </a:r>
          </a:p>
          <a:p>
            <a:pPr lvl="1"/>
            <a:r>
              <a:rPr lang="en-GB" dirty="0"/>
              <a:t>w</a:t>
            </a:r>
            <a:r>
              <a:rPr lang="en-GB" dirty="0" smtClean="0"/>
              <a:t>hat </a:t>
            </a:r>
            <a:r>
              <a:rPr lang="en-GB" dirty="0"/>
              <a:t>software, hardware, or tools will you use? </a:t>
            </a:r>
          </a:p>
          <a:p>
            <a:r>
              <a:rPr lang="en-GB" dirty="0" smtClean="0"/>
              <a:t>Implementation </a:t>
            </a:r>
            <a:r>
              <a:rPr lang="en-GB" dirty="0"/>
              <a:t>Issues and Challenges (</a:t>
            </a:r>
            <a:r>
              <a:rPr lang="en-GB" dirty="0" smtClean="0"/>
              <a:t>2 </a:t>
            </a:r>
            <a:r>
              <a:rPr lang="en-GB" dirty="0"/>
              <a:t>paragraphs)</a:t>
            </a:r>
          </a:p>
          <a:p>
            <a:pPr lvl="1"/>
            <a:r>
              <a:rPr lang="en-GB" dirty="0"/>
              <a:t>w</a:t>
            </a:r>
            <a:r>
              <a:rPr lang="en-GB" dirty="0" smtClean="0"/>
              <a:t>hat </a:t>
            </a:r>
            <a:r>
              <a:rPr lang="en-GB" dirty="0"/>
              <a:t>will be the most difficult issues and challenges in the implementation?</a:t>
            </a:r>
          </a:p>
          <a:p>
            <a:pPr lvl="1"/>
            <a:r>
              <a:rPr lang="en-GB" dirty="0"/>
              <a:t>h</a:t>
            </a:r>
            <a:r>
              <a:rPr lang="en-GB" dirty="0" smtClean="0"/>
              <a:t>ow </a:t>
            </a:r>
            <a:r>
              <a:rPr lang="en-GB" dirty="0"/>
              <a:t>are you using or extending current tools/systems for your problem?</a:t>
            </a:r>
          </a:p>
          <a:p>
            <a:pPr lvl="1"/>
            <a:r>
              <a:rPr lang="en-GB" dirty="0"/>
              <a:t>w</a:t>
            </a:r>
            <a:r>
              <a:rPr lang="en-GB" dirty="0" smtClean="0"/>
              <a:t>hat </a:t>
            </a:r>
            <a:r>
              <a:rPr lang="en-GB" dirty="0"/>
              <a:t>makes your project unique? </a:t>
            </a:r>
          </a:p>
          <a:p>
            <a:endParaRPr lang="en-GB" dirty="0"/>
          </a:p>
        </p:txBody>
      </p:sp>
    </p:spTree>
    <p:extLst>
      <p:ext uri="{BB962C8B-B14F-4D97-AF65-F5344CB8AC3E}">
        <p14:creationId xmlns:p14="http://schemas.microsoft.com/office/powerpoint/2010/main" val="236575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GB" dirty="0"/>
              <a:t>Deliverables (</a:t>
            </a:r>
            <a:r>
              <a:rPr lang="en-GB" dirty="0" smtClean="0"/>
              <a:t>3 paragraphs - </a:t>
            </a:r>
            <a:r>
              <a:rPr lang="en-GB" dirty="0"/>
              <a:t>point-form may be used for some of the description)</a:t>
            </a:r>
          </a:p>
          <a:p>
            <a:pPr lvl="1"/>
            <a:r>
              <a:rPr lang="en-GB" dirty="0"/>
              <a:t>w</a:t>
            </a:r>
            <a:r>
              <a:rPr lang="en-GB" dirty="0" smtClean="0"/>
              <a:t>hat </a:t>
            </a:r>
            <a:r>
              <a:rPr lang="en-GB" dirty="0"/>
              <a:t>will the project produce? (program, report, etc.)</a:t>
            </a:r>
          </a:p>
          <a:p>
            <a:pPr lvl="1"/>
            <a:r>
              <a:rPr lang="en-GB" dirty="0"/>
              <a:t>d</a:t>
            </a:r>
            <a:r>
              <a:rPr lang="en-GB" dirty="0" smtClean="0"/>
              <a:t>escribe </a:t>
            </a:r>
            <a:r>
              <a:rPr lang="en-GB" dirty="0"/>
              <a:t>in relative detail the features of each of the project's products.</a:t>
            </a:r>
          </a:p>
          <a:p>
            <a:pPr lvl="1"/>
            <a:r>
              <a:rPr lang="en-GB" dirty="0"/>
              <a:t>y</a:t>
            </a:r>
            <a:r>
              <a:rPr lang="en-GB" dirty="0" smtClean="0"/>
              <a:t>ou </a:t>
            </a:r>
            <a:r>
              <a:rPr lang="en-GB" dirty="0"/>
              <a:t>may wish to separate deliverables into phases and indicate optional components given time.</a:t>
            </a:r>
          </a:p>
          <a:p>
            <a:pPr lvl="1"/>
            <a:r>
              <a:rPr lang="en-GB" dirty="0"/>
              <a:t>e</a:t>
            </a:r>
            <a:r>
              <a:rPr lang="en-GB" dirty="0" smtClean="0"/>
              <a:t>mphasize </a:t>
            </a:r>
            <a:r>
              <a:rPr lang="en-GB" dirty="0"/>
              <a:t>what your project contributes or achieves!</a:t>
            </a:r>
          </a:p>
          <a:p>
            <a:r>
              <a:rPr lang="en-GB" dirty="0" smtClean="0"/>
              <a:t>Timeline </a:t>
            </a:r>
          </a:p>
          <a:p>
            <a:pPr lvl="1"/>
            <a:r>
              <a:rPr lang="en-GB" dirty="0" smtClean="0"/>
              <a:t>provide </a:t>
            </a:r>
            <a:r>
              <a:rPr lang="en-GB" dirty="0"/>
              <a:t>an estimated timeline of project deliverables and important dates.</a:t>
            </a:r>
          </a:p>
        </p:txBody>
      </p:sp>
    </p:spTree>
    <p:extLst>
      <p:ext uri="{BB962C8B-B14F-4D97-AF65-F5344CB8AC3E}">
        <p14:creationId xmlns:p14="http://schemas.microsoft.com/office/powerpoint/2010/main" val="109600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c</a:t>
            </a:r>
            <a:r>
              <a:rPr lang="en-GB" dirty="0" smtClean="0"/>
              <a:t>onclusion and references</a:t>
            </a:r>
            <a:endParaRPr lang="en-GB" dirty="0"/>
          </a:p>
        </p:txBody>
      </p:sp>
      <p:sp>
        <p:nvSpPr>
          <p:cNvPr id="3" name="Content Placeholder 2"/>
          <p:cNvSpPr>
            <a:spLocks noGrp="1"/>
          </p:cNvSpPr>
          <p:nvPr>
            <p:ph sz="quarter" idx="1"/>
          </p:nvPr>
        </p:nvSpPr>
        <p:spPr/>
        <p:txBody>
          <a:bodyPr/>
          <a:lstStyle/>
          <a:p>
            <a:endParaRPr lang="en-GB" dirty="0"/>
          </a:p>
          <a:p>
            <a:r>
              <a:rPr lang="en-GB" dirty="0"/>
              <a:t>s</a:t>
            </a:r>
            <a:r>
              <a:rPr lang="en-GB" dirty="0" smtClean="0"/>
              <a:t>ummarize </a:t>
            </a:r>
            <a:r>
              <a:rPr lang="en-GB" dirty="0"/>
              <a:t>the project including the problem, motivation, and proposed solution, and re-state important (planned) </a:t>
            </a:r>
            <a:r>
              <a:rPr lang="en-GB" dirty="0" smtClean="0"/>
              <a:t>contributions</a:t>
            </a:r>
          </a:p>
          <a:p>
            <a:endParaRPr lang="en-GB" dirty="0"/>
          </a:p>
          <a:p>
            <a:r>
              <a:rPr lang="en-GB" dirty="0"/>
              <a:t>s</a:t>
            </a:r>
            <a:r>
              <a:rPr lang="en-GB" dirty="0" smtClean="0"/>
              <a:t>ummarize </a:t>
            </a:r>
            <a:r>
              <a:rPr lang="en-GB" dirty="0"/>
              <a:t>the project including the problem, motivation, and proposed solution, and re-state important (planned) contributions</a:t>
            </a:r>
          </a:p>
          <a:p>
            <a:endParaRPr lang="en-GB" dirty="0"/>
          </a:p>
          <a:p>
            <a:endParaRPr lang="en-GB" dirty="0"/>
          </a:p>
        </p:txBody>
      </p:sp>
    </p:spTree>
    <p:extLst>
      <p:ext uri="{BB962C8B-B14F-4D97-AF65-F5344CB8AC3E}">
        <p14:creationId xmlns:p14="http://schemas.microsoft.com/office/powerpoint/2010/main" val="412755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a</a:t>
            </a:r>
            <a:r>
              <a:rPr lang="en-GB" dirty="0" smtClean="0"/>
              <a:t>nd finally…</a:t>
            </a:r>
            <a:endParaRPr lang="en-GB" dirty="0"/>
          </a:p>
        </p:txBody>
      </p:sp>
      <p:sp>
        <p:nvSpPr>
          <p:cNvPr id="3" name="Content Placeholder 2"/>
          <p:cNvSpPr>
            <a:spLocks noGrp="1"/>
          </p:cNvSpPr>
          <p:nvPr>
            <p:ph sz="quarter" idx="1"/>
          </p:nvPr>
        </p:nvSpPr>
        <p:spPr/>
        <p:txBody>
          <a:bodyPr/>
          <a:lstStyle/>
          <a:p>
            <a:r>
              <a:rPr lang="en-GB" dirty="0"/>
              <a:t>d</a:t>
            </a:r>
            <a:r>
              <a:rPr lang="en-GB" dirty="0" smtClean="0"/>
              <a:t>ue in on or before </a:t>
            </a:r>
            <a:r>
              <a:rPr lang="en-GB" dirty="0" smtClean="0"/>
              <a:t>19th</a:t>
            </a:r>
            <a:r>
              <a:rPr lang="en-GB" dirty="0" smtClean="0"/>
              <a:t> </a:t>
            </a:r>
            <a:r>
              <a:rPr lang="en-GB" dirty="0" smtClean="0"/>
              <a:t>October</a:t>
            </a:r>
          </a:p>
          <a:p>
            <a:r>
              <a:rPr lang="en-GB" dirty="0" smtClean="0"/>
              <a:t>ALL project hand ins are now via student central</a:t>
            </a:r>
          </a:p>
          <a:p>
            <a:r>
              <a:rPr lang="en-GB" dirty="0"/>
              <a:t>c</a:t>
            </a:r>
            <a:r>
              <a:rPr lang="en-GB" dirty="0" smtClean="0"/>
              <a:t>omplete the ethics form either now or when you submit the interim report</a:t>
            </a:r>
          </a:p>
          <a:p>
            <a:r>
              <a:rPr lang="en-GB" dirty="0" smtClean="0"/>
              <a:t>next study support session is on </a:t>
            </a:r>
            <a:r>
              <a:rPr lang="en-GB" dirty="0" smtClean="0"/>
              <a:t>5th </a:t>
            </a:r>
            <a:r>
              <a:rPr lang="en-GB" dirty="0" smtClean="0"/>
              <a:t>October 2-3pm when Shelley Guild will present “using the on-line catalogue”</a:t>
            </a:r>
            <a:endParaRPr lang="en-GB" dirty="0"/>
          </a:p>
        </p:txBody>
      </p:sp>
    </p:spTree>
    <p:extLst>
      <p:ext uri="{BB962C8B-B14F-4D97-AF65-F5344CB8AC3E}">
        <p14:creationId xmlns:p14="http://schemas.microsoft.com/office/powerpoint/2010/main" val="51208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a:t>
            </a:r>
            <a:r>
              <a:rPr lang="en-GB" dirty="0" smtClean="0"/>
              <a:t>itle of project</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the </a:t>
            </a:r>
            <a:r>
              <a:rPr lang="en-GB" dirty="0"/>
              <a:t>title of a project is of ultimate importance, thus make sure to take your time to find the best one. Titles must be attractive and exciting at the same time. The title must convey the meaning, the area of intervention and the goals of the project while being </a:t>
            </a:r>
            <a:r>
              <a:rPr lang="en-GB" dirty="0" smtClean="0"/>
              <a:t>enticing</a:t>
            </a:r>
          </a:p>
          <a:p>
            <a:r>
              <a:rPr lang="en-GB" dirty="0" smtClean="0"/>
              <a:t>whereas </a:t>
            </a:r>
            <a:r>
              <a:rPr lang="en-GB" dirty="0"/>
              <a:t>the project proposal is very technical and requires specific </a:t>
            </a:r>
            <a:r>
              <a:rPr lang="en-GB" dirty="0" smtClean="0"/>
              <a:t>skills, the </a:t>
            </a:r>
            <a:r>
              <a:rPr lang="en-GB" dirty="0"/>
              <a:t>title represents </a:t>
            </a:r>
            <a:r>
              <a:rPr lang="en-GB" dirty="0" smtClean="0"/>
              <a:t>your efforts</a:t>
            </a:r>
            <a:r>
              <a:rPr lang="en-GB" dirty="0"/>
              <a:t>, expectations, and </a:t>
            </a:r>
            <a:r>
              <a:rPr lang="en-GB" dirty="0" smtClean="0"/>
              <a:t>aspirations</a:t>
            </a:r>
          </a:p>
          <a:p>
            <a:r>
              <a:rPr lang="en-GB" dirty="0"/>
              <a:t>write down on paper five key words, which summarise your project</a:t>
            </a:r>
          </a:p>
        </p:txBody>
      </p:sp>
    </p:spTree>
    <p:extLst>
      <p:ext uri="{BB962C8B-B14F-4D97-AF65-F5344CB8AC3E}">
        <p14:creationId xmlns:p14="http://schemas.microsoft.com/office/powerpoint/2010/main" val="229073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pPr algn="r"/>
            <a:r>
              <a:rPr lang="en-GB" dirty="0" smtClean="0"/>
              <a:t>Some titles, good and bad</a:t>
            </a:r>
            <a:endParaRPr lang="en-GB" dirty="0"/>
          </a:p>
        </p:txBody>
      </p:sp>
      <p:sp>
        <p:nvSpPr>
          <p:cNvPr id="4" name="Content Placeholder 3"/>
          <p:cNvSpPr>
            <a:spLocks noGrp="1"/>
          </p:cNvSpPr>
          <p:nvPr>
            <p:ph sz="quarter" idx="1"/>
          </p:nvPr>
        </p:nvSpPr>
        <p:spPr>
          <a:xfrm>
            <a:off x="251520" y="1340768"/>
            <a:ext cx="8568952" cy="4968552"/>
          </a:xfrm>
        </p:spPr>
        <p:txBody>
          <a:bodyPr>
            <a:normAutofit fontScale="55000" lnSpcReduction="20000"/>
          </a:bodyPr>
          <a:lstStyle/>
          <a:p>
            <a:r>
              <a:rPr lang="en-GB" dirty="0"/>
              <a:t>customised SAP process for Mars			</a:t>
            </a:r>
          </a:p>
          <a:p>
            <a:r>
              <a:rPr lang="en-GB" dirty="0"/>
              <a:t>guitar tuner app for android			</a:t>
            </a:r>
          </a:p>
          <a:p>
            <a:r>
              <a:rPr lang="en-GB" dirty="0"/>
              <a:t>IT investment governance tool	</a:t>
            </a:r>
            <a:endParaRPr lang="en-GB" dirty="0" smtClean="0"/>
          </a:p>
          <a:p>
            <a:r>
              <a:rPr lang="en-GB" dirty="0"/>
              <a:t>service oriented architecture in embedded systems </a:t>
            </a:r>
            <a:r>
              <a:rPr lang="en-GB" dirty="0" smtClean="0"/>
              <a:t>package</a:t>
            </a:r>
          </a:p>
          <a:p>
            <a:r>
              <a:rPr lang="en-GB" dirty="0" smtClean="0"/>
              <a:t>node </a:t>
            </a:r>
            <a:r>
              <a:rPr lang="en-GB" dirty="0"/>
              <a:t>architecture design &amp; implementation			</a:t>
            </a:r>
          </a:p>
          <a:p>
            <a:r>
              <a:rPr lang="en-GB" dirty="0" smtClean="0"/>
              <a:t>website </a:t>
            </a:r>
            <a:r>
              <a:rPr lang="en-GB" dirty="0"/>
              <a:t>and digital marketing strategy for yacht </a:t>
            </a:r>
            <a:r>
              <a:rPr lang="en-GB" dirty="0" err="1"/>
              <a:t>tek</a:t>
            </a:r>
            <a:r>
              <a:rPr lang="en-GB" dirty="0"/>
              <a:t>			</a:t>
            </a:r>
            <a:endParaRPr lang="en-GB" dirty="0" smtClean="0"/>
          </a:p>
          <a:p>
            <a:r>
              <a:rPr lang="en-GB" dirty="0" smtClean="0"/>
              <a:t>management </a:t>
            </a:r>
            <a:r>
              <a:rPr lang="en-GB" dirty="0"/>
              <a:t>services website and database			</a:t>
            </a:r>
            <a:endParaRPr lang="en-GB" dirty="0" smtClean="0"/>
          </a:p>
          <a:p>
            <a:r>
              <a:rPr lang="en-GB" dirty="0" smtClean="0"/>
              <a:t>Android </a:t>
            </a:r>
            <a:r>
              <a:rPr lang="en-GB" dirty="0"/>
              <a:t>multi player game					</a:t>
            </a:r>
          </a:p>
          <a:p>
            <a:r>
              <a:rPr lang="en-GB" dirty="0"/>
              <a:t>Knowledge Repository Solution					</a:t>
            </a:r>
          </a:p>
          <a:p>
            <a:r>
              <a:rPr lang="en-GB" dirty="0"/>
              <a:t>web app for mountain bikers					</a:t>
            </a:r>
          </a:p>
          <a:p>
            <a:r>
              <a:rPr lang="en-GB" dirty="0"/>
              <a:t>weekly gym schedule app					</a:t>
            </a:r>
          </a:p>
          <a:p>
            <a:r>
              <a:rPr lang="en-GB" dirty="0"/>
              <a:t>Knowledge Based Application					</a:t>
            </a:r>
          </a:p>
          <a:p>
            <a:r>
              <a:rPr lang="en-GB" dirty="0"/>
              <a:t>text mining algorithm					</a:t>
            </a:r>
          </a:p>
          <a:p>
            <a:r>
              <a:rPr lang="en-GB" dirty="0"/>
              <a:t>image save to folder app </a:t>
            </a:r>
            <a:r>
              <a:rPr lang="en-GB" dirty="0" err="1"/>
              <a:t>usinf</a:t>
            </a:r>
            <a:r>
              <a:rPr lang="en-GB" dirty="0"/>
              <a:t> OCR					</a:t>
            </a:r>
          </a:p>
          <a:p>
            <a:r>
              <a:rPr lang="en-GB" dirty="0"/>
              <a:t>website and online booking for dog grooming					</a:t>
            </a:r>
          </a:p>
          <a:p>
            <a:r>
              <a:rPr lang="en-GB" dirty="0"/>
              <a:t>point of service packing station software					</a:t>
            </a:r>
          </a:p>
          <a:p>
            <a:r>
              <a:rPr lang="en-GB" dirty="0"/>
              <a:t>restaurant guide for allergy sufferers					</a:t>
            </a:r>
          </a:p>
          <a:p>
            <a:r>
              <a:rPr lang="en-GB" dirty="0"/>
              <a:t>online sales platform for Miles Apart 					</a:t>
            </a:r>
          </a:p>
          <a:p>
            <a:r>
              <a:rPr lang="en-GB" dirty="0"/>
              <a:t>online </a:t>
            </a:r>
            <a:r>
              <a:rPr lang="en-GB" dirty="0" err="1"/>
              <a:t>physio</a:t>
            </a:r>
            <a:r>
              <a:rPr lang="en-GB" dirty="0"/>
              <a:t> app with leap motion device						</a:t>
            </a:r>
          </a:p>
          <a:p>
            <a:endParaRPr lang="en-GB" dirty="0"/>
          </a:p>
        </p:txBody>
      </p:sp>
    </p:spTree>
    <p:extLst>
      <p:ext uri="{BB962C8B-B14F-4D97-AF65-F5344CB8AC3E}">
        <p14:creationId xmlns:p14="http://schemas.microsoft.com/office/powerpoint/2010/main" val="153119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w</a:t>
            </a:r>
            <a:r>
              <a:rPr lang="en-GB" dirty="0" smtClean="0"/>
              <a:t>hat’s best?</a:t>
            </a:r>
            <a:endParaRPr lang="en-GB" dirty="0"/>
          </a:p>
        </p:txBody>
      </p:sp>
      <p:sp>
        <p:nvSpPr>
          <p:cNvPr id="3" name="Content Placeholder 2"/>
          <p:cNvSpPr>
            <a:spLocks noGrp="1"/>
          </p:cNvSpPr>
          <p:nvPr>
            <p:ph sz="quarter" idx="1"/>
          </p:nvPr>
        </p:nvSpPr>
        <p:spPr/>
        <p:txBody>
          <a:bodyPr/>
          <a:lstStyle/>
          <a:p>
            <a:r>
              <a:rPr lang="en-GB" dirty="0"/>
              <a:t>In brief, the best title will: </a:t>
            </a:r>
            <a:endParaRPr lang="en-GB" dirty="0" smtClean="0"/>
          </a:p>
          <a:p>
            <a:pPr lvl="1"/>
            <a:r>
              <a:rPr lang="en-GB" dirty="0" smtClean="0"/>
              <a:t>1</a:t>
            </a:r>
            <a:r>
              <a:rPr lang="en-GB" dirty="0"/>
              <a:t>) give a general idea of what the project is about </a:t>
            </a:r>
            <a:endParaRPr lang="en-GB" dirty="0" smtClean="0"/>
          </a:p>
          <a:p>
            <a:pPr lvl="1"/>
            <a:r>
              <a:rPr lang="en-GB" dirty="0" smtClean="0"/>
              <a:t>2</a:t>
            </a:r>
            <a:r>
              <a:rPr lang="en-GB" dirty="0"/>
              <a:t>) make you curious about the project and prompt you to read more and to participate in it </a:t>
            </a:r>
            <a:endParaRPr lang="en-GB" dirty="0" smtClean="0"/>
          </a:p>
          <a:p>
            <a:pPr lvl="1"/>
            <a:r>
              <a:rPr lang="en-GB" dirty="0" smtClean="0"/>
              <a:t>3</a:t>
            </a:r>
            <a:r>
              <a:rPr lang="en-GB" dirty="0"/>
              <a:t>) not be descriptive, but allusive </a:t>
            </a:r>
            <a:endParaRPr lang="en-GB" dirty="0" smtClean="0"/>
          </a:p>
          <a:p>
            <a:pPr lvl="1"/>
            <a:r>
              <a:rPr lang="en-GB" dirty="0" smtClean="0"/>
              <a:t>4</a:t>
            </a:r>
            <a:r>
              <a:rPr lang="en-GB" dirty="0"/>
              <a:t>) catch people’s attention because of a play of words or a reference to movies, books, popular culture etc. </a:t>
            </a:r>
            <a:endParaRPr lang="en-GB" dirty="0" smtClean="0"/>
          </a:p>
          <a:p>
            <a:pPr lvl="1"/>
            <a:r>
              <a:rPr lang="en-GB" dirty="0" smtClean="0"/>
              <a:t>5</a:t>
            </a:r>
            <a:r>
              <a:rPr lang="en-GB" dirty="0"/>
              <a:t>) be simple and straightforward (avoid overcomplicated titles) </a:t>
            </a:r>
            <a:endParaRPr lang="en-GB" dirty="0" smtClean="0"/>
          </a:p>
          <a:p>
            <a:pPr lvl="1"/>
            <a:r>
              <a:rPr lang="en-GB" dirty="0" smtClean="0"/>
              <a:t>6</a:t>
            </a:r>
            <a:r>
              <a:rPr lang="en-GB" dirty="0"/>
              <a:t>) be memorable</a:t>
            </a:r>
          </a:p>
        </p:txBody>
      </p:sp>
    </p:spTree>
    <p:extLst>
      <p:ext uri="{BB962C8B-B14F-4D97-AF65-F5344CB8AC3E}">
        <p14:creationId xmlns:p14="http://schemas.microsoft.com/office/powerpoint/2010/main" val="402884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proposal writing</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a </a:t>
            </a:r>
            <a:r>
              <a:rPr lang="en-GB" dirty="0"/>
              <a:t>proposal is a very important </a:t>
            </a:r>
            <a:r>
              <a:rPr lang="en-GB" dirty="0" smtClean="0"/>
              <a:t>document</a:t>
            </a:r>
            <a:endParaRPr lang="en-GB" dirty="0"/>
          </a:p>
          <a:p>
            <a:r>
              <a:rPr lang="en-GB" dirty="0" smtClean="0"/>
              <a:t>a </a:t>
            </a:r>
            <a:r>
              <a:rPr lang="en-GB" dirty="0"/>
              <a:t>proposal is an essential marketing document that helps cultivate an initial professional relationship between </a:t>
            </a:r>
            <a:r>
              <a:rPr lang="en-GB" dirty="0" smtClean="0"/>
              <a:t>you </a:t>
            </a:r>
            <a:r>
              <a:rPr lang="en-GB" dirty="0"/>
              <a:t>and a </a:t>
            </a:r>
            <a:r>
              <a:rPr lang="en-GB" dirty="0" smtClean="0"/>
              <a:t>supervisor </a:t>
            </a:r>
            <a:r>
              <a:rPr lang="en-GB" dirty="0"/>
              <a:t>over </a:t>
            </a:r>
            <a:r>
              <a:rPr lang="en-GB" dirty="0" smtClean="0"/>
              <a:t>the </a:t>
            </a:r>
            <a:r>
              <a:rPr lang="en-GB" dirty="0"/>
              <a:t>project to be </a:t>
            </a:r>
            <a:r>
              <a:rPr lang="en-GB" dirty="0" smtClean="0"/>
              <a:t>implemented </a:t>
            </a:r>
          </a:p>
          <a:p>
            <a:r>
              <a:rPr lang="en-GB" dirty="0"/>
              <a:t>t</a:t>
            </a:r>
            <a:r>
              <a:rPr lang="en-GB" dirty="0" smtClean="0"/>
              <a:t>he </a:t>
            </a:r>
            <a:r>
              <a:rPr lang="en-GB" dirty="0"/>
              <a:t>proposal outlines </a:t>
            </a:r>
            <a:r>
              <a:rPr lang="en-GB" dirty="0" smtClean="0"/>
              <a:t>your </a:t>
            </a:r>
            <a:r>
              <a:rPr lang="en-GB" dirty="0"/>
              <a:t>plan </a:t>
            </a:r>
            <a:r>
              <a:rPr lang="en-GB" dirty="0" smtClean="0"/>
              <a:t>for the </a:t>
            </a:r>
            <a:r>
              <a:rPr lang="en-GB" dirty="0"/>
              <a:t>project, giving </a:t>
            </a:r>
            <a:r>
              <a:rPr lang="en-GB" dirty="0" smtClean="0"/>
              <a:t>information </a:t>
            </a:r>
            <a:r>
              <a:rPr lang="en-GB" dirty="0"/>
              <a:t>about the intention, for implementing it, the ways to manage it and the results to be delivered from </a:t>
            </a:r>
            <a:r>
              <a:rPr lang="en-GB" dirty="0" smtClean="0"/>
              <a:t>it</a:t>
            </a:r>
            <a:endParaRPr lang="en-GB" dirty="0"/>
          </a:p>
          <a:p>
            <a:r>
              <a:rPr lang="en-GB" dirty="0"/>
              <a:t>t</a:t>
            </a:r>
            <a:r>
              <a:rPr lang="en-GB" dirty="0" smtClean="0"/>
              <a:t>he </a:t>
            </a:r>
            <a:r>
              <a:rPr lang="en-GB" dirty="0"/>
              <a:t>proposal has a framework that establishes ideas formally for a clear understanding of the project</a:t>
            </a:r>
          </a:p>
        </p:txBody>
      </p:sp>
    </p:spTree>
    <p:extLst>
      <p:ext uri="{BB962C8B-B14F-4D97-AF65-F5344CB8AC3E}">
        <p14:creationId xmlns:p14="http://schemas.microsoft.com/office/powerpoint/2010/main" val="301714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229600" cy="1143000"/>
          </a:xfrm>
        </p:spPr>
        <p:txBody>
          <a:bodyPr/>
          <a:lstStyle/>
          <a:p>
            <a:pPr algn="r"/>
            <a:r>
              <a:rPr lang="en-GB" dirty="0"/>
              <a:t>w</a:t>
            </a:r>
            <a:r>
              <a:rPr lang="en-GB" dirty="0" smtClean="0"/>
              <a:t>hat is it for?</a:t>
            </a:r>
            <a:endParaRPr lang="en-GB" dirty="0"/>
          </a:p>
        </p:txBody>
      </p:sp>
      <p:sp>
        <p:nvSpPr>
          <p:cNvPr id="3" name="Content Placeholder 2"/>
          <p:cNvSpPr>
            <a:spLocks noGrp="1"/>
          </p:cNvSpPr>
          <p:nvPr>
            <p:ph sz="quarter" idx="1"/>
          </p:nvPr>
        </p:nvSpPr>
        <p:spPr/>
        <p:txBody>
          <a:bodyPr/>
          <a:lstStyle/>
          <a:p>
            <a:r>
              <a:rPr lang="en-GB" dirty="0"/>
              <a:t>unless the ideas are </a:t>
            </a:r>
            <a:r>
              <a:rPr lang="en-GB" dirty="0" smtClean="0"/>
              <a:t>documented </a:t>
            </a:r>
            <a:r>
              <a:rPr lang="en-GB" dirty="0"/>
              <a:t>in writing, they do not </a:t>
            </a:r>
            <a:r>
              <a:rPr lang="en-GB" dirty="0" smtClean="0"/>
              <a:t>exist </a:t>
            </a:r>
          </a:p>
          <a:p>
            <a:r>
              <a:rPr lang="en-GB" dirty="0" smtClean="0"/>
              <a:t>a </a:t>
            </a:r>
            <a:r>
              <a:rPr lang="en-GB" dirty="0"/>
              <a:t>proposal </a:t>
            </a:r>
            <a:r>
              <a:rPr lang="en-GB" dirty="0" smtClean="0"/>
              <a:t>encapsulates </a:t>
            </a:r>
            <a:r>
              <a:rPr lang="en-GB" dirty="0"/>
              <a:t>appropriate words for the conception of an </a:t>
            </a:r>
            <a:r>
              <a:rPr lang="en-GB" dirty="0" smtClean="0"/>
              <a:t>idea</a:t>
            </a:r>
          </a:p>
          <a:p>
            <a:r>
              <a:rPr lang="en-GB" dirty="0"/>
              <a:t>i</a:t>
            </a:r>
            <a:r>
              <a:rPr lang="en-GB" dirty="0" smtClean="0"/>
              <a:t>t helps you to clarify what it is you are trying to achieve</a:t>
            </a:r>
          </a:p>
          <a:p>
            <a:r>
              <a:rPr lang="en-GB" dirty="0"/>
              <a:t>i</a:t>
            </a:r>
            <a:r>
              <a:rPr lang="en-GB" dirty="0" smtClean="0"/>
              <a:t>t allows tutors to judge the appropriateness and clarity of the project to your abilities</a:t>
            </a:r>
            <a:endParaRPr lang="en-GB" dirty="0"/>
          </a:p>
        </p:txBody>
      </p:sp>
    </p:spTree>
    <p:extLst>
      <p:ext uri="{BB962C8B-B14F-4D97-AF65-F5344CB8AC3E}">
        <p14:creationId xmlns:p14="http://schemas.microsoft.com/office/powerpoint/2010/main" val="64612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the problem statement</a:t>
            </a:r>
          </a:p>
        </p:txBody>
      </p:sp>
      <p:sp>
        <p:nvSpPr>
          <p:cNvPr id="3" name="Content Placeholder 2"/>
          <p:cNvSpPr>
            <a:spLocks noGrp="1"/>
          </p:cNvSpPr>
          <p:nvPr>
            <p:ph sz="quarter" idx="1"/>
          </p:nvPr>
        </p:nvSpPr>
        <p:spPr/>
        <p:txBody>
          <a:bodyPr>
            <a:normAutofit fontScale="92500" lnSpcReduction="10000"/>
          </a:bodyPr>
          <a:lstStyle/>
          <a:p>
            <a:r>
              <a:rPr lang="en-GB" dirty="0"/>
              <a:t>the Problem Statement/Project Rationale gives an explanation about the issue that is being addressed by the </a:t>
            </a:r>
            <a:r>
              <a:rPr lang="en-GB" dirty="0" smtClean="0"/>
              <a:t>project</a:t>
            </a:r>
          </a:p>
          <a:p>
            <a:r>
              <a:rPr lang="en-GB" dirty="0"/>
              <a:t>a brief analysis or summary of the problems identified relating to the project or issue to be addressed by the </a:t>
            </a:r>
            <a:r>
              <a:rPr lang="en-GB" dirty="0" smtClean="0"/>
              <a:t>project</a:t>
            </a:r>
          </a:p>
          <a:p>
            <a:r>
              <a:rPr lang="en-GB" dirty="0" smtClean="0"/>
              <a:t>it </a:t>
            </a:r>
            <a:r>
              <a:rPr lang="en-GB" dirty="0"/>
              <a:t>has to be precise and point-to-point </a:t>
            </a:r>
            <a:r>
              <a:rPr lang="en-GB" dirty="0" smtClean="0"/>
              <a:t>basis</a:t>
            </a:r>
          </a:p>
          <a:p>
            <a:r>
              <a:rPr lang="en-GB" dirty="0" smtClean="0"/>
              <a:t>use </a:t>
            </a:r>
            <a:r>
              <a:rPr lang="en-GB" dirty="0"/>
              <a:t>of quotes, live examples, references, research data and press articles </a:t>
            </a:r>
            <a:r>
              <a:rPr lang="en-GB" dirty="0" smtClean="0"/>
              <a:t>can </a:t>
            </a:r>
            <a:r>
              <a:rPr lang="en-GB" dirty="0"/>
              <a:t>be </a:t>
            </a:r>
            <a:r>
              <a:rPr lang="en-GB" dirty="0" smtClean="0"/>
              <a:t>helpful</a:t>
            </a:r>
          </a:p>
          <a:p>
            <a:r>
              <a:rPr lang="en-GB" dirty="0" smtClean="0"/>
              <a:t>the </a:t>
            </a:r>
            <a:r>
              <a:rPr lang="en-GB" dirty="0"/>
              <a:t>best way to understand the cause of an issue is to ask “Why” continuously. This will help reveal the cause of the problem. A problem can have many causes and effects.</a:t>
            </a:r>
          </a:p>
        </p:txBody>
      </p:sp>
    </p:spTree>
    <p:extLst>
      <p:ext uri="{BB962C8B-B14F-4D97-AF65-F5344CB8AC3E}">
        <p14:creationId xmlns:p14="http://schemas.microsoft.com/office/powerpoint/2010/main" val="7225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the </a:t>
            </a:r>
            <a:r>
              <a:rPr lang="en-GB" dirty="0"/>
              <a:t>Why of Why</a:t>
            </a:r>
          </a:p>
        </p:txBody>
      </p:sp>
      <p:sp>
        <p:nvSpPr>
          <p:cNvPr id="3" name="Content Placeholder 2"/>
          <p:cNvSpPr>
            <a:spLocks noGrp="1"/>
          </p:cNvSpPr>
          <p:nvPr>
            <p:ph sz="quarter" idx="1"/>
          </p:nvPr>
        </p:nvSpPr>
        <p:spPr/>
        <p:txBody>
          <a:bodyPr>
            <a:normAutofit fontScale="92500" lnSpcReduction="10000"/>
          </a:bodyPr>
          <a:lstStyle/>
          <a:p>
            <a:r>
              <a:rPr lang="en-GB" dirty="0"/>
              <a:t>p</a:t>
            </a:r>
            <a:r>
              <a:rPr lang="en-GB" dirty="0" smtClean="0"/>
              <a:t>rojects </a:t>
            </a:r>
            <a:r>
              <a:rPr lang="en-GB" dirty="0"/>
              <a:t>evolve out of identified problems</a:t>
            </a:r>
          </a:p>
          <a:p>
            <a:r>
              <a:rPr lang="en-GB" dirty="0" smtClean="0"/>
              <a:t>the </a:t>
            </a:r>
            <a:r>
              <a:rPr lang="en-GB" dirty="0"/>
              <a:t>problem </a:t>
            </a:r>
            <a:r>
              <a:rPr lang="en-GB" dirty="0" smtClean="0"/>
              <a:t>comes </a:t>
            </a:r>
            <a:r>
              <a:rPr lang="en-GB" b="1" dirty="0"/>
              <a:t>before</a:t>
            </a:r>
            <a:r>
              <a:rPr lang="en-GB" dirty="0"/>
              <a:t> a project</a:t>
            </a:r>
          </a:p>
          <a:p>
            <a:r>
              <a:rPr lang="en-GB" dirty="0"/>
              <a:t>t</a:t>
            </a:r>
            <a:r>
              <a:rPr lang="en-GB" dirty="0" smtClean="0"/>
              <a:t>he </a:t>
            </a:r>
            <a:r>
              <a:rPr lang="en-GB" dirty="0"/>
              <a:t>secret of solving a problem is proper identification of the problem. This requires a thorough investigation.</a:t>
            </a:r>
          </a:p>
          <a:p>
            <a:r>
              <a:rPr lang="en-GB" dirty="0"/>
              <a:t>a</a:t>
            </a:r>
            <a:r>
              <a:rPr lang="en-GB" dirty="0" smtClean="0"/>
              <a:t> </a:t>
            </a:r>
            <a:r>
              <a:rPr lang="en-GB" dirty="0"/>
              <a:t>problem does not happen in isolation. It goes hand in hand with cause and </a:t>
            </a:r>
            <a:r>
              <a:rPr lang="en-GB" dirty="0" smtClean="0"/>
              <a:t>effect</a:t>
            </a:r>
            <a:endParaRPr lang="en-GB" dirty="0"/>
          </a:p>
          <a:p>
            <a:r>
              <a:rPr lang="en-GB" dirty="0"/>
              <a:t>t</a:t>
            </a:r>
            <a:r>
              <a:rPr lang="en-GB" dirty="0" smtClean="0"/>
              <a:t>here </a:t>
            </a:r>
            <a:r>
              <a:rPr lang="en-GB" dirty="0"/>
              <a:t>is a relationship between cause and effect. They are linked by the </a:t>
            </a:r>
            <a:r>
              <a:rPr lang="en-GB" dirty="0" smtClean="0"/>
              <a:t>problem</a:t>
            </a:r>
          </a:p>
          <a:p>
            <a:r>
              <a:rPr lang="en-GB" dirty="0"/>
              <a:t>s</a:t>
            </a:r>
            <a:r>
              <a:rPr lang="en-GB" dirty="0" smtClean="0"/>
              <a:t>tate </a:t>
            </a:r>
            <a:r>
              <a:rPr lang="en-GB" dirty="0"/>
              <a:t>the problem as effectively and precisely as possible</a:t>
            </a:r>
          </a:p>
          <a:p>
            <a:r>
              <a:rPr lang="en-GB" dirty="0"/>
              <a:t>r</a:t>
            </a:r>
            <a:r>
              <a:rPr lang="en-GB" dirty="0" smtClean="0"/>
              <a:t>efer </a:t>
            </a:r>
            <a:r>
              <a:rPr lang="en-GB" dirty="0"/>
              <a:t>to any research data that is available, including publications, reports, newspapers etc.</a:t>
            </a:r>
          </a:p>
          <a:p>
            <a:endParaRPr lang="en-GB" dirty="0"/>
          </a:p>
          <a:p>
            <a:endParaRPr lang="en-GB" dirty="0"/>
          </a:p>
        </p:txBody>
      </p:sp>
    </p:spTree>
    <p:extLst>
      <p:ext uri="{BB962C8B-B14F-4D97-AF65-F5344CB8AC3E}">
        <p14:creationId xmlns:p14="http://schemas.microsoft.com/office/powerpoint/2010/main" val="55973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introduction</a:t>
            </a:r>
            <a:endParaRPr lang="en-GB" dirty="0"/>
          </a:p>
        </p:txBody>
      </p:sp>
      <p:sp>
        <p:nvSpPr>
          <p:cNvPr id="3" name="Content Placeholder 2"/>
          <p:cNvSpPr>
            <a:spLocks noGrp="1"/>
          </p:cNvSpPr>
          <p:nvPr>
            <p:ph sz="quarter" idx="1"/>
          </p:nvPr>
        </p:nvSpPr>
        <p:spPr/>
        <p:txBody>
          <a:bodyPr/>
          <a:lstStyle/>
          <a:p>
            <a:r>
              <a:rPr lang="en-GB" dirty="0"/>
              <a:t>m</a:t>
            </a:r>
            <a:r>
              <a:rPr lang="en-GB" dirty="0" smtClean="0"/>
              <a:t>otivation </a:t>
            </a:r>
            <a:r>
              <a:rPr lang="en-GB" dirty="0"/>
              <a:t>Sentence</a:t>
            </a:r>
          </a:p>
          <a:p>
            <a:r>
              <a:rPr lang="en-GB" dirty="0"/>
              <a:t>s</a:t>
            </a:r>
            <a:r>
              <a:rPr lang="en-GB" dirty="0" smtClean="0"/>
              <a:t>ummarize </a:t>
            </a:r>
            <a:r>
              <a:rPr lang="en-GB" dirty="0"/>
              <a:t>the problem (1 or 2 sentences)</a:t>
            </a:r>
          </a:p>
          <a:p>
            <a:r>
              <a:rPr lang="en-GB" dirty="0"/>
              <a:t>s</a:t>
            </a:r>
            <a:r>
              <a:rPr lang="en-GB" dirty="0" smtClean="0"/>
              <a:t>ummarize </a:t>
            </a:r>
            <a:r>
              <a:rPr lang="en-GB" dirty="0"/>
              <a:t>the solution (1 or 2 sentences)</a:t>
            </a:r>
          </a:p>
          <a:p>
            <a:r>
              <a:rPr lang="en-GB" dirty="0"/>
              <a:t>d</a:t>
            </a:r>
            <a:r>
              <a:rPr lang="en-GB" dirty="0" smtClean="0"/>
              <a:t>escribe </a:t>
            </a:r>
            <a:r>
              <a:rPr lang="en-GB" dirty="0"/>
              <a:t>format of rest of proposal (sections, etc.)</a:t>
            </a:r>
          </a:p>
          <a:p>
            <a:pPr marL="0" indent="0">
              <a:buNone/>
            </a:pPr>
            <a:endParaRPr lang="en-GB" dirty="0"/>
          </a:p>
        </p:txBody>
      </p:sp>
    </p:spTree>
    <p:extLst>
      <p:ext uri="{BB962C8B-B14F-4D97-AF65-F5344CB8AC3E}">
        <p14:creationId xmlns:p14="http://schemas.microsoft.com/office/powerpoint/2010/main" val="1744327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144</TotalTime>
  <Words>1020</Words>
  <Application>Microsoft Office PowerPoint</Application>
  <PresentationFormat>On-screen Show (4:3)</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writing your proposal</vt:lpstr>
      <vt:lpstr>title of project</vt:lpstr>
      <vt:lpstr>Some titles, good and bad</vt:lpstr>
      <vt:lpstr>what’s best?</vt:lpstr>
      <vt:lpstr>proposal writing</vt:lpstr>
      <vt:lpstr>what is it for?</vt:lpstr>
      <vt:lpstr>the problem statement</vt:lpstr>
      <vt:lpstr>the Why of Why</vt:lpstr>
      <vt:lpstr>introduction</vt:lpstr>
      <vt:lpstr>motivation</vt:lpstr>
      <vt:lpstr>alternative approach</vt:lpstr>
      <vt:lpstr>clever idea into good project?</vt:lpstr>
      <vt:lpstr>summary and details</vt:lpstr>
      <vt:lpstr>PowerPoint Presentation</vt:lpstr>
      <vt:lpstr>conclusion and references</vt:lpstr>
      <vt:lpstr>and finally…</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your proposal</dc:title>
  <dc:creator>jmc21</dc:creator>
  <cp:lastModifiedBy>Jane Gillitt</cp:lastModifiedBy>
  <cp:revision>20</cp:revision>
  <dcterms:created xsi:type="dcterms:W3CDTF">2014-09-30T11:52:08Z</dcterms:created>
  <dcterms:modified xsi:type="dcterms:W3CDTF">2016-09-06T13:06:06Z</dcterms:modified>
</cp:coreProperties>
</file>