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6" r:id="rId10"/>
    <p:sldId id="267" r:id="rId11"/>
    <p:sldId id="268" r:id="rId12"/>
    <p:sldId id="265" r:id="rId13"/>
    <p:sldId id="262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4610"/>
  </p:normalViewPr>
  <p:slideViewPr>
    <p:cSldViewPr snapToGrid="0" snapToObjects="1">
      <p:cViewPr>
        <p:scale>
          <a:sx n="75" d="100"/>
          <a:sy n="75" d="100"/>
        </p:scale>
        <p:origin x="241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09:41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1 323 9830,'5'13'501,"1"1"0,-2 0 0,5 24 0,7 21 422,-11-45-538,0-1 0,1 0-1,1 0 1,10 16 0,-16-27-355,0 0 0,1 0 0,-1 0-1,0 0 1,1-1 0,-1 1 0,1 0 0,0-1 0,-1 1 0,1-1 0,0 0-1,0 0 1,0 1 0,0-1 0,0 0 0,0-1 0,0 1 0,0 0-1,0-1 1,1 1 0,-1-1 0,0 1 0,0-1 0,1 0 0,-1 0 0,0 0-1,0 0 1,1-1 0,-1 1 0,0-1 0,0 1 0,0-1 0,0 0 0,0 1-1,4-3 1,20-16-283,-2 0-1,0-2 1,-1 0 0,26-34-1,35-31-554,80-46-443,7-5 1259,-158 126 288,1 1 0,23-13 0,-2 1 317,-22 14-558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10:33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1 558 9830,'0'8'337,"2"0"0,-1 0 0,1 0 1,1-1-1,-1 1 0,7 11 0,3 13 260,14 49 613,71 250 3744,-93-313-4720,-3-10-71,1 0 1,0 0 0,0 0-1,1 0 1,0-1-1,0 1 1,5 6 0,-6-12-108,-1 0 1,1-1-1,-1 0 1,1 1-1,0-1 0,-1 0 1,1 1-1,0-1 1,0 0-1,0-1 1,0 1-1,0 0 1,0 0-1,0-1 1,0 1-1,0-1 1,0 0-1,1 0 0,-1 1 1,0-1-1,0-1 1,0 1-1,0 0 1,0 0-1,0-1 1,0 1-1,1-1 1,-1 0-1,0 0 1,-1 0-1,1 0 0,2-1 1,17-8-462,-1-1-1,-1 0 1,0-2 0,31-26 0,64-69-1602,-95 89 1676,122-139-1797,-94 101 917,2 3 0,61-52-1,-2 19-282,84-74 1383,-74 57 1889,-56 41-800,-22 24-364,54-68 0,-86 97-498,-1 2-84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21:34.8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9830,'0'0'0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09:46.7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1 451 9830,'1'0'38,"-1"0"0,1 0-1,0 1 1,-1-1 0,1 0-1,0 0 1,-1 1 0,1-1 0,-1 1-1,1-1 1,0 1 0,-1-1 0,1 1-1,-1-1 1,1 1 0,-1-1-1,0 1 1,1 0 0,-1-1 0,0 1-1,1 0 1,-1-1 0,0 1-1,0 0 1,1 0 0,-1-1 0,0 2-1,5 27 414,-1-9-46,-4-19-373,1 0 0,-1 1 0,1-1 0,0 0 1,-1 0-1,1 0 0,0 0 0,0 0 0,-1 0 1,1 0-1,0 0 0,0 0 0,0-1 1,0 1-1,0 0 0,1 0 0,-1-1 0,0 1 1,0-1-1,0 1 0,0-1 0,1 0 1,-1 1-1,0-1 0,2 0 0,0 0 52,0 0-1,0 0 1,0-1-1,0 0 1,0 1-1,0-1 0,0 0 1,0 0-1,0-1 1,3-1-1,8-6 69,-1 0 0,0 0-1,13-14 1,-21 19-287,191-156-860,-167 136 800,89-68-48,-99 77 138,0 0 1,-1-2-1,18-22 0,-20 22 248,0 0 0,1 1 0,30-22-1,-11 23 531,-26 10-634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09:52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 9830,'133'-2'2637,"141"5"1571,-208 5-3091,-34-3-263,47 0 0,26-6 739,-90 1-1547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09:57.8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1 455 9830,'2'14'366,"0"0"0,1 0 0,1-1 0,1 1 0,0-1 0,0 0 0,1 0 0,15 22 0,-19-32-281,1 0-1,-1 0 0,1 0 1,0 0-1,0-1 0,0 1 1,0-1-1,1 0 0,-1 0 0,0 0 1,1-1-1,0 1 0,-1-1 1,1 1-1,0-1 0,-1-1 1,1 1-1,0 0 0,0-1 0,0 0 1,0 0-1,0 0 0,0 0 1,0-1-1,-1 1 0,5-2 1,14-3 84,0-1 1,-1 0 0,29-14 0,-26 10-735,1006-459-5120,-827 366 5685,-175 90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10:00.9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1 892 9830,'1'14'479,"2"0"-1,0 0 0,0 0 1,1-1-1,1 1 1,0-1-1,11 20 0,2 6 433,4 16-15,-8-15-341,2-2 0,2 0 0,1-1 0,27 37 0,-44-71-443,1 0 0,0-1 0,0 1 0,0 0 0,0-1-1,0 0 1,0 0 0,1 0 0,-1 0 0,1 0-1,0-1 1,-1 1 0,1-1 0,0 0 0,0 0-1,0 0 1,0-1 0,0 0 0,7 0 0,7 0 547,-1-2 0,1-1 0,22-5 0,-22 4-546,152-37-3494,165-64-1,159-87-3250,430-203 6632,535-208 0,-1399 582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10:10.1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1 875 9830,'1'11'330,"2"1"0,0-1 0,0 0 0,1 0 0,0-1 0,1 1 0,0-1 1,11 15-1,3 10 417,2 9 45,-10-19-244,1-1 1,22 34 0,-33-56-481,0-1 1,1 1-1,-1-1 1,0 1 0,1-1-1,-1 0 1,1 0-1,0 1 1,-1-1-1,1 0 1,0-1 0,-1 1-1,1 0 1,0 0-1,0-1 1,0 1 0,0-1-1,0 0 1,0 1-1,3-1 1,-1-1-20,1 1 1,-1-1-1,1 0 0,-1 0 1,0 0-1,1-1 0,-1 1 1,7-5-1,5-4-291,0 0 0,0-2 0,17-16 0,-31 26 169,94-88-1166,-4-5 1,134-177 0,116-241-2046,-275 400 3284,-49 80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10:12.0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1074 9830,'4'0'139,"0"0"-1,0 0 1,1 1-1,-1-1 1,0 1-1,0 0 1,0 0-1,0 0 1,0 0 0,0 1-1,0 0 1,-1 0-1,1 0 1,4 3-1,-1 2 87,0 0-1,-1 0 1,0 1-1,0 0 0,5 9 1,-2-3 80,-2-3-51,1 1 0,0-1 0,18 19 0,-22-27-148,0 0 1,0 0-1,0 0 0,1 0 1,-1-1-1,1 0 0,-1 1 1,1-2-1,0 1 0,0 0 1,0-1-1,-1 0 0,2 0 1,6 0-1,14-1 930,0 0-1,0-2 1,44-9-1,-32 2-1132,69-26-1,-22-2-2236,99-61-1,-16-4 1163,166-133 0,138-147-1252,-91 69 1573,-340 282 851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10:15.2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0 116 9830,'4'1'103,"0"0"0,-1 0 0,0 0 0,1 0-1,-1 0 1,0 1 0,0 0 0,1-1 0,-1 1 0,-1 0-1,1 1 1,0-1 0,0 0 0,-1 1 0,1 0 0,-1-1 0,0 1-1,0 0 1,0 0 0,0 0 0,2 7 0,-2-6-10,1 0 1,-1 0-1,1 0 0,-1 0 1,1-1-1,1 1 1,-1-1-1,0 1 1,1-1-1,0 0 0,-1-1 1,1 1-1,6 2 1,3-2 184,0 0 0,0 0 0,1-2 0,-1 0 0,1 0 1,22-3-1,82-13 2398,-115 14-2585,63-14-470,-2-3 1,0-3-1,69-32 1,-16 6 607,24-4 1215,-126 44-1418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10:18.9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12 275 9830,'-10'177'3550,"9"-175"-3517,1-1-1,0 0 1,0 0-1,0 0 1,0 0 0,0 1-1,0-1 1,0 0 0,0 0-1,0 0 1,1 0 0,-1 1-1,0-1 1,1 0-1,-1 0 1,1 0 0,-1 0-1,1 0 1,0 0 0,-1 0-1,1 0 1,0 0 0,0 0-1,0 0 1,-1-1-1,1 1 1,0 0 0,2 0-1,-1 0 69,1 0 0,0 0-1,-1-1 1,1 1-1,0-1 1,0 0-1,-1 0 1,1 0 0,0 0-1,0 0 1,5-2-1,9-2 81,-1-1 0,1-1 0,16-8 0,-29 12-356,314-139-2595,208-90 110,-409 171 3639,-93 46-424,-10 7-512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54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B1CDA-66F4-F5D4-9B4C-FD4F0327E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3200F-F452-66E2-C031-BE27921A8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D8944A-71C7-86B0-D8B2-FD7432D6E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F3EF7-00A4-8E9B-2969-B4E50F532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4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5F078-C819-EA57-0E88-1CB359F03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CAA4B6-B11F-DB8A-F5F8-D36FBD3C5E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89DD46-D3D1-3485-BC84-A1DFDACE0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D75AD-80EA-E82A-FF1F-880C773BE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3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94008-60AD-1DAF-EC08-A78B89642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BDA1EB-EACE-01F3-23EE-80E4BC6FF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BEA53-1F31-8CDA-8265-28B965F64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C2932-2462-A27E-0901-0720D9CB3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5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customXml" Target="../ink/ink6.xml"/><Relationship Id="rId18" Type="http://schemas.openxmlformats.org/officeDocument/2006/relationships/image" Target="../media/image16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30.png"/><Relationship Id="rId17" Type="http://schemas.openxmlformats.org/officeDocument/2006/relationships/customXml" Target="../ink/ink8.xml"/><Relationship Id="rId2" Type="http://schemas.openxmlformats.org/officeDocument/2006/relationships/image" Target="../media/image18.png"/><Relationship Id="rId16" Type="http://schemas.openxmlformats.org/officeDocument/2006/relationships/image" Target="../media/image150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20.png"/><Relationship Id="rId19" Type="http://schemas.openxmlformats.org/officeDocument/2006/relationships/customXml" Target="../ink/ink9.xml"/><Relationship Id="rId4" Type="http://schemas.openxmlformats.org/officeDocument/2006/relationships/image" Target="../media/image90.png"/><Relationship Id="rId9" Type="http://schemas.openxmlformats.org/officeDocument/2006/relationships/customXml" Target="../ink/ink4.xml"/><Relationship Id="rId14" Type="http://schemas.openxmlformats.org/officeDocument/2006/relationships/image" Target="../media/image140.png"/><Relationship Id="rId22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4990E2">
              <a:alpha val="10000"/>
            </a:srgbClr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/>
          <p:cNvSpPr/>
          <p:nvPr/>
        </p:nvSpPr>
        <p:spPr>
          <a:xfrm>
            <a:off x="758381" y="2122408"/>
            <a:ext cx="7620000" cy="11456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54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Animal Shelter Management System</a:t>
            </a:r>
            <a:endParaRPr lang="en-US" sz="3548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A05CE-719F-C987-3B4A-12B7FFD18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7533E424-031B-4324-BFED-4E8B4AE4CE4E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AF28E61-8B87-0D6E-13C2-2E4679441A45}"/>
              </a:ext>
            </a:extLst>
          </p:cNvPr>
          <p:cNvSpPr/>
          <p:nvPr/>
        </p:nvSpPr>
        <p:spPr>
          <a:xfrm>
            <a:off x="1190625" y="357188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Скриншоты консоли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5A97F200-6E92-CF2D-EC80-555282D03A4E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A42B7113-DF3B-815A-0F53-11D27F54EB2A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pic>
        <p:nvPicPr>
          <p:cNvPr id="15" name="Рисунок 14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2862076-37E0-4325-D77C-39956D39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557" y="1028471"/>
            <a:ext cx="4989198" cy="336572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D5C334F-E4C8-A407-89F2-72247C14B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1" y="1961688"/>
            <a:ext cx="893646" cy="15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8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84AB2-9024-F65B-872E-4CC5F0FA6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2094D4A6-E4E1-AE28-535C-4EF4AB7528D9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7D8F4AD8-5A3B-DB68-8808-2B6DF38349A5}"/>
              </a:ext>
            </a:extLst>
          </p:cNvPr>
          <p:cNvSpPr/>
          <p:nvPr/>
        </p:nvSpPr>
        <p:spPr>
          <a:xfrm>
            <a:off x="1190625" y="357188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Скриншоты консоли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BB7B78D4-1ED8-0846-9ADE-CF3B3BD334AF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1AFDCA97-EF3B-C73E-8358-3513ED8646DD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pic>
        <p:nvPicPr>
          <p:cNvPr id="5" name="Рисунок 4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B3FE630-D43F-AA6F-ECF0-DC3C7C2B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7" y="841293"/>
            <a:ext cx="3150875" cy="2737359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, текст, Мультимедийное программное обеспечение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5991EB3-06FC-BA61-1AF8-D87E36BFE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47" y="3727664"/>
            <a:ext cx="5163271" cy="1133633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6620B4B-913A-78CC-DCB1-44FEEEAB5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707" y="2975084"/>
            <a:ext cx="2114845" cy="1886213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число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0CD877C-DD6F-0598-C623-8E600DC0E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244" y="812953"/>
            <a:ext cx="3723147" cy="15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7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43059-A7E4-C793-8A3E-BAE5FD83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687705"/>
            <a:ext cx="3780153" cy="4296837"/>
          </a:xfrm>
          <a:prstGeom prst="rect">
            <a:avLst/>
          </a:prstGeom>
        </p:spPr>
      </p:pic>
      <p:sp>
        <p:nvSpPr>
          <p:cNvPr id="4" name="StaticPath">
            <a:extLst>
              <a:ext uri="{FF2B5EF4-FFF2-40B4-BE49-F238E27FC236}">
                <a16:creationId xmlns:a16="http://schemas.microsoft.com/office/drawing/2014/main" id="{6D4CF46A-7398-ADB7-3334-4C9B44B789AD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5" name="StaticPath">
            <a:extLst>
              <a:ext uri="{FF2B5EF4-FFF2-40B4-BE49-F238E27FC236}">
                <a16:creationId xmlns:a16="http://schemas.microsoft.com/office/drawing/2014/main" id="{2259961C-9472-FBAB-212A-3821735249CF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6" name="StaticPath">
            <a:extLst>
              <a:ext uri="{FF2B5EF4-FFF2-40B4-BE49-F238E27FC236}">
                <a16:creationId xmlns:a16="http://schemas.microsoft.com/office/drawing/2014/main" id="{0B6799E4-2C15-D635-B3DA-966BAD892F81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ED30719D-99E2-54AD-D365-72CF6F98863F}"/>
              </a:ext>
            </a:extLst>
          </p:cNvPr>
          <p:cNvSpPr/>
          <p:nvPr/>
        </p:nvSpPr>
        <p:spPr>
          <a:xfrm>
            <a:off x="3070225" y="261972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Требования</a:t>
            </a:r>
            <a:endParaRPr lang="en-US" sz="19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AC98A1-52FE-5F2E-2897-4614E4329EFD}"/>
                  </a:ext>
                </a:extLst>
              </p14:cNvPr>
              <p14:cNvContentPartPr/>
              <p14:nvPr/>
            </p14:nvContentPartPr>
            <p14:xfrm>
              <a:off x="3581160" y="1096520"/>
              <a:ext cx="29916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AC98A1-52FE-5F2E-2897-4614E4329E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3520" y="1078880"/>
                <a:ext cx="3348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9BEDDD4-A210-9FB8-3583-7C1DC9BF0292}"/>
                  </a:ext>
                </a:extLst>
              </p14:cNvPr>
              <p14:cNvContentPartPr/>
              <p14:nvPr/>
            </p14:nvContentPartPr>
            <p14:xfrm>
              <a:off x="5403480" y="1253840"/>
              <a:ext cx="263880" cy="192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BEDDD4-A210-9FB8-3583-7C1DC9BF02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5840" y="1236200"/>
                <a:ext cx="2995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56728A7-14E2-04B8-13A9-0D17E807C6D7}"/>
                  </a:ext>
                </a:extLst>
              </p14:cNvPr>
              <p14:cNvContentPartPr/>
              <p14:nvPr/>
            </p14:nvContentPartPr>
            <p14:xfrm>
              <a:off x="4266960" y="1541840"/>
              <a:ext cx="253800" cy="7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56728A7-14E2-04B8-13A9-0D17E807C6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8960" y="1524200"/>
                <a:ext cx="2894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64274E-FADE-0D5A-7B9F-AB7A5DD535B4}"/>
                  </a:ext>
                </a:extLst>
              </p14:cNvPr>
              <p14:cNvContentPartPr/>
              <p14:nvPr/>
            </p14:nvContentPartPr>
            <p14:xfrm>
              <a:off x="5397360" y="1442840"/>
              <a:ext cx="558360" cy="228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64274E-FADE-0D5A-7B9F-AB7A5DD535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79720" y="1424840"/>
                <a:ext cx="5940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25ADD9-9CB7-A0A3-4514-A05E9B3DE317}"/>
                  </a:ext>
                </a:extLst>
              </p14:cNvPr>
              <p14:cNvContentPartPr/>
              <p14:nvPr/>
            </p14:nvContentPartPr>
            <p14:xfrm>
              <a:off x="4597080" y="2015600"/>
              <a:ext cx="1376280" cy="49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25ADD9-9CB7-A0A3-4514-A05E9B3DE3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79440" y="1997960"/>
                <a:ext cx="1411920" cy="53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43F5111-3FD4-42F0-A4B4-020321FB7DE9}"/>
              </a:ext>
            </a:extLst>
          </p:cNvPr>
          <p:cNvGrpSpPr/>
          <p:nvPr/>
        </p:nvGrpSpPr>
        <p:grpSpPr>
          <a:xfrm>
            <a:off x="5467200" y="2910920"/>
            <a:ext cx="874440" cy="983520"/>
            <a:chOff x="5467200" y="2910920"/>
            <a:chExt cx="874440" cy="9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B3D355-5C78-CF07-45AD-F8B34787F1A6}"/>
                    </a:ext>
                  </a:extLst>
                </p14:cNvPr>
                <p14:cNvContentPartPr/>
                <p14:nvPr/>
              </p14:nvContentPartPr>
              <p14:xfrm>
                <a:off x="5467200" y="2910920"/>
                <a:ext cx="414000" cy="42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B3D355-5C78-CF07-45AD-F8B34787F1A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49560" y="2893280"/>
                  <a:ext cx="4496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932B67-63D4-8EAA-E4A6-F341096A5E5B}"/>
                    </a:ext>
                  </a:extLst>
                </p14:cNvPr>
                <p14:cNvContentPartPr/>
                <p14:nvPr/>
              </p14:nvContentPartPr>
              <p14:xfrm>
                <a:off x="5549640" y="3442280"/>
                <a:ext cx="792000" cy="45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932B67-63D4-8EAA-E4A6-F341096A5E5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32000" y="3424640"/>
                  <a:ext cx="827640" cy="48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20C1537-757D-C5A2-AD6F-1BFA7BB86B5D}"/>
                  </a:ext>
                </a:extLst>
              </p14:cNvPr>
              <p14:cNvContentPartPr/>
              <p14:nvPr/>
            </p14:nvContentPartPr>
            <p14:xfrm>
              <a:off x="4165440" y="3965000"/>
              <a:ext cx="342360" cy="83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20C1537-757D-C5A2-AD6F-1BFA7BB86B5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47440" y="3947000"/>
                <a:ext cx="3780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2D97A6-157A-E37F-80BB-DB95642D3231}"/>
                  </a:ext>
                </a:extLst>
              </p14:cNvPr>
              <p14:cNvContentPartPr/>
              <p14:nvPr/>
            </p14:nvContentPartPr>
            <p14:xfrm>
              <a:off x="5494920" y="4111160"/>
              <a:ext cx="410040" cy="175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2D97A6-157A-E37F-80BB-DB95642D323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77280" y="4093520"/>
                <a:ext cx="4456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161772-E9E3-AF3B-6AD8-73C9E2002098}"/>
                  </a:ext>
                </a:extLst>
              </p14:cNvPr>
              <p14:cNvContentPartPr/>
              <p14:nvPr/>
            </p14:nvContentPartPr>
            <p14:xfrm>
              <a:off x="5435520" y="4542440"/>
              <a:ext cx="535680" cy="422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161772-E9E3-AF3B-6AD8-73C9E20020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17880" y="4524440"/>
                <a:ext cx="5713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99F045-F52F-DBEB-240E-8631EBFA8382}"/>
                  </a:ext>
                </a:extLst>
              </p14:cNvPr>
              <p14:cNvContentPartPr/>
              <p14:nvPr/>
            </p14:nvContentPartPr>
            <p14:xfrm>
              <a:off x="7200600" y="479408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99F045-F52F-DBEB-240E-8631EBFA838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82960" y="477644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37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4990E2">
              <a:alpha val="10000"/>
            </a:srgbClr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/>
          <p:cNvSpPr/>
          <p:nvPr/>
        </p:nvSpPr>
        <p:spPr>
          <a:xfrm>
            <a:off x="285417" y="2160080"/>
            <a:ext cx="3467148" cy="112485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2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Спасибо за внимание!</a:t>
            </a:r>
            <a:endParaRPr lang="en-US" sz="3226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7" name="Question topic"/>
          <p:cNvSpPr/>
          <p:nvPr/>
        </p:nvSpPr>
        <p:spPr>
          <a:xfrm>
            <a:off x="2950607" y="689991"/>
            <a:ext cx="2286000" cy="2498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4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Будущее развития</a:t>
            </a:r>
            <a:endParaRPr lang="en-US" sz="1548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8939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Проект может быть расширен за счёт добавления веб-интерфейса, расширенной аналитики, интеграции с внешними сервисами и мобильных приложений.</a:t>
            </a:r>
            <a:endParaRPr lang="en-US" sz="1107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43662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5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Какие перспективы у проекта?</a:t>
            </a:r>
            <a:endParaRPr lang="en-US" sz="1352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4990E2">
              <a:alpha val="10000"/>
            </a:srgbClr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4" name="Title"/>
          <p:cNvSpPr/>
          <p:nvPr/>
        </p:nvSpPr>
        <p:spPr>
          <a:xfrm>
            <a:off x="4267122" y="1166464"/>
            <a:ext cx="2302794" cy="11638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25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Ключевые аспекты проекта</a:t>
            </a:r>
            <a:endParaRPr lang="en-US" sz="2525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1924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Цель: автоматизация приюта</a:t>
            </a:r>
            <a:endParaRPr lang="en-US" sz="1490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3849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Проектирование базы данных</a:t>
            </a:r>
            <a:endParaRPr lang="en-US" sz="1490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3849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CLI-интерфейс для управления</a:t>
            </a:r>
            <a:endParaRPr lang="en-US" sz="1490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3849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Тестирование и отладка функций</a:t>
            </a:r>
            <a:endParaRPr lang="en-US" sz="1490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1924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Документация и выводы</a:t>
            </a:r>
            <a:endParaRPr lang="en-US" sz="1490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32659B4-2257-BD7E-2E85-67D25A4B8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986" y="2273205"/>
            <a:ext cx="2355586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Цель и задачи проекта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2346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Автоматизация приюта</a:t>
            </a:r>
            <a:endParaRPr lang="en-US" sz="1453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6584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Главная цель проекта — создать приложение для упрощения работы приюта: управление животными, усыновителями и отчетностью.</a:t>
            </a:r>
            <a:endParaRPr lang="en-US" sz="1359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2346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Ключевые задачи</a:t>
            </a:r>
            <a:endParaRPr lang="en-US" sz="1453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6584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Проект охватывает разработку базы данных, создание интерфейса, реализацию аналитики и подготовку инструкций.</a:t>
            </a:r>
            <a:endParaRPr lang="en-US" sz="1359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2346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Консольный интерфейс</a:t>
            </a:r>
            <a:endParaRPr lang="en-US" sz="1453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6584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Вместо графического интерфейса используется CLI — удобный текстовый интерфейс, обеспечивающий гибкость и простоту.</a:t>
            </a:r>
            <a:endParaRPr lang="en-US" sz="1359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0EE719F0-DB74-4F6B-81B0-F6B1B342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43" y="1679773"/>
            <a:ext cx="2535081" cy="16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ER-диаграмма и логика БД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2347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Основные сущности</a:t>
            </a:r>
            <a:endParaRPr lang="en-US" sz="1454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63569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Система включает три ключевые сущности: Усыновитель, Животное и Медицинская книжка. Это отражает реальную структуру взаимодействий.</a:t>
            </a:r>
            <a:endParaRPr lang="en-US" sz="1312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2347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Связи между таблицами</a:t>
            </a:r>
            <a:endParaRPr lang="en-US" sz="1454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63569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Один усыновитель может взять нескольких животных, каждое животное связано с медицинской книжкой. Все связи построены по бизнес-логике.</a:t>
            </a:r>
            <a:endParaRPr lang="en-US" sz="1312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2347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Цель проектирования</a:t>
            </a:r>
            <a:endParaRPr lang="en-US" sz="1454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4237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ER-модель помогает задать структуру БД с учетом целостности данных и минимизации дублирования.</a:t>
            </a:r>
            <a:endParaRPr lang="en-US" sz="1312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4F30BE-9904-CC29-7A77-4206C268B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6" t="13985" r="14272" b="53769"/>
          <a:stretch>
            <a:fillRect/>
          </a:stretch>
        </p:blipFill>
        <p:spPr bwMode="auto">
          <a:xfrm>
            <a:off x="5953125" y="1307997"/>
            <a:ext cx="3000516" cy="209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3015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6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Нормализация и структура таблиц</a:t>
            </a:r>
            <a:endParaRPr lang="en-US" sz="186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238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До нормализации</a:t>
            </a:r>
            <a:endParaRPr lang="en-US" sz="1477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Изначально таблицы содержали неатомарные значения, частичные и транзитивные зависимости.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238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Процесс нормализации</a:t>
            </a:r>
            <a:endParaRPr lang="en-US" sz="1477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6619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Были выполнены три нормальные формы: атомарность (1NF), устранение частичных (2NF) и транзитивных (3NF) зависимостей.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238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Результат</a:t>
            </a:r>
            <a:endParaRPr lang="en-US" sz="1477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6619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Добавлены вспомогательные таблицы, улучшена структура и целостность данных, минимизирована избыточность.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0F624F-574B-3DE0-D3D8-16F74AD9A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3" t="6944" r="14271" b="58487"/>
          <a:stretch>
            <a:fillRect/>
          </a:stretch>
        </p:blipFill>
        <p:spPr bwMode="auto">
          <a:xfrm>
            <a:off x="6176526" y="2723930"/>
            <a:ext cx="2670445" cy="202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2123BAAC-DC03-8BB7-59A1-BB14E6D7B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6" t="13985" r="14272" b="53769"/>
          <a:stretch>
            <a:fillRect/>
          </a:stretch>
        </p:blipFill>
        <p:spPr bwMode="auto">
          <a:xfrm>
            <a:off x="6011491" y="204788"/>
            <a:ext cx="3000516" cy="209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DACD2ED7-3A98-D5DC-E3F1-B30AB8C0E682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StaticPath">
            <a:extLst>
              <a:ext uri="{FF2B5EF4-FFF2-40B4-BE49-F238E27FC236}">
                <a16:creationId xmlns:a16="http://schemas.microsoft.com/office/drawing/2014/main" id="{0B0B2528-91E3-1D4D-A0F9-6EC36F9A6E2B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05C9F-8FA4-4BAA-335E-10E009ED8504}"/>
              </a:ext>
            </a:extLst>
          </p:cNvPr>
          <p:cNvSpPr txBox="1"/>
          <p:nvPr/>
        </p:nvSpPr>
        <p:spPr>
          <a:xfrm>
            <a:off x="1866900" y="294243"/>
            <a:ext cx="527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1" dirty="0" err="1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Результат</a:t>
            </a:r>
            <a:r>
              <a:rPr lang="ru-RU" sz="18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 нормализации</a:t>
            </a:r>
            <a:endParaRPr lang="en-US" sz="1800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EC3224-6B15-870F-110E-A51C873D3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957818"/>
            <a:ext cx="3816815" cy="3851791"/>
          </a:xfrm>
          <a:prstGeom prst="rect">
            <a:avLst/>
          </a:prstGeom>
        </p:spPr>
      </p:pic>
      <p:sp>
        <p:nvSpPr>
          <p:cNvPr id="7" name="StaticPath">
            <a:extLst>
              <a:ext uri="{FF2B5EF4-FFF2-40B4-BE49-F238E27FC236}">
                <a16:creationId xmlns:a16="http://schemas.microsoft.com/office/drawing/2014/main" id="{A3B48939-EF1B-B0E0-84A7-F57995FD9B54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155856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Тестирование и стабильность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20 успешных кейсов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В проекте реализовано 20 тест-кейсов, проверяющих все ключевые функции системы.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329577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Область покрытия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710577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Проверка CRUD-операций, обработки ошибок, навигации CLI и взаимодействия с БД.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Результаты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Все тесты прошли успешно, что подтверждает стабильность и готовность к использованию.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87230840-25BE-4B7C-8E41-35896175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27" y="1444204"/>
            <a:ext cx="2255091" cy="225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F52351B0-6B1A-1D0A-B5D1-FE98B9EA1C0B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3" name="StaticPath">
            <a:extLst>
              <a:ext uri="{FF2B5EF4-FFF2-40B4-BE49-F238E27FC236}">
                <a16:creationId xmlns:a16="http://schemas.microsoft.com/office/drawing/2014/main" id="{1C24179B-505F-82B2-D1F5-36359BA60006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4" name="StaticPath">
            <a:extLst>
              <a:ext uri="{FF2B5EF4-FFF2-40B4-BE49-F238E27FC236}">
                <a16:creationId xmlns:a16="http://schemas.microsoft.com/office/drawing/2014/main" id="{38D06E35-FBCC-28F3-4E58-0F49F48D9769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E69C033D-FFCD-92FE-F33A-E7CBFAECEDC2}"/>
              </a:ext>
            </a:extLst>
          </p:cNvPr>
          <p:cNvSpPr/>
          <p:nvPr/>
        </p:nvSpPr>
        <p:spPr>
          <a:xfrm>
            <a:off x="3070225" y="261972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 err="1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Тест</a:t>
            </a:r>
            <a:r>
              <a:rPr lang="ru-RU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ы в пикселях</a:t>
            </a:r>
            <a:endParaRPr lang="en-US" sz="1900" dirty="0"/>
          </a:p>
        </p:txBody>
      </p:sp>
      <p:pic>
        <p:nvPicPr>
          <p:cNvPr id="9" name="тьесты.gif">
            <a:hlinkClick r:id="" action="ppaction://media"/>
            <a:extLst>
              <a:ext uri="{FF2B5EF4-FFF2-40B4-BE49-F238E27FC236}">
                <a16:creationId xmlns:a16="http://schemas.microsoft.com/office/drawing/2014/main" id="{C3378D5A-358B-CCFB-B8A7-8E2FFA2773A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17825" y="687705"/>
            <a:ext cx="2359025" cy="41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D6E1E-9B0D-DBB9-B9BE-E7071E19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403AC871-3359-258E-8E75-E12D5AFAF096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FD218FE8-D81E-0E03-3961-8B5941EE4361}"/>
              </a:ext>
            </a:extLst>
          </p:cNvPr>
          <p:cNvSpPr/>
          <p:nvPr/>
        </p:nvSpPr>
        <p:spPr>
          <a:xfrm>
            <a:off x="1190625" y="357188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Чуть-чуть кода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FDA703AD-A483-042C-8697-FFA5BE985AF9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ABE24D88-60DF-1609-40CA-24D4AA548A69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pic>
        <p:nvPicPr>
          <p:cNvPr id="14" name="Рисунок 13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9275CA5-DD71-361A-89C9-CA213EA0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9" y="777469"/>
            <a:ext cx="1798999" cy="4008843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03F6BDF-5341-10BF-C249-DF3E9BE16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556" y="642561"/>
            <a:ext cx="2539729" cy="3197984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D77801B-A64D-F9FB-F76C-BC2B2192A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333" y="962575"/>
            <a:ext cx="3783093" cy="2709591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снимок экрана, текст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1986189-41C7-1FAB-CC32-C54F2F970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5533" y="3970800"/>
            <a:ext cx="5256762" cy="8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6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306</Words>
  <Application>Microsoft Office PowerPoint</Application>
  <PresentationFormat>Экран (16:9)</PresentationFormat>
  <Paragraphs>60</Paragraphs>
  <Slides>13</Slides>
  <Notes>10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OpenSans-Bold</vt:lpstr>
      <vt:lpstr>OpenSans-Regular</vt:lpstr>
      <vt:lpstr>Prompt-Bold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ilyapanovself@gmail.com</cp:lastModifiedBy>
  <cp:revision>10</cp:revision>
  <dcterms:created xsi:type="dcterms:W3CDTF">2025-10-23T18:07:14Z</dcterms:created>
  <dcterms:modified xsi:type="dcterms:W3CDTF">2025-10-23T21:24:12Z</dcterms:modified>
</cp:coreProperties>
</file>