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1888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972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48360" y="3175920"/>
            <a:ext cx="3530520" cy="1181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1888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-972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48360" y="1354680"/>
            <a:ext cx="3521880" cy="29894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799560" y="697680"/>
            <a:ext cx="19569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0" spc="-1" strike="noStrike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38080" y="1657440"/>
            <a:ext cx="5323680" cy="22554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6F4B38-B7D8-4EE8-8883-A9ABB39FFC1D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3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EEA8848-24B1-40E5-9BE0-C567B9D436E5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838440" y="893520"/>
            <a:ext cx="5323680" cy="48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38080" y="1504800"/>
            <a:ext cx="5323680" cy="22554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5F80AF-6370-44AF-898E-B293582CEB20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840960" y="969840"/>
            <a:ext cx="4801320" cy="409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DD09EF7-E1A6-45CF-B9BC-106F66044841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1888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-9720" y="-9720"/>
            <a:ext cx="5276520" cy="5166720"/>
          </a:xfrm>
          <a:custGeom>
            <a:avLst/>
            <a:gdLst/>
            <a:ahLst/>
            <a:rect l="l" t="t" r="r" b="b"/>
            <a:pathLst>
              <a:path w="211075" h="206683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3"/>
          <p:cNvSpPr>
            <a:spLocks noGrp="1"/>
          </p:cNvSpPr>
          <p:nvPr>
            <p:ph type="title"/>
          </p:nvPr>
        </p:nvSpPr>
        <p:spPr>
          <a:xfrm>
            <a:off x="838440" y="1807920"/>
            <a:ext cx="3147840" cy="48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838080" y="2419200"/>
            <a:ext cx="3147840" cy="22554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78315D-1917-42FF-A7C8-2BB52E65B146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PlaceHolder 3"/>
          <p:cNvSpPr>
            <a:spLocks noGrp="1"/>
          </p:cNvSpPr>
          <p:nvPr>
            <p:ph type="title"/>
          </p:nvPr>
        </p:nvSpPr>
        <p:spPr>
          <a:xfrm>
            <a:off x="840960" y="969840"/>
            <a:ext cx="4801320" cy="409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840960" y="1600920"/>
            <a:ext cx="2094480" cy="24102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3043440" y="1600920"/>
            <a:ext cx="2094480" cy="24102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5245560" y="1600920"/>
            <a:ext cx="2094480" cy="24102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F7093E5-9138-40B8-A9D7-2B9E1F1DEB06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2860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>
            <a:off x="0" y="-10440"/>
            <a:ext cx="8228880" cy="5164200"/>
          </a:xfrm>
          <a:custGeom>
            <a:avLst/>
            <a:gdLst/>
            <a:ahLst/>
            <a:rect l="l" t="t" r="r" b="b"/>
            <a:pathLst>
              <a:path w="328450" h="206122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PlaceHolder 3"/>
          <p:cNvSpPr>
            <a:spLocks noGrp="1"/>
          </p:cNvSpPr>
          <p:nvPr>
            <p:ph type="title"/>
          </p:nvPr>
        </p:nvSpPr>
        <p:spPr>
          <a:xfrm>
            <a:off x="840960" y="969840"/>
            <a:ext cx="4801320" cy="409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840960" y="1577880"/>
            <a:ext cx="2671560" cy="24328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3673800" y="1577880"/>
            <a:ext cx="2671560" cy="24328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854433-07A1-4046-BE14-5C603DF35157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b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636480" y="2662920"/>
            <a:ext cx="4228920" cy="118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br/>
            <a:r>
              <a:rPr b="1" lang="en" sz="3600" spc="-1" strike="noStrike">
                <a:solidFill>
                  <a:srgbClr val="00bcd4"/>
                </a:solidFill>
                <a:latin typeface="Montserrat"/>
                <a:ea typeface="Montserrat"/>
              </a:rPr>
              <a:t>GITFLOW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Group 2"/>
          <p:cNvGrpSpPr/>
          <p:nvPr/>
        </p:nvGrpSpPr>
        <p:grpSpPr>
          <a:xfrm>
            <a:off x="742680" y="2072160"/>
            <a:ext cx="502200" cy="446040"/>
            <a:chOff x="742680" y="2072160"/>
            <a:chExt cx="502200" cy="446040"/>
          </a:xfrm>
        </p:grpSpPr>
        <p:sp>
          <p:nvSpPr>
            <p:cNvPr id="373" name="CustomShape 3"/>
            <p:cNvSpPr/>
            <p:nvPr/>
          </p:nvSpPr>
          <p:spPr>
            <a:xfrm>
              <a:off x="742680" y="2102040"/>
              <a:ext cx="502200" cy="318600"/>
            </a:xfrm>
            <a:custGeom>
              <a:avLst/>
              <a:gdLst/>
              <a:ahLst/>
              <a:rect l="l" t="t" r="r" b="b"/>
              <a:pathLst>
                <a:path w="16806" h="10668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4"/>
            <p:cNvSpPr/>
            <p:nvPr/>
          </p:nvSpPr>
          <p:spPr>
            <a:xfrm>
              <a:off x="979560" y="2072160"/>
              <a:ext cx="28800" cy="29520"/>
            </a:xfrm>
            <a:custGeom>
              <a:avLst/>
              <a:gdLst/>
              <a:ahLst/>
              <a:rect l="l" t="t" r="r" b="b"/>
              <a:pathLst>
                <a:path w="975" h="100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5"/>
            <p:cNvSpPr/>
            <p:nvPr/>
          </p:nvSpPr>
          <p:spPr>
            <a:xfrm>
              <a:off x="821520" y="2421000"/>
              <a:ext cx="72360" cy="97200"/>
            </a:xfrm>
            <a:custGeom>
              <a:avLst/>
              <a:gdLst/>
              <a:ahLst/>
              <a:rect l="l" t="t" r="r" b="b"/>
              <a:pathLst>
                <a:path w="2436" h="3265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6"/>
            <p:cNvSpPr/>
            <p:nvPr/>
          </p:nvSpPr>
          <p:spPr>
            <a:xfrm>
              <a:off x="1093680" y="2421000"/>
              <a:ext cx="72360" cy="97200"/>
            </a:xfrm>
            <a:custGeom>
              <a:avLst/>
              <a:gdLst/>
              <a:ahLst/>
              <a:rect l="l" t="t" r="r" b="b"/>
              <a:pathLst>
                <a:path w="2437" h="3265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7"/>
            <p:cNvSpPr/>
            <p:nvPr/>
          </p:nvSpPr>
          <p:spPr>
            <a:xfrm>
              <a:off x="771840" y="2131200"/>
              <a:ext cx="443880" cy="260280"/>
            </a:xfrm>
            <a:custGeom>
              <a:avLst/>
              <a:gdLst/>
              <a:ahLst/>
              <a:rect l="l" t="t" r="r" b="b"/>
              <a:pathLst>
                <a:path w="14858" h="872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8"/>
            <p:cNvSpPr/>
            <p:nvPr/>
          </p:nvSpPr>
          <p:spPr>
            <a:xfrm>
              <a:off x="847800" y="2195280"/>
              <a:ext cx="275040" cy="138240"/>
            </a:xfrm>
            <a:custGeom>
              <a:avLst/>
              <a:gdLst/>
              <a:ahLst/>
              <a:rect l="l" t="t" r="r" b="b"/>
              <a:pathLst>
                <a:path w="9208" h="4629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9"/>
            <p:cNvSpPr/>
            <p:nvPr/>
          </p:nvSpPr>
          <p:spPr>
            <a:xfrm>
              <a:off x="1047960" y="2189520"/>
              <a:ext cx="82080" cy="82080"/>
            </a:xfrm>
            <a:custGeom>
              <a:avLst/>
              <a:gdLst/>
              <a:ahLst/>
              <a:rect l="l" t="t" r="r" b="b"/>
              <a:pathLst>
                <a:path w="2753" h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" name="CustomShape 10"/>
          <p:cNvSpPr/>
          <p:nvPr/>
        </p:nvSpPr>
        <p:spPr>
          <a:xfrm>
            <a:off x="636480" y="4452480"/>
            <a:ext cx="379188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43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669240" y="2650320"/>
            <a:ext cx="52513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99999"/>
                </a:solidFill>
                <a:latin typeface="Montserrat"/>
                <a:ea typeface="Montserrat"/>
              </a:rPr>
              <a:t>How it </a:t>
            </a:r>
            <a:r>
              <a:rPr b="1" lang="en" sz="6000" spc="-1" strike="noStrike">
                <a:solidFill>
                  <a:srgbClr val="f44336"/>
                </a:solidFill>
                <a:latin typeface="Montserrat"/>
                <a:ea typeface="Montserrat"/>
              </a:rPr>
              <a:t>Works?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685800" y="3716280"/>
            <a:ext cx="52513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GitFlow Implementation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32" name="Group 3"/>
          <p:cNvGrpSpPr/>
          <p:nvPr/>
        </p:nvGrpSpPr>
        <p:grpSpPr>
          <a:xfrm>
            <a:off x="763920" y="678960"/>
            <a:ext cx="664200" cy="1053720"/>
            <a:chOff x="763920" y="678960"/>
            <a:chExt cx="664200" cy="1053720"/>
          </a:xfrm>
        </p:grpSpPr>
        <p:sp>
          <p:nvSpPr>
            <p:cNvPr id="433" name="CustomShape 4"/>
            <p:cNvSpPr/>
            <p:nvPr/>
          </p:nvSpPr>
          <p:spPr>
            <a:xfrm>
              <a:off x="963720" y="1597320"/>
              <a:ext cx="264240" cy="579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28440">
              <a:solidFill>
                <a:srgbClr val="f443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5"/>
            <p:cNvSpPr/>
            <p:nvPr/>
          </p:nvSpPr>
          <p:spPr>
            <a:xfrm>
              <a:off x="963720" y="1537560"/>
              <a:ext cx="264240" cy="5796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28440">
              <a:solidFill>
                <a:srgbClr val="f443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6"/>
            <p:cNvSpPr/>
            <p:nvPr/>
          </p:nvSpPr>
          <p:spPr>
            <a:xfrm>
              <a:off x="963720" y="1655640"/>
              <a:ext cx="264240" cy="7704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28440">
              <a:solidFill>
                <a:srgbClr val="f443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7"/>
            <p:cNvSpPr/>
            <p:nvPr/>
          </p:nvSpPr>
          <p:spPr>
            <a:xfrm>
              <a:off x="935640" y="1042920"/>
              <a:ext cx="91080" cy="4312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28440">
              <a:solidFill>
                <a:srgbClr val="f443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8"/>
            <p:cNvSpPr/>
            <p:nvPr/>
          </p:nvSpPr>
          <p:spPr>
            <a:xfrm>
              <a:off x="763920" y="678960"/>
              <a:ext cx="664200" cy="79524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28440">
              <a:solidFill>
                <a:srgbClr val="f443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9"/>
            <p:cNvSpPr/>
            <p:nvPr/>
          </p:nvSpPr>
          <p:spPr>
            <a:xfrm>
              <a:off x="1165320" y="1042920"/>
              <a:ext cx="91080" cy="4312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28440">
              <a:solidFill>
                <a:srgbClr val="f443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0"/>
            <p:cNvSpPr/>
            <p:nvPr/>
          </p:nvSpPr>
          <p:spPr>
            <a:xfrm>
              <a:off x="979560" y="1027080"/>
              <a:ext cx="232920" cy="500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28440">
              <a:solidFill>
                <a:srgbClr val="f443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1"/>
            <p:cNvSpPr/>
            <p:nvPr/>
          </p:nvSpPr>
          <p:spPr>
            <a:xfrm>
              <a:off x="963720" y="1480680"/>
              <a:ext cx="26424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28440">
              <a:solidFill>
                <a:srgbClr val="f443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1" name="TextShape 1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D0BF716-53F7-4329-A8D6-1212EDE8C63F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3a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7312320" y="621000"/>
            <a:ext cx="17362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Diagram featured by https://nvie.com/posts/a-successful-git-branching-model/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43DA22-4EC5-4327-87D8-D9303BCB9A79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44" name="Google Shape;189;p24" descr=""/>
          <p:cNvPicPr/>
          <p:nvPr/>
        </p:nvPicPr>
        <p:blipFill>
          <a:blip r:embed="rId1"/>
          <a:stretch/>
        </p:blipFill>
        <p:spPr>
          <a:xfrm>
            <a:off x="1540440" y="152280"/>
            <a:ext cx="365076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a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876240" y="1219680"/>
            <a:ext cx="3078720" cy="48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07d8b"/>
                </a:solidFill>
                <a:latin typeface="Montserrat"/>
                <a:ea typeface="Montserrat"/>
              </a:rPr>
              <a:t>Develop</a:t>
            </a: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 and </a:t>
            </a:r>
            <a:r>
              <a:rPr b="1" lang="en" sz="2400" spc="-1" strike="noStrike">
                <a:solidFill>
                  <a:srgbClr val="607d8b"/>
                </a:solidFill>
                <a:latin typeface="Montserrat"/>
                <a:ea typeface="Montserrat"/>
              </a:rPr>
              <a:t>Master</a:t>
            </a: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 Branches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876240" y="1782360"/>
            <a:ext cx="3458880" cy="2714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MASTER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- the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source code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of HEAD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always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reflects a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production-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ready state.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br/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DEVELOP -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reflects a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state with the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latest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delivered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development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changes for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the next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release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7" name="Group 3"/>
          <p:cNvGrpSpPr/>
          <p:nvPr/>
        </p:nvGrpSpPr>
        <p:grpSpPr>
          <a:xfrm>
            <a:off x="318240" y="915480"/>
            <a:ext cx="429120" cy="377280"/>
            <a:chOff x="318240" y="915480"/>
            <a:chExt cx="429120" cy="377280"/>
          </a:xfrm>
        </p:grpSpPr>
        <p:sp>
          <p:nvSpPr>
            <p:cNvPr id="448" name="CustomShape 4"/>
            <p:cNvSpPr/>
            <p:nvPr/>
          </p:nvSpPr>
          <p:spPr>
            <a:xfrm>
              <a:off x="318240" y="915480"/>
              <a:ext cx="429120" cy="377280"/>
            </a:xfrm>
            <a:custGeom>
              <a:avLst/>
              <a:gdLst/>
              <a:ahLst/>
              <a:rect l="l" t="t" r="r" b="b"/>
              <a:pathLst>
                <a:path w="16952" h="14906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5"/>
            <p:cNvSpPr/>
            <p:nvPr/>
          </p:nvSpPr>
          <p:spPr>
            <a:xfrm>
              <a:off x="343080" y="939960"/>
              <a:ext cx="379800" cy="327960"/>
            </a:xfrm>
            <a:custGeom>
              <a:avLst/>
              <a:gdLst/>
              <a:ahLst/>
              <a:rect l="l" t="t" r="r" b="b"/>
              <a:pathLst>
                <a:path w="15004" h="12958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6"/>
            <p:cNvSpPr/>
            <p:nvPr/>
          </p:nvSpPr>
          <p:spPr>
            <a:xfrm>
              <a:off x="554040" y="1131840"/>
              <a:ext cx="148320" cy="114480"/>
            </a:xfrm>
            <a:custGeom>
              <a:avLst/>
              <a:gdLst/>
              <a:ahLst/>
              <a:rect l="l" t="t" r="r" b="b"/>
              <a:pathLst>
                <a:path w="5870" h="4531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7"/>
            <p:cNvSpPr/>
            <p:nvPr/>
          </p:nvSpPr>
          <p:spPr>
            <a:xfrm>
              <a:off x="363600" y="1065240"/>
              <a:ext cx="235440" cy="181080"/>
            </a:xfrm>
            <a:custGeom>
              <a:avLst/>
              <a:gdLst/>
              <a:ahLst/>
              <a:rect l="l" t="t" r="r" b="b"/>
              <a:pathLst>
                <a:path w="9304" h="7161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8"/>
            <p:cNvSpPr/>
            <p:nvPr/>
          </p:nvSpPr>
          <p:spPr>
            <a:xfrm>
              <a:off x="561600" y="991800"/>
              <a:ext cx="98280" cy="98280"/>
            </a:xfrm>
            <a:custGeom>
              <a:avLst/>
              <a:gdLst/>
              <a:ahLst/>
              <a:rect l="l" t="t" r="r" b="b"/>
              <a:pathLst>
                <a:path w="3898" h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3" name="TextShape 9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66D39CC-9DCD-4322-9260-A5F7A48954D3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54" name="Google Shape;203;p25" descr=""/>
          <p:cNvPicPr/>
          <p:nvPr/>
        </p:nvPicPr>
        <p:blipFill>
          <a:blip r:embed="rId1"/>
          <a:stretch/>
        </p:blipFill>
        <p:spPr>
          <a:xfrm>
            <a:off x="5655600" y="410400"/>
            <a:ext cx="2887200" cy="43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3a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876240" y="861480"/>
            <a:ext cx="3012120" cy="48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07d8b"/>
                </a:solidFill>
                <a:latin typeface="Montserrat"/>
                <a:ea typeface="Montserrat"/>
              </a:rPr>
              <a:t>Feature</a:t>
            </a: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 Branches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876240" y="1411560"/>
            <a:ext cx="3458880" cy="2714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May branch off from: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607d8b"/>
                </a:solidFill>
                <a:latin typeface="Karla"/>
                <a:ea typeface="Karla"/>
              </a:rPr>
              <a:t>develop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Must merge back into: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607d8b"/>
                </a:solidFill>
                <a:latin typeface="Karla"/>
                <a:ea typeface="Karla"/>
              </a:rPr>
              <a:t>develop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Branch naming convention: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607d8b"/>
                </a:solidFill>
                <a:latin typeface="Karla"/>
                <a:ea typeface="Karla"/>
              </a:rPr>
              <a:t>anything except master, develop, </a:t>
            </a:r>
            <a:r>
              <a:rPr b="1" lang="en" sz="2000" spc="-1" strike="noStrike">
                <a:solidFill>
                  <a:srgbClr val="607d8b"/>
                </a:solidFill>
                <a:latin typeface="Karla"/>
                <a:ea typeface="Karla"/>
              </a:rPr>
              <a:t>release-*, or hotfix-*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Recommended:</a:t>
            </a:r>
            <a:r>
              <a:rPr b="1" lang="en" sz="2000" spc="-1" strike="noStrike">
                <a:solidFill>
                  <a:srgbClr val="607d8b"/>
                </a:solidFill>
                <a:latin typeface="Karla"/>
                <a:ea typeface="Karla"/>
              </a:rPr>
              <a:t> feature/*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7" name="Group 3"/>
          <p:cNvGrpSpPr/>
          <p:nvPr/>
        </p:nvGrpSpPr>
        <p:grpSpPr>
          <a:xfrm>
            <a:off x="318240" y="915480"/>
            <a:ext cx="429120" cy="377280"/>
            <a:chOff x="318240" y="915480"/>
            <a:chExt cx="429120" cy="377280"/>
          </a:xfrm>
        </p:grpSpPr>
        <p:sp>
          <p:nvSpPr>
            <p:cNvPr id="458" name="CustomShape 4"/>
            <p:cNvSpPr/>
            <p:nvPr/>
          </p:nvSpPr>
          <p:spPr>
            <a:xfrm>
              <a:off x="318240" y="915480"/>
              <a:ext cx="429120" cy="377280"/>
            </a:xfrm>
            <a:custGeom>
              <a:avLst/>
              <a:gdLst/>
              <a:ahLst/>
              <a:rect l="l" t="t" r="r" b="b"/>
              <a:pathLst>
                <a:path w="16952" h="14906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5"/>
            <p:cNvSpPr/>
            <p:nvPr/>
          </p:nvSpPr>
          <p:spPr>
            <a:xfrm>
              <a:off x="343080" y="939960"/>
              <a:ext cx="379800" cy="327960"/>
            </a:xfrm>
            <a:custGeom>
              <a:avLst/>
              <a:gdLst/>
              <a:ahLst/>
              <a:rect l="l" t="t" r="r" b="b"/>
              <a:pathLst>
                <a:path w="15004" h="12958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6"/>
            <p:cNvSpPr/>
            <p:nvPr/>
          </p:nvSpPr>
          <p:spPr>
            <a:xfrm>
              <a:off x="554040" y="1131840"/>
              <a:ext cx="148320" cy="114480"/>
            </a:xfrm>
            <a:custGeom>
              <a:avLst/>
              <a:gdLst/>
              <a:ahLst/>
              <a:rect l="l" t="t" r="r" b="b"/>
              <a:pathLst>
                <a:path w="5870" h="4531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7"/>
            <p:cNvSpPr/>
            <p:nvPr/>
          </p:nvSpPr>
          <p:spPr>
            <a:xfrm>
              <a:off x="363600" y="1065240"/>
              <a:ext cx="235440" cy="181080"/>
            </a:xfrm>
            <a:custGeom>
              <a:avLst/>
              <a:gdLst/>
              <a:ahLst/>
              <a:rect l="l" t="t" r="r" b="b"/>
              <a:pathLst>
                <a:path w="9304" h="7161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8"/>
            <p:cNvSpPr/>
            <p:nvPr/>
          </p:nvSpPr>
          <p:spPr>
            <a:xfrm>
              <a:off x="561600" y="991800"/>
              <a:ext cx="98280" cy="98280"/>
            </a:xfrm>
            <a:custGeom>
              <a:avLst/>
              <a:gdLst/>
              <a:ahLst/>
              <a:rect l="l" t="t" r="r" b="b"/>
              <a:pathLst>
                <a:path w="3898" h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3" name="TextShape 9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22F03D4-8139-4C45-9FB1-EDBDB3A42467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64" name="Google Shape;217;p26" descr=""/>
          <p:cNvPicPr/>
          <p:nvPr/>
        </p:nvPicPr>
        <p:blipFill>
          <a:blip r:embed="rId1"/>
          <a:stretch/>
        </p:blipFill>
        <p:spPr>
          <a:xfrm>
            <a:off x="6209280" y="232200"/>
            <a:ext cx="1742760" cy="467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8d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876240" y="861480"/>
            <a:ext cx="3211920" cy="48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5b8d08"/>
                </a:solidFill>
                <a:latin typeface="Montserrat"/>
                <a:ea typeface="Montserrat"/>
              </a:rPr>
              <a:t>Release</a:t>
            </a: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 Branches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876240" y="1411560"/>
            <a:ext cx="3458880" cy="2714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May branch off from: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5b8d08"/>
                </a:solidFill>
                <a:latin typeface="Karla"/>
                <a:ea typeface="Karla"/>
              </a:rPr>
              <a:t>develop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Must merge back into: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5b8d08"/>
                </a:solidFill>
                <a:latin typeface="Karla"/>
                <a:ea typeface="Karla"/>
              </a:rPr>
              <a:t>develop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and </a:t>
            </a:r>
            <a:r>
              <a:rPr b="1" lang="en" sz="2000" spc="-1" strike="noStrike">
                <a:solidFill>
                  <a:srgbClr val="5b8d08"/>
                </a:solidFill>
                <a:latin typeface="Karla"/>
                <a:ea typeface="Karla"/>
              </a:rPr>
              <a:t>master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Branch naming convention: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5b8d08"/>
                </a:solidFill>
                <a:latin typeface="Karla"/>
                <a:ea typeface="Karla"/>
              </a:rPr>
              <a:t>release-* or release/*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7" name="Group 3"/>
          <p:cNvGrpSpPr/>
          <p:nvPr/>
        </p:nvGrpSpPr>
        <p:grpSpPr>
          <a:xfrm>
            <a:off x="318240" y="915480"/>
            <a:ext cx="429120" cy="377280"/>
            <a:chOff x="318240" y="915480"/>
            <a:chExt cx="429120" cy="377280"/>
          </a:xfrm>
        </p:grpSpPr>
        <p:sp>
          <p:nvSpPr>
            <p:cNvPr id="468" name="CustomShape 4"/>
            <p:cNvSpPr/>
            <p:nvPr/>
          </p:nvSpPr>
          <p:spPr>
            <a:xfrm>
              <a:off x="318240" y="915480"/>
              <a:ext cx="429120" cy="377280"/>
            </a:xfrm>
            <a:custGeom>
              <a:avLst/>
              <a:gdLst/>
              <a:ahLst/>
              <a:rect l="l" t="t" r="r" b="b"/>
              <a:pathLst>
                <a:path w="16952" h="14906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5"/>
            <p:cNvSpPr/>
            <p:nvPr/>
          </p:nvSpPr>
          <p:spPr>
            <a:xfrm>
              <a:off x="343080" y="939960"/>
              <a:ext cx="379800" cy="327960"/>
            </a:xfrm>
            <a:custGeom>
              <a:avLst/>
              <a:gdLst/>
              <a:ahLst/>
              <a:rect l="l" t="t" r="r" b="b"/>
              <a:pathLst>
                <a:path w="15004" h="12958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6"/>
            <p:cNvSpPr/>
            <p:nvPr/>
          </p:nvSpPr>
          <p:spPr>
            <a:xfrm>
              <a:off x="554040" y="1131840"/>
              <a:ext cx="148320" cy="114480"/>
            </a:xfrm>
            <a:custGeom>
              <a:avLst/>
              <a:gdLst/>
              <a:ahLst/>
              <a:rect l="l" t="t" r="r" b="b"/>
              <a:pathLst>
                <a:path w="5870" h="4531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7"/>
            <p:cNvSpPr/>
            <p:nvPr/>
          </p:nvSpPr>
          <p:spPr>
            <a:xfrm>
              <a:off x="363600" y="1065240"/>
              <a:ext cx="235440" cy="181080"/>
            </a:xfrm>
            <a:custGeom>
              <a:avLst/>
              <a:gdLst/>
              <a:ahLst/>
              <a:rect l="l" t="t" r="r" b="b"/>
              <a:pathLst>
                <a:path w="9304" h="7161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8"/>
            <p:cNvSpPr/>
            <p:nvPr/>
          </p:nvSpPr>
          <p:spPr>
            <a:xfrm>
              <a:off x="561600" y="991800"/>
              <a:ext cx="98280" cy="98280"/>
            </a:xfrm>
            <a:custGeom>
              <a:avLst/>
              <a:gdLst/>
              <a:ahLst/>
              <a:rect l="l" t="t" r="r" b="b"/>
              <a:pathLst>
                <a:path w="3898" h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3" name="TextShape 9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F47302-0C85-4AE0-8C2F-428EB01BD7B9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74" name="Google Shape;231;p27" descr=""/>
          <p:cNvPicPr/>
          <p:nvPr/>
        </p:nvPicPr>
        <p:blipFill>
          <a:blip r:embed="rId1"/>
          <a:srcRect l="0" t="4450" r="0" b="0"/>
          <a:stretch/>
        </p:blipFill>
        <p:spPr>
          <a:xfrm>
            <a:off x="4526280" y="474840"/>
            <a:ext cx="4503240" cy="376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43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876240" y="861480"/>
            <a:ext cx="3211920" cy="48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44336"/>
                </a:solidFill>
                <a:latin typeface="Montserrat"/>
                <a:ea typeface="Montserrat"/>
              </a:rPr>
              <a:t>Hotfixes</a:t>
            </a: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 Branches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876240" y="1411560"/>
            <a:ext cx="3458880" cy="2714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May branch off from: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f44336"/>
                </a:solidFill>
                <a:latin typeface="Karla"/>
                <a:ea typeface="Karla"/>
              </a:rPr>
              <a:t>master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Must merge back into: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f44336"/>
                </a:solidFill>
                <a:latin typeface="Karla"/>
                <a:ea typeface="Karla"/>
              </a:rPr>
              <a:t>develop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and </a:t>
            </a:r>
            <a:r>
              <a:rPr b="1" lang="en" sz="2000" spc="-1" strike="noStrike">
                <a:solidFill>
                  <a:srgbClr val="f44336"/>
                </a:solidFill>
                <a:latin typeface="Karla"/>
                <a:ea typeface="Karla"/>
              </a:rPr>
              <a:t>master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Branch naming convention: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f44336"/>
                </a:solidFill>
                <a:latin typeface="Karla"/>
                <a:ea typeface="Karla"/>
              </a:rPr>
              <a:t>hotfix-* or hotfix/*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7" name="Group 3"/>
          <p:cNvGrpSpPr/>
          <p:nvPr/>
        </p:nvGrpSpPr>
        <p:grpSpPr>
          <a:xfrm>
            <a:off x="318240" y="915480"/>
            <a:ext cx="429120" cy="377280"/>
            <a:chOff x="318240" y="915480"/>
            <a:chExt cx="429120" cy="377280"/>
          </a:xfrm>
        </p:grpSpPr>
        <p:sp>
          <p:nvSpPr>
            <p:cNvPr id="478" name="CustomShape 4"/>
            <p:cNvSpPr/>
            <p:nvPr/>
          </p:nvSpPr>
          <p:spPr>
            <a:xfrm>
              <a:off x="318240" y="915480"/>
              <a:ext cx="429120" cy="377280"/>
            </a:xfrm>
            <a:custGeom>
              <a:avLst/>
              <a:gdLst/>
              <a:ahLst/>
              <a:rect l="l" t="t" r="r" b="b"/>
              <a:pathLst>
                <a:path w="16952" h="14906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5"/>
            <p:cNvSpPr/>
            <p:nvPr/>
          </p:nvSpPr>
          <p:spPr>
            <a:xfrm>
              <a:off x="343080" y="939960"/>
              <a:ext cx="379800" cy="327960"/>
            </a:xfrm>
            <a:custGeom>
              <a:avLst/>
              <a:gdLst/>
              <a:ahLst/>
              <a:rect l="l" t="t" r="r" b="b"/>
              <a:pathLst>
                <a:path w="15004" h="12958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6"/>
            <p:cNvSpPr/>
            <p:nvPr/>
          </p:nvSpPr>
          <p:spPr>
            <a:xfrm>
              <a:off x="554040" y="1131840"/>
              <a:ext cx="148320" cy="114480"/>
            </a:xfrm>
            <a:custGeom>
              <a:avLst/>
              <a:gdLst/>
              <a:ahLst/>
              <a:rect l="l" t="t" r="r" b="b"/>
              <a:pathLst>
                <a:path w="5870" h="4531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7"/>
            <p:cNvSpPr/>
            <p:nvPr/>
          </p:nvSpPr>
          <p:spPr>
            <a:xfrm>
              <a:off x="363600" y="1065240"/>
              <a:ext cx="235440" cy="181080"/>
            </a:xfrm>
            <a:custGeom>
              <a:avLst/>
              <a:gdLst/>
              <a:ahLst/>
              <a:rect l="l" t="t" r="r" b="b"/>
              <a:pathLst>
                <a:path w="9304" h="7161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8"/>
            <p:cNvSpPr/>
            <p:nvPr/>
          </p:nvSpPr>
          <p:spPr>
            <a:xfrm>
              <a:off x="561600" y="991800"/>
              <a:ext cx="98280" cy="98280"/>
            </a:xfrm>
            <a:custGeom>
              <a:avLst/>
              <a:gdLst/>
              <a:ahLst/>
              <a:rect l="l" t="t" r="r" b="b"/>
              <a:pathLst>
                <a:path w="3898" h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3" name="TextShape 9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9C0D789-CD4D-4BC6-A15F-8BED490756A0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84" name="Google Shape;245;p28" descr=""/>
          <p:cNvPicPr/>
          <p:nvPr/>
        </p:nvPicPr>
        <p:blipFill>
          <a:blip r:embed="rId1"/>
          <a:stretch/>
        </p:blipFill>
        <p:spPr>
          <a:xfrm>
            <a:off x="5382000" y="152280"/>
            <a:ext cx="358884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3a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7312320" y="621000"/>
            <a:ext cx="17362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Diagram featured by https://nvie.com/posts/a-successful-git-branching-model/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AB6CBCC-9028-4834-9709-13BAD4003F37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87" name="Google Shape;252;p29" descr=""/>
          <p:cNvPicPr/>
          <p:nvPr/>
        </p:nvPicPr>
        <p:blipFill>
          <a:blip r:embed="rId1"/>
          <a:stretch/>
        </p:blipFill>
        <p:spPr>
          <a:xfrm>
            <a:off x="1540440" y="152280"/>
            <a:ext cx="365076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1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648360" y="1354680"/>
            <a:ext cx="3521880" cy="2989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999999"/>
                </a:solidFill>
                <a:latin typeface="Montserrat"/>
                <a:ea typeface="Montserrat"/>
              </a:rPr>
              <a:t>Semantic Versioning 2.0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6724800" y="3265560"/>
            <a:ext cx="1905840" cy="1031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D9A031-E4D2-4DE5-A4B2-0183D5DC62A5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c27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840960" y="1086840"/>
            <a:ext cx="4801320" cy="409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Given a version number </a:t>
            </a:r>
            <a:r>
              <a:rPr b="1" lang="en" sz="2400" spc="-1" strike="noStrike">
                <a:solidFill>
                  <a:srgbClr val="9c27b0"/>
                </a:solidFill>
                <a:latin typeface="Montserrat"/>
                <a:ea typeface="Montserrat"/>
              </a:rPr>
              <a:t>MAJOR.MINOR.PATCH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840960" y="1600920"/>
            <a:ext cx="2094480" cy="2410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600" spc="-1" strike="noStrike">
                <a:solidFill>
                  <a:srgbClr val="666666"/>
                </a:solidFill>
                <a:latin typeface="Karla"/>
                <a:ea typeface="Karla"/>
              </a:rPr>
              <a:t>Major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666666"/>
                </a:solidFill>
                <a:latin typeface="Karla"/>
                <a:ea typeface="Karla"/>
              </a:rPr>
              <a:t>Version when you make incompatible API changes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3043440" y="1600920"/>
            <a:ext cx="2094480" cy="2410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600" spc="-1" strike="noStrike">
                <a:solidFill>
                  <a:srgbClr val="666666"/>
                </a:solidFill>
                <a:latin typeface="Karla"/>
                <a:ea typeface="Karla"/>
              </a:rPr>
              <a:t>Minor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666666"/>
                </a:solidFill>
                <a:latin typeface="Karla"/>
                <a:ea typeface="Karla"/>
              </a:rPr>
              <a:t>Version when you add functionality in a backwards -compatible manner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Shape 4"/>
          <p:cNvSpPr txBox="1"/>
          <p:nvPr/>
        </p:nvSpPr>
        <p:spPr>
          <a:xfrm>
            <a:off x="5245560" y="1600920"/>
            <a:ext cx="2094480" cy="2410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600" spc="-1" strike="noStrike">
                <a:solidFill>
                  <a:srgbClr val="666666"/>
                </a:solidFill>
                <a:latin typeface="Karla"/>
                <a:ea typeface="Karla"/>
              </a:rPr>
              <a:t>Patch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666666"/>
                </a:solidFill>
                <a:latin typeface="Karla"/>
                <a:ea typeface="Karla"/>
              </a:rPr>
              <a:t>Version when you make backwards -compatible bug fixes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5" name="Group 5"/>
          <p:cNvGrpSpPr/>
          <p:nvPr/>
        </p:nvGrpSpPr>
        <p:grpSpPr>
          <a:xfrm>
            <a:off x="313200" y="880560"/>
            <a:ext cx="442800" cy="442800"/>
            <a:chOff x="313200" y="880560"/>
            <a:chExt cx="442800" cy="442800"/>
          </a:xfrm>
        </p:grpSpPr>
        <p:sp>
          <p:nvSpPr>
            <p:cNvPr id="496" name="CustomShape 6"/>
            <p:cNvSpPr/>
            <p:nvPr/>
          </p:nvSpPr>
          <p:spPr>
            <a:xfrm>
              <a:off x="313200" y="880560"/>
              <a:ext cx="442800" cy="442800"/>
            </a:xfrm>
            <a:custGeom>
              <a:avLst/>
              <a:gdLst/>
              <a:ahLst/>
              <a:rect l="l" t="t" r="r" b="b"/>
              <a:pathLst>
                <a:path w="18706" h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7"/>
            <p:cNvSpPr/>
            <p:nvPr/>
          </p:nvSpPr>
          <p:spPr>
            <a:xfrm>
              <a:off x="569880" y="992880"/>
              <a:ext cx="18000" cy="17640"/>
            </a:xfrm>
            <a:custGeom>
              <a:avLst/>
              <a:gdLst/>
              <a:ahLst/>
              <a:rect l="l" t="t" r="r" b="b"/>
              <a:pathLst>
                <a:path w="781" h="756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8"/>
            <p:cNvSpPr/>
            <p:nvPr/>
          </p:nvSpPr>
          <p:spPr>
            <a:xfrm>
              <a:off x="315360" y="938880"/>
              <a:ext cx="168120" cy="332640"/>
            </a:xfrm>
            <a:custGeom>
              <a:avLst/>
              <a:gdLst/>
              <a:ahLst/>
              <a:rect l="l" t="t" r="r" b="b"/>
              <a:pathLst>
                <a:path w="7112" h="14054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9"/>
            <p:cNvSpPr/>
            <p:nvPr/>
          </p:nvSpPr>
          <p:spPr>
            <a:xfrm>
              <a:off x="490680" y="938880"/>
              <a:ext cx="81720" cy="44640"/>
            </a:xfrm>
            <a:custGeom>
              <a:avLst/>
              <a:gdLst/>
              <a:ahLst/>
              <a:rect l="l" t="t" r="r" b="b"/>
              <a:pathLst>
                <a:path w="3459" h="1901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0"/>
            <p:cNvSpPr/>
            <p:nvPr/>
          </p:nvSpPr>
          <p:spPr>
            <a:xfrm>
              <a:off x="707760" y="1170000"/>
              <a:ext cx="17640" cy="32400"/>
            </a:xfrm>
            <a:custGeom>
              <a:avLst/>
              <a:gdLst/>
              <a:ahLst/>
              <a:rect l="l" t="t" r="r" b="b"/>
              <a:pathLst>
                <a:path w="756" h="1389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11"/>
            <p:cNvSpPr/>
            <p:nvPr/>
          </p:nvSpPr>
          <p:spPr>
            <a:xfrm>
              <a:off x="561240" y="962280"/>
              <a:ext cx="192960" cy="263880"/>
            </a:xfrm>
            <a:custGeom>
              <a:avLst/>
              <a:gdLst/>
              <a:ahLst/>
              <a:rect l="l" t="t" r="r" b="b"/>
              <a:pathLst>
                <a:path w="8160" h="11155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2" name="TextShape 1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4FAF06-6B55-4E82-976B-C988963A9779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03" name="CustomShape 13"/>
          <p:cNvSpPr/>
          <p:nvPr/>
        </p:nvSpPr>
        <p:spPr>
          <a:xfrm>
            <a:off x="941400" y="4011480"/>
            <a:ext cx="54759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73ab7"/>
                </a:solidFill>
                <a:latin typeface="Karla"/>
                <a:ea typeface="Karla"/>
              </a:rPr>
              <a:t>Example</a:t>
            </a:r>
            <a:r>
              <a:rPr b="0" lang="en" sz="1800" spc="-1" strike="noStrike">
                <a:solidFill>
                  <a:srgbClr val="9c27b0"/>
                </a:solidFill>
                <a:latin typeface="Karla"/>
                <a:ea typeface="Karla"/>
              </a:rPr>
              <a:t>:</a:t>
            </a:r>
            <a:r>
              <a:rPr b="0" lang="en" sz="1800" spc="-1" strike="noStrike">
                <a:solidFill>
                  <a:srgbClr val="000000"/>
                </a:solidFill>
                <a:latin typeface="Karla"/>
                <a:ea typeface="Karla"/>
              </a:rPr>
              <a:t> </a:t>
            </a:r>
            <a:r>
              <a:rPr b="1" lang="en" sz="1800" spc="-1" strike="noStrike">
                <a:solidFill>
                  <a:srgbClr val="999999"/>
                </a:solidFill>
                <a:latin typeface="Karla"/>
                <a:ea typeface="Karla"/>
              </a:rPr>
              <a:t>v1.4.3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3a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648360" y="3175920"/>
            <a:ext cx="3530520" cy="118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3a9f4"/>
                </a:solidFill>
                <a:latin typeface="Montserrat"/>
                <a:ea typeface="Montserrat"/>
              </a:rPr>
              <a:t>Project</a:t>
            </a:r>
            <a:r>
              <a:rPr b="1" lang="en" sz="3600" spc="-1" strike="noStrike">
                <a:solidFill>
                  <a:srgbClr val="999999"/>
                </a:solidFill>
                <a:latin typeface="Montserrat"/>
                <a:ea typeface="Montserrat"/>
              </a:rPr>
              <a:t> Release Schedule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648360" y="1354680"/>
            <a:ext cx="3521880" cy="2989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999999"/>
                </a:solidFill>
                <a:latin typeface="Montserrat"/>
                <a:ea typeface="Montserrat"/>
              </a:rPr>
              <a:t>Why Should I Care?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6724800" y="3265560"/>
            <a:ext cx="1905840" cy="1031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838080" y="1657440"/>
            <a:ext cx="5809320" cy="229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Montserrat"/>
              <a:buChar char="▸"/>
            </a:pPr>
            <a:r>
              <a:rPr b="0" lang="en" sz="2400" spc="-1" strike="noStrike">
                <a:solidFill>
                  <a:srgbClr val="666666"/>
                </a:solidFill>
                <a:latin typeface="Montserrat"/>
                <a:ea typeface="Montserrat"/>
              </a:rPr>
              <a:t>Create a release plan.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66666"/>
              </a:buClr>
              <a:buFont typeface="Montserrat"/>
              <a:buChar char="▸"/>
            </a:pPr>
            <a:r>
              <a:rPr b="0" lang="en" sz="2400" spc="-1" strike="noStrike">
                <a:solidFill>
                  <a:srgbClr val="666666"/>
                </a:solidFill>
                <a:latin typeface="Montserrat"/>
                <a:ea typeface="Montserrat"/>
              </a:rPr>
              <a:t>The list of updates is usually the set of </a:t>
            </a:r>
            <a:r>
              <a:rPr b="0" lang="en" sz="2400" spc="-1" strike="noStrike">
                <a:solidFill>
                  <a:srgbClr val="f44336"/>
                </a:solidFill>
                <a:latin typeface="Montserrat"/>
                <a:ea typeface="Montserrat"/>
              </a:rPr>
              <a:t>User Stories</a:t>
            </a:r>
            <a:r>
              <a:rPr b="0" lang="en" sz="2400" spc="-1" strike="noStrike">
                <a:solidFill>
                  <a:srgbClr val="666666"/>
                </a:solidFill>
                <a:latin typeface="Montserrat"/>
                <a:ea typeface="Montserrat"/>
              </a:rPr>
              <a:t> from Backlog/Sprint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3B90F3F-AF1D-47B8-AA27-252C99AC6E20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8d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840960" y="1397520"/>
            <a:ext cx="5794920" cy="178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5b8d08"/>
                </a:solidFill>
                <a:latin typeface="Karla"/>
                <a:ea typeface="Karla"/>
              </a:rPr>
              <a:t>Feature Release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Karla"/>
              <a:buChar char="▸"/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Every Thursday.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Friday will reserved for standby if deployment/release has issues before the weekend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840960" y="739440"/>
            <a:ext cx="4801320" cy="409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5b8d08"/>
                </a:solidFill>
                <a:latin typeface="Montserrat"/>
                <a:ea typeface="Montserrat"/>
              </a:rPr>
              <a:t>Project</a:t>
            </a: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 Release Schedule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883800" y="3089880"/>
            <a:ext cx="5709600" cy="1150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5b8d08"/>
                </a:solidFill>
                <a:latin typeface="Karla"/>
                <a:ea typeface="Karla"/>
              </a:rPr>
              <a:t>Bug Fixes and Patches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Karla"/>
              <a:buChar char="▸"/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Can be Everyday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270360" y="723240"/>
            <a:ext cx="485280" cy="441360"/>
          </a:xfrm>
          <a:custGeom>
            <a:avLst/>
            <a:gdLst/>
            <a:ahLst/>
            <a:rect l="l" t="t" r="r" b="b"/>
            <a:pathLst>
              <a:path w="16173" h="14711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w="1224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TextShape 5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CF1061-3B3D-4195-A2E5-C17AB85691D5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0413C95-B533-4D7A-A1D9-7497ACE3EA9F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502200" y="677160"/>
            <a:ext cx="6289920" cy="30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Release v1.4.3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Karla"/>
              <a:buChar char="▸"/>
              <a:tabLst>
                <a:tab algn="l" pos="0"/>
              </a:tabLst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Added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 </a:t>
            </a:r>
            <a:endParaRPr b="0" lang="en-US" sz="2000" spc="-1" strike="noStrike"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666666"/>
              </a:buClr>
              <a:buFont typeface="Karla"/>
              <a:buChar char="▹"/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List of New Features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  <a:tabLst>
                <a:tab algn="l" pos="0"/>
              </a:tabLst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Changed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 </a:t>
            </a:r>
            <a:endParaRPr b="0" lang="en-US" sz="2000" spc="-1" strike="noStrike"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666666"/>
              </a:buClr>
              <a:buFont typeface="Karla"/>
              <a:buChar char="▹"/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List of changes in existing features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  <a:tabLst>
                <a:tab algn="l" pos="0"/>
              </a:tabLst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Deprecated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  </a:t>
            </a:r>
            <a:endParaRPr b="0" lang="en-US" sz="2000" spc="-1" strike="noStrike"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666666"/>
              </a:buClr>
              <a:buFont typeface="Karla"/>
              <a:buChar char="▹"/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List of soon-to-be removed features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  <a:tabLst>
                <a:tab algn="l" pos="0"/>
              </a:tabLst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Removed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666666"/>
              </a:buClr>
              <a:buFont typeface="Karla"/>
              <a:buChar char="▹"/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List of removed features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  <a:tabLst>
                <a:tab algn="l" pos="0"/>
              </a:tabLst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Fixed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 </a:t>
            </a:r>
            <a:endParaRPr b="0" lang="en-US" sz="2000" spc="-1" strike="noStrike"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666666"/>
              </a:buClr>
              <a:buFont typeface="Karla"/>
              <a:buChar char="▹"/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List of Issues fixed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  <a:tabLst>
                <a:tab algn="l" pos="0"/>
              </a:tabLst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Security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 </a:t>
            </a:r>
            <a:endParaRPr b="0" lang="en-US" sz="2000" spc="-1" strike="noStrike"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666666"/>
              </a:buClr>
              <a:buFont typeface="Karla"/>
              <a:buChar char="▹"/>
              <a:tabLst>
                <a:tab algn="l" pos="0"/>
              </a:tabLst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List of vulnerabilities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502200" y="139680"/>
            <a:ext cx="6289920" cy="7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5b8d08"/>
                </a:solidFill>
                <a:latin typeface="Montserrat"/>
                <a:ea typeface="Montserrat"/>
              </a:rPr>
              <a:t>Release Note</a:t>
            </a: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 Format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685800" y="1964520"/>
            <a:ext cx="45313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5722"/>
                </a:solidFill>
                <a:latin typeface="Montserrat"/>
                <a:ea typeface="Montserrat"/>
              </a:rPr>
              <a:t>THANKS!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685800" y="3164040"/>
            <a:ext cx="45313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685800" y="3836160"/>
            <a:ext cx="6575760" cy="1006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8" name="Group 4"/>
          <p:cNvGrpSpPr/>
          <p:nvPr/>
        </p:nvGrpSpPr>
        <p:grpSpPr>
          <a:xfrm>
            <a:off x="785160" y="1555560"/>
            <a:ext cx="462240" cy="462240"/>
            <a:chOff x="785160" y="1555560"/>
            <a:chExt cx="462240" cy="462240"/>
          </a:xfrm>
        </p:grpSpPr>
        <p:sp>
          <p:nvSpPr>
            <p:cNvPr id="519" name="CustomShape 5"/>
            <p:cNvSpPr/>
            <p:nvPr/>
          </p:nvSpPr>
          <p:spPr>
            <a:xfrm>
              <a:off x="785160" y="1555560"/>
              <a:ext cx="462240" cy="462240"/>
            </a:xfrm>
            <a:custGeom>
              <a:avLst/>
              <a:gdLst/>
              <a:ahLst/>
              <a:rect l="l" t="t" r="r" b="b"/>
              <a:pathLst>
                <a:path w="15247" h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6"/>
            <p:cNvSpPr/>
            <p:nvPr/>
          </p:nvSpPr>
          <p:spPr>
            <a:xfrm>
              <a:off x="1084680" y="1761480"/>
              <a:ext cx="52920" cy="57240"/>
            </a:xfrm>
            <a:custGeom>
              <a:avLst/>
              <a:gdLst/>
              <a:ahLst/>
              <a:rect l="l" t="t" r="r" b="b"/>
              <a:pathLst>
                <a:path w="1755" h="1901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7"/>
            <p:cNvSpPr/>
            <p:nvPr/>
          </p:nvSpPr>
          <p:spPr>
            <a:xfrm>
              <a:off x="895320" y="1761480"/>
              <a:ext cx="52920" cy="57240"/>
            </a:xfrm>
            <a:custGeom>
              <a:avLst/>
              <a:gdLst/>
              <a:ahLst/>
              <a:rect l="l" t="t" r="r" b="b"/>
              <a:pathLst>
                <a:path w="1755" h="1901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8"/>
            <p:cNvSpPr/>
            <p:nvPr/>
          </p:nvSpPr>
          <p:spPr>
            <a:xfrm>
              <a:off x="895320" y="1884240"/>
              <a:ext cx="241920" cy="49320"/>
            </a:xfrm>
            <a:custGeom>
              <a:avLst/>
              <a:gdLst/>
              <a:ahLst/>
              <a:rect l="l" t="t" r="r" b="b"/>
              <a:pathLst>
                <a:path w="7990" h="1633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3" name="TextShape 9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4FCEAB-127F-482C-B416-AA271E78FCCB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838080" y="1657440"/>
            <a:ext cx="5323680" cy="225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666666"/>
                </a:solidFill>
                <a:latin typeface="Montserrat"/>
                <a:ea typeface="Montserrat"/>
              </a:rPr>
              <a:t>When developers are finished “coding”, what happens to their code? How do they keep all this code sorted? How can we avoid conflicts?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B1325E-ADA8-49F8-A506-F0401F1B5BCE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685800" y="1811880"/>
            <a:ext cx="45313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44336"/>
                </a:solidFill>
                <a:latin typeface="Montserrat"/>
                <a:ea typeface="Montserrat"/>
              </a:rPr>
              <a:t>What is GitFlow?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685800" y="3011400"/>
            <a:ext cx="45313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600" spc="-1" strike="noStrike">
                <a:solidFill>
                  <a:srgbClr val="666666"/>
                </a:solidFill>
                <a:latin typeface="Karla"/>
                <a:ea typeface="Karla"/>
              </a:rPr>
              <a:t>GitFlow is a branching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3D64D4D-E376-404C-B2B4-2669E0619A30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838440" y="893520"/>
            <a:ext cx="5323680" cy="48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Key Benefits of </a:t>
            </a:r>
            <a:r>
              <a:rPr b="1" lang="en" sz="2400" spc="-1" strike="noStrike">
                <a:solidFill>
                  <a:srgbClr val="f44336"/>
                </a:solidFill>
                <a:latin typeface="Montserrat"/>
                <a:ea typeface="Montserrat"/>
              </a:rPr>
              <a:t>GitFlow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838080" y="1504800"/>
            <a:ext cx="5323680" cy="225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Karla"/>
              <a:buChar char="▸"/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Parallel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Collaboration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Release Staging Area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Support For Emergency Fixes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0" name="Group 3"/>
          <p:cNvGrpSpPr/>
          <p:nvPr/>
        </p:nvGrpSpPr>
        <p:grpSpPr>
          <a:xfrm>
            <a:off x="301680" y="869400"/>
            <a:ext cx="456480" cy="456480"/>
            <a:chOff x="301680" y="869400"/>
            <a:chExt cx="456480" cy="456480"/>
          </a:xfrm>
        </p:grpSpPr>
        <p:sp>
          <p:nvSpPr>
            <p:cNvPr id="391" name="CustomShape 4"/>
            <p:cNvSpPr/>
            <p:nvPr/>
          </p:nvSpPr>
          <p:spPr>
            <a:xfrm>
              <a:off x="600840" y="869400"/>
              <a:ext cx="157320" cy="157320"/>
            </a:xfrm>
            <a:custGeom>
              <a:avLst/>
              <a:gdLst/>
              <a:ahLst/>
              <a:rect l="l" t="t" r="r" b="b"/>
              <a:pathLst>
                <a:path w="6017" h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5"/>
            <p:cNvSpPr/>
            <p:nvPr/>
          </p:nvSpPr>
          <p:spPr>
            <a:xfrm>
              <a:off x="402480" y="999000"/>
              <a:ext cx="274320" cy="274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6"/>
            <p:cNvSpPr/>
            <p:nvPr/>
          </p:nvSpPr>
          <p:spPr>
            <a:xfrm>
              <a:off x="301680" y="919080"/>
              <a:ext cx="407160" cy="406800"/>
            </a:xfrm>
            <a:custGeom>
              <a:avLst/>
              <a:gdLst/>
              <a:ahLst/>
              <a:rect l="l" t="t" r="r" b="b"/>
              <a:pathLst>
                <a:path w="15540" h="15539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7"/>
            <p:cNvSpPr/>
            <p:nvPr/>
          </p:nvSpPr>
          <p:spPr>
            <a:xfrm>
              <a:off x="354600" y="951120"/>
              <a:ext cx="274320" cy="274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8"/>
            <p:cNvSpPr/>
            <p:nvPr/>
          </p:nvSpPr>
          <p:spPr>
            <a:xfrm>
              <a:off x="313200" y="1268280"/>
              <a:ext cx="46440" cy="46440"/>
            </a:xfrm>
            <a:custGeom>
              <a:avLst/>
              <a:gdLst/>
              <a:ahLst/>
              <a:rect l="l" t="t" r="r" b="b"/>
              <a:pathLst>
                <a:path w="1779" h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9"/>
            <p:cNvSpPr/>
            <p:nvPr/>
          </p:nvSpPr>
          <p:spPr>
            <a:xfrm>
              <a:off x="323280" y="1198080"/>
              <a:ext cx="106200" cy="106200"/>
            </a:xfrm>
            <a:custGeom>
              <a:avLst/>
              <a:gdLst/>
              <a:ahLst/>
              <a:rect l="l" t="t" r="r" b="b"/>
              <a:pathLst>
                <a:path w="4069" h="4068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7" name="TextShape 10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F964F0-D459-48DB-88F1-957DCABC6D0F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838440" y="893520"/>
            <a:ext cx="5323680" cy="48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More Advantages of </a:t>
            </a:r>
            <a:r>
              <a:rPr b="1" lang="en" sz="2400" spc="-1" strike="noStrike">
                <a:solidFill>
                  <a:srgbClr val="f44336"/>
                </a:solidFill>
                <a:latin typeface="Montserrat"/>
                <a:ea typeface="Montserrat"/>
              </a:rPr>
              <a:t>GitFlow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838080" y="1504800"/>
            <a:ext cx="5323680" cy="225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Karla"/>
              <a:buChar char="▸"/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It have been widely shared and thoroughly documented by the community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</a:pP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It is a way to standardize the version control practices between teams and companies, and to speed up the on-boarding of new developers.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0" name="Group 3"/>
          <p:cNvGrpSpPr/>
          <p:nvPr/>
        </p:nvGrpSpPr>
        <p:grpSpPr>
          <a:xfrm>
            <a:off x="301680" y="869400"/>
            <a:ext cx="456480" cy="456480"/>
            <a:chOff x="301680" y="869400"/>
            <a:chExt cx="456480" cy="456480"/>
          </a:xfrm>
        </p:grpSpPr>
        <p:sp>
          <p:nvSpPr>
            <p:cNvPr id="401" name="CustomShape 4"/>
            <p:cNvSpPr/>
            <p:nvPr/>
          </p:nvSpPr>
          <p:spPr>
            <a:xfrm>
              <a:off x="600840" y="869400"/>
              <a:ext cx="157320" cy="157320"/>
            </a:xfrm>
            <a:custGeom>
              <a:avLst/>
              <a:gdLst/>
              <a:ahLst/>
              <a:rect l="l" t="t" r="r" b="b"/>
              <a:pathLst>
                <a:path w="6017" h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5"/>
            <p:cNvSpPr/>
            <p:nvPr/>
          </p:nvSpPr>
          <p:spPr>
            <a:xfrm>
              <a:off x="402480" y="999000"/>
              <a:ext cx="274320" cy="274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6"/>
            <p:cNvSpPr/>
            <p:nvPr/>
          </p:nvSpPr>
          <p:spPr>
            <a:xfrm>
              <a:off x="301680" y="919080"/>
              <a:ext cx="407160" cy="406800"/>
            </a:xfrm>
            <a:custGeom>
              <a:avLst/>
              <a:gdLst/>
              <a:ahLst/>
              <a:rect l="l" t="t" r="r" b="b"/>
              <a:pathLst>
                <a:path w="15540" h="15539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7"/>
            <p:cNvSpPr/>
            <p:nvPr/>
          </p:nvSpPr>
          <p:spPr>
            <a:xfrm>
              <a:off x="354600" y="951120"/>
              <a:ext cx="274320" cy="274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8"/>
            <p:cNvSpPr/>
            <p:nvPr/>
          </p:nvSpPr>
          <p:spPr>
            <a:xfrm>
              <a:off x="313200" y="1268280"/>
              <a:ext cx="46440" cy="46440"/>
            </a:xfrm>
            <a:custGeom>
              <a:avLst/>
              <a:gdLst/>
              <a:ahLst/>
              <a:rect l="l" t="t" r="r" b="b"/>
              <a:pathLst>
                <a:path w="1779" h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9"/>
            <p:cNvSpPr/>
            <p:nvPr/>
          </p:nvSpPr>
          <p:spPr>
            <a:xfrm>
              <a:off x="323280" y="1198080"/>
              <a:ext cx="106200" cy="106200"/>
            </a:xfrm>
            <a:custGeom>
              <a:avLst/>
              <a:gdLst/>
              <a:ahLst/>
              <a:rect l="l" t="t" r="r" b="b"/>
              <a:pathLst>
                <a:path w="4069" h="4068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7" name="TextShape 10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072502A-55C0-4445-A5B5-C18E0FDE5A64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838080" y="1657440"/>
            <a:ext cx="5323680" cy="225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666666"/>
                </a:solidFill>
                <a:latin typeface="Montserrat"/>
                <a:ea typeface="Montserrat"/>
              </a:rPr>
              <a:t>Your team uses </a:t>
            </a:r>
            <a:r>
              <a:rPr b="0" lang="en" sz="2400" spc="-1" strike="noStrike">
                <a:solidFill>
                  <a:srgbClr val="f44336"/>
                </a:solidFill>
                <a:latin typeface="Montserrat"/>
                <a:ea typeface="Montserrat"/>
              </a:rPr>
              <a:t>GitFlow</a:t>
            </a:r>
            <a:r>
              <a:rPr b="0" lang="en" sz="2400" spc="-1" strike="noStrike">
                <a:solidFill>
                  <a:srgbClr val="666666"/>
                </a:solidFill>
                <a:latin typeface="Montserrat"/>
                <a:ea typeface="Montserrat"/>
              </a:rPr>
              <a:t>, you hire somebody, he knows GitFlow, he can contribute to the project from </a:t>
            </a:r>
            <a:r>
              <a:rPr b="0" lang="en" sz="2400" spc="-1" strike="noStrike">
                <a:solidFill>
                  <a:srgbClr val="f44336"/>
                </a:solidFill>
                <a:latin typeface="Montserrat"/>
                <a:ea typeface="Montserrat"/>
              </a:rPr>
              <a:t>day 1</a:t>
            </a:r>
            <a:r>
              <a:rPr b="0" lang="en" sz="2400" spc="-1" strike="noStrike">
                <a:solidFill>
                  <a:srgbClr val="666666"/>
                </a:solidFill>
                <a:latin typeface="Montserrat"/>
                <a:ea typeface="Montserrat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C3A2717-56FE-4629-9341-FB91379359F0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838440" y="893520"/>
            <a:ext cx="5323680" cy="48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The Main </a:t>
            </a:r>
            <a:r>
              <a:rPr b="1" lang="en" sz="2400" spc="-1" strike="noStrike">
                <a:solidFill>
                  <a:srgbClr val="f44336"/>
                </a:solidFill>
                <a:latin typeface="Montserrat"/>
                <a:ea typeface="Montserrat"/>
              </a:rPr>
              <a:t>Branches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838080" y="1504800"/>
            <a:ext cx="5323680" cy="225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Karla"/>
              <a:buChar char="▸"/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MASTER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- represents what’s in production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DEVELOP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- reflects a state with the latest delivered development changes for the next release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2" name="Group 3"/>
          <p:cNvGrpSpPr/>
          <p:nvPr/>
        </p:nvGrpSpPr>
        <p:grpSpPr>
          <a:xfrm>
            <a:off x="301680" y="869400"/>
            <a:ext cx="456480" cy="456480"/>
            <a:chOff x="301680" y="869400"/>
            <a:chExt cx="456480" cy="456480"/>
          </a:xfrm>
        </p:grpSpPr>
        <p:sp>
          <p:nvSpPr>
            <p:cNvPr id="413" name="CustomShape 4"/>
            <p:cNvSpPr/>
            <p:nvPr/>
          </p:nvSpPr>
          <p:spPr>
            <a:xfrm>
              <a:off x="600840" y="869400"/>
              <a:ext cx="157320" cy="157320"/>
            </a:xfrm>
            <a:custGeom>
              <a:avLst/>
              <a:gdLst/>
              <a:ahLst/>
              <a:rect l="l" t="t" r="r" b="b"/>
              <a:pathLst>
                <a:path w="6017" h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5"/>
            <p:cNvSpPr/>
            <p:nvPr/>
          </p:nvSpPr>
          <p:spPr>
            <a:xfrm>
              <a:off x="402480" y="999000"/>
              <a:ext cx="274320" cy="274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6"/>
            <p:cNvSpPr/>
            <p:nvPr/>
          </p:nvSpPr>
          <p:spPr>
            <a:xfrm>
              <a:off x="301680" y="919080"/>
              <a:ext cx="407160" cy="406800"/>
            </a:xfrm>
            <a:custGeom>
              <a:avLst/>
              <a:gdLst/>
              <a:ahLst/>
              <a:rect l="l" t="t" r="r" b="b"/>
              <a:pathLst>
                <a:path w="15540" h="15539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7"/>
            <p:cNvSpPr/>
            <p:nvPr/>
          </p:nvSpPr>
          <p:spPr>
            <a:xfrm>
              <a:off x="354600" y="951120"/>
              <a:ext cx="274320" cy="274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8"/>
            <p:cNvSpPr/>
            <p:nvPr/>
          </p:nvSpPr>
          <p:spPr>
            <a:xfrm>
              <a:off x="313200" y="1268280"/>
              <a:ext cx="46440" cy="46440"/>
            </a:xfrm>
            <a:custGeom>
              <a:avLst/>
              <a:gdLst/>
              <a:ahLst/>
              <a:rect l="l" t="t" r="r" b="b"/>
              <a:pathLst>
                <a:path w="1779" h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323280" y="1198080"/>
              <a:ext cx="106200" cy="106200"/>
            </a:xfrm>
            <a:custGeom>
              <a:avLst/>
              <a:gdLst/>
              <a:ahLst/>
              <a:rect l="l" t="t" r="r" b="b"/>
              <a:pathLst>
                <a:path w="4069" h="4068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9" name="TextShape 10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8C828A6-A2AB-4385-9C1E-7BA1DA581F0D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838440" y="893520"/>
            <a:ext cx="5323680" cy="48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The Supporting </a:t>
            </a:r>
            <a:r>
              <a:rPr b="1" lang="en" sz="2400" spc="-1" strike="noStrike">
                <a:solidFill>
                  <a:srgbClr val="f44336"/>
                </a:solidFill>
                <a:latin typeface="Montserrat"/>
                <a:ea typeface="Montserrat"/>
              </a:rPr>
              <a:t>Branches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838080" y="1504800"/>
            <a:ext cx="5323680" cy="225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666666"/>
              </a:buClr>
              <a:buFont typeface="Karla"/>
              <a:buChar char="▸"/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Feature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- branch from develop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Release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-</a:t>
            </a: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branch from develop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666666"/>
              </a:buClr>
              <a:buFont typeface="Karla"/>
              <a:buChar char="▸"/>
            </a:pPr>
            <a:r>
              <a:rPr b="1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Hotfix </a:t>
            </a:r>
            <a:r>
              <a:rPr b="0" lang="en" sz="2000" spc="-1" strike="noStrike">
                <a:solidFill>
                  <a:srgbClr val="666666"/>
                </a:solidFill>
                <a:latin typeface="Karla"/>
                <a:ea typeface="Karla"/>
              </a:rPr>
              <a:t>- branch from master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2" name="Group 3"/>
          <p:cNvGrpSpPr/>
          <p:nvPr/>
        </p:nvGrpSpPr>
        <p:grpSpPr>
          <a:xfrm>
            <a:off x="301680" y="869400"/>
            <a:ext cx="456480" cy="456480"/>
            <a:chOff x="301680" y="869400"/>
            <a:chExt cx="456480" cy="456480"/>
          </a:xfrm>
        </p:grpSpPr>
        <p:sp>
          <p:nvSpPr>
            <p:cNvPr id="423" name="CustomShape 4"/>
            <p:cNvSpPr/>
            <p:nvPr/>
          </p:nvSpPr>
          <p:spPr>
            <a:xfrm>
              <a:off x="600840" y="869400"/>
              <a:ext cx="157320" cy="157320"/>
            </a:xfrm>
            <a:custGeom>
              <a:avLst/>
              <a:gdLst/>
              <a:ahLst/>
              <a:rect l="l" t="t" r="r" b="b"/>
              <a:pathLst>
                <a:path w="6017" h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402480" y="999000"/>
              <a:ext cx="274320" cy="274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301680" y="919080"/>
              <a:ext cx="407160" cy="406800"/>
            </a:xfrm>
            <a:custGeom>
              <a:avLst/>
              <a:gdLst/>
              <a:ahLst/>
              <a:rect l="l" t="t" r="r" b="b"/>
              <a:pathLst>
                <a:path w="15540" h="15539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354600" y="951120"/>
              <a:ext cx="274320" cy="274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313200" y="1268280"/>
              <a:ext cx="46440" cy="46440"/>
            </a:xfrm>
            <a:custGeom>
              <a:avLst/>
              <a:gdLst/>
              <a:ahLst/>
              <a:rect l="l" t="t" r="r" b="b"/>
              <a:pathLst>
                <a:path w="1779" h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323280" y="1198080"/>
              <a:ext cx="106200" cy="106200"/>
            </a:xfrm>
            <a:custGeom>
              <a:avLst/>
              <a:gdLst/>
              <a:ahLst/>
              <a:rect l="l" t="t" r="r" b="b"/>
              <a:pathLst>
                <a:path w="4069" h="4068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w="12240">
              <a:solidFill>
                <a:srgbClr val="b7b7b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9" name="TextShape 10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9FB42BE-F9D7-4E71-80A3-21D4C871DE81}" type="slidenum">
              <a:rPr b="1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2021-01-04T12:26:17Z</dcterms:modified>
  <cp:revision>2</cp:revision>
  <dc:subject/>
  <dc:title/>
</cp:coreProperties>
</file>