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p:scale>
          <a:sx n="50" d="100"/>
          <a:sy n="50" d="100"/>
        </p:scale>
        <p:origin x="300"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57718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93152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77789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92168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2FCCAD-E852-40FC-A2C3-1E8562023D99}" type="datetimeFigureOut">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85245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2FCCAD-E852-40FC-A2C3-1E8562023D99}"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92380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2FCCAD-E852-40FC-A2C3-1E8562023D99}" type="datetimeFigureOut">
              <a:rPr lang="en-IN" smtClean="0"/>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4574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2FCCAD-E852-40FC-A2C3-1E8562023D99}" type="datetimeFigureOut">
              <a:rPr lang="en-IN" smtClean="0"/>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243693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FCCAD-E852-40FC-A2C3-1E8562023D99}" type="datetimeFigureOut">
              <a:rPr lang="en-IN" smtClean="0"/>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296006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FCCAD-E852-40FC-A2C3-1E8562023D99}"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19963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2FCCAD-E852-40FC-A2C3-1E8562023D99}" type="datetimeFigureOut">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B2EFAD-8FAE-4167-99B1-2138CB46EB76}" type="slidenum">
              <a:rPr lang="en-IN" smtClean="0"/>
              <a:t>‹#›</a:t>
            </a:fld>
            <a:endParaRPr lang="en-IN"/>
          </a:p>
        </p:txBody>
      </p:sp>
    </p:spTree>
    <p:extLst>
      <p:ext uri="{BB962C8B-B14F-4D97-AF65-F5344CB8AC3E}">
        <p14:creationId xmlns:p14="http://schemas.microsoft.com/office/powerpoint/2010/main" val="368828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FCCAD-E852-40FC-A2C3-1E8562023D99}" type="datetimeFigureOut">
              <a:rPr lang="en-IN" smtClean="0"/>
              <a:t>18-05-2020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2EFAD-8FAE-4167-99B1-2138CB46EB76}" type="slidenum">
              <a:rPr lang="en-IN" smtClean="0"/>
              <a:t>‹#›</a:t>
            </a:fld>
            <a:endParaRPr lang="en-IN"/>
          </a:p>
        </p:txBody>
      </p:sp>
    </p:spTree>
    <p:extLst>
      <p:ext uri="{BB962C8B-B14F-4D97-AF65-F5344CB8AC3E}">
        <p14:creationId xmlns:p14="http://schemas.microsoft.com/office/powerpoint/2010/main" val="3463728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36000"/>
                    </a14:imgEffect>
                  </a14:imgLayer>
                </a14:imgProps>
              </a:ext>
            </a:extLst>
          </a:blip>
          <a:stretch>
            <a:fillRect/>
          </a:stretch>
        </p:blipFill>
        <p:spPr>
          <a:xfrm>
            <a:off x="-515528" y="0"/>
            <a:ext cx="12855759" cy="6858000"/>
          </a:xfrm>
          <a:prstGeom prst="rect">
            <a:avLst/>
          </a:prstGeom>
        </p:spPr>
      </p:pic>
      <p:sp>
        <p:nvSpPr>
          <p:cNvPr id="5" name="TextBox 4"/>
          <p:cNvSpPr txBox="1"/>
          <p:nvPr/>
        </p:nvSpPr>
        <p:spPr>
          <a:xfrm>
            <a:off x="1280160" y="4336869"/>
            <a:ext cx="10302425" cy="830997"/>
          </a:xfrm>
          <a:prstGeom prst="rect">
            <a:avLst/>
          </a:prstGeom>
          <a:noFill/>
        </p:spPr>
        <p:txBody>
          <a:bodyPr wrap="square" rtlCol="0">
            <a:spAutoFit/>
          </a:bodyPr>
          <a:lstStyle/>
          <a:p>
            <a:r>
              <a:rPr lang="en-IN" sz="4800" b="1" dirty="0" err="1">
                <a:solidFill>
                  <a:schemeClr val="bg1"/>
                </a:solidFill>
                <a:latin typeface="Century Gothic" panose="020B0502020202020204" pitchFamily="34" charset="0"/>
              </a:rPr>
              <a:t>JanataHack</a:t>
            </a:r>
            <a:r>
              <a:rPr lang="en-IN" sz="4800" b="1" dirty="0">
                <a:solidFill>
                  <a:schemeClr val="bg1"/>
                </a:solidFill>
                <a:latin typeface="Century Gothic" panose="020B0502020202020204" pitchFamily="34" charset="0"/>
              </a:rPr>
              <a:t>: Mobility Analytics</a:t>
            </a:r>
          </a:p>
        </p:txBody>
      </p:sp>
      <p:sp>
        <p:nvSpPr>
          <p:cNvPr id="6" name="TextBox 5"/>
          <p:cNvSpPr txBox="1"/>
          <p:nvPr/>
        </p:nvSpPr>
        <p:spPr>
          <a:xfrm>
            <a:off x="1387590" y="2360666"/>
            <a:ext cx="10302425" cy="1569660"/>
          </a:xfrm>
          <a:prstGeom prst="rect">
            <a:avLst/>
          </a:prstGeom>
          <a:solidFill>
            <a:srgbClr val="92D050">
              <a:alpha val="14000"/>
            </a:srgbClr>
          </a:solidFill>
        </p:spPr>
        <p:txBody>
          <a:bodyPr wrap="square" rtlCol="0">
            <a:spAutoFit/>
          </a:bodyPr>
          <a:lstStyle/>
          <a:p>
            <a:pPr algn="ctr"/>
            <a:r>
              <a:rPr lang="en-IN" sz="4800" b="1" dirty="0">
                <a:solidFill>
                  <a:srgbClr val="92D050"/>
                </a:solidFill>
                <a:latin typeface="Century Gothic" panose="020B0502020202020204" pitchFamily="34" charset="0"/>
              </a:rPr>
              <a:t>Quick Surge Price Prediction for Cab aggregator  </a:t>
            </a:r>
          </a:p>
        </p:txBody>
      </p:sp>
    </p:spTree>
    <p:extLst>
      <p:ext uri="{BB962C8B-B14F-4D97-AF65-F5344CB8AC3E}">
        <p14:creationId xmlns:p14="http://schemas.microsoft.com/office/powerpoint/2010/main" val="372798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1323439"/>
          </a:xfrm>
          <a:prstGeom prst="rect">
            <a:avLst/>
          </a:prstGeom>
          <a:noFill/>
        </p:spPr>
        <p:txBody>
          <a:bodyPr wrap="square" rtlCol="0">
            <a:spAutoFit/>
          </a:bodyPr>
          <a:lstStyle/>
          <a:p>
            <a:r>
              <a:rPr lang="en-IN" sz="4000" dirty="0">
                <a:solidFill>
                  <a:schemeClr val="bg1"/>
                </a:solidFill>
                <a:latin typeface="Century Gothic" panose="020B0502020202020204" pitchFamily="34" charset="0"/>
              </a:rPr>
              <a:t>EDA </a:t>
            </a:r>
            <a:r>
              <a:rPr lang="en-IN" sz="4000" dirty="0" smtClean="0">
                <a:solidFill>
                  <a:schemeClr val="bg1"/>
                </a:solidFill>
                <a:latin typeface="Century Gothic" panose="020B0502020202020204" pitchFamily="34" charset="0"/>
              </a:rPr>
              <a:t>on </a:t>
            </a:r>
            <a:r>
              <a:rPr lang="en-IN" sz="4000" dirty="0" err="1" smtClean="0">
                <a:solidFill>
                  <a:schemeClr val="accent2"/>
                </a:solidFill>
                <a:latin typeface="Century Gothic" panose="020B0502020202020204" pitchFamily="34" charset="0"/>
              </a:rPr>
              <a:t>Surge_Pricing_Type</a:t>
            </a:r>
            <a:endParaRPr lang="en-IN" sz="4000" dirty="0">
              <a:solidFill>
                <a:schemeClr val="accent2"/>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Not a large difference between the target values, and Sampling</a:t>
            </a:r>
            <a:r>
              <a:rPr lang="en-IN" sz="2000" dirty="0">
                <a:solidFill>
                  <a:schemeClr val="bg1"/>
                </a:solidFill>
                <a:latin typeface="Century Gothic" panose="020B0502020202020204" pitchFamily="34" charset="0"/>
              </a:rPr>
              <a:t> isn't required. </a:t>
            </a:r>
          </a:p>
        </p:txBody>
      </p:sp>
      <p:pic>
        <p:nvPicPr>
          <p:cNvPr id="5" name="Picture 4"/>
          <p:cNvPicPr>
            <a:picLocks noChangeAspect="1"/>
          </p:cNvPicPr>
          <p:nvPr/>
        </p:nvPicPr>
        <p:blipFill>
          <a:blip r:embed="rId4"/>
          <a:stretch>
            <a:fillRect/>
          </a:stretch>
        </p:blipFill>
        <p:spPr>
          <a:xfrm>
            <a:off x="3530599" y="2890576"/>
            <a:ext cx="6029325" cy="4272224"/>
          </a:xfrm>
          <a:prstGeom prst="rect">
            <a:avLst/>
          </a:prstGeom>
        </p:spPr>
      </p:pic>
    </p:spTree>
    <p:extLst>
      <p:ext uri="{BB962C8B-B14F-4D97-AF65-F5344CB8AC3E}">
        <p14:creationId xmlns:p14="http://schemas.microsoft.com/office/powerpoint/2010/main" val="229237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1323439"/>
          </a:xfrm>
          <a:prstGeom prst="rect">
            <a:avLst/>
          </a:prstGeom>
          <a:noFill/>
        </p:spPr>
        <p:txBody>
          <a:bodyPr wrap="square" rtlCol="0">
            <a:spAutoFit/>
          </a:bodyPr>
          <a:lstStyle/>
          <a:p>
            <a:r>
              <a:rPr lang="en-IN" sz="4000" dirty="0" err="1">
                <a:solidFill>
                  <a:schemeClr val="bg1"/>
                </a:solidFill>
                <a:latin typeface="Century Gothic" panose="020B0502020202020204" pitchFamily="34" charset="0"/>
              </a:rPr>
              <a:t>Modeling</a:t>
            </a:r>
            <a:r>
              <a:rPr lang="en-IN" sz="4000" dirty="0">
                <a:solidFill>
                  <a:schemeClr val="bg1"/>
                </a:solidFill>
                <a:latin typeface="Century Gothic" panose="020B0502020202020204" pitchFamily="34" charset="0"/>
              </a:rPr>
              <a:t>: </a:t>
            </a:r>
            <a:r>
              <a:rPr lang="en-IN" sz="4000" dirty="0" err="1">
                <a:solidFill>
                  <a:schemeClr val="accent2"/>
                </a:solidFill>
                <a:latin typeface="Century Gothic" panose="020B0502020202020204" pitchFamily="34" charset="0"/>
              </a:rPr>
              <a:t>RandomForestClassifier</a:t>
            </a:r>
            <a:endParaRPr lang="en-IN" sz="4000" dirty="0">
              <a:solidFill>
                <a:schemeClr val="accent2"/>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1. Simple </a:t>
            </a:r>
            <a:r>
              <a:rPr lang="en-IN" sz="2000" dirty="0" err="1" smtClean="0">
                <a:solidFill>
                  <a:schemeClr val="bg1"/>
                </a:solidFill>
                <a:latin typeface="Century Gothic" panose="020B0502020202020204" pitchFamily="34" charset="0"/>
              </a:rPr>
              <a:t>RandomForest</a:t>
            </a:r>
            <a:r>
              <a:rPr lang="en-IN" sz="2000" dirty="0" smtClean="0">
                <a:solidFill>
                  <a:schemeClr val="bg1"/>
                </a:solidFill>
                <a:latin typeface="Century Gothic" panose="020B0502020202020204" pitchFamily="34" charset="0"/>
              </a:rPr>
              <a:t> gives </a:t>
            </a:r>
            <a:r>
              <a:rPr lang="en-IN" sz="2000" dirty="0" smtClean="0">
                <a:solidFill>
                  <a:schemeClr val="bg1"/>
                </a:solidFill>
                <a:latin typeface="Century Gothic" panose="020B0502020202020204" pitchFamily="34" charset="0"/>
              </a:rPr>
              <a:t>Accuracy </a:t>
            </a:r>
            <a:r>
              <a:rPr lang="en-IN" sz="2000" dirty="0" smtClean="0">
                <a:solidFill>
                  <a:schemeClr val="bg1"/>
                </a:solidFill>
                <a:latin typeface="Century Gothic" panose="020B0502020202020204" pitchFamily="34" charset="0"/>
              </a:rPr>
              <a:t>0.685</a:t>
            </a:r>
            <a:endParaRPr lang="en-IN" sz="2000"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4"/>
          <a:stretch>
            <a:fillRect/>
          </a:stretch>
        </p:blipFill>
        <p:spPr>
          <a:xfrm>
            <a:off x="4013571" y="2141563"/>
            <a:ext cx="6733173" cy="4575238"/>
          </a:xfrm>
          <a:prstGeom prst="rect">
            <a:avLst/>
          </a:prstGeom>
        </p:spPr>
      </p:pic>
    </p:spTree>
    <p:extLst>
      <p:ext uri="{BB962C8B-B14F-4D97-AF65-F5344CB8AC3E}">
        <p14:creationId xmlns:p14="http://schemas.microsoft.com/office/powerpoint/2010/main" val="144109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707886"/>
          </a:xfrm>
          <a:prstGeom prst="rect">
            <a:avLst/>
          </a:prstGeom>
          <a:noFill/>
        </p:spPr>
        <p:txBody>
          <a:bodyPr wrap="square" rtlCol="0">
            <a:spAutoFit/>
          </a:bodyPr>
          <a:lstStyle/>
          <a:p>
            <a:r>
              <a:rPr lang="en-IN" sz="4000" dirty="0" err="1">
                <a:solidFill>
                  <a:schemeClr val="bg1"/>
                </a:solidFill>
                <a:latin typeface="Century Gothic" panose="020B0502020202020204" pitchFamily="34" charset="0"/>
              </a:rPr>
              <a:t>Modeling</a:t>
            </a:r>
            <a:r>
              <a:rPr lang="en-IN" sz="4000" dirty="0">
                <a:solidFill>
                  <a:schemeClr val="bg1"/>
                </a:solidFill>
                <a:latin typeface="Century Gothic" panose="020B0502020202020204" pitchFamily="34" charset="0"/>
              </a:rPr>
              <a:t>: </a:t>
            </a:r>
            <a:r>
              <a:rPr lang="en-IN" sz="4000" dirty="0" err="1">
                <a:solidFill>
                  <a:schemeClr val="accent2"/>
                </a:solidFill>
                <a:latin typeface="Century Gothic" panose="020B0502020202020204" pitchFamily="34" charset="0"/>
              </a:rPr>
              <a:t>XGBoost</a:t>
            </a:r>
            <a:endParaRPr lang="en-IN" sz="4000" dirty="0">
              <a:solidFill>
                <a:schemeClr val="accent2"/>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1. Simple </a:t>
            </a:r>
            <a:r>
              <a:rPr lang="en-IN" sz="2000" dirty="0" err="1">
                <a:solidFill>
                  <a:schemeClr val="bg1"/>
                </a:solidFill>
                <a:latin typeface="Century Gothic" panose="020B0502020202020204" pitchFamily="34" charset="0"/>
              </a:rPr>
              <a:t>XGBoost</a:t>
            </a:r>
            <a:r>
              <a:rPr lang="en-IN" sz="2000" dirty="0">
                <a:solidFill>
                  <a:schemeClr val="bg1"/>
                </a:solidFill>
                <a:latin typeface="Century Gothic" panose="020B0502020202020204" pitchFamily="34" charset="0"/>
              </a:rPr>
              <a:t> gives Accuracy 0.6835</a:t>
            </a:r>
          </a:p>
        </p:txBody>
      </p:sp>
      <p:pic>
        <p:nvPicPr>
          <p:cNvPr id="3" name="Picture 2"/>
          <p:cNvPicPr>
            <a:picLocks noChangeAspect="1"/>
          </p:cNvPicPr>
          <p:nvPr/>
        </p:nvPicPr>
        <p:blipFill>
          <a:blip r:embed="rId4"/>
          <a:stretch>
            <a:fillRect/>
          </a:stretch>
        </p:blipFill>
        <p:spPr>
          <a:xfrm>
            <a:off x="3844923" y="2538412"/>
            <a:ext cx="7069834" cy="4491038"/>
          </a:xfrm>
          <a:prstGeom prst="rect">
            <a:avLst/>
          </a:prstGeom>
        </p:spPr>
      </p:pic>
    </p:spTree>
    <p:extLst>
      <p:ext uri="{BB962C8B-B14F-4D97-AF65-F5344CB8AC3E}">
        <p14:creationId xmlns:p14="http://schemas.microsoft.com/office/powerpoint/2010/main" val="328457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707886"/>
          </a:xfrm>
          <a:prstGeom prst="rect">
            <a:avLst/>
          </a:prstGeom>
          <a:noFill/>
        </p:spPr>
        <p:txBody>
          <a:bodyPr wrap="square" rtlCol="0">
            <a:spAutoFit/>
          </a:bodyPr>
          <a:lstStyle/>
          <a:p>
            <a:r>
              <a:rPr lang="en-IN" sz="4000" dirty="0" err="1">
                <a:solidFill>
                  <a:schemeClr val="bg1"/>
                </a:solidFill>
                <a:latin typeface="Century Gothic" panose="020B0502020202020204" pitchFamily="34" charset="0"/>
              </a:rPr>
              <a:t>Modeling</a:t>
            </a:r>
            <a:r>
              <a:rPr lang="en-IN" sz="4000" dirty="0">
                <a:solidFill>
                  <a:schemeClr val="bg1"/>
                </a:solidFill>
                <a:latin typeface="Century Gothic" panose="020B0502020202020204" pitchFamily="34" charset="0"/>
              </a:rPr>
              <a:t>: </a:t>
            </a:r>
            <a:r>
              <a:rPr lang="en-IN" sz="4000" dirty="0" err="1" smtClean="0">
                <a:solidFill>
                  <a:schemeClr val="accent2"/>
                </a:solidFill>
                <a:latin typeface="Century Gothic" panose="020B0502020202020204" pitchFamily="34" charset="0"/>
              </a:rPr>
              <a:t>XGBoost</a:t>
            </a:r>
            <a:r>
              <a:rPr lang="en-IN" sz="4000" dirty="0" smtClean="0">
                <a:solidFill>
                  <a:schemeClr val="accent2"/>
                </a:solidFill>
                <a:latin typeface="Century Gothic" panose="020B0502020202020204" pitchFamily="34" charset="0"/>
              </a:rPr>
              <a:t> with </a:t>
            </a:r>
            <a:r>
              <a:rPr lang="en-IN" sz="4000" dirty="0" err="1" smtClean="0">
                <a:solidFill>
                  <a:schemeClr val="accent2"/>
                </a:solidFill>
                <a:latin typeface="Century Gothic" panose="020B0502020202020204" pitchFamily="34" charset="0"/>
              </a:rPr>
              <a:t>GridSearchCV</a:t>
            </a:r>
            <a:endParaRPr lang="en-IN" sz="4000" dirty="0">
              <a:solidFill>
                <a:schemeClr val="accent2"/>
              </a:solidFill>
              <a:latin typeface="Century Gothic" panose="020B0502020202020204" pitchFamily="34" charset="0"/>
            </a:endParaRPr>
          </a:p>
        </p:txBody>
      </p:sp>
      <p:sp>
        <p:nvSpPr>
          <p:cNvPr id="10" name="TextBox 9"/>
          <p:cNvSpPr txBox="1"/>
          <p:nvPr/>
        </p:nvSpPr>
        <p:spPr>
          <a:xfrm>
            <a:off x="460374" y="1434635"/>
            <a:ext cx="13960475" cy="400110"/>
          </a:xfrm>
          <a:prstGeom prst="rect">
            <a:avLst/>
          </a:prstGeom>
          <a:noFill/>
        </p:spPr>
        <p:txBody>
          <a:bodyPr wrap="square" rtlCol="0">
            <a:spAutoFit/>
          </a:bodyPr>
          <a:lstStyle/>
          <a:p>
            <a:r>
              <a:rPr lang="en-IN" sz="2000" dirty="0" smtClean="0">
                <a:solidFill>
                  <a:schemeClr val="bg1"/>
                </a:solidFill>
                <a:latin typeface="Century Gothic" panose="020B0502020202020204" pitchFamily="34" charset="0"/>
              </a:rPr>
              <a:t>1. </a:t>
            </a:r>
            <a:r>
              <a:rPr lang="en-IN" sz="2000" dirty="0" err="1" smtClean="0">
                <a:solidFill>
                  <a:schemeClr val="bg1"/>
                </a:solidFill>
                <a:latin typeface="Century Gothic" panose="020B0502020202020204" pitchFamily="34" charset="0"/>
              </a:rPr>
              <a:t>XGBoost</a:t>
            </a:r>
            <a:r>
              <a:rPr lang="en-IN" sz="2000" dirty="0" smtClean="0">
                <a:solidFill>
                  <a:schemeClr val="bg1"/>
                </a:solidFill>
                <a:latin typeface="Century Gothic" panose="020B0502020202020204" pitchFamily="34" charset="0"/>
              </a:rPr>
              <a:t> with </a:t>
            </a:r>
            <a:r>
              <a:rPr lang="en-IN" sz="2000" dirty="0" err="1" smtClean="0">
                <a:solidFill>
                  <a:schemeClr val="bg1"/>
                </a:solidFill>
                <a:latin typeface="Century Gothic" panose="020B0502020202020204" pitchFamily="34" charset="0"/>
              </a:rPr>
              <a:t>GridSearchCV</a:t>
            </a:r>
            <a:r>
              <a:rPr lang="en-IN" sz="2000" dirty="0" smtClean="0">
                <a:solidFill>
                  <a:schemeClr val="bg1"/>
                </a:solidFill>
                <a:latin typeface="Century Gothic" panose="020B0502020202020204" pitchFamily="34" charset="0"/>
              </a:rPr>
              <a:t> tuning gives </a:t>
            </a:r>
            <a:r>
              <a:rPr lang="en-IN" sz="2000" dirty="0">
                <a:solidFill>
                  <a:schemeClr val="bg1"/>
                </a:solidFill>
                <a:latin typeface="Century Gothic" panose="020B0502020202020204" pitchFamily="34" charset="0"/>
              </a:rPr>
              <a:t>Accuracy </a:t>
            </a:r>
            <a:r>
              <a:rPr lang="en-IN" sz="2000" dirty="0" smtClean="0">
                <a:solidFill>
                  <a:schemeClr val="bg1"/>
                </a:solidFill>
                <a:latin typeface="Century Gothic" panose="020B0502020202020204" pitchFamily="34" charset="0"/>
              </a:rPr>
              <a:t>0.696616 on </a:t>
            </a:r>
            <a:r>
              <a:rPr lang="en-IN" sz="2000" dirty="0">
                <a:solidFill>
                  <a:schemeClr val="bg1"/>
                </a:solidFill>
                <a:latin typeface="Century Gothic" panose="020B0502020202020204" pitchFamily="34" charset="0"/>
              </a:rPr>
              <a:t>Train data and 0.7015</a:t>
            </a:r>
          </a:p>
        </p:txBody>
      </p:sp>
      <p:pic>
        <p:nvPicPr>
          <p:cNvPr id="2" name="Picture 1"/>
          <p:cNvPicPr>
            <a:picLocks noChangeAspect="1"/>
          </p:cNvPicPr>
          <p:nvPr/>
        </p:nvPicPr>
        <p:blipFill>
          <a:blip r:embed="rId5"/>
          <a:stretch>
            <a:fillRect/>
          </a:stretch>
        </p:blipFill>
        <p:spPr>
          <a:xfrm>
            <a:off x="3663949" y="2401156"/>
            <a:ext cx="5765801" cy="4796330"/>
          </a:xfrm>
          <a:prstGeom prst="rect">
            <a:avLst/>
          </a:prstGeom>
        </p:spPr>
      </p:pic>
    </p:spTree>
    <p:extLst>
      <p:ext uri="{BB962C8B-B14F-4D97-AF65-F5344CB8AC3E}">
        <p14:creationId xmlns:p14="http://schemas.microsoft.com/office/powerpoint/2010/main" val="8126022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5" y="160338"/>
            <a:ext cx="5716458"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Introduction</a:t>
            </a:r>
            <a:endParaRPr lang="en-IN" sz="4000" dirty="0">
              <a:solidFill>
                <a:schemeClr val="bg1"/>
              </a:solidFill>
              <a:latin typeface="Century Gothic" panose="020B0502020202020204" pitchFamily="34" charset="0"/>
            </a:endParaRPr>
          </a:p>
        </p:txBody>
      </p:sp>
      <p:sp>
        <p:nvSpPr>
          <p:cNvPr id="10" name="TextBox 9"/>
          <p:cNvSpPr txBox="1"/>
          <p:nvPr/>
        </p:nvSpPr>
        <p:spPr>
          <a:xfrm>
            <a:off x="460374" y="1750095"/>
            <a:ext cx="13960475" cy="5816977"/>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With the upcoming cab aggregators and demand for mobility solutions, the past decade has seen immense growth in data collected from commercial vehicles with major contributors such as Uber, Lyft and Ola to name a few. </a:t>
            </a:r>
          </a:p>
          <a:p>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There are loads of innovative data science and machine learning solutions being implemented using such data and that has led to tremendous business value for such organizations. </a:t>
            </a:r>
          </a:p>
          <a:p>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This is a Hackathon relating to Mobility Business conducted by Analytics </a:t>
            </a:r>
            <a:r>
              <a:rPr lang="en-US" sz="2400" dirty="0" err="1">
                <a:solidFill>
                  <a:schemeClr val="bg1"/>
                </a:solidFill>
                <a:latin typeface="Century Gothic" panose="020B0502020202020204" pitchFamily="34" charset="0"/>
              </a:rPr>
              <a:t>Vidhya</a:t>
            </a:r>
            <a:r>
              <a:rPr lang="en-US" sz="2400" dirty="0">
                <a:solidFill>
                  <a:schemeClr val="bg1"/>
                </a:solidFill>
                <a:latin typeface="Century Gothic" panose="020B0502020202020204" pitchFamily="34" charset="0"/>
              </a:rPr>
              <a:t>. This presentation is about my attempt in tackling the challenge </a:t>
            </a:r>
          </a:p>
          <a:p>
            <a:r>
              <a:rPr lang="en-US" sz="6000" dirty="0" smtClean="0">
                <a:solidFill>
                  <a:schemeClr val="bg1"/>
                </a:solidFill>
                <a:latin typeface="Century Gothic" panose="020B0502020202020204" pitchFamily="34" charset="0"/>
              </a:rPr>
              <a:t/>
            </a:r>
            <a:br>
              <a:rPr lang="en-US" sz="6000" dirty="0" smtClean="0">
                <a:solidFill>
                  <a:schemeClr val="bg1"/>
                </a:solidFill>
                <a:latin typeface="Century Gothic" panose="020B0502020202020204" pitchFamily="34" charset="0"/>
              </a:rPr>
            </a:br>
            <a:endParaRPr lang="en-IN" sz="6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7764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5" y="160338"/>
            <a:ext cx="5716458"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Problem Statement</a:t>
            </a:r>
            <a:endParaRPr lang="en-IN" sz="4000" dirty="0">
              <a:solidFill>
                <a:schemeClr val="bg1"/>
              </a:solidFill>
              <a:latin typeface="Century Gothic" panose="020B0502020202020204" pitchFamily="34" charset="0"/>
            </a:endParaRPr>
          </a:p>
        </p:txBody>
      </p:sp>
      <p:sp>
        <p:nvSpPr>
          <p:cNvPr id="10" name="TextBox 9"/>
          <p:cNvSpPr txBox="1"/>
          <p:nvPr/>
        </p:nvSpPr>
        <p:spPr>
          <a:xfrm>
            <a:off x="460374" y="1750095"/>
            <a:ext cx="13960475" cy="4524315"/>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Welcome to Sigma Cab Private Limited - a cab aggregator service. Their customers can download their app on smartphones and book a cab from any where in the cities they operate in. They, in turn search for cabs from various service providers and provide the best option to their client across available options. They have been in operation for little less than a year now. During this period, they have captured </a:t>
            </a:r>
            <a:r>
              <a:rPr lang="en-US" sz="2400" dirty="0" err="1">
                <a:solidFill>
                  <a:schemeClr val="bg1"/>
                </a:solidFill>
                <a:latin typeface="Century Gothic" panose="020B0502020202020204" pitchFamily="34" charset="0"/>
              </a:rPr>
              <a:t>surge_pricing_type</a:t>
            </a:r>
            <a:r>
              <a:rPr lang="en-US" sz="2400" dirty="0">
                <a:solidFill>
                  <a:schemeClr val="bg1"/>
                </a:solidFill>
                <a:latin typeface="Century Gothic" panose="020B0502020202020204" pitchFamily="34" charset="0"/>
              </a:rPr>
              <a:t> from the service providers.</a:t>
            </a:r>
            <a:br>
              <a:rPr lang="en-US" sz="2400" dirty="0">
                <a:solidFill>
                  <a:schemeClr val="bg1"/>
                </a:solidFill>
                <a:latin typeface="Century Gothic" panose="020B0502020202020204" pitchFamily="34" charset="0"/>
              </a:rPr>
            </a:br>
            <a:r>
              <a:rPr lang="en-US" sz="2400" dirty="0">
                <a:solidFill>
                  <a:schemeClr val="bg1"/>
                </a:solidFill>
                <a:latin typeface="Century Gothic" panose="020B0502020202020204" pitchFamily="34" charset="0"/>
              </a:rPr>
              <a:t/>
            </a:r>
            <a:br>
              <a:rPr lang="en-US" sz="2400" dirty="0">
                <a:solidFill>
                  <a:schemeClr val="bg1"/>
                </a:solidFill>
                <a:latin typeface="Century Gothic" panose="020B0502020202020204" pitchFamily="34" charset="0"/>
              </a:rPr>
            </a:br>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You have been hired by Sigma Cabs as a Data Scientist and have been asked to build a predictive model, which could help them in predicting the </a:t>
            </a:r>
            <a:r>
              <a:rPr lang="en-US" sz="2400" dirty="0" err="1">
                <a:solidFill>
                  <a:schemeClr val="bg1"/>
                </a:solidFill>
                <a:latin typeface="Century Gothic" panose="020B0502020202020204" pitchFamily="34" charset="0"/>
              </a:rPr>
              <a:t>surge_pricing_type</a:t>
            </a:r>
            <a:r>
              <a:rPr lang="en-US" sz="2400" dirty="0">
                <a:solidFill>
                  <a:schemeClr val="bg1"/>
                </a:solidFill>
                <a:latin typeface="Century Gothic" panose="020B0502020202020204" pitchFamily="34" charset="0"/>
              </a:rPr>
              <a:t> pro-actively. This would in turn help them in matching the right cabs with the right customers quickly and efficiently.</a:t>
            </a:r>
          </a:p>
        </p:txBody>
      </p:sp>
    </p:spTree>
    <p:extLst>
      <p:ext uri="{BB962C8B-B14F-4D97-AF65-F5344CB8AC3E}">
        <p14:creationId xmlns:p14="http://schemas.microsoft.com/office/powerpoint/2010/main" val="308136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5" y="160338"/>
            <a:ext cx="5716458"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Problem Statement</a:t>
            </a:r>
            <a:endParaRPr lang="en-IN" sz="4000" dirty="0">
              <a:solidFill>
                <a:schemeClr val="bg1"/>
              </a:solidFill>
              <a:latin typeface="Century Gothic" panose="020B0502020202020204" pitchFamily="34" charset="0"/>
            </a:endParaRPr>
          </a:p>
        </p:txBody>
      </p:sp>
      <p:sp>
        <p:nvSpPr>
          <p:cNvPr id="10" name="TextBox 9"/>
          <p:cNvSpPr txBox="1"/>
          <p:nvPr/>
        </p:nvSpPr>
        <p:spPr>
          <a:xfrm>
            <a:off x="460374" y="1750095"/>
            <a:ext cx="13960475" cy="4524315"/>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Welcome to Sigma Cab Private Limited - a cab aggregator service. Their customers can download their app on smartphones and book a cab from any where in the cities they operate in. They, in turn search for cabs from various service providers and provide the best option to their client across available options. They have been in operation for little less than a year now. During this period, they have captured </a:t>
            </a:r>
            <a:r>
              <a:rPr lang="en-US" sz="2400" dirty="0" err="1">
                <a:solidFill>
                  <a:schemeClr val="bg1"/>
                </a:solidFill>
                <a:latin typeface="Century Gothic" panose="020B0502020202020204" pitchFamily="34" charset="0"/>
              </a:rPr>
              <a:t>surge_pricing_type</a:t>
            </a:r>
            <a:r>
              <a:rPr lang="en-US" sz="2400" dirty="0">
                <a:solidFill>
                  <a:schemeClr val="bg1"/>
                </a:solidFill>
                <a:latin typeface="Century Gothic" panose="020B0502020202020204" pitchFamily="34" charset="0"/>
              </a:rPr>
              <a:t> from the service providers.</a:t>
            </a:r>
            <a:br>
              <a:rPr lang="en-US" sz="2400" dirty="0">
                <a:solidFill>
                  <a:schemeClr val="bg1"/>
                </a:solidFill>
                <a:latin typeface="Century Gothic" panose="020B0502020202020204" pitchFamily="34" charset="0"/>
              </a:rPr>
            </a:br>
            <a:r>
              <a:rPr lang="en-US" sz="2400" dirty="0">
                <a:solidFill>
                  <a:schemeClr val="bg1"/>
                </a:solidFill>
                <a:latin typeface="Century Gothic" panose="020B0502020202020204" pitchFamily="34" charset="0"/>
              </a:rPr>
              <a:t/>
            </a:r>
            <a:br>
              <a:rPr lang="en-US" sz="2400" dirty="0">
                <a:solidFill>
                  <a:schemeClr val="bg1"/>
                </a:solidFill>
                <a:latin typeface="Century Gothic" panose="020B0502020202020204" pitchFamily="34" charset="0"/>
              </a:rPr>
            </a:br>
            <a:endParaRPr lang="en-US" sz="2400" dirty="0">
              <a:solidFill>
                <a:schemeClr val="bg1"/>
              </a:solidFill>
              <a:latin typeface="Century Gothic" panose="020B0502020202020204" pitchFamily="34" charset="0"/>
            </a:endParaRPr>
          </a:p>
          <a:p>
            <a:r>
              <a:rPr lang="en-US" sz="2400" dirty="0">
                <a:solidFill>
                  <a:schemeClr val="bg1"/>
                </a:solidFill>
                <a:latin typeface="Century Gothic" panose="020B0502020202020204" pitchFamily="34" charset="0"/>
              </a:rPr>
              <a:t>You have been hired by Sigma Cabs as a Data Scientist and have been asked to build a predictive model, which could help them in predicting the </a:t>
            </a:r>
            <a:r>
              <a:rPr lang="en-US" sz="2400" dirty="0" err="1">
                <a:solidFill>
                  <a:schemeClr val="bg1"/>
                </a:solidFill>
                <a:latin typeface="Century Gothic" panose="020B0502020202020204" pitchFamily="34" charset="0"/>
              </a:rPr>
              <a:t>surge_pricing_type</a:t>
            </a:r>
            <a:r>
              <a:rPr lang="en-US" sz="2400" dirty="0">
                <a:solidFill>
                  <a:schemeClr val="bg1"/>
                </a:solidFill>
                <a:latin typeface="Century Gothic" panose="020B0502020202020204" pitchFamily="34" charset="0"/>
              </a:rPr>
              <a:t> pro-actively. This would in turn help them in matching the right cabs with the right customers quickly and efficiently.</a:t>
            </a:r>
          </a:p>
        </p:txBody>
      </p:sp>
    </p:spTree>
    <p:extLst>
      <p:ext uri="{BB962C8B-B14F-4D97-AF65-F5344CB8AC3E}">
        <p14:creationId xmlns:p14="http://schemas.microsoft.com/office/powerpoint/2010/main" val="283906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6721475"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Preliminary Understanding </a:t>
            </a:r>
            <a:endParaRPr lang="en-IN" sz="4000" dirty="0">
              <a:solidFill>
                <a:schemeClr val="bg1"/>
              </a:solidFill>
              <a:latin typeface="Century Gothic" panose="020B0502020202020204" pitchFamily="34" charset="0"/>
            </a:endParaRPr>
          </a:p>
        </p:txBody>
      </p:sp>
      <p:sp>
        <p:nvSpPr>
          <p:cNvPr id="10" name="TextBox 9"/>
          <p:cNvSpPr txBox="1"/>
          <p:nvPr/>
        </p:nvSpPr>
        <p:spPr>
          <a:xfrm>
            <a:off x="460374" y="1750095"/>
            <a:ext cx="13960475" cy="4647426"/>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 </a:t>
            </a:r>
            <a:r>
              <a:rPr lang="en-US" sz="2000" dirty="0">
                <a:solidFill>
                  <a:schemeClr val="bg1"/>
                </a:solidFill>
                <a:latin typeface="Century Gothic" panose="020B0502020202020204" pitchFamily="34" charset="0"/>
              </a:rPr>
              <a:t>and </a:t>
            </a:r>
            <a:r>
              <a:rPr lang="en-US" sz="2000" dirty="0" smtClean="0">
                <a:solidFill>
                  <a:schemeClr val="bg1"/>
                </a:solidFill>
                <a:latin typeface="Century Gothic" panose="020B0502020202020204" pitchFamily="34" charset="0"/>
              </a:rPr>
              <a:t>Test </a:t>
            </a:r>
            <a:r>
              <a:rPr lang="en-US" sz="2000" dirty="0">
                <a:solidFill>
                  <a:schemeClr val="bg1"/>
                </a:solidFill>
                <a:latin typeface="Century Gothic" panose="020B0502020202020204" pitchFamily="34" charset="0"/>
              </a:rPr>
              <a:t>data shows similar pattern in their mean and quartile distribution. This is great. We can assume that the test data is similar to that of train and predictions </a:t>
            </a:r>
            <a:r>
              <a:rPr lang="en-US" sz="2000" dirty="0" smtClean="0">
                <a:solidFill>
                  <a:schemeClr val="bg1"/>
                </a:solidFill>
                <a:latin typeface="Century Gothic" panose="020B0502020202020204" pitchFamily="34" charset="0"/>
              </a:rPr>
              <a:t>on Train might work on Test</a:t>
            </a: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a:t>
            </a:r>
            <a:r>
              <a:rPr lang="en-US" sz="2000" dirty="0">
                <a:solidFill>
                  <a:schemeClr val="bg1"/>
                </a:solidFill>
                <a:latin typeface="Century Gothic" panose="020B0502020202020204" pitchFamily="34" charset="0"/>
              </a:rPr>
              <a:t> and Test have no empty </a:t>
            </a:r>
            <a:r>
              <a:rPr lang="en-US" sz="2000" dirty="0" err="1">
                <a:solidFill>
                  <a:schemeClr val="bg1"/>
                </a:solidFill>
                <a:latin typeface="Century Gothic" panose="020B0502020202020204" pitchFamily="34" charset="0"/>
              </a:rPr>
              <a:t>Train_ID</a:t>
            </a:r>
            <a:r>
              <a:rPr lang="en-US" sz="2000" dirty="0">
                <a:solidFill>
                  <a:schemeClr val="bg1"/>
                </a:solidFill>
                <a:latin typeface="Century Gothic" panose="020B0502020202020204" pitchFamily="34" charset="0"/>
              </a:rPr>
              <a:t>, </a:t>
            </a:r>
            <a:r>
              <a:rPr lang="en-US" sz="2000" dirty="0" err="1" smtClean="0">
                <a:solidFill>
                  <a:schemeClr val="bg1"/>
                </a:solidFill>
                <a:latin typeface="Century Gothic" panose="020B0502020202020204" pitchFamily="34" charset="0"/>
              </a:rPr>
              <a:t>Train_Distance</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We</a:t>
            </a:r>
            <a:r>
              <a:rPr lang="en-US" sz="2000" dirty="0">
                <a:solidFill>
                  <a:schemeClr val="bg1"/>
                </a:solidFill>
                <a:latin typeface="Century Gothic" panose="020B0502020202020204" pitchFamily="34" charset="0"/>
              </a:rPr>
              <a:t> have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in </a:t>
            </a:r>
            <a:r>
              <a:rPr lang="en-US" sz="2000" dirty="0" err="1">
                <a:solidFill>
                  <a:schemeClr val="bg1"/>
                </a:solidFill>
                <a:latin typeface="Century Gothic" panose="020B0502020202020204" pitchFamily="34" charset="0"/>
              </a:rPr>
              <a:t>Type_of_Cab</a:t>
            </a:r>
            <a:r>
              <a:rPr lang="en-US" sz="2000" dirty="0">
                <a:solidFill>
                  <a:schemeClr val="bg1"/>
                </a:solidFill>
                <a:latin typeface="Century Gothic" panose="020B0502020202020204" pitchFamily="34" charset="0"/>
              </a:rPr>
              <a:t> for both Train and Test. </a:t>
            </a:r>
            <a:r>
              <a:rPr lang="en-US" sz="2000" dirty="0">
                <a:solidFill>
                  <a:schemeClr val="bg1"/>
                </a:solidFill>
                <a:latin typeface="Century Gothic" panose="020B0502020202020204" pitchFamily="34" charset="0"/>
              </a:rPr>
              <a:t>Lets create a new </a:t>
            </a:r>
            <a:r>
              <a:rPr lang="en-US" sz="2000" dirty="0" smtClean="0">
                <a:solidFill>
                  <a:schemeClr val="bg1"/>
                </a:solidFill>
                <a:latin typeface="Century Gothic" panose="020B0502020202020204" pitchFamily="34" charset="0"/>
              </a:rPr>
              <a:t>category ‘F’</a:t>
            </a:r>
            <a:r>
              <a:rPr lang="en-US" sz="2000" dirty="0">
                <a:solidFill>
                  <a:schemeClr val="bg1"/>
                </a:solidFill>
                <a:latin typeface="Century Gothic" panose="020B0502020202020204" pitchFamily="34" charset="0"/>
              </a:rPr>
              <a:t> with all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a:t>
            </a:r>
            <a:r>
              <a:rPr lang="en-US" sz="2000" dirty="0" smtClean="0">
                <a:solidFill>
                  <a:schemeClr val="bg1"/>
                </a:solidFill>
                <a:latin typeface="Century Gothic" panose="020B0502020202020204" pitchFamily="34" charset="0"/>
              </a:rPr>
              <a:t>values</a:t>
            </a: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Customer_Since_Months</a:t>
            </a:r>
            <a:r>
              <a:rPr lang="en-US" sz="2000" dirty="0">
                <a:solidFill>
                  <a:schemeClr val="bg1"/>
                </a:solidFill>
                <a:latin typeface="Century Gothic" panose="020B0502020202020204" pitchFamily="34" charset="0"/>
              </a:rPr>
              <a:t> has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replace them with 0. </a:t>
            </a:r>
            <a:r>
              <a:rPr lang="en-US" sz="2000" dirty="0">
                <a:solidFill>
                  <a:schemeClr val="bg1"/>
                </a:solidFill>
                <a:latin typeface="Century Gothic" panose="020B0502020202020204" pitchFamily="34" charset="0"/>
              </a:rPr>
              <a:t>They are the newbies to this cab services.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Life_Style_Index</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Confidence_Life_Style_Index</a:t>
            </a:r>
            <a:r>
              <a:rPr lang="en-US" sz="2000" dirty="0">
                <a:solidFill>
                  <a:schemeClr val="bg1"/>
                </a:solidFill>
                <a:latin typeface="Century Gothic" panose="020B0502020202020204" pitchFamily="34" charset="0"/>
              </a:rPr>
              <a:t>. This is a </a:t>
            </a:r>
            <a:r>
              <a:rPr lang="en-US" sz="2000" dirty="0" err="1">
                <a:solidFill>
                  <a:schemeClr val="bg1"/>
                </a:solidFill>
                <a:latin typeface="Century Gothic" panose="020B0502020202020204" pitchFamily="34" charset="0"/>
              </a:rPr>
              <a:t>propritery</a:t>
            </a:r>
            <a:r>
              <a:rPr lang="en-US" sz="2000" dirty="0">
                <a:solidFill>
                  <a:schemeClr val="bg1"/>
                </a:solidFill>
                <a:latin typeface="Century Gothic" panose="020B0502020202020204" pitchFamily="34" charset="0"/>
              </a:rPr>
              <a:t> value by the cab company and we have no idea how it is derived. Can think of omitting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rows. Since, replacing them with 0 might mean something different. </a:t>
            </a:r>
            <a:r>
              <a:rPr lang="en-US" sz="2000" dirty="0">
                <a:solidFill>
                  <a:schemeClr val="bg1"/>
                </a:solidFill>
                <a:latin typeface="Century Gothic" panose="020B0502020202020204" pitchFamily="34" charset="0"/>
              </a:rPr>
              <a:t>Or, can perform EDA and decide later.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Destination_Type</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Customer_Rating</a:t>
            </a:r>
            <a:r>
              <a:rPr lang="en-US" sz="2000" dirty="0">
                <a:solidFill>
                  <a:schemeClr val="bg1"/>
                </a:solidFill>
                <a:latin typeface="Century Gothic" panose="020B0502020202020204" pitchFamily="34" charset="0"/>
              </a:rPr>
              <a:t>, Cancellation_Last_1Month have no missing values.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Var1</a:t>
            </a:r>
            <a:r>
              <a:rPr lang="en-US" sz="2000" dirty="0">
                <a:solidFill>
                  <a:schemeClr val="bg1"/>
                </a:solidFill>
                <a:latin typeface="Century Gothic" panose="020B0502020202020204" pitchFamily="34" charset="0"/>
              </a:rPr>
              <a:t> is masked by the company and is very sparse. </a:t>
            </a:r>
            <a:r>
              <a:rPr lang="en-US" sz="2000" dirty="0">
                <a:solidFill>
                  <a:schemeClr val="bg1"/>
                </a:solidFill>
                <a:latin typeface="Century Gothic" panose="020B0502020202020204" pitchFamily="34" charset="0"/>
              </a:rPr>
              <a:t>We definitely cant remove all records with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neither assume them to be 0. we could take a call on this after EDA. </a:t>
            </a:r>
          </a:p>
          <a:p>
            <a:pPr marL="457200" indent="-457200">
              <a:buFont typeface="Arial" panose="020B0604020202020204" pitchFamily="34" charset="0"/>
              <a:buChar char="•"/>
            </a:pPr>
            <a:endParaRPr lang="en-US" sz="3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9452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6721475"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Correlation check</a:t>
            </a:r>
            <a:endParaRPr lang="en-IN" sz="4000" dirty="0">
              <a:solidFill>
                <a:schemeClr val="bg1"/>
              </a:solidFill>
              <a:latin typeface="Century Gothic" panose="020B0502020202020204" pitchFamily="34" charset="0"/>
            </a:endParaRPr>
          </a:p>
        </p:txBody>
      </p:sp>
      <p:pic>
        <p:nvPicPr>
          <p:cNvPr id="7" name="Picture 6"/>
          <p:cNvPicPr>
            <a:picLocks noChangeAspect="1"/>
          </p:cNvPicPr>
          <p:nvPr/>
        </p:nvPicPr>
        <p:blipFill>
          <a:blip r:embed="rId4"/>
          <a:stretch>
            <a:fillRect/>
          </a:stretch>
        </p:blipFill>
        <p:spPr>
          <a:xfrm>
            <a:off x="8396417" y="2192100"/>
            <a:ext cx="5452934" cy="4872213"/>
          </a:xfrm>
          <a:prstGeom prst="rect">
            <a:avLst/>
          </a:prstGeom>
        </p:spPr>
      </p:pic>
      <p:sp>
        <p:nvSpPr>
          <p:cNvPr id="11" name="TextBox 10"/>
          <p:cNvSpPr txBox="1"/>
          <p:nvPr/>
        </p:nvSpPr>
        <p:spPr>
          <a:xfrm>
            <a:off x="460373" y="1545769"/>
            <a:ext cx="11255377" cy="369332"/>
          </a:xfrm>
          <a:prstGeom prst="rect">
            <a:avLst/>
          </a:prstGeom>
          <a:noFill/>
        </p:spPr>
        <p:txBody>
          <a:bodyPr wrap="square" rtlCol="0">
            <a:spAutoFit/>
          </a:bodyPr>
          <a:lstStyle/>
          <a:p>
            <a:r>
              <a:rPr lang="en-IN" dirty="0" smtClean="0">
                <a:solidFill>
                  <a:schemeClr val="bg1"/>
                </a:solidFill>
                <a:latin typeface="Century Gothic" panose="020B0502020202020204" pitchFamily="34" charset="0"/>
              </a:rPr>
              <a:t>Can see Var2 and Var3 correlated in both Test and Train and have removed Var2</a:t>
            </a:r>
            <a:endParaRPr lang="en-IN" dirty="0">
              <a:solidFill>
                <a:schemeClr val="bg1"/>
              </a:solidFill>
              <a:latin typeface="Century Gothic" panose="020B0502020202020204" pitchFamily="34" charset="0"/>
            </a:endParaRPr>
          </a:p>
        </p:txBody>
      </p:sp>
      <p:pic>
        <p:nvPicPr>
          <p:cNvPr id="9" name="Picture 8"/>
          <p:cNvPicPr>
            <a:picLocks noChangeAspect="1"/>
          </p:cNvPicPr>
          <p:nvPr/>
        </p:nvPicPr>
        <p:blipFill>
          <a:blip r:embed="rId5"/>
          <a:stretch>
            <a:fillRect/>
          </a:stretch>
        </p:blipFill>
        <p:spPr>
          <a:xfrm>
            <a:off x="2441575" y="2192100"/>
            <a:ext cx="5148751" cy="4871230"/>
          </a:xfrm>
          <a:prstGeom prst="rect">
            <a:avLst/>
          </a:prstGeom>
        </p:spPr>
      </p:pic>
    </p:spTree>
    <p:extLst>
      <p:ext uri="{BB962C8B-B14F-4D97-AF65-F5344CB8AC3E}">
        <p14:creationId xmlns:p14="http://schemas.microsoft.com/office/powerpoint/2010/main" val="221538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6721475" cy="707886"/>
          </a:xfrm>
          <a:prstGeom prst="rect">
            <a:avLst/>
          </a:prstGeom>
          <a:noFill/>
        </p:spPr>
        <p:txBody>
          <a:bodyPr wrap="square" rtlCol="0">
            <a:spAutoFit/>
          </a:bodyPr>
          <a:lstStyle/>
          <a:p>
            <a:r>
              <a:rPr lang="en-IN" sz="4000" dirty="0" smtClean="0">
                <a:solidFill>
                  <a:schemeClr val="bg1"/>
                </a:solidFill>
                <a:latin typeface="Century Gothic" panose="020B0502020202020204" pitchFamily="34" charset="0"/>
              </a:rPr>
              <a:t>Preliminary Understanding </a:t>
            </a:r>
            <a:endParaRPr lang="en-IN" sz="4000" dirty="0">
              <a:solidFill>
                <a:schemeClr val="bg1"/>
              </a:solidFill>
              <a:latin typeface="Century Gothic" panose="020B0502020202020204" pitchFamily="34" charset="0"/>
            </a:endParaRPr>
          </a:p>
        </p:txBody>
      </p:sp>
      <p:sp>
        <p:nvSpPr>
          <p:cNvPr id="10" name="TextBox 9"/>
          <p:cNvSpPr txBox="1"/>
          <p:nvPr/>
        </p:nvSpPr>
        <p:spPr>
          <a:xfrm>
            <a:off x="460374" y="1750095"/>
            <a:ext cx="13960475" cy="4647426"/>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 </a:t>
            </a:r>
            <a:r>
              <a:rPr lang="en-US" sz="2000" dirty="0">
                <a:solidFill>
                  <a:schemeClr val="bg1"/>
                </a:solidFill>
                <a:latin typeface="Century Gothic" panose="020B0502020202020204" pitchFamily="34" charset="0"/>
              </a:rPr>
              <a:t>and </a:t>
            </a:r>
            <a:r>
              <a:rPr lang="en-US" sz="2000" dirty="0" smtClean="0">
                <a:solidFill>
                  <a:schemeClr val="bg1"/>
                </a:solidFill>
                <a:latin typeface="Century Gothic" panose="020B0502020202020204" pitchFamily="34" charset="0"/>
              </a:rPr>
              <a:t>Test </a:t>
            </a:r>
            <a:r>
              <a:rPr lang="en-US" sz="2000" dirty="0">
                <a:solidFill>
                  <a:schemeClr val="bg1"/>
                </a:solidFill>
                <a:latin typeface="Century Gothic" panose="020B0502020202020204" pitchFamily="34" charset="0"/>
              </a:rPr>
              <a:t>data shows similar pattern in their mean and quartile distribution. This is great. We can assume that the test data is similar to that of train and predictions </a:t>
            </a:r>
            <a:r>
              <a:rPr lang="en-US" sz="2000" dirty="0" smtClean="0">
                <a:solidFill>
                  <a:schemeClr val="bg1"/>
                </a:solidFill>
                <a:latin typeface="Century Gothic" panose="020B0502020202020204" pitchFamily="34" charset="0"/>
              </a:rPr>
              <a:t>on Train might work on Test</a:t>
            </a: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Train</a:t>
            </a:r>
            <a:r>
              <a:rPr lang="en-US" sz="2000" dirty="0">
                <a:solidFill>
                  <a:schemeClr val="bg1"/>
                </a:solidFill>
                <a:latin typeface="Century Gothic" panose="020B0502020202020204" pitchFamily="34" charset="0"/>
              </a:rPr>
              <a:t> and Test have no empty </a:t>
            </a:r>
            <a:r>
              <a:rPr lang="en-US" sz="2000" dirty="0" err="1">
                <a:solidFill>
                  <a:schemeClr val="bg1"/>
                </a:solidFill>
                <a:latin typeface="Century Gothic" panose="020B0502020202020204" pitchFamily="34" charset="0"/>
              </a:rPr>
              <a:t>Train_ID</a:t>
            </a:r>
            <a:r>
              <a:rPr lang="en-US" sz="2000" dirty="0">
                <a:solidFill>
                  <a:schemeClr val="bg1"/>
                </a:solidFill>
                <a:latin typeface="Century Gothic" panose="020B0502020202020204" pitchFamily="34" charset="0"/>
              </a:rPr>
              <a:t>, </a:t>
            </a:r>
            <a:r>
              <a:rPr lang="en-US" sz="2000" dirty="0" err="1" smtClean="0">
                <a:solidFill>
                  <a:schemeClr val="bg1"/>
                </a:solidFill>
                <a:latin typeface="Century Gothic" panose="020B0502020202020204" pitchFamily="34" charset="0"/>
              </a:rPr>
              <a:t>Train_Distance</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We</a:t>
            </a:r>
            <a:r>
              <a:rPr lang="en-US" sz="2000" dirty="0">
                <a:solidFill>
                  <a:schemeClr val="bg1"/>
                </a:solidFill>
                <a:latin typeface="Century Gothic" panose="020B0502020202020204" pitchFamily="34" charset="0"/>
              </a:rPr>
              <a:t> have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in </a:t>
            </a:r>
            <a:r>
              <a:rPr lang="en-US" sz="2000" dirty="0" err="1">
                <a:solidFill>
                  <a:schemeClr val="bg1"/>
                </a:solidFill>
                <a:latin typeface="Century Gothic" panose="020B0502020202020204" pitchFamily="34" charset="0"/>
              </a:rPr>
              <a:t>Type_of_Cab</a:t>
            </a:r>
            <a:r>
              <a:rPr lang="en-US" sz="2000" dirty="0">
                <a:solidFill>
                  <a:schemeClr val="bg1"/>
                </a:solidFill>
                <a:latin typeface="Century Gothic" panose="020B0502020202020204" pitchFamily="34" charset="0"/>
              </a:rPr>
              <a:t> for both Train and Test. </a:t>
            </a:r>
            <a:r>
              <a:rPr lang="en-US" sz="2000" dirty="0">
                <a:solidFill>
                  <a:schemeClr val="bg1"/>
                </a:solidFill>
                <a:latin typeface="Century Gothic" panose="020B0502020202020204" pitchFamily="34" charset="0"/>
              </a:rPr>
              <a:t>Lets create a new </a:t>
            </a:r>
            <a:r>
              <a:rPr lang="en-US" sz="2000" dirty="0" smtClean="0">
                <a:solidFill>
                  <a:schemeClr val="bg1"/>
                </a:solidFill>
                <a:latin typeface="Century Gothic" panose="020B0502020202020204" pitchFamily="34" charset="0"/>
              </a:rPr>
              <a:t>category ‘F’</a:t>
            </a:r>
            <a:r>
              <a:rPr lang="en-US" sz="2000" dirty="0">
                <a:solidFill>
                  <a:schemeClr val="bg1"/>
                </a:solidFill>
                <a:latin typeface="Century Gothic" panose="020B0502020202020204" pitchFamily="34" charset="0"/>
              </a:rPr>
              <a:t> with all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a:t>
            </a:r>
            <a:r>
              <a:rPr lang="en-US" sz="2000" dirty="0" smtClean="0">
                <a:solidFill>
                  <a:schemeClr val="bg1"/>
                </a:solidFill>
                <a:latin typeface="Century Gothic" panose="020B0502020202020204" pitchFamily="34" charset="0"/>
              </a:rPr>
              <a:t>values</a:t>
            </a: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Customer_Since_Months</a:t>
            </a:r>
            <a:r>
              <a:rPr lang="en-US" sz="2000" dirty="0">
                <a:solidFill>
                  <a:schemeClr val="bg1"/>
                </a:solidFill>
                <a:latin typeface="Century Gothic" panose="020B0502020202020204" pitchFamily="34" charset="0"/>
              </a:rPr>
              <a:t> has few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replace them with 0. </a:t>
            </a:r>
            <a:r>
              <a:rPr lang="en-US" sz="2000" dirty="0">
                <a:solidFill>
                  <a:schemeClr val="bg1"/>
                </a:solidFill>
                <a:latin typeface="Century Gothic" panose="020B0502020202020204" pitchFamily="34" charset="0"/>
              </a:rPr>
              <a:t>They are the newbies to this cab services.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Life_Style_Index</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Confidence_Life_Style_Index</a:t>
            </a:r>
            <a:r>
              <a:rPr lang="en-US" sz="2000" dirty="0">
                <a:solidFill>
                  <a:schemeClr val="bg1"/>
                </a:solidFill>
                <a:latin typeface="Century Gothic" panose="020B0502020202020204" pitchFamily="34" charset="0"/>
              </a:rPr>
              <a:t>. This is a </a:t>
            </a:r>
            <a:r>
              <a:rPr lang="en-US" sz="2000" dirty="0" err="1">
                <a:solidFill>
                  <a:schemeClr val="bg1"/>
                </a:solidFill>
                <a:latin typeface="Century Gothic" panose="020B0502020202020204" pitchFamily="34" charset="0"/>
              </a:rPr>
              <a:t>propritery</a:t>
            </a:r>
            <a:r>
              <a:rPr lang="en-US" sz="2000" dirty="0">
                <a:solidFill>
                  <a:schemeClr val="bg1"/>
                </a:solidFill>
                <a:latin typeface="Century Gothic" panose="020B0502020202020204" pitchFamily="34" charset="0"/>
              </a:rPr>
              <a:t> value by the cab company and we have no idea how it is derived. Can think of omitting the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rows. Since, replacing them with 0 might mean something different. </a:t>
            </a:r>
            <a:r>
              <a:rPr lang="en-US" sz="2000" dirty="0">
                <a:solidFill>
                  <a:schemeClr val="bg1"/>
                </a:solidFill>
                <a:latin typeface="Century Gothic" panose="020B0502020202020204" pitchFamily="34" charset="0"/>
              </a:rPr>
              <a:t>Or, can perform EDA and decide later.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err="1" smtClean="0">
                <a:solidFill>
                  <a:schemeClr val="bg1"/>
                </a:solidFill>
                <a:latin typeface="Century Gothic" panose="020B0502020202020204" pitchFamily="34" charset="0"/>
              </a:rPr>
              <a:t>Destination_Type</a:t>
            </a:r>
            <a:r>
              <a:rPr lang="en-US" sz="2000" dirty="0">
                <a:solidFill>
                  <a:schemeClr val="bg1"/>
                </a:solidFill>
                <a:latin typeface="Century Gothic" panose="020B0502020202020204" pitchFamily="34" charset="0"/>
              </a:rPr>
              <a:t>, </a:t>
            </a:r>
            <a:r>
              <a:rPr lang="en-US" sz="2000" dirty="0" err="1">
                <a:solidFill>
                  <a:schemeClr val="bg1"/>
                </a:solidFill>
                <a:latin typeface="Century Gothic" panose="020B0502020202020204" pitchFamily="34" charset="0"/>
              </a:rPr>
              <a:t>Customer_Rating</a:t>
            </a:r>
            <a:r>
              <a:rPr lang="en-US" sz="2000" dirty="0">
                <a:solidFill>
                  <a:schemeClr val="bg1"/>
                </a:solidFill>
                <a:latin typeface="Century Gothic" panose="020B0502020202020204" pitchFamily="34" charset="0"/>
              </a:rPr>
              <a:t>, Cancellation_Last_1Month have no missing values. </a:t>
            </a:r>
            <a:endParaRPr lang="en-US" sz="2000" dirty="0" smtClean="0">
              <a:solidFill>
                <a:schemeClr val="bg1"/>
              </a:solidFill>
              <a:latin typeface="Century Gothic" panose="020B0502020202020204" pitchFamily="34" charset="0"/>
            </a:endParaRPr>
          </a:p>
          <a:p>
            <a:pPr marL="457200" indent="-457200">
              <a:buFont typeface="Arial" panose="020B0604020202020204" pitchFamily="34" charset="0"/>
              <a:buChar char="•"/>
            </a:pPr>
            <a:r>
              <a:rPr lang="en-US" sz="2000" dirty="0" smtClean="0">
                <a:solidFill>
                  <a:schemeClr val="bg1"/>
                </a:solidFill>
                <a:latin typeface="Century Gothic" panose="020B0502020202020204" pitchFamily="34" charset="0"/>
              </a:rPr>
              <a:t>Var1</a:t>
            </a:r>
            <a:r>
              <a:rPr lang="en-US" sz="2000" dirty="0">
                <a:solidFill>
                  <a:schemeClr val="bg1"/>
                </a:solidFill>
                <a:latin typeface="Century Gothic" panose="020B0502020202020204" pitchFamily="34" charset="0"/>
              </a:rPr>
              <a:t> is masked by the company and is very sparse. </a:t>
            </a:r>
            <a:r>
              <a:rPr lang="en-US" sz="2000" dirty="0">
                <a:solidFill>
                  <a:schemeClr val="bg1"/>
                </a:solidFill>
                <a:latin typeface="Century Gothic" panose="020B0502020202020204" pitchFamily="34" charset="0"/>
              </a:rPr>
              <a:t>We definitely cant remove all records with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and neither assume them to be 0. we could take a call on this after EDA. </a:t>
            </a:r>
          </a:p>
          <a:p>
            <a:pPr marL="457200" indent="-457200">
              <a:buFont typeface="Arial" panose="020B0604020202020204" pitchFamily="34" charset="0"/>
              <a:buChar char="•"/>
            </a:pPr>
            <a:endParaRPr lang="en-US" sz="3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75057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9921876" cy="1323439"/>
          </a:xfrm>
          <a:prstGeom prst="rect">
            <a:avLst/>
          </a:prstGeom>
          <a:noFill/>
        </p:spPr>
        <p:txBody>
          <a:bodyPr wrap="square" rtlCol="0">
            <a:spAutoFit/>
          </a:bodyPr>
          <a:lstStyle/>
          <a:p>
            <a:r>
              <a:rPr lang="en-IN" sz="4000" dirty="0">
                <a:solidFill>
                  <a:schemeClr val="bg1"/>
                </a:solidFill>
                <a:latin typeface="Century Gothic" panose="020B0502020202020204" pitchFamily="34" charset="0"/>
              </a:rPr>
              <a:t>EDA to understand </a:t>
            </a:r>
            <a:r>
              <a:rPr lang="en-IN" sz="4000" dirty="0" err="1">
                <a:solidFill>
                  <a:schemeClr val="accent2">
                    <a:lumMod val="75000"/>
                  </a:schemeClr>
                </a:solidFill>
                <a:latin typeface="Century Gothic" panose="020B0502020202020204" pitchFamily="34" charset="0"/>
              </a:rPr>
              <a:t>Life_Style_Index</a:t>
            </a:r>
            <a:endParaRPr lang="en-IN" sz="4000" dirty="0">
              <a:solidFill>
                <a:schemeClr val="accent2">
                  <a:lumMod val="75000"/>
                </a:schemeClr>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81012" y="1241354"/>
            <a:ext cx="13960475" cy="707886"/>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From the </a:t>
            </a:r>
            <a:r>
              <a:rPr lang="en-US" sz="2000" dirty="0" smtClean="0">
                <a:solidFill>
                  <a:schemeClr val="bg1"/>
                </a:solidFill>
                <a:latin typeface="Century Gothic" panose="020B0502020202020204" pitchFamily="34" charset="0"/>
              </a:rPr>
              <a:t>3 </a:t>
            </a:r>
            <a:r>
              <a:rPr lang="en-US" sz="2000" dirty="0">
                <a:solidFill>
                  <a:schemeClr val="bg1"/>
                </a:solidFill>
                <a:latin typeface="Century Gothic" panose="020B0502020202020204" pitchFamily="34" charset="0"/>
              </a:rPr>
              <a:t>scatter plots, we can notice that most of the values of </a:t>
            </a:r>
            <a:r>
              <a:rPr lang="en-US" sz="2000" dirty="0" err="1">
                <a:solidFill>
                  <a:schemeClr val="bg1"/>
                </a:solidFill>
                <a:latin typeface="Century Gothic" panose="020B0502020202020204" pitchFamily="34" charset="0"/>
              </a:rPr>
              <a:t>Life_style_index</a:t>
            </a:r>
            <a:r>
              <a:rPr lang="en-US" sz="2000" dirty="0">
                <a:solidFill>
                  <a:schemeClr val="bg1"/>
                </a:solidFill>
                <a:latin typeface="Century Gothic" panose="020B0502020202020204" pitchFamily="34" charset="0"/>
              </a:rPr>
              <a:t> is distributed between 2 to 3.5</a:t>
            </a:r>
          </a:p>
          <a:p>
            <a:r>
              <a:rPr lang="en-US" sz="2000" dirty="0">
                <a:solidFill>
                  <a:schemeClr val="bg1"/>
                </a:solidFill>
                <a:latin typeface="Century Gothic" panose="020B0502020202020204" pitchFamily="34" charset="0"/>
              </a:rPr>
              <a:t>For simplicity, we fill assume </a:t>
            </a:r>
            <a:r>
              <a:rPr lang="en-US" sz="2000" dirty="0" err="1">
                <a:solidFill>
                  <a:schemeClr val="bg1"/>
                </a:solidFill>
                <a:latin typeface="Century Gothic" panose="020B0502020202020204" pitchFamily="34" charset="0"/>
              </a:rPr>
              <a:t>NaN</a:t>
            </a:r>
            <a:r>
              <a:rPr lang="en-US" sz="2000" dirty="0">
                <a:solidFill>
                  <a:schemeClr val="bg1"/>
                </a:solidFill>
                <a:latin typeface="Century Gothic" panose="020B0502020202020204" pitchFamily="34" charset="0"/>
              </a:rPr>
              <a:t> values with mode </a:t>
            </a:r>
            <a:r>
              <a:rPr lang="en-US" sz="2000" dirty="0" smtClean="0">
                <a:solidFill>
                  <a:schemeClr val="bg1"/>
                </a:solidFill>
                <a:latin typeface="Century Gothic" panose="020B0502020202020204" pitchFamily="34" charset="0"/>
              </a:rPr>
              <a:t>values for both Train and Test(2.7</a:t>
            </a:r>
            <a:r>
              <a:rPr lang="en-US" sz="2000" dirty="0">
                <a:solidFill>
                  <a:schemeClr val="bg1"/>
                </a:solidFill>
                <a:latin typeface="Century Gothic" panose="020B0502020202020204" pitchFamily="34" charset="0"/>
              </a:rPr>
              <a:t>)</a:t>
            </a:r>
          </a:p>
        </p:txBody>
      </p:sp>
      <p:pic>
        <p:nvPicPr>
          <p:cNvPr id="3" name="Picture 2"/>
          <p:cNvPicPr>
            <a:picLocks noChangeAspect="1"/>
          </p:cNvPicPr>
          <p:nvPr/>
        </p:nvPicPr>
        <p:blipFill>
          <a:blip r:embed="rId4"/>
          <a:stretch>
            <a:fillRect/>
          </a:stretch>
        </p:blipFill>
        <p:spPr>
          <a:xfrm>
            <a:off x="595312" y="3802505"/>
            <a:ext cx="3743325" cy="2562225"/>
          </a:xfrm>
          <a:prstGeom prst="rect">
            <a:avLst/>
          </a:prstGeom>
        </p:spPr>
      </p:pic>
      <p:pic>
        <p:nvPicPr>
          <p:cNvPr id="7" name="Picture 6"/>
          <p:cNvPicPr>
            <a:picLocks noChangeAspect="1"/>
          </p:cNvPicPr>
          <p:nvPr/>
        </p:nvPicPr>
        <p:blipFill>
          <a:blip r:embed="rId5"/>
          <a:stretch>
            <a:fillRect/>
          </a:stretch>
        </p:blipFill>
        <p:spPr>
          <a:xfrm>
            <a:off x="5173790" y="3802506"/>
            <a:ext cx="3743325" cy="2562225"/>
          </a:xfrm>
          <a:prstGeom prst="rect">
            <a:avLst/>
          </a:prstGeom>
        </p:spPr>
      </p:pic>
      <p:pic>
        <p:nvPicPr>
          <p:cNvPr id="9" name="Picture 8"/>
          <p:cNvPicPr>
            <a:picLocks noChangeAspect="1"/>
          </p:cNvPicPr>
          <p:nvPr/>
        </p:nvPicPr>
        <p:blipFill>
          <a:blip r:embed="rId6"/>
          <a:stretch>
            <a:fillRect/>
          </a:stretch>
        </p:blipFill>
        <p:spPr>
          <a:xfrm>
            <a:off x="10086974" y="3802504"/>
            <a:ext cx="3743325" cy="2562225"/>
          </a:xfrm>
          <a:prstGeom prst="rect">
            <a:avLst/>
          </a:prstGeom>
        </p:spPr>
      </p:pic>
    </p:spTree>
    <p:extLst>
      <p:ext uri="{BB962C8B-B14F-4D97-AF65-F5344CB8AC3E}">
        <p14:creationId xmlns:p14="http://schemas.microsoft.com/office/powerpoint/2010/main" val="355114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Uber, Ola Can Soon Surge Prices Up To 4X, City Cabs Can Now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truggling NYC cabs may add surge pricing to compete with Uber and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6000"/>
                    </a14:imgEffect>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39842" y="-846945"/>
            <a:ext cx="15240000" cy="8572500"/>
          </a:xfrm>
          <a:prstGeom prst="rect">
            <a:avLst/>
          </a:prstGeom>
        </p:spPr>
      </p:pic>
      <p:sp>
        <p:nvSpPr>
          <p:cNvPr id="6" name="TextBox 5"/>
          <p:cNvSpPr txBox="1"/>
          <p:nvPr/>
        </p:nvSpPr>
        <p:spPr>
          <a:xfrm>
            <a:off x="460374" y="160338"/>
            <a:ext cx="12169776" cy="1323439"/>
          </a:xfrm>
          <a:prstGeom prst="rect">
            <a:avLst/>
          </a:prstGeom>
          <a:noFill/>
        </p:spPr>
        <p:txBody>
          <a:bodyPr wrap="square" rtlCol="0">
            <a:spAutoFit/>
          </a:bodyPr>
          <a:lstStyle/>
          <a:p>
            <a:r>
              <a:rPr lang="en-IN" sz="4000" dirty="0">
                <a:solidFill>
                  <a:schemeClr val="bg1"/>
                </a:solidFill>
                <a:latin typeface="Century Gothic" panose="020B0502020202020204" pitchFamily="34" charset="0"/>
              </a:rPr>
              <a:t>EDA to understand </a:t>
            </a:r>
            <a:r>
              <a:rPr lang="en-IN" sz="4000" dirty="0" err="1">
                <a:solidFill>
                  <a:schemeClr val="accent2"/>
                </a:solidFill>
                <a:latin typeface="Century Gothic" panose="020B0502020202020204" pitchFamily="34" charset="0"/>
              </a:rPr>
              <a:t>Confidence_Life_Style_Index</a:t>
            </a:r>
            <a:endParaRPr lang="en-IN" sz="4000" dirty="0">
              <a:solidFill>
                <a:schemeClr val="accent2"/>
              </a:solidFill>
              <a:latin typeface="Century Gothic" panose="020B0502020202020204" pitchFamily="34" charset="0"/>
            </a:endParaRPr>
          </a:p>
          <a:p>
            <a:endParaRPr lang="en-IN" sz="4000" dirty="0">
              <a:solidFill>
                <a:schemeClr val="bg1"/>
              </a:solidFill>
              <a:latin typeface="Century Gothic" panose="020B0502020202020204" pitchFamily="34" charset="0"/>
            </a:endParaRPr>
          </a:p>
        </p:txBody>
      </p:sp>
      <p:sp>
        <p:nvSpPr>
          <p:cNvPr id="10" name="TextBox 9"/>
          <p:cNvSpPr txBox="1"/>
          <p:nvPr/>
        </p:nvSpPr>
        <p:spPr>
          <a:xfrm>
            <a:off x="460374" y="1434635"/>
            <a:ext cx="13960475" cy="707886"/>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Look like the </a:t>
            </a:r>
            <a:r>
              <a:rPr lang="en-US" sz="2000" dirty="0" err="1">
                <a:solidFill>
                  <a:schemeClr val="bg1"/>
                </a:solidFill>
                <a:latin typeface="Century Gothic" panose="020B0502020202020204" pitchFamily="34" charset="0"/>
              </a:rPr>
              <a:t>Confidence_Life_Style_Index</a:t>
            </a:r>
            <a:r>
              <a:rPr lang="en-US" sz="2000" dirty="0">
                <a:solidFill>
                  <a:schemeClr val="bg1"/>
                </a:solidFill>
                <a:latin typeface="Century Gothic" panose="020B0502020202020204" pitchFamily="34" charset="0"/>
              </a:rPr>
              <a:t> is randomly assigned with equal distribution. For simplicity, lets equally assign A,B,C to the </a:t>
            </a:r>
            <a:r>
              <a:rPr lang="en-US" sz="2000" dirty="0" err="1">
                <a:solidFill>
                  <a:schemeClr val="bg1"/>
                </a:solidFill>
                <a:latin typeface="Century Gothic" panose="020B0502020202020204" pitchFamily="34" charset="0"/>
              </a:rPr>
              <a:t>NaNs</a:t>
            </a:r>
            <a:r>
              <a:rPr lang="en-US" sz="2000" dirty="0">
                <a:solidFill>
                  <a:schemeClr val="bg1"/>
                </a:solidFill>
                <a:latin typeface="Century Gothic" panose="020B0502020202020204" pitchFamily="34" charset="0"/>
              </a:rPr>
              <a:t> in the field.</a:t>
            </a:r>
            <a:endParaRPr lang="en-US" sz="4000"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4"/>
          <a:stretch>
            <a:fillRect/>
          </a:stretch>
        </p:blipFill>
        <p:spPr>
          <a:xfrm>
            <a:off x="3611562" y="2491060"/>
            <a:ext cx="5867400" cy="4648200"/>
          </a:xfrm>
          <a:prstGeom prst="rect">
            <a:avLst/>
          </a:prstGeom>
        </p:spPr>
      </p:pic>
    </p:spTree>
    <p:extLst>
      <p:ext uri="{BB962C8B-B14F-4D97-AF65-F5344CB8AC3E}">
        <p14:creationId xmlns:p14="http://schemas.microsoft.com/office/powerpoint/2010/main" val="2834965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TotalTime>
  <Words>1177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kumar madakasira</dc:creator>
  <cp:lastModifiedBy>pradeep kumar madakasira</cp:lastModifiedBy>
  <cp:revision>18</cp:revision>
  <dcterms:created xsi:type="dcterms:W3CDTF">2020-05-17T19:21:00Z</dcterms:created>
  <dcterms:modified xsi:type="dcterms:W3CDTF">2020-05-17T19:56:14Z</dcterms:modified>
</cp:coreProperties>
</file>