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90a0d136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90a0d136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90a0d13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90a0d13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e90a0d136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e90a0d136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e90a0d136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e90a0d136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90a0d136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90a0d136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90a0d13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90a0d13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e90a0d136_1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e90a0d136_1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90a0d136_1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5e90a0d136_1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90a0d13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e90a0d13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e90a0d136_0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e90a0d136_0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e90a0d136_9_3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e90a0d136_9_3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90a0d136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e90a0d136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90a0d136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90a0d136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5e90a0d136_9_3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5e90a0d136_9_3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90a0d136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90a0d136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90a0d136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90a0d136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90a0d136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90a0d136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90a0d136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90a0d136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90a0d136_1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90a0d136_1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90a0d136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90a0d136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90a0d136_1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90a0d136_1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gif"/><Relationship Id="rId4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Relationship Id="rId4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908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Cloud Research</a:t>
            </a:r>
            <a:endParaRPr sz="44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88400" y="2850600"/>
            <a:ext cx="42735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Arabella, Hannah, Madalina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ctrTitle"/>
          </p:nvPr>
        </p:nvSpPr>
        <p:spPr>
          <a:xfrm>
            <a:off x="1114050" y="1596100"/>
            <a:ext cx="6915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Microsoft Azure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Azure</a:t>
            </a:r>
            <a:endParaRPr/>
          </a:p>
        </p:txBody>
      </p:sp>
      <p:sp>
        <p:nvSpPr>
          <p:cNvPr id="345" name="Google Shape;345;p23"/>
          <p:cNvSpPr txBox="1"/>
          <p:nvPr>
            <p:ph idx="1" type="body"/>
          </p:nvPr>
        </p:nvSpPr>
        <p:spPr>
          <a:xfrm>
            <a:off x="273700" y="1378950"/>
            <a:ext cx="74994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Cloud computing</a:t>
            </a:r>
            <a:r>
              <a:rPr b="1" lang="en-GB"/>
              <a:t> platform</a:t>
            </a:r>
            <a:r>
              <a:rPr lang="en-GB"/>
              <a:t> and service created by Microsoft, providing a wide range of cloud services including </a:t>
            </a:r>
            <a:r>
              <a:rPr b="1" lang="en-GB"/>
              <a:t>computing, analytics, storage, networking &amp; AI.</a:t>
            </a: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300" y="291200"/>
            <a:ext cx="1736075" cy="10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7275" y="2050638"/>
            <a:ext cx="4570225" cy="26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3"/>
          <p:cNvSpPr txBox="1"/>
          <p:nvPr/>
        </p:nvSpPr>
        <p:spPr>
          <a:xfrm>
            <a:off x="448025" y="2051875"/>
            <a:ext cx="30000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Launched in 2010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Second largest cloud platform globally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Seamless </a:t>
            </a: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Microsoft Integration 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(Windows Server, Office 365 etc.)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Known for </a:t>
            </a: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Hybrid cloud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enterprise tools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Key services: 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Azure VMs, Azure SQL, Azure AD, Cognitive Services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Azure: Pros &amp; Cons</a:t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579075" y="1722125"/>
            <a:ext cx="38727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Seamless Integration with Microsoft Products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Strong Enterprise and Hybrid Cloud 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Global Reach and Scalability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575" y="282350"/>
            <a:ext cx="1736075" cy="10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4847950" y="1874525"/>
            <a:ext cx="38727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</a:t>
            </a:r>
            <a:r>
              <a:rPr b="1" lang="en-GB"/>
              <a:t>s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Complex Pricing 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Steep Learning Curve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Interface &amp; Usability Challenges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Azure: Real Life Cases</a:t>
            </a:r>
            <a:endParaRPr/>
          </a:p>
        </p:txBody>
      </p:sp>
      <p:sp>
        <p:nvSpPr>
          <p:cNvPr id="362" name="Google Shape;362;p25"/>
          <p:cNvSpPr txBox="1"/>
          <p:nvPr>
            <p:ph idx="1" type="body"/>
          </p:nvPr>
        </p:nvSpPr>
        <p:spPr>
          <a:xfrm>
            <a:off x="1803475" y="1427025"/>
            <a:ext cx="5607000" cy="1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500"/>
              <a:t>HSBC - </a:t>
            </a:r>
            <a:r>
              <a:rPr lang="en-GB" sz="1500"/>
              <a:t>u</a:t>
            </a:r>
            <a:r>
              <a:rPr lang="en-GB"/>
              <a:t>ses Azure to build secure, scalable banking applications.</a:t>
            </a:r>
            <a:endParaRPr b="1"/>
          </a:p>
        </p:txBody>
      </p:sp>
      <p:pic>
        <p:nvPicPr>
          <p:cNvPr id="363" name="Google Shape;3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575" y="282350"/>
            <a:ext cx="1736075" cy="10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52" y="1204450"/>
            <a:ext cx="1391624" cy="78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850" y="1821936"/>
            <a:ext cx="1391625" cy="104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163" y="2866450"/>
            <a:ext cx="1180990" cy="88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050" y="4055700"/>
            <a:ext cx="1077228" cy="2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1803475" y="2169000"/>
            <a:ext cx="5607000" cy="1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500"/>
              <a:t>GE Healthcare - </a:t>
            </a:r>
            <a:r>
              <a:rPr lang="en-GB" sz="1500"/>
              <a:t>u</a:t>
            </a:r>
            <a:r>
              <a:rPr lang="en-GB"/>
              <a:t>ses Azure to build cloud-based medical imaging solutions.</a:t>
            </a:r>
            <a:endParaRPr b="1"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1803475" y="2967900"/>
            <a:ext cx="5607000" cy="1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500"/>
              <a:t>Marks &amp; Spencer - </a:t>
            </a:r>
            <a:r>
              <a:rPr lang="en-GB" sz="1500"/>
              <a:t>u</a:t>
            </a:r>
            <a:r>
              <a:rPr lang="en-GB"/>
              <a:t>s</a:t>
            </a:r>
            <a:r>
              <a:rPr lang="en-GB"/>
              <a:t>es Azure</a:t>
            </a:r>
            <a:r>
              <a:rPr lang="en-GB"/>
              <a:t> </a:t>
            </a:r>
            <a:r>
              <a:rPr lang="en-GB"/>
              <a:t>for portions of its e-commerce platform and data infrastructure.</a:t>
            </a:r>
            <a:endParaRPr/>
          </a:p>
        </p:txBody>
      </p:sp>
      <p:sp>
        <p:nvSpPr>
          <p:cNvPr id="370" name="Google Shape;370;p25"/>
          <p:cNvSpPr txBox="1"/>
          <p:nvPr>
            <p:ph idx="1" type="body"/>
          </p:nvPr>
        </p:nvSpPr>
        <p:spPr>
          <a:xfrm>
            <a:off x="1768500" y="3827925"/>
            <a:ext cx="5607000" cy="10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500"/>
              <a:t>Heathrow Airport - </a:t>
            </a:r>
            <a:r>
              <a:rPr lang="en-GB"/>
              <a:t>u</a:t>
            </a:r>
            <a:r>
              <a:rPr lang="en-GB"/>
              <a:t>ses Azure for IoT, analytics and </a:t>
            </a:r>
            <a:r>
              <a:rPr lang="en-GB"/>
              <a:t>operational management.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/>
          <p:nvPr>
            <p:ph type="ctrTitle"/>
          </p:nvPr>
        </p:nvSpPr>
        <p:spPr>
          <a:xfrm>
            <a:off x="1114050" y="1596100"/>
            <a:ext cx="6915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Google Cloud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GCP</a:t>
            </a:r>
            <a:endParaRPr/>
          </a:p>
        </p:txBody>
      </p:sp>
      <p:sp>
        <p:nvSpPr>
          <p:cNvPr id="381" name="Google Shape;381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GCP (google cloud platform) is </a:t>
            </a:r>
            <a:r>
              <a:rPr lang="en-GB"/>
              <a:t>Google's</a:t>
            </a:r>
            <a:r>
              <a:rPr lang="en-GB"/>
              <a:t> cloud platform and like the others it proves users with access to: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Computing and hosting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Storage and Databases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Machine Learning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Analytics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GCP Pros and Cons</a:t>
            </a:r>
            <a:endParaRPr/>
          </a:p>
        </p:txBody>
      </p:sp>
      <p:sp>
        <p:nvSpPr>
          <p:cNvPr id="387" name="Google Shape;387;p28"/>
          <p:cNvSpPr txBox="1"/>
          <p:nvPr>
            <p:ph idx="1" type="body"/>
          </p:nvPr>
        </p:nvSpPr>
        <p:spPr>
          <a:xfrm>
            <a:off x="724675" y="2188175"/>
            <a:ext cx="3466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Pros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Range of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Scalability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Only pay for services you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Best For AI/Ml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Great Network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8"/>
          <p:cNvSpPr txBox="1"/>
          <p:nvPr>
            <p:ph idx="1" type="body"/>
          </p:nvPr>
        </p:nvSpPr>
        <p:spPr>
          <a:xfrm>
            <a:off x="4466125" y="2188175"/>
            <a:ext cx="3466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Cons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Complex pricing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Less Services than the others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Limited </a:t>
            </a:r>
            <a:r>
              <a:rPr lang="en-GB"/>
              <a:t>availability</a:t>
            </a:r>
            <a:r>
              <a:rPr lang="en-GB"/>
              <a:t> of data centres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Life Uses</a:t>
            </a:r>
            <a:endParaRPr/>
          </a:p>
        </p:txBody>
      </p:sp>
      <p:sp>
        <p:nvSpPr>
          <p:cNvPr id="394" name="Google Shape;394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Victoria secret are using GCP’s Gen AI to implement a Visual Search technology that allows customers to photograph and Bra whether bought from </a:t>
            </a:r>
            <a:r>
              <a:rPr lang="en-GB"/>
              <a:t>victoria's</a:t>
            </a:r>
            <a:r>
              <a:rPr lang="en-GB"/>
              <a:t> </a:t>
            </a:r>
            <a:r>
              <a:rPr lang="en-GB"/>
              <a:t>secret</a:t>
            </a:r>
            <a:r>
              <a:rPr lang="en-GB"/>
              <a:t> or not and instantly find similar products, this use of GCP improves the customer satisfaction and helps reduce mundane work for the </a:t>
            </a:r>
            <a:r>
              <a:rPr lang="en-GB"/>
              <a:t>associates</a:t>
            </a:r>
            <a:endParaRPr/>
          </a:p>
        </p:txBody>
      </p:sp>
      <p:pic>
        <p:nvPicPr>
          <p:cNvPr descr="File:Victoria's Secret logo.svg - Wikipedia" id="395" name="Google Shape;3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038" y="1392151"/>
            <a:ext cx="4853924" cy="7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/>
        </p:nvSpPr>
        <p:spPr>
          <a:xfrm>
            <a:off x="5052400" y="2836800"/>
            <a:ext cx="414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30"/>
          <p:cNvSpPr txBox="1"/>
          <p:nvPr>
            <p:ph type="ctrTitle"/>
          </p:nvPr>
        </p:nvSpPr>
        <p:spPr>
          <a:xfrm>
            <a:off x="786850" y="1635300"/>
            <a:ext cx="7992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Key Differences of using AWS, Microsoft Azure &amp; Google Cloud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Differences</a:t>
            </a:r>
            <a:endParaRPr/>
          </a:p>
        </p:txBody>
      </p:sp>
      <p:pic>
        <p:nvPicPr>
          <p:cNvPr id="407" name="Google Shape;4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328" y="1399775"/>
            <a:ext cx="6147424" cy="343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1983175" y="3610100"/>
            <a:ext cx="59400" cy="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1520050" y="2327650"/>
            <a:ext cx="5652600" cy="24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What is Cloud?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Types of Cloud Computing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Cloud Platforms - AWS, Microsoft Azure, Google Cloud and </a:t>
            </a: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their</a:t>
            </a: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key differences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How cloud is used by Data Engineers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2600700" y="1033150"/>
            <a:ext cx="4726500" cy="1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Contents/Agenda</a:t>
            </a:r>
            <a:endParaRPr b="1" sz="3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/>
        </p:nvSpPr>
        <p:spPr>
          <a:xfrm>
            <a:off x="5052400" y="2836800"/>
            <a:ext cx="414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32"/>
          <p:cNvSpPr txBox="1"/>
          <p:nvPr>
            <p:ph type="ctrTitle"/>
          </p:nvPr>
        </p:nvSpPr>
        <p:spPr>
          <a:xfrm>
            <a:off x="786850" y="1635300"/>
            <a:ext cx="7992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How Is the Cloud Used by Data Engineers?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Usage by Data Engineers</a:t>
            </a:r>
            <a:endParaRPr/>
          </a:p>
        </p:txBody>
      </p:sp>
      <p:sp>
        <p:nvSpPr>
          <p:cNvPr id="419" name="Google Shape;419;p33"/>
          <p:cNvSpPr/>
          <p:nvPr/>
        </p:nvSpPr>
        <p:spPr>
          <a:xfrm>
            <a:off x="219000" y="1521225"/>
            <a:ext cx="2452500" cy="1555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Storage at Scale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engineers can store huge volumes of data collected from various sources (websites, apps, IoT devices) in cloud storage solutions.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-"/>
            </a:pPr>
            <a:r>
              <a:rPr b="1"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Azure Blob Storage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-"/>
            </a:pPr>
            <a:r>
              <a:rPr b="1"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Amazon S3 (AWS)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-"/>
            </a:pPr>
            <a:r>
              <a:rPr b="1"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Google Cloud Storage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33"/>
          <p:cNvSpPr/>
          <p:nvPr/>
        </p:nvSpPr>
        <p:spPr>
          <a:xfrm>
            <a:off x="917625" y="3298700"/>
            <a:ext cx="2969100" cy="1555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Processing &amp; Transformation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Cloud compute services can be used to clean, transform and prepare raw data into usable </a:t>
            </a:r>
            <a:r>
              <a:rPr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formats</a:t>
            </a:r>
            <a:r>
              <a:rPr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-"/>
            </a:pPr>
            <a:r>
              <a:rPr b="1"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Azure Databricks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-"/>
            </a:pPr>
            <a:r>
              <a:rPr b="1"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AWS EMR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-"/>
            </a:pPr>
            <a:r>
              <a:rPr b="1"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Google Dataproc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Google Shape;421;p33"/>
          <p:cNvSpPr/>
          <p:nvPr/>
        </p:nvSpPr>
        <p:spPr>
          <a:xfrm>
            <a:off x="4258875" y="3298704"/>
            <a:ext cx="2546700" cy="1321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Warehousing 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Used to build and maintain data warehouses in the cloud to enable easy querying and analytics.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-"/>
            </a:pPr>
            <a:r>
              <a:rPr b="1"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Azure Synapse Analytics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-"/>
            </a:pPr>
            <a:r>
              <a:rPr b="1"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Amazon Redshift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-"/>
            </a:pPr>
            <a:r>
              <a:rPr b="1"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Google BigQuery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2" name="Google Shape;422;p33"/>
          <p:cNvSpPr/>
          <p:nvPr/>
        </p:nvSpPr>
        <p:spPr>
          <a:xfrm>
            <a:off x="3658500" y="1324750"/>
            <a:ext cx="2377500" cy="1474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Machine Learning &amp; Analytics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Cloud platforms offer AI &amp; ML services for data </a:t>
            </a:r>
            <a:r>
              <a:rPr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engineers</a:t>
            </a:r>
            <a:r>
              <a:rPr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to create models and insights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-"/>
            </a:pPr>
            <a:r>
              <a:rPr b="1"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Azure Cognitive Services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-"/>
            </a:pPr>
            <a:r>
              <a:rPr b="1"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AWS Sage Makers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"/>
              <a:buChar char="-"/>
            </a:pPr>
            <a:r>
              <a:rPr b="1"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Google AI Platform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6578400" y="1959813"/>
            <a:ext cx="2377500" cy="1116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Automation and Scalability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Cloud allows data engineers to automate workflows, schedule data pipelines, and scale resources dynamically.</a:t>
            </a:r>
            <a:endParaRPr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4" name="Google Shape;424;p33"/>
          <p:cNvCxnSpPr>
            <a:stCxn id="419" idx="2"/>
            <a:endCxn id="420" idx="0"/>
          </p:cNvCxnSpPr>
          <p:nvPr/>
        </p:nvCxnSpPr>
        <p:spPr>
          <a:xfrm flipH="1" rot="-5400000">
            <a:off x="1812600" y="2709075"/>
            <a:ext cx="222300" cy="9570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33"/>
          <p:cNvCxnSpPr>
            <a:stCxn id="420" idx="2"/>
            <a:endCxn id="421" idx="2"/>
          </p:cNvCxnSpPr>
          <p:nvPr/>
        </p:nvCxnSpPr>
        <p:spPr>
          <a:xfrm rot="-5400000">
            <a:off x="3850425" y="3171950"/>
            <a:ext cx="233700" cy="3130200"/>
          </a:xfrm>
          <a:prstGeom prst="curvedConnector3">
            <a:avLst>
              <a:gd fmla="val -1018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3"/>
          <p:cNvCxnSpPr>
            <a:stCxn id="421" idx="0"/>
            <a:endCxn id="422" idx="1"/>
          </p:cNvCxnSpPr>
          <p:nvPr/>
        </p:nvCxnSpPr>
        <p:spPr>
          <a:xfrm flipH="1" rot="5400000">
            <a:off x="3976875" y="1743354"/>
            <a:ext cx="1236900" cy="1873800"/>
          </a:xfrm>
          <a:prstGeom prst="curvedConnector4">
            <a:avLst>
              <a:gd fmla="val 20202" name="adj1"/>
              <a:gd fmla="val 11270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33"/>
          <p:cNvCxnSpPr>
            <a:stCxn id="422" idx="3"/>
            <a:endCxn id="423" idx="1"/>
          </p:cNvCxnSpPr>
          <p:nvPr/>
        </p:nvCxnSpPr>
        <p:spPr>
          <a:xfrm>
            <a:off x="6036000" y="2061850"/>
            <a:ext cx="542400" cy="456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4"/>
          <p:cNvSpPr txBox="1"/>
          <p:nvPr>
            <p:ph type="title"/>
          </p:nvPr>
        </p:nvSpPr>
        <p:spPr>
          <a:xfrm>
            <a:off x="1905375" y="1934975"/>
            <a:ext cx="5787300" cy="13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Thank you for listening to our presentation!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414650" y="588125"/>
            <a:ext cx="5915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Cloud?     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2037550"/>
            <a:ext cx="7030500" cy="25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06994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4938"/>
              <a:t>Servers and services accessed over the internet.</a:t>
            </a:r>
            <a:endParaRPr sz="4938"/>
          </a:p>
          <a:p>
            <a:pPr indent="-30699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938"/>
              <a:t>It is w</a:t>
            </a:r>
            <a:r>
              <a:rPr lang="en-GB" sz="4938"/>
              <a:t>here files and large amounts of data are stored online. Examples - Microsoft One Drive.</a:t>
            </a:r>
            <a:endParaRPr sz="4938"/>
          </a:p>
          <a:p>
            <a:pPr indent="-30699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938"/>
              <a:t>There are lots of different types of storage models clouds such as personal, private,  </a:t>
            </a:r>
            <a:r>
              <a:rPr lang="en-GB" sz="4938"/>
              <a:t>commercial</a:t>
            </a:r>
            <a:r>
              <a:rPr lang="en-GB" sz="4938"/>
              <a:t>, and hybrid.</a:t>
            </a:r>
            <a:endParaRPr sz="4938"/>
          </a:p>
          <a:p>
            <a:pPr indent="-30699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4938"/>
              <a:t>There are also different types of cloud computing models which I will speak about on the next slide.</a:t>
            </a:r>
            <a:endParaRPr sz="4938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three different colored clouds with hearts on their faces on a white background (provided by Tenor)"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675" y="0"/>
            <a:ext cx="2481950" cy="1587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Cloud Computing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584625" y="1221300"/>
            <a:ext cx="82623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59624"/>
              <a:buNone/>
            </a:pPr>
            <a:r>
              <a:rPr b="1" lang="en-GB" sz="1706"/>
              <a:t>Three main ones: </a:t>
            </a:r>
            <a:endParaRPr b="1" sz="1706"/>
          </a:p>
          <a:p>
            <a:pPr indent="0" lvl="0" marL="18288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65793"/>
              <a:buNone/>
            </a:pPr>
            <a:r>
              <a:rPr b="1" lang="en-GB" sz="1546"/>
              <a:t>SaaS</a:t>
            </a:r>
            <a:r>
              <a:rPr lang="en-GB" sz="1546"/>
              <a:t> </a:t>
            </a:r>
            <a:r>
              <a:rPr i="1" lang="en-GB" sz="1546"/>
              <a:t>(Software as a service) </a:t>
            </a:r>
            <a:r>
              <a:rPr lang="en-GB" sz="1546"/>
              <a:t>- A software service over the internet. </a:t>
            </a:r>
            <a:r>
              <a:rPr i="1" lang="en-GB" sz="1546"/>
              <a:t>Accessed directly through the web browser.</a:t>
            </a:r>
            <a:endParaRPr sz="1546"/>
          </a:p>
          <a:p>
            <a:pPr indent="457200" lvl="0" marL="22860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65793"/>
              <a:buNone/>
            </a:pPr>
            <a:r>
              <a:rPr b="1" i="1" lang="en-GB" sz="1546"/>
              <a:t>Examples</a:t>
            </a:r>
            <a:r>
              <a:rPr i="1" lang="en-GB" sz="1546"/>
              <a:t> - Gmail, Zoom, Netflix, Microsoft Office 365.</a:t>
            </a:r>
            <a:endParaRPr i="1" sz="1546"/>
          </a:p>
          <a:p>
            <a:pPr indent="457200" lvl="0" marL="13716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64120"/>
              <a:buNone/>
            </a:pPr>
            <a:r>
              <a:rPr b="1" lang="en-GB" sz="1586"/>
              <a:t>PaaS </a:t>
            </a:r>
            <a:r>
              <a:rPr i="1" lang="en-GB" sz="1586"/>
              <a:t>(</a:t>
            </a:r>
            <a:r>
              <a:rPr i="1" lang="en-GB" sz="1586"/>
              <a:t>Platform as a service)</a:t>
            </a:r>
            <a:r>
              <a:rPr lang="en-GB" sz="1586"/>
              <a:t> - An internet service used as a platform.</a:t>
            </a:r>
            <a:endParaRPr sz="1586"/>
          </a:p>
          <a:p>
            <a:pPr indent="457200" lvl="0" marL="22860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64120"/>
              <a:buNone/>
            </a:pPr>
            <a:r>
              <a:rPr b="1" i="1" lang="en-GB" sz="1586"/>
              <a:t>Examples </a:t>
            </a:r>
            <a:r>
              <a:rPr i="1" lang="en-GB" sz="1586"/>
              <a:t>-  Heroku,  Salesforce.</a:t>
            </a:r>
            <a:endParaRPr sz="1438"/>
          </a:p>
          <a:p>
            <a:pPr indent="0" lvl="0" marL="18288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70715"/>
              <a:buNone/>
            </a:pPr>
            <a:r>
              <a:rPr b="1" lang="en-GB" sz="1438"/>
              <a:t>IaaS</a:t>
            </a:r>
            <a:r>
              <a:rPr i="1" lang="en-GB" sz="1438"/>
              <a:t> (</a:t>
            </a:r>
            <a:r>
              <a:rPr i="1" lang="en-GB" sz="1438"/>
              <a:t>Infrastructure as a service) -  Infrastructure </a:t>
            </a:r>
            <a:r>
              <a:rPr i="1" lang="en-GB" sz="1438"/>
              <a:t>service</a:t>
            </a:r>
            <a:r>
              <a:rPr i="1" lang="en-GB" sz="1438"/>
              <a:t> across the internet. Doesn’t </a:t>
            </a:r>
            <a:r>
              <a:rPr i="1" lang="en-GB" sz="1438"/>
              <a:t>require</a:t>
            </a:r>
            <a:r>
              <a:rPr i="1" lang="en-GB" sz="1438"/>
              <a:t> physical hardware. </a:t>
            </a:r>
            <a:endParaRPr i="1" sz="1438"/>
          </a:p>
          <a:p>
            <a:pPr indent="457200" lvl="0" marL="22860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70715"/>
              <a:buNone/>
            </a:pPr>
            <a:r>
              <a:rPr b="1" i="1" lang="en-GB" sz="1438"/>
              <a:t>Examples</a:t>
            </a:r>
            <a:r>
              <a:rPr i="1" lang="en-GB" sz="1438"/>
              <a:t> - AWS EC2,  Microsoft Azure services, </a:t>
            </a:r>
            <a:endParaRPr i="1" sz="1102"/>
          </a:p>
          <a:p>
            <a:pPr indent="0" lvl="0" marL="18288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61593"/>
              <a:buNone/>
            </a:pPr>
            <a:r>
              <a:rPr b="1" lang="en-GB" sz="1651"/>
              <a:t>Less well known are: </a:t>
            </a:r>
            <a:endParaRPr b="1" sz="1651"/>
          </a:p>
          <a:p>
            <a:pPr indent="0" lvl="0" marL="18288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68198"/>
              <a:buNone/>
            </a:pPr>
            <a:r>
              <a:rPr b="1" lang="en-GB" sz="1491"/>
              <a:t>FaaS </a:t>
            </a:r>
            <a:r>
              <a:rPr i="1" lang="en-GB" sz="1491"/>
              <a:t>(Function as a service) - Function services across the web that are can manage applications without infrastructure or servers.</a:t>
            </a:r>
            <a:endParaRPr i="1" sz="1491"/>
          </a:p>
          <a:p>
            <a:pPr indent="457200" lvl="0" marL="18288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68198"/>
              <a:buNone/>
            </a:pPr>
            <a:r>
              <a:rPr b="1" i="1" lang="en-GB" sz="1491"/>
              <a:t>Examples </a:t>
            </a:r>
            <a:r>
              <a:rPr i="1" lang="en-GB" sz="1491"/>
              <a:t>- Google Cloud Functions</a:t>
            </a:r>
            <a:endParaRPr i="1" sz="1491"/>
          </a:p>
          <a:p>
            <a:pPr indent="0" lvl="0" marL="18288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68198"/>
              <a:buNone/>
            </a:pPr>
            <a:r>
              <a:rPr b="1" i="1" lang="en-GB" sz="1491"/>
              <a:t>CaaS</a:t>
            </a:r>
            <a:r>
              <a:rPr i="1" lang="en-GB" sz="1491"/>
              <a:t>(Containers as a service) </a:t>
            </a:r>
            <a:r>
              <a:rPr b="1" i="1" lang="en-GB" sz="1491"/>
              <a:t>-</a:t>
            </a:r>
            <a:r>
              <a:rPr i="1" lang="en-GB" sz="1491"/>
              <a:t> Containers as a service. Deploys and hosts containers and applications through an API.</a:t>
            </a:r>
            <a:endParaRPr i="1" sz="1491"/>
          </a:p>
          <a:p>
            <a:pPr indent="457200" lvl="0" marL="18288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ct val="68198"/>
              <a:buNone/>
            </a:pPr>
            <a:r>
              <a:rPr b="1" lang="en-GB" sz="1491"/>
              <a:t>Examples</a:t>
            </a:r>
            <a:r>
              <a:rPr lang="en-GB" sz="1491"/>
              <a:t> -</a:t>
            </a:r>
            <a:r>
              <a:rPr i="1" lang="en-GB" sz="1491"/>
              <a:t> Docker.</a:t>
            </a:r>
            <a:endParaRPr i="1" sz="1491"/>
          </a:p>
        </p:txBody>
      </p:sp>
      <p:pic>
        <p:nvPicPr>
          <p:cNvPr descr="an icon of a cloud with a heart in the middle (provided by Tenor)"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500" y="0"/>
            <a:ext cx="1721500" cy="12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ctrTitle"/>
          </p:nvPr>
        </p:nvSpPr>
        <p:spPr>
          <a:xfrm>
            <a:off x="1114050" y="1596100"/>
            <a:ext cx="6915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3 Major Cloud Computing Platforms</a:t>
            </a:r>
            <a:endParaRPr sz="5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1114050" y="1596100"/>
            <a:ext cx="6915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AWS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(Amazon Web Services)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AWS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Web Services (AWS) is the world’s leading cloud computing platform, offering on-demand IT resources all over the internet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On-Demand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Global Infrastructure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Scalability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200+ Services</a:t>
            </a:r>
            <a:endParaRPr/>
          </a:p>
        </p:txBody>
      </p:sp>
      <p:pic>
        <p:nvPicPr>
          <p:cNvPr descr="a cartoon rabbit with a bow on its head is looking at something . (Provided by Tenor)" id="316" name="Google Shape;3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863" y="3810000"/>
            <a:ext cx="13811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orange cloud with the word aws written inside of it (Provided by Tenor)" id="317" name="Google Shape;3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7075" y="97149"/>
            <a:ext cx="1967874" cy="11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AWS: Pros and Cons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724675" y="2188175"/>
            <a:ext cx="3466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Pros</a:t>
            </a:r>
            <a:endParaRPr u="sng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Comprehensive service portfolio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Global infrastructure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Scalability</a:t>
            </a:r>
            <a:r>
              <a:rPr lang="en-GB"/>
              <a:t> and Flexibility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Security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Innovation pace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Large community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4466125" y="2188175"/>
            <a:ext cx="3466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Cons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Pricing complexity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Vendor Lock in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Learning Curve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Shared security responsibility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n orange cloud with the word aws written inside of it (Provided by Tenor)"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075" y="97149"/>
            <a:ext cx="1967874" cy="119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 hearts with aws written on them (Provided by Tenor)" id="326" name="Google Shape;3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144200"/>
            <a:ext cx="1332381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Life Uses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9748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Epic Games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Fortnite - Built on AWS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EC2 (Elastic Compute Cloud) - On demand </a:t>
            </a:r>
            <a:r>
              <a:rPr lang="en-GB"/>
              <a:t>Scalable</a:t>
            </a:r>
            <a:r>
              <a:rPr lang="en-GB"/>
              <a:t> Computing capacity (virtual servers)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S3 (Simple Storage Service) - S</a:t>
            </a:r>
            <a:r>
              <a:rPr lang="en-GB"/>
              <a:t>calable storage service, </a:t>
            </a:r>
            <a:r>
              <a:rPr lang="en-GB"/>
              <a:t>that is durable with high </a:t>
            </a:r>
            <a:r>
              <a:rPr lang="en-GB"/>
              <a:t>availability</a:t>
            </a:r>
            <a:r>
              <a:rPr lang="en-GB"/>
              <a:t> and performance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By utilizing these technologies </a:t>
            </a:r>
            <a:r>
              <a:rPr lang="en-GB"/>
              <a:t>especially</a:t>
            </a:r>
            <a:r>
              <a:rPr lang="en-GB"/>
              <a:t> the </a:t>
            </a:r>
            <a:r>
              <a:rPr lang="en-GB"/>
              <a:t>scalability</a:t>
            </a:r>
            <a:r>
              <a:rPr lang="en-GB"/>
              <a:t> Epic can make sure that Fortnite is always </a:t>
            </a:r>
            <a:r>
              <a:rPr lang="en-GB"/>
              <a:t>available</a:t>
            </a:r>
            <a:r>
              <a:rPr lang="en-GB"/>
              <a:t> to the players</a:t>
            </a:r>
            <a:endParaRPr/>
          </a:p>
        </p:txBody>
      </p:sp>
      <p:pic>
        <p:nvPicPr>
          <p:cNvPr descr="an orange cloud with the word aws written inside of it (Provided by Tenor)"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075" y="97149"/>
            <a:ext cx="1967874" cy="119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vehicle with a hot air balloon on top of it . (Provided by Tenor)" id="334" name="Google Shape;3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1988" y="3997512"/>
            <a:ext cx="1242025" cy="11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