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3141-341C-4E77-A10A-0EE3FDA20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Capitolul</a:t>
            </a:r>
            <a:r>
              <a:rPr lang="en-US"/>
              <a:t> 1.6 </a:t>
            </a:r>
            <a:r>
              <a:rPr lang="en-US" err="1"/>
              <a:t>aplicatii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2F3A7-0DB9-4498-8D7E-2639A8657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6D87-3901-4476-8500-2BB479C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1.6.1 retele de comunicatii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F4DF-3CD8-46AE-81DA-39684237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 </a:t>
            </a:r>
            <a:r>
              <a:rPr lang="en-US" err="1"/>
              <a:t>retea</a:t>
            </a:r>
            <a:r>
              <a:rPr lang="en-US"/>
              <a:t> de </a:t>
            </a:r>
            <a:r>
              <a:rPr lang="en-US" err="1"/>
              <a:t>comunicatii</a:t>
            </a:r>
            <a:r>
              <a:rPr lang="en-US"/>
              <a:t> se </a:t>
            </a:r>
            <a:r>
              <a:rPr lang="en-US" err="1"/>
              <a:t>poate</a:t>
            </a:r>
            <a:r>
              <a:rPr lang="en-US"/>
              <a:t> </a:t>
            </a:r>
            <a:r>
              <a:rPr lang="en-US" err="1"/>
              <a:t>descrie</a:t>
            </a:r>
            <a:r>
              <a:rPr lang="en-US"/>
              <a:t> </a:t>
            </a:r>
            <a:r>
              <a:rPr lang="en-US" err="1"/>
              <a:t>printr</a:t>
            </a:r>
            <a:r>
              <a:rPr lang="en-US"/>
              <a:t>-o </a:t>
            </a:r>
            <a:r>
              <a:rPr lang="en-US" err="1"/>
              <a:t>retea</a:t>
            </a:r>
            <a:r>
              <a:rPr lang="en-US"/>
              <a:t> G = (N, A, b, c).</a:t>
            </a:r>
          </a:p>
          <a:p>
            <a:r>
              <a:rPr lang="en-US" err="1"/>
              <a:t>Exemple</a:t>
            </a:r>
            <a:r>
              <a:rPr lang="en-US"/>
              <a:t>: </a:t>
            </a:r>
            <a:r>
              <a:rPr lang="en-US" err="1"/>
              <a:t>traseele</a:t>
            </a:r>
            <a:r>
              <a:rPr lang="en-US"/>
              <a:t> </a:t>
            </a:r>
            <a:r>
              <a:rPr lang="en-US" err="1"/>
              <a:t>dintre</a:t>
            </a:r>
            <a:r>
              <a:rPr lang="en-US"/>
              <a:t> </a:t>
            </a:r>
            <a:r>
              <a:rPr lang="en-US" err="1"/>
              <a:t>localitati</a:t>
            </a:r>
            <a:r>
              <a:rPr lang="en-US"/>
              <a:t> </a:t>
            </a:r>
            <a:r>
              <a:rPr lang="en-US" err="1"/>
              <a:t>pe</a:t>
            </a:r>
            <a:r>
              <a:rPr lang="en-US"/>
              <a:t> </a:t>
            </a:r>
            <a:r>
              <a:rPr lang="en-US" err="1"/>
              <a:t>sosea</a:t>
            </a:r>
            <a:r>
              <a:rPr lang="en-US"/>
              <a:t>, autostrada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cale</a:t>
            </a:r>
            <a:r>
              <a:rPr lang="en-US"/>
              <a:t> </a:t>
            </a:r>
            <a:r>
              <a:rPr lang="en-US" err="1"/>
              <a:t>ferata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traseele</a:t>
            </a:r>
            <a:r>
              <a:rPr lang="en-US"/>
              <a:t> </a:t>
            </a:r>
            <a:r>
              <a:rPr lang="en-US" err="1"/>
              <a:t>autobuzelor</a:t>
            </a:r>
            <a:r>
              <a:rPr lang="en-US"/>
              <a:t>, </a:t>
            </a:r>
            <a:r>
              <a:rPr lang="en-US" err="1"/>
              <a:t>troleibuzelor</a:t>
            </a:r>
            <a:r>
              <a:rPr lang="en-US"/>
              <a:t>, </a:t>
            </a:r>
            <a:r>
              <a:rPr lang="en-US" err="1"/>
              <a:t>trasee</a:t>
            </a:r>
            <a:r>
              <a:rPr lang="en-US"/>
              <a:t> </a:t>
            </a:r>
            <a:r>
              <a:rPr lang="en-US" err="1"/>
              <a:t>aeriene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maritime.</a:t>
            </a:r>
          </a:p>
          <a:p>
            <a:r>
              <a:rPr lang="en-US"/>
              <a:t>De </a:t>
            </a:r>
            <a:r>
              <a:rPr lang="en-US" err="1"/>
              <a:t>asemenea</a:t>
            </a:r>
            <a:r>
              <a:rPr lang="en-US"/>
              <a:t> </a:t>
            </a:r>
            <a:r>
              <a:rPr lang="en-US" err="1"/>
              <a:t>repartitiile</a:t>
            </a:r>
            <a:r>
              <a:rPr lang="en-US"/>
              <a:t> de </a:t>
            </a:r>
            <a:r>
              <a:rPr lang="en-US" err="1"/>
              <a:t>materiale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retele</a:t>
            </a:r>
            <a:r>
              <a:rPr lang="en-US"/>
              <a:t> de </a:t>
            </a:r>
            <a:r>
              <a:rPr lang="en-US" err="1"/>
              <a:t>comunicatii</a:t>
            </a:r>
            <a:r>
              <a:rPr lang="en-US"/>
              <a:t>, </a:t>
            </a:r>
            <a:r>
              <a:rPr lang="en-US" err="1"/>
              <a:t>fluxuri</a:t>
            </a:r>
            <a:r>
              <a:rPr lang="en-US"/>
              <a:t> </a:t>
            </a:r>
            <a:r>
              <a:rPr lang="en-US" err="1"/>
              <a:t>tehnologice</a:t>
            </a:r>
            <a:r>
              <a:rPr lang="en-US"/>
              <a:t>, </a:t>
            </a:r>
            <a:r>
              <a:rPr lang="en-US" err="1"/>
              <a:t>sistemul</a:t>
            </a:r>
            <a:r>
              <a:rPr lang="en-US"/>
              <a:t> informational.</a:t>
            </a:r>
          </a:p>
          <a:p>
            <a:r>
              <a:rPr lang="en-US" err="1"/>
              <a:t>Totodata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retele</a:t>
            </a:r>
            <a:r>
              <a:rPr lang="en-US"/>
              <a:t> de </a:t>
            </a:r>
            <a:r>
              <a:rPr lang="en-US" err="1"/>
              <a:t>comunicatii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aparatul</a:t>
            </a:r>
            <a:r>
              <a:rPr lang="en-US"/>
              <a:t> circulator al </a:t>
            </a:r>
            <a:r>
              <a:rPr lang="en-US" err="1"/>
              <a:t>sangelui</a:t>
            </a:r>
            <a:r>
              <a:rPr lang="en-US"/>
              <a:t>, </a:t>
            </a:r>
            <a:r>
              <a:rPr lang="en-US" err="1"/>
              <a:t>sistemul</a:t>
            </a:r>
            <a:r>
              <a:rPr lang="en-US"/>
              <a:t> </a:t>
            </a:r>
            <a:r>
              <a:rPr lang="en-US" err="1"/>
              <a:t>nervos</a:t>
            </a:r>
            <a:r>
              <a:rPr lang="en-US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011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5986-45B0-4077-BA41-B0F3AB93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Traseele</a:t>
            </a:r>
            <a:r>
              <a:rPr lang="en-US"/>
              <a:t> </a:t>
            </a:r>
            <a:r>
              <a:rPr lang="en-US" err="1"/>
              <a:t>intre</a:t>
            </a:r>
            <a:r>
              <a:rPr lang="en-US"/>
              <a:t> </a:t>
            </a:r>
            <a:r>
              <a:rPr lang="en-US" err="1"/>
              <a:t>orase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07F12-E538-478F-84EC-15140CE31BA4}"/>
              </a:ext>
            </a:extLst>
          </p:cNvPr>
          <p:cNvSpPr/>
          <p:nvPr/>
        </p:nvSpPr>
        <p:spPr>
          <a:xfrm>
            <a:off x="2873828" y="2252501"/>
            <a:ext cx="435428" cy="435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616136-74F5-4440-8A28-419E96D46F0F}"/>
              </a:ext>
            </a:extLst>
          </p:cNvPr>
          <p:cNvSpPr/>
          <p:nvPr/>
        </p:nvSpPr>
        <p:spPr>
          <a:xfrm>
            <a:off x="4354284" y="178659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215457-4FE9-49C6-8F42-C22151B92866}"/>
              </a:ext>
            </a:extLst>
          </p:cNvPr>
          <p:cNvSpPr/>
          <p:nvPr/>
        </p:nvSpPr>
        <p:spPr>
          <a:xfrm>
            <a:off x="7589520" y="288689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DCFAFC-5B23-4396-B89C-0E79CC888C59}"/>
              </a:ext>
            </a:extLst>
          </p:cNvPr>
          <p:cNvSpPr/>
          <p:nvPr/>
        </p:nvSpPr>
        <p:spPr>
          <a:xfrm>
            <a:off x="5216765" y="4348041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923FFF-F5BF-4ACD-AA01-F04B14FFBF6E}"/>
              </a:ext>
            </a:extLst>
          </p:cNvPr>
          <p:cNvSpPr/>
          <p:nvPr/>
        </p:nvSpPr>
        <p:spPr>
          <a:xfrm>
            <a:off x="6493265" y="4066903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B093E-A3DC-4619-AB18-33C3590A5F2C}"/>
              </a:ext>
            </a:extLst>
          </p:cNvPr>
          <p:cNvSpPr/>
          <p:nvPr/>
        </p:nvSpPr>
        <p:spPr>
          <a:xfrm>
            <a:off x="4862356" y="5172665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388CFA-5B20-40A2-AA8C-94F75C86953F}"/>
              </a:ext>
            </a:extLst>
          </p:cNvPr>
          <p:cNvSpPr/>
          <p:nvPr/>
        </p:nvSpPr>
        <p:spPr>
          <a:xfrm>
            <a:off x="5341327" y="288689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1A37C9-2C2E-4727-A459-1ECC088E88F0}"/>
              </a:ext>
            </a:extLst>
          </p:cNvPr>
          <p:cNvSpPr/>
          <p:nvPr/>
        </p:nvSpPr>
        <p:spPr>
          <a:xfrm>
            <a:off x="8649549" y="312797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C81797-2203-4307-9FBE-4E4FAB645649}"/>
              </a:ext>
            </a:extLst>
          </p:cNvPr>
          <p:cNvSpPr/>
          <p:nvPr/>
        </p:nvSpPr>
        <p:spPr>
          <a:xfrm>
            <a:off x="8134744" y="3900639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0C2292-F6C7-4DB2-88C6-EEDA020601E9}"/>
              </a:ext>
            </a:extLst>
          </p:cNvPr>
          <p:cNvSpPr/>
          <p:nvPr/>
        </p:nvSpPr>
        <p:spPr>
          <a:xfrm>
            <a:off x="1435737" y="2743199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661DDA-62B4-48A1-B176-D7E4923C5EF8}"/>
              </a:ext>
            </a:extLst>
          </p:cNvPr>
          <p:cNvCxnSpPr>
            <a:stCxn id="16" idx="7"/>
            <a:endCxn id="7" idx="2"/>
          </p:cNvCxnSpPr>
          <p:nvPr/>
        </p:nvCxnSpPr>
        <p:spPr>
          <a:xfrm flipV="1">
            <a:off x="1844564" y="2470216"/>
            <a:ext cx="1029264" cy="341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7D810-8AFC-466E-8499-6145430ED6B1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3245489" y="2021726"/>
            <a:ext cx="1108795" cy="294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B46B3F-D7BF-497E-9FCA-AE4F617C13E6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>
            <a:off x="3309256" y="2470216"/>
            <a:ext cx="2102215" cy="485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4C32EC-BD60-4BB5-9BE9-1322C89275D8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4833255" y="2021726"/>
            <a:ext cx="2826409" cy="9340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FAB782-BCF0-4BB1-8801-C2E35D577FC2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5820298" y="3122022"/>
            <a:ext cx="17692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9C0A0F-F399-44F2-8FB9-923364C597BD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8068491" y="3122022"/>
            <a:ext cx="651202" cy="748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737B14-26D2-4AC1-9C6B-C945DAA27BFE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>
            <a:off x="5750154" y="3288285"/>
            <a:ext cx="813255" cy="8474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19ACB-C089-4E46-A5AC-2DA2ECBB94F0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5625592" y="4302035"/>
            <a:ext cx="867673" cy="114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76D4D4-0E7D-4206-BED6-500566CE02CA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45489" y="2624163"/>
            <a:ext cx="2041420" cy="17927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9B2F92-D78C-4FDC-9793-53C1493CB661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6972236" y="4135771"/>
            <a:ext cx="1162508" cy="1662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AB36B5-907A-45F5-AB31-4A4B84B347FE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6902092" y="3288285"/>
            <a:ext cx="757572" cy="8474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AEDBA7-2BA3-43F9-9574-571EA3CD5BBB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7829006" y="3357153"/>
            <a:ext cx="545224" cy="5434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2439D0-6322-42DB-AFD5-D5B48ADFB9B0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5271183" y="4468298"/>
            <a:ext cx="1292226" cy="7732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4A5147-77CE-4F77-A681-2E042E58123C}"/>
              </a:ext>
            </a:extLst>
          </p:cNvPr>
          <p:cNvSpPr txBox="1"/>
          <p:nvPr/>
        </p:nvSpPr>
        <p:spPr>
          <a:xfrm>
            <a:off x="1978475" y="235549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753551-911B-411C-813B-919F165B5233}"/>
              </a:ext>
            </a:extLst>
          </p:cNvPr>
          <p:cNvSpPr txBox="1"/>
          <p:nvPr/>
        </p:nvSpPr>
        <p:spPr>
          <a:xfrm>
            <a:off x="3602464" y="1786594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2D1180-5D17-4352-93CE-BA6DB7F70F86}"/>
              </a:ext>
            </a:extLst>
          </p:cNvPr>
          <p:cNvSpPr txBox="1"/>
          <p:nvPr/>
        </p:nvSpPr>
        <p:spPr>
          <a:xfrm>
            <a:off x="6063515" y="204162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BA5CDE-E006-4FB5-8522-E2849D7B7EB5}"/>
              </a:ext>
            </a:extLst>
          </p:cNvPr>
          <p:cNvSpPr txBox="1"/>
          <p:nvPr/>
        </p:nvSpPr>
        <p:spPr>
          <a:xfrm>
            <a:off x="4117142" y="3119349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FE82E7-AE2B-4001-855D-210063AD73A7}"/>
              </a:ext>
            </a:extLst>
          </p:cNvPr>
          <p:cNvSpPr txBox="1"/>
          <p:nvPr/>
        </p:nvSpPr>
        <p:spPr>
          <a:xfrm>
            <a:off x="4457432" y="235549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712282-CAD2-4805-953B-1A8C31FD72D8}"/>
              </a:ext>
            </a:extLst>
          </p:cNvPr>
          <p:cNvSpPr txBox="1"/>
          <p:nvPr/>
        </p:nvSpPr>
        <p:spPr>
          <a:xfrm>
            <a:off x="6370678" y="3103619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437303-2AB9-42D9-9E84-DDD4AF0404EB}"/>
              </a:ext>
            </a:extLst>
          </p:cNvPr>
          <p:cNvSpPr txBox="1"/>
          <p:nvPr/>
        </p:nvSpPr>
        <p:spPr>
          <a:xfrm>
            <a:off x="6039415" y="3365044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3E0297-A4FD-4911-ADD1-BD81BB64886C}"/>
              </a:ext>
            </a:extLst>
          </p:cNvPr>
          <p:cNvSpPr txBox="1"/>
          <p:nvPr/>
        </p:nvSpPr>
        <p:spPr>
          <a:xfrm>
            <a:off x="6785713" y="3496271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76D8A3-3E3A-44CD-B244-A1D2D570DCAE}"/>
              </a:ext>
            </a:extLst>
          </p:cNvPr>
          <p:cNvSpPr txBox="1"/>
          <p:nvPr/>
        </p:nvSpPr>
        <p:spPr>
          <a:xfrm>
            <a:off x="5883932" y="4934829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96989C-0A47-40B0-888E-E5B68FF18275}"/>
              </a:ext>
            </a:extLst>
          </p:cNvPr>
          <p:cNvSpPr txBox="1"/>
          <p:nvPr/>
        </p:nvSpPr>
        <p:spPr>
          <a:xfrm>
            <a:off x="5715259" y="398994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A978AD-DDC7-4763-BE86-D902FDC9320C}"/>
              </a:ext>
            </a:extLst>
          </p:cNvPr>
          <p:cNvSpPr txBox="1"/>
          <p:nvPr/>
        </p:nvSpPr>
        <p:spPr>
          <a:xfrm>
            <a:off x="8280188" y="274079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02798A-4E03-4D36-AE61-555CEB44E540}"/>
              </a:ext>
            </a:extLst>
          </p:cNvPr>
          <p:cNvSpPr txBox="1"/>
          <p:nvPr/>
        </p:nvSpPr>
        <p:spPr>
          <a:xfrm>
            <a:off x="8001501" y="3315581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8A1708-08B5-4280-BE1A-859A66762643}"/>
              </a:ext>
            </a:extLst>
          </p:cNvPr>
          <p:cNvSpPr txBox="1"/>
          <p:nvPr/>
        </p:nvSpPr>
        <p:spPr>
          <a:xfrm>
            <a:off x="7195045" y="3865603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035C16-A3F7-4467-98D3-56C7F738E687}"/>
              </a:ext>
            </a:extLst>
          </p:cNvPr>
          <p:cNvSpPr txBox="1"/>
          <p:nvPr/>
        </p:nvSpPr>
        <p:spPr>
          <a:xfrm>
            <a:off x="9492343" y="618518"/>
            <a:ext cx="1555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 – Brasov</a:t>
            </a:r>
          </a:p>
          <a:p>
            <a:r>
              <a:rPr lang="en-US"/>
              <a:t>B – Bran</a:t>
            </a:r>
          </a:p>
          <a:p>
            <a:r>
              <a:rPr lang="en-US"/>
              <a:t>C – </a:t>
            </a:r>
            <a:r>
              <a:rPr lang="en-US" err="1"/>
              <a:t>Codlea</a:t>
            </a:r>
            <a:endParaRPr lang="en-US"/>
          </a:p>
          <a:p>
            <a:r>
              <a:rPr lang="en-US"/>
              <a:t>F – </a:t>
            </a:r>
            <a:r>
              <a:rPr lang="en-US" err="1"/>
              <a:t>Fagaras</a:t>
            </a:r>
            <a:endParaRPr lang="en-US"/>
          </a:p>
          <a:p>
            <a:r>
              <a:rPr lang="en-US"/>
              <a:t>P – Predeal</a:t>
            </a:r>
          </a:p>
          <a:p>
            <a:r>
              <a:rPr lang="en-US"/>
              <a:t>R – </a:t>
            </a:r>
            <a:r>
              <a:rPr lang="en-US" err="1"/>
              <a:t>Rasnov</a:t>
            </a:r>
            <a:endParaRPr lang="en-US"/>
          </a:p>
          <a:p>
            <a:r>
              <a:rPr lang="en-US"/>
              <a:t>R – </a:t>
            </a:r>
            <a:r>
              <a:rPr lang="en-US" err="1"/>
              <a:t>Rupea</a:t>
            </a:r>
            <a:endParaRPr lang="en-US"/>
          </a:p>
          <a:p>
            <a:r>
              <a:rPr lang="en-US"/>
              <a:t>S – </a:t>
            </a:r>
            <a:r>
              <a:rPr lang="en-US" err="1"/>
              <a:t>Sacele</a:t>
            </a:r>
            <a:endParaRPr lang="en-US"/>
          </a:p>
          <a:p>
            <a:r>
              <a:rPr lang="en-US"/>
              <a:t>V – Victoria</a:t>
            </a:r>
          </a:p>
          <a:p>
            <a:r>
              <a:rPr lang="en-US"/>
              <a:t>Z – </a:t>
            </a:r>
            <a:r>
              <a:rPr lang="en-US" err="1"/>
              <a:t>Zarnesti</a:t>
            </a:r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1090F08-0205-4CA4-9177-57B8E5FC2B51}"/>
              </a:ext>
            </a:extLst>
          </p:cNvPr>
          <p:cNvCxnSpPr/>
          <p:nvPr/>
        </p:nvCxnSpPr>
        <p:spPr>
          <a:xfrm>
            <a:off x="4509098" y="1899806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DD1C90-AC80-4C83-9399-3869031D2F6D}"/>
              </a:ext>
            </a:extLst>
          </p:cNvPr>
          <p:cNvCxnSpPr/>
          <p:nvPr/>
        </p:nvCxnSpPr>
        <p:spPr>
          <a:xfrm>
            <a:off x="5003129" y="5292436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AC68FF-CE9E-4DD1-9236-565B1C97D9F6}"/>
              </a:ext>
            </a:extLst>
          </p:cNvPr>
          <p:cNvCxnSpPr/>
          <p:nvPr/>
        </p:nvCxnSpPr>
        <p:spPr>
          <a:xfrm>
            <a:off x="9555716" y="2343772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5C3DD2-4D47-4F85-9447-CE8442BF3523}"/>
              </a:ext>
            </a:extLst>
          </p:cNvPr>
          <p:cNvCxnSpPr/>
          <p:nvPr/>
        </p:nvCxnSpPr>
        <p:spPr>
          <a:xfrm>
            <a:off x="9555714" y="972343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174828C-5095-4D27-BF0E-43517ADDD47B}"/>
              </a:ext>
            </a:extLst>
          </p:cNvPr>
          <p:cNvSpPr txBox="1"/>
          <p:nvPr/>
        </p:nvSpPr>
        <p:spPr>
          <a:xfrm>
            <a:off x="1515290" y="5642928"/>
            <a:ext cx="135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1.15</a:t>
            </a:r>
          </a:p>
        </p:txBody>
      </p:sp>
    </p:spTree>
    <p:extLst>
      <p:ext uri="{BB962C8B-B14F-4D97-AF65-F5344CB8AC3E}">
        <p14:creationId xmlns:p14="http://schemas.microsoft.com/office/powerpoint/2010/main" val="391946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98A9F-367E-49CD-96B4-F974213B7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566057"/>
                <a:ext cx="9905999" cy="5225144"/>
              </a:xfrm>
            </p:spPr>
            <p:txBody>
              <a:bodyPr/>
              <a:lstStyle/>
              <a:p>
                <a:r>
                  <a:rPr lang="en-US"/>
                  <a:t>In </a:t>
                </a:r>
                <a:r>
                  <a:rPr lang="en-US" err="1"/>
                  <a:t>figura</a:t>
                </a:r>
                <a:r>
                  <a:rPr lang="en-US"/>
                  <a:t> 1.15 </a:t>
                </a:r>
                <a:r>
                  <a:rPr lang="en-US" err="1"/>
                  <a:t>este</a:t>
                </a:r>
                <a:r>
                  <a:rPr lang="en-US"/>
                  <a:t> </a:t>
                </a:r>
                <a:r>
                  <a:rPr lang="en-US" err="1"/>
                  <a:t>reprezentata</a:t>
                </a:r>
                <a:r>
                  <a:rPr lang="en-US"/>
                  <a:t> </a:t>
                </a:r>
                <a:r>
                  <a:rPr lang="en-US" err="1"/>
                  <a:t>reteaua</a:t>
                </a:r>
                <a:r>
                  <a:rPr lang="en-US"/>
                  <a:t> G = (N, A, b) a </a:t>
                </a:r>
                <a:r>
                  <a:rPr lang="en-US" err="1"/>
                  <a:t>traseelor</a:t>
                </a:r>
                <a:r>
                  <a:rPr lang="en-US"/>
                  <a:t> </a:t>
                </a:r>
                <a:r>
                  <a:rPr lang="en-US" err="1"/>
                  <a:t>pe</a:t>
                </a:r>
                <a:r>
                  <a:rPr lang="en-US"/>
                  <a:t> </a:t>
                </a:r>
                <a:r>
                  <a:rPr lang="en-US" err="1"/>
                  <a:t>sosele</a:t>
                </a:r>
                <a:r>
                  <a:rPr lang="en-US"/>
                  <a:t> din </a:t>
                </a:r>
                <a:r>
                  <a:rPr lang="en-US" err="1"/>
                  <a:t>judetul</a:t>
                </a:r>
                <a:r>
                  <a:rPr lang="en-US"/>
                  <a:t> Brasov, </a:t>
                </a:r>
                <a:r>
                  <a:rPr lang="en-US" err="1"/>
                  <a:t>unde</a:t>
                </a:r>
                <a:r>
                  <a:rPr lang="en-US"/>
                  <a:t> </a:t>
                </a:r>
                <a:r>
                  <a:rPr lang="en-US" err="1"/>
                  <a:t>fiecare</a:t>
                </a:r>
                <a:r>
                  <a:rPr lang="en-US"/>
                  <a:t> nod 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reprezinta</a:t>
                </a:r>
                <a:r>
                  <a:rPr lang="en-US"/>
                  <a:t> un </a:t>
                </a:r>
                <a:r>
                  <a:rPr lang="en-US" err="1"/>
                  <a:t>oras</a:t>
                </a:r>
                <a:r>
                  <a:rPr lang="en-US"/>
                  <a:t> din </a:t>
                </a:r>
                <a:r>
                  <a:rPr lang="en-US" err="1"/>
                  <a:t>judet</a:t>
                </a:r>
                <a:r>
                  <a:rPr lang="en-US"/>
                  <a:t>, o </a:t>
                </a:r>
                <a:r>
                  <a:rPr lang="en-US" err="1"/>
                  <a:t>muchie</a:t>
                </a:r>
                <a:r>
                  <a:rPr lang="en-US"/>
                  <a:t> [x, y]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A </a:t>
                </a:r>
                <a:r>
                  <a:rPr lang="en-US" err="1"/>
                  <a:t>reprezinta</a:t>
                </a:r>
                <a:r>
                  <a:rPr lang="en-US"/>
                  <a:t> </a:t>
                </a:r>
                <a:r>
                  <a:rPr lang="en-US" err="1"/>
                  <a:t>faptul</a:t>
                </a:r>
                <a:r>
                  <a:rPr lang="en-US"/>
                  <a:t> ca </a:t>
                </a:r>
                <a:r>
                  <a:rPr lang="en-US" err="1"/>
                  <a:t>orasele</a:t>
                </a:r>
                <a:r>
                  <a:rPr lang="en-US"/>
                  <a:t> x, y </a:t>
                </a:r>
                <a:r>
                  <a:rPr lang="en-US" err="1"/>
                  <a:t>sunt</a:t>
                </a:r>
                <a:r>
                  <a:rPr lang="en-US"/>
                  <a:t> </a:t>
                </a:r>
                <a:r>
                  <a:rPr lang="en-US" err="1"/>
                  <a:t>conectate</a:t>
                </a:r>
                <a:r>
                  <a:rPr lang="en-US"/>
                  <a:t> </a:t>
                </a:r>
                <a:r>
                  <a:rPr lang="en-US" err="1"/>
                  <a:t>printr</a:t>
                </a:r>
                <a:r>
                  <a:rPr lang="en-US"/>
                  <a:t>-o </a:t>
                </a:r>
                <a:r>
                  <a:rPr lang="en-US" err="1"/>
                  <a:t>sosea</a:t>
                </a:r>
                <a:r>
                  <a:rPr lang="en-US"/>
                  <a:t> </a:t>
                </a:r>
                <a:r>
                  <a:rPr lang="en-US" err="1"/>
                  <a:t>modernizata</a:t>
                </a:r>
                <a:r>
                  <a:rPr lang="en-US"/>
                  <a:t> </a:t>
                </a:r>
                <a:r>
                  <a:rPr lang="en-US" err="1"/>
                  <a:t>si</a:t>
                </a:r>
                <a:r>
                  <a:rPr lang="en-US"/>
                  <a:t> b </a:t>
                </a:r>
                <a:r>
                  <a:rPr lang="en-US" err="1"/>
                  <a:t>reprezinta</a:t>
                </a:r>
                <a:r>
                  <a:rPr lang="en-US"/>
                  <a:t> </a:t>
                </a:r>
                <a:r>
                  <a:rPr lang="en-US" err="1"/>
                  <a:t>functia</a:t>
                </a:r>
                <a:r>
                  <a:rPr lang="en-US"/>
                  <a:t> </a:t>
                </a:r>
                <a:r>
                  <a:rPr lang="en-US" err="1"/>
                  <a:t>distanta</a:t>
                </a:r>
                <a:r>
                  <a:rPr lang="en-US"/>
                  <a:t>.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S-a </a:t>
                </a:r>
                <a:r>
                  <a:rPr lang="en-US" err="1"/>
                  <a:t>considerat</a:t>
                </a:r>
                <a:r>
                  <a:rPr lang="en-US"/>
                  <a:t> </a:t>
                </a:r>
                <a:r>
                  <a:rPr lang="en-US" err="1"/>
                  <a:t>reteaua</a:t>
                </a:r>
                <a:r>
                  <a:rPr lang="en-US"/>
                  <a:t> G = (N, A, b) </a:t>
                </a:r>
                <a:r>
                  <a:rPr lang="en-US" err="1"/>
                  <a:t>neorientata</a:t>
                </a:r>
                <a:r>
                  <a:rPr lang="en-US"/>
                  <a:t>, </a:t>
                </a:r>
                <a:r>
                  <a:rPr lang="en-US" err="1"/>
                  <a:t>deoarece</a:t>
                </a:r>
                <a:r>
                  <a:rPr lang="en-US"/>
                  <a:t> </a:t>
                </a:r>
                <a:r>
                  <a:rPr lang="en-US" err="1"/>
                  <a:t>pe</a:t>
                </a:r>
                <a:r>
                  <a:rPr lang="en-US"/>
                  <a:t> o </a:t>
                </a:r>
                <a:r>
                  <a:rPr lang="en-US" err="1"/>
                  <a:t>sosea</a:t>
                </a:r>
                <a:r>
                  <a:rPr lang="en-US"/>
                  <a:t> [x, y]</a:t>
                </a:r>
                <a:br>
                  <a:rPr lang="en-US"/>
                </a:br>
                <a:r>
                  <a:rPr lang="en-US"/>
                  <a:t>se </a:t>
                </a:r>
                <a:r>
                  <a:rPr lang="en-US" err="1"/>
                  <a:t>circula</a:t>
                </a:r>
                <a:r>
                  <a:rPr lang="en-US"/>
                  <a:t> in </a:t>
                </a:r>
                <a:r>
                  <a:rPr lang="en-US" err="1"/>
                  <a:t>ambele</a:t>
                </a:r>
                <a:r>
                  <a:rPr lang="en-US"/>
                  <a:t> </a:t>
                </a:r>
                <a:r>
                  <a:rPr lang="en-US" err="1"/>
                  <a:t>sensuri</a:t>
                </a:r>
                <a:r>
                  <a:rPr lang="en-US"/>
                  <a:t>. </a:t>
                </a:r>
                <a:r>
                  <a:rPr lang="en-US" err="1"/>
                  <a:t>Pe</a:t>
                </a:r>
                <a:r>
                  <a:rPr lang="en-US"/>
                  <a:t> </a:t>
                </a:r>
                <a:r>
                  <a:rPr lang="en-US" err="1"/>
                  <a:t>fiecare</a:t>
                </a:r>
                <a:r>
                  <a:rPr lang="en-US"/>
                  <a:t> </a:t>
                </a:r>
                <a:r>
                  <a:rPr lang="en-US" err="1"/>
                  <a:t>muchie</a:t>
                </a:r>
                <a:r>
                  <a:rPr lang="en-US"/>
                  <a:t> s-a </a:t>
                </a:r>
                <a:r>
                  <a:rPr lang="en-US" err="1"/>
                  <a:t>trecut</a:t>
                </a:r>
                <a:r>
                  <a:rPr lang="en-US"/>
                  <a:t> </a:t>
                </a:r>
                <a:r>
                  <a:rPr lang="en-US" err="1"/>
                  <a:t>distanta</a:t>
                </a:r>
                <a:r>
                  <a:rPr lang="en-US"/>
                  <a:t> in </a:t>
                </a:r>
                <a:r>
                  <a:rPr lang="en-US" err="1"/>
                  <a:t>kilometri</a:t>
                </a:r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98A9F-367E-49CD-96B4-F974213B7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566057"/>
                <a:ext cx="9905999" cy="5225144"/>
              </a:xfrm>
              <a:blipFill>
                <a:blip r:embed="rId2"/>
                <a:stretch>
                  <a:fillRect l="-1231" t="-1634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90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B784-BF52-484A-834F-5E15FFB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Circulatia</a:t>
            </a:r>
            <a:r>
              <a:rPr lang="en-US"/>
              <a:t> </a:t>
            </a:r>
            <a:r>
              <a:rPr lang="en-US" err="1"/>
              <a:t>sangelui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8D764-30FC-4661-9915-4842A69FB649}"/>
              </a:ext>
            </a:extLst>
          </p:cNvPr>
          <p:cNvSpPr/>
          <p:nvPr/>
        </p:nvSpPr>
        <p:spPr>
          <a:xfrm>
            <a:off x="5954308" y="5028357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B13667-CF35-4302-87D6-2E521F6A47F0}"/>
              </a:ext>
            </a:extLst>
          </p:cNvPr>
          <p:cNvSpPr/>
          <p:nvPr/>
        </p:nvSpPr>
        <p:spPr>
          <a:xfrm>
            <a:off x="6712633" y="590876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067F8-0665-480D-8B52-6A75F9796B12}"/>
              </a:ext>
            </a:extLst>
          </p:cNvPr>
          <p:cNvSpPr/>
          <p:nvPr/>
        </p:nvSpPr>
        <p:spPr>
          <a:xfrm>
            <a:off x="7797348" y="5028357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9CDE8A-35C5-4530-8BDF-05B7EC7F1627}"/>
              </a:ext>
            </a:extLst>
          </p:cNvPr>
          <p:cNvSpPr/>
          <p:nvPr/>
        </p:nvSpPr>
        <p:spPr>
          <a:xfrm>
            <a:off x="2219508" y="277719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64995D-7BD7-42E7-8E84-BF43EF2D40D1}"/>
              </a:ext>
            </a:extLst>
          </p:cNvPr>
          <p:cNvSpPr/>
          <p:nvPr/>
        </p:nvSpPr>
        <p:spPr>
          <a:xfrm>
            <a:off x="2219508" y="4045128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8DEFBE-CA8A-4B10-AFA0-A8E3CFE51FAE}"/>
              </a:ext>
            </a:extLst>
          </p:cNvPr>
          <p:cNvSpPr/>
          <p:nvPr/>
        </p:nvSpPr>
        <p:spPr>
          <a:xfrm>
            <a:off x="4087497" y="4045128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353EC-CD91-424B-A344-CF0F914D9272}"/>
              </a:ext>
            </a:extLst>
          </p:cNvPr>
          <p:cNvSpPr/>
          <p:nvPr/>
        </p:nvSpPr>
        <p:spPr>
          <a:xfrm>
            <a:off x="5954308" y="343553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5CC792-47B3-43FE-BF21-C6F933029F73}"/>
              </a:ext>
            </a:extLst>
          </p:cNvPr>
          <p:cNvSpPr/>
          <p:nvPr/>
        </p:nvSpPr>
        <p:spPr>
          <a:xfrm>
            <a:off x="7318377" y="4045129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656B9-312B-4A6D-9BC5-643A405CAD08}"/>
              </a:ext>
            </a:extLst>
          </p:cNvPr>
          <p:cNvSpPr/>
          <p:nvPr/>
        </p:nvSpPr>
        <p:spPr>
          <a:xfrm>
            <a:off x="5954308" y="1626825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774B7A-B527-437D-9E72-23BFEA98B85C}"/>
              </a:ext>
            </a:extLst>
          </p:cNvPr>
          <p:cNvSpPr/>
          <p:nvPr/>
        </p:nvSpPr>
        <p:spPr>
          <a:xfrm>
            <a:off x="5959840" y="2337412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8A8C33-87C6-476D-8235-0E21C9D95DC2}"/>
              </a:ext>
            </a:extLst>
          </p:cNvPr>
          <p:cNvSpPr/>
          <p:nvPr/>
        </p:nvSpPr>
        <p:spPr>
          <a:xfrm>
            <a:off x="8502741" y="404513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6DFBA0-5C17-4D18-80F0-D534A1266742}"/>
              </a:ext>
            </a:extLst>
          </p:cNvPr>
          <p:cNvSpPr/>
          <p:nvPr/>
        </p:nvSpPr>
        <p:spPr>
          <a:xfrm>
            <a:off x="8502741" y="277719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DD3295-2BAA-421D-910C-0E4AFEC9EE66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2458994" y="3247457"/>
            <a:ext cx="0" cy="79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B9DEEC-7420-4867-B3A6-1140341A6A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98479" y="4280260"/>
            <a:ext cx="13890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0283C-552C-4F6E-A1B4-17C78618EB74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566468" y="4280260"/>
            <a:ext cx="27519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2FBFD9-D988-47A7-87FF-7D5AB43034D3}"/>
              </a:ext>
            </a:extLst>
          </p:cNvPr>
          <p:cNvCxnSpPr>
            <a:cxnSpLocks/>
            <a:stCxn id="11" idx="5"/>
            <a:endCxn id="6" idx="1"/>
          </p:cNvCxnSpPr>
          <p:nvPr/>
        </p:nvCxnSpPr>
        <p:spPr>
          <a:xfrm>
            <a:off x="7727204" y="4446524"/>
            <a:ext cx="140288" cy="65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665525-3847-4397-8C87-85F0569BED5A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433279" y="5263489"/>
            <a:ext cx="13640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E587A-1DE7-4DF4-B9BA-0885A5008AA2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7121460" y="5429752"/>
            <a:ext cx="746032" cy="547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FA7A0-86A6-41CA-8981-E95F49C80083}"/>
              </a:ext>
            </a:extLst>
          </p:cNvPr>
          <p:cNvCxnSpPr>
            <a:cxnSpLocks/>
            <a:stCxn id="5" idx="7"/>
            <a:endCxn id="15" idx="3"/>
          </p:cNvCxnSpPr>
          <p:nvPr/>
        </p:nvCxnSpPr>
        <p:spPr>
          <a:xfrm flipV="1">
            <a:off x="7121460" y="3178589"/>
            <a:ext cx="1451425" cy="2799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CDE063-2BD6-4957-877E-B6BD2403B4C6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6193794" y="3012326"/>
            <a:ext cx="2308947" cy="2016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D7F51-ED82-470F-A3D3-1996AE08AA77}"/>
              </a:ext>
            </a:extLst>
          </p:cNvPr>
          <p:cNvCxnSpPr>
            <a:cxnSpLocks/>
            <a:stCxn id="14" idx="1"/>
            <a:endCxn id="10" idx="6"/>
          </p:cNvCxnSpPr>
          <p:nvPr/>
        </p:nvCxnSpPr>
        <p:spPr>
          <a:xfrm flipH="1" flipV="1">
            <a:off x="6433279" y="3670662"/>
            <a:ext cx="2139606" cy="443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730B32-11FE-4C35-83B3-88D8B4D4A0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2698479" y="3012326"/>
            <a:ext cx="3255829" cy="658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C79D4A-D99F-49D5-8882-AB4983E5B5F0}"/>
              </a:ext>
            </a:extLst>
          </p:cNvPr>
          <p:cNvCxnSpPr>
            <a:cxnSpLocks/>
            <a:stCxn id="11" idx="0"/>
            <a:endCxn id="13" idx="5"/>
          </p:cNvCxnSpPr>
          <p:nvPr/>
        </p:nvCxnSpPr>
        <p:spPr>
          <a:xfrm flipH="1" flipV="1">
            <a:off x="6368667" y="2738807"/>
            <a:ext cx="1189196" cy="1306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159FF-26C2-4239-974D-7752E1EF5238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6438811" y="2572544"/>
            <a:ext cx="2134074" cy="273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713C29-C7F4-4340-878E-1F3AF89780EB}"/>
              </a:ext>
            </a:extLst>
          </p:cNvPr>
          <p:cNvCxnSpPr>
            <a:cxnSpLocks/>
            <a:stCxn id="9" idx="0"/>
            <a:endCxn id="12" idx="3"/>
          </p:cNvCxnSpPr>
          <p:nvPr/>
        </p:nvCxnSpPr>
        <p:spPr>
          <a:xfrm flipV="1">
            <a:off x="4326983" y="2028220"/>
            <a:ext cx="1697469" cy="2016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D2E165-DA40-4F22-A8B6-9361439A36D4}"/>
              </a:ext>
            </a:extLst>
          </p:cNvPr>
          <p:cNvCxnSpPr>
            <a:cxnSpLocks/>
            <a:stCxn id="12" idx="6"/>
            <a:endCxn id="15" idx="0"/>
          </p:cNvCxnSpPr>
          <p:nvPr/>
        </p:nvCxnSpPr>
        <p:spPr>
          <a:xfrm>
            <a:off x="6433279" y="1861957"/>
            <a:ext cx="2308948" cy="915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E6498D-4D5A-4F5C-89E3-FD42CED648D4}"/>
              </a:ext>
            </a:extLst>
          </p:cNvPr>
          <p:cNvSpPr txBox="1"/>
          <p:nvPr/>
        </p:nvSpPr>
        <p:spPr>
          <a:xfrm>
            <a:off x="8981712" y="740229"/>
            <a:ext cx="2544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– </a:t>
            </a:r>
            <a:r>
              <a:rPr lang="en-US" err="1"/>
              <a:t>atriul</a:t>
            </a:r>
            <a:r>
              <a:rPr lang="en-US"/>
              <a:t> </a:t>
            </a:r>
            <a:r>
              <a:rPr lang="en-US" err="1"/>
              <a:t>drept</a:t>
            </a:r>
            <a:endParaRPr lang="en-US"/>
          </a:p>
          <a:p>
            <a:r>
              <a:rPr lang="en-US"/>
              <a:t>2 – </a:t>
            </a:r>
            <a:r>
              <a:rPr lang="en-US" err="1"/>
              <a:t>ventricul</a:t>
            </a:r>
            <a:r>
              <a:rPr lang="en-US"/>
              <a:t> </a:t>
            </a:r>
            <a:r>
              <a:rPr lang="en-US" err="1"/>
              <a:t>stang</a:t>
            </a:r>
            <a:endParaRPr lang="en-US"/>
          </a:p>
          <a:p>
            <a:r>
              <a:rPr lang="en-US"/>
              <a:t>3 – </a:t>
            </a:r>
            <a:r>
              <a:rPr lang="en-US" err="1"/>
              <a:t>atriul</a:t>
            </a:r>
            <a:r>
              <a:rPr lang="en-US"/>
              <a:t> </a:t>
            </a:r>
            <a:r>
              <a:rPr lang="en-US" err="1"/>
              <a:t>stang</a:t>
            </a:r>
            <a:endParaRPr lang="en-US"/>
          </a:p>
          <a:p>
            <a:r>
              <a:rPr lang="en-US"/>
              <a:t>4 – </a:t>
            </a:r>
            <a:r>
              <a:rPr lang="en-US" err="1"/>
              <a:t>ventricul</a:t>
            </a:r>
            <a:r>
              <a:rPr lang="en-US"/>
              <a:t> </a:t>
            </a:r>
            <a:r>
              <a:rPr lang="en-US" err="1"/>
              <a:t>stang</a:t>
            </a:r>
            <a:endParaRPr lang="en-US"/>
          </a:p>
          <a:p>
            <a:r>
              <a:rPr lang="en-US"/>
              <a:t>5 – </a:t>
            </a:r>
            <a:r>
              <a:rPr lang="en-US" err="1"/>
              <a:t>plamani</a:t>
            </a:r>
            <a:endParaRPr lang="en-US"/>
          </a:p>
          <a:p>
            <a:r>
              <a:rPr lang="en-US"/>
              <a:t>6 – </a:t>
            </a:r>
            <a:r>
              <a:rPr lang="en-US" err="1"/>
              <a:t>membre</a:t>
            </a:r>
            <a:r>
              <a:rPr lang="en-US"/>
              <a:t> </a:t>
            </a:r>
            <a:r>
              <a:rPr lang="en-US" err="1"/>
              <a:t>superioare</a:t>
            </a:r>
            <a:endParaRPr lang="en-US"/>
          </a:p>
          <a:p>
            <a:r>
              <a:rPr lang="en-US"/>
              <a:t>7 – cap</a:t>
            </a:r>
          </a:p>
          <a:p>
            <a:r>
              <a:rPr lang="en-US"/>
              <a:t>8 – </a:t>
            </a:r>
            <a:r>
              <a:rPr lang="en-US" err="1"/>
              <a:t>trunchi</a:t>
            </a:r>
            <a:r>
              <a:rPr lang="en-US"/>
              <a:t> celiac</a:t>
            </a:r>
          </a:p>
          <a:p>
            <a:r>
              <a:rPr lang="en-US"/>
              <a:t>9 – </a:t>
            </a:r>
            <a:r>
              <a:rPr lang="en-US" err="1"/>
              <a:t>membre</a:t>
            </a:r>
            <a:r>
              <a:rPr lang="en-US"/>
              <a:t> </a:t>
            </a:r>
            <a:r>
              <a:rPr lang="en-US" err="1"/>
              <a:t>inferioare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B674C8-4221-4D7E-B119-7C580560133A}"/>
              </a:ext>
            </a:extLst>
          </p:cNvPr>
          <p:cNvSpPr txBox="1"/>
          <p:nvPr/>
        </p:nvSpPr>
        <p:spPr>
          <a:xfrm>
            <a:off x="1515290" y="5642928"/>
            <a:ext cx="135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1.16</a:t>
            </a:r>
          </a:p>
        </p:txBody>
      </p:sp>
    </p:spTree>
    <p:extLst>
      <p:ext uri="{BB962C8B-B14F-4D97-AF65-F5344CB8AC3E}">
        <p14:creationId xmlns:p14="http://schemas.microsoft.com/office/powerpoint/2010/main" val="39429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4391-9EFC-490F-B003-3C9C0BA8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7680"/>
            <a:ext cx="9905999" cy="5303521"/>
          </a:xfrm>
        </p:spPr>
        <p:txBody>
          <a:bodyPr/>
          <a:lstStyle/>
          <a:p>
            <a:r>
              <a:rPr lang="en-US"/>
              <a:t>In </a:t>
            </a:r>
            <a:r>
              <a:rPr lang="en-US" err="1"/>
              <a:t>digraful</a:t>
            </a:r>
            <a:r>
              <a:rPr lang="en-US"/>
              <a:t> din </a:t>
            </a:r>
            <a:r>
              <a:rPr lang="en-US" err="1"/>
              <a:t>figura</a:t>
            </a:r>
            <a:r>
              <a:rPr lang="en-US"/>
              <a:t> 1.16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schematizata</a:t>
            </a:r>
            <a:r>
              <a:rPr lang="en-US"/>
              <a:t> </a:t>
            </a:r>
            <a:r>
              <a:rPr lang="en-US" err="1"/>
              <a:t>circulatia</a:t>
            </a:r>
            <a:r>
              <a:rPr lang="en-US"/>
              <a:t> </a:t>
            </a:r>
            <a:r>
              <a:rPr lang="en-US" err="1"/>
              <a:t>sangelui</a:t>
            </a:r>
            <a:r>
              <a:rPr lang="en-US"/>
              <a:t> in </a:t>
            </a:r>
            <a:r>
              <a:rPr lang="en-US" err="1"/>
              <a:t>corpul</a:t>
            </a:r>
            <a:r>
              <a:rPr lang="en-US"/>
              <a:t> </a:t>
            </a:r>
            <a:r>
              <a:rPr lang="en-US" err="1"/>
              <a:t>omenesc</a:t>
            </a:r>
            <a:r>
              <a:rPr lang="en-US"/>
              <a:t>.</a:t>
            </a:r>
          </a:p>
          <a:p>
            <a:r>
              <a:rPr lang="en-US" err="1"/>
              <a:t>Daca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o </a:t>
            </a:r>
            <a:r>
              <a:rPr lang="en-US" err="1"/>
              <a:t>persoana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 </a:t>
            </a:r>
            <a:r>
              <a:rPr lang="en-US" err="1"/>
              <a:t>exista</a:t>
            </a:r>
            <a:r>
              <a:rPr lang="en-US"/>
              <a:t> </a:t>
            </a:r>
            <a:r>
              <a:rPr lang="en-US" err="1"/>
              <a:t>arcul</a:t>
            </a:r>
            <a:r>
              <a:rPr lang="en-US"/>
              <a:t> (1, 3), </a:t>
            </a:r>
            <a:r>
              <a:rPr lang="en-US" err="1"/>
              <a:t>atunci</a:t>
            </a:r>
            <a:r>
              <a:rPr lang="en-US"/>
              <a:t> </a:t>
            </a:r>
            <a:r>
              <a:rPr lang="en-US" err="1"/>
              <a:t>acea</a:t>
            </a:r>
            <a:r>
              <a:rPr lang="en-US"/>
              <a:t> </a:t>
            </a:r>
            <a:r>
              <a:rPr lang="en-US" err="1"/>
              <a:t>persoana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 </a:t>
            </a:r>
            <a:r>
              <a:rPr lang="en-US" err="1"/>
              <a:t>avea</a:t>
            </a:r>
            <a:r>
              <a:rPr lang="en-US"/>
              <a:t> </a:t>
            </a:r>
            <a:r>
              <a:rPr lang="en-US" err="1"/>
              <a:t>boala</a:t>
            </a:r>
            <a:r>
              <a:rPr lang="en-US"/>
              <a:t> </a:t>
            </a:r>
            <a:r>
              <a:rPr lang="en-US" err="1"/>
              <a:t>lui</a:t>
            </a:r>
            <a:r>
              <a:rPr lang="en-US"/>
              <a:t> Roger, </a:t>
            </a:r>
            <a:r>
              <a:rPr lang="en-US" err="1"/>
              <a:t>iar</a:t>
            </a:r>
            <a:r>
              <a:rPr lang="en-US"/>
              <a:t> </a:t>
            </a:r>
            <a:r>
              <a:rPr lang="en-US" err="1"/>
              <a:t>daca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o </a:t>
            </a:r>
            <a:r>
              <a:rPr lang="en-US" err="1"/>
              <a:t>persoana</a:t>
            </a:r>
            <a:r>
              <a:rPr lang="en-US"/>
              <a:t> se </a:t>
            </a:r>
            <a:r>
              <a:rPr lang="en-US" err="1"/>
              <a:t>instituie</a:t>
            </a:r>
            <a:r>
              <a:rPr lang="en-US"/>
              <a:t> </a:t>
            </a:r>
            <a:r>
              <a:rPr lang="en-US" err="1"/>
              <a:t>comunicarea</a:t>
            </a:r>
            <a:r>
              <a:rPr lang="en-US"/>
              <a:t> </a:t>
            </a:r>
            <a:r>
              <a:rPr lang="en-US" err="1"/>
              <a:t>directa</a:t>
            </a:r>
            <a:r>
              <a:rPr lang="en-US"/>
              <a:t> de la </a:t>
            </a:r>
            <a:r>
              <a:rPr lang="en-US" err="1"/>
              <a:t>nodul</a:t>
            </a:r>
            <a:r>
              <a:rPr lang="en-US"/>
              <a:t> 4 la </a:t>
            </a:r>
            <a:r>
              <a:rPr lang="en-US" err="1"/>
              <a:t>nodul</a:t>
            </a:r>
            <a:r>
              <a:rPr lang="en-US"/>
              <a:t> 2, in </a:t>
            </a:r>
            <a:r>
              <a:rPr lang="en-US" err="1"/>
              <a:t>digraf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 </a:t>
            </a:r>
            <a:r>
              <a:rPr lang="en-US" err="1"/>
              <a:t>aparea</a:t>
            </a:r>
            <a:r>
              <a:rPr lang="en-US"/>
              <a:t> </a:t>
            </a:r>
            <a:r>
              <a:rPr lang="en-US" err="1"/>
              <a:t>arcul</a:t>
            </a:r>
            <a:r>
              <a:rPr lang="en-US"/>
              <a:t> (4, 2), </a:t>
            </a:r>
            <a:r>
              <a:rPr lang="en-US" err="1"/>
              <a:t>atunci</a:t>
            </a:r>
            <a:r>
              <a:rPr lang="en-US"/>
              <a:t> </a:t>
            </a:r>
            <a:r>
              <a:rPr lang="en-US" err="1"/>
              <a:t>persoana</a:t>
            </a:r>
            <a:r>
              <a:rPr lang="en-US"/>
              <a:t> </a:t>
            </a:r>
            <a:r>
              <a:rPr lang="en-US" err="1"/>
              <a:t>decedeaza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51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461A-D818-4E55-8DD0-1651D139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1.6.2 Probleme de programare dinamica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BEE25-E4CC-4FEE-B110-33A4D7ED8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Metoda programarii dinamice se aplica problemelor de optimizare in care solutia poate fi privita ca rezultatul unui sir de decizii din multimea deciziilor D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Fie sistemul S cu multimea starilor X. Presupunem ca trecerea sistemului S dintr-o stare in alta are loc numai in urma unei decizii. Un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X, i = 0, …, n reprezinta o solutie si un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D, i= 1, …, n reprezinta o politica a sistemului S. 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BEE25-E4CC-4FEE-B110-33A4D7ED8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6DF37-FAF6-4431-8289-85AE28EA1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513806"/>
                <a:ext cx="9905999" cy="5277395"/>
              </a:xfrm>
            </p:spPr>
            <p:txBody>
              <a:bodyPr/>
              <a:lstStyle/>
              <a:p>
                <a:r>
                  <a:rPr lang="en-US"/>
                  <a:t>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) este o solutie partiala si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) 0 ≤ i &lt; j ≤ n, este o subpolitica a sistemului S.</a:t>
                </a:r>
              </a:p>
              <a:p>
                <a:r>
                  <a:rPr lang="en-US"/>
                  <a:t>Printre politicile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/>
                  <a:t> care determina evolutia sistemului S dintr-o stare initiala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intr-o stare finala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poate exista o politica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/>
                  <a:t>) care optimizeaza functia obiectiv data. Aceasta politica se numeste politica optima si solutia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/>
                  <a:t>) determinata de politica optima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se numeste solutie optima.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6DF37-FAF6-4431-8289-85AE28EA1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513806"/>
                <a:ext cx="9905999" cy="5277395"/>
              </a:xfrm>
              <a:blipFill>
                <a:blip r:embed="rId2"/>
                <a:stretch>
                  <a:fillRect l="-1231" t="-808" r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799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196</TotalTime>
  <Words>508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Tw Cen MT</vt:lpstr>
      <vt:lpstr>Circuit</vt:lpstr>
      <vt:lpstr>Capitolul 1.6 aplicatii</vt:lpstr>
      <vt:lpstr>1.6.1 retele de comunicatii </vt:lpstr>
      <vt:lpstr>Traseele intre orase</vt:lpstr>
      <vt:lpstr>PowerPoint Presentation</vt:lpstr>
      <vt:lpstr>Circulatia sangelui</vt:lpstr>
      <vt:lpstr>PowerPoint Presentation</vt:lpstr>
      <vt:lpstr>1.6.2 Probleme de programare dinamica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Capitolul 1.6 aplicatii</dc:title>
  <dc:creator>Madalin Morcov</dc:creator>
  <cp:lastModifiedBy>Madalin Morcov</cp:lastModifiedBy>
  <cp:revision>19</cp:revision>
  <dcterms:created xsi:type="dcterms:W3CDTF">2017-10-16T09:16:51Z</dcterms:created>
  <dcterms:modified xsi:type="dcterms:W3CDTF">2017-10-16T12:33:22Z</dcterms:modified>
</cp:coreProperties>
</file>