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3141-341C-4E77-A10A-0EE3FDA20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Capitolul</a:t>
            </a:r>
            <a:r>
              <a:rPr lang="en-US"/>
              <a:t> 1.6 </a:t>
            </a:r>
            <a:r>
              <a:rPr lang="en-US" err="1"/>
              <a:t>aplicatii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2F3A7-0DB9-4498-8D7E-2639A8657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ED91F-F450-4C9F-9B17-686DF11BD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394283"/>
                <a:ext cx="9905999" cy="5914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În </a:t>
                </a:r>
                <a:r>
                  <a:rPr lang="en-US" dirty="0" err="1"/>
                  <a:t>analiza</a:t>
                </a:r>
                <a:r>
                  <a:rPr lang="en-US" dirty="0"/>
                  <a:t> </a:t>
                </a:r>
                <a:r>
                  <a:rPr lang="en-US" dirty="0" err="1"/>
                  <a:t>prospectivă</a:t>
                </a:r>
                <a:r>
                  <a:rPr lang="en-US" dirty="0"/>
                  <a:t>, </a:t>
                </a:r>
                <a:r>
                  <a:rPr lang="en-US" dirty="0" err="1"/>
                  <a:t>dacă</a:t>
                </a:r>
                <a:r>
                  <a:rPr lang="en-US" dirty="0"/>
                  <a:t> </a:t>
                </a:r>
                <a:r>
                  <a:rPr lang="en-US" dirty="0" err="1"/>
                  <a:t>sistemul</a:t>
                </a:r>
                <a:r>
                  <a:rPr lang="en-US" dirty="0"/>
                  <a:t> S se </a:t>
                </a:r>
                <a:r>
                  <a:rPr lang="en-US" dirty="0" err="1"/>
                  <a:t>află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şi</a:t>
                </a:r>
                <a:r>
                  <a:rPr lang="en-US" dirty="0"/>
                  <a:t> se </a:t>
                </a:r>
                <a:r>
                  <a:rPr lang="en-US" dirty="0" err="1"/>
                  <a:t>ia</a:t>
                </a:r>
                <a:r>
                  <a:rPr lang="en-US" dirty="0"/>
                  <a:t> </a:t>
                </a:r>
                <a:r>
                  <a:rPr lang="en-US" dirty="0" err="1"/>
                  <a:t>decizia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atunci</a:t>
                </a:r>
                <a:r>
                  <a:rPr lang="en-US" dirty="0"/>
                  <a:t> S </a:t>
                </a:r>
                <a:r>
                  <a:rPr lang="en-US" dirty="0" err="1"/>
                  <a:t>trece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= 1, . . . , n. </a:t>
                </a:r>
                <a:r>
                  <a:rPr lang="en-US" dirty="0" err="1"/>
                  <a:t>Această</a:t>
                </a:r>
                <a:r>
                  <a:rPr lang="en-US" dirty="0"/>
                  <a:t> </a:t>
                </a:r>
                <a:r>
                  <a:rPr lang="en-US" dirty="0" err="1"/>
                  <a:t>evoluţie</a:t>
                </a:r>
                <a:r>
                  <a:rPr lang="en-US" dirty="0"/>
                  <a:t> </a:t>
                </a:r>
                <a:r>
                  <a:rPr lang="en-US" dirty="0" err="1"/>
                  <a:t>poate</a:t>
                </a:r>
                <a:r>
                  <a:rPr lang="en-US" dirty="0"/>
                  <a:t> fi </a:t>
                </a:r>
                <a:r>
                  <a:rPr lang="en-US" dirty="0" err="1"/>
                  <a:t>descrisă</a:t>
                </a:r>
                <a:r>
                  <a:rPr lang="en-US" dirty="0"/>
                  <a:t> </a:t>
                </a:r>
                <a:r>
                  <a:rPr lang="en-US" dirty="0" err="1"/>
                  <a:t>prin</a:t>
                </a:r>
                <a:r>
                  <a:rPr lang="en-US" dirty="0"/>
                  <a:t> </a:t>
                </a:r>
                <a:r>
                  <a:rPr lang="en-US" dirty="0" err="1"/>
                  <a:t>relaţiile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), </a:t>
                </a:r>
                <a:r>
                  <a:rPr lang="en-US" i="1" dirty="0" err="1"/>
                  <a:t>i</a:t>
                </a:r>
                <a:r>
                  <a:rPr lang="en-US" i="1" dirty="0"/>
                  <a:t> = 1, . . . , n.</a:t>
                </a:r>
              </a:p>
              <a:p>
                <a:r>
                  <a:rPr lang="en-US" i="1" dirty="0"/>
                  <a:t> </a:t>
                </a: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utilitatea</a:t>
                </a:r>
                <a:r>
                  <a:rPr lang="en-US" dirty="0"/>
                  <a:t> </a:t>
                </a:r>
                <a:r>
                  <a:rPr lang="en-US" dirty="0" err="1"/>
                  <a:t>trecerii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S de la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la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 = 1, . . . , n. </a:t>
                </a:r>
                <a:r>
                  <a:rPr lang="en-US" dirty="0" err="1"/>
                  <a:t>utilitatea</a:t>
                </a:r>
                <a:r>
                  <a:rPr lang="en-US" dirty="0"/>
                  <a:t> </a:t>
                </a:r>
                <a:r>
                  <a:rPr lang="en-US" dirty="0" err="1"/>
                  <a:t>totală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funcţia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reprezintă</a:t>
                </a:r>
                <a:r>
                  <a:rPr lang="en-US" dirty="0"/>
                  <a:t> </a:t>
                </a:r>
                <a:r>
                  <a:rPr lang="en-US" dirty="0" err="1"/>
                  <a:t>funţia</a:t>
                </a:r>
                <a:r>
                  <a:rPr lang="en-US" dirty="0"/>
                  <a:t> </a:t>
                </a:r>
                <a:r>
                  <a:rPr lang="en-US" dirty="0" err="1"/>
                  <a:t>obiectiv</a:t>
                </a:r>
                <a:r>
                  <a:rPr lang="en-US" dirty="0"/>
                  <a:t>. </a:t>
                </a:r>
                <a:r>
                  <a:rPr lang="en-US" dirty="0" err="1"/>
                  <a:t>Considerăm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aditiv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+ ...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0 &lt; </a:t>
                </a:r>
                <a:r>
                  <a:rPr lang="en-US" dirty="0" err="1"/>
                  <a:t>i</a:t>
                </a:r>
                <a:r>
                  <a:rPr lang="en-US" dirty="0"/>
                  <a:t> &lt; n,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stărilor</a:t>
                </a:r>
                <a:r>
                  <a:rPr lang="en-US" dirty="0"/>
                  <a:t> </a:t>
                </a:r>
                <a:r>
                  <a:rPr lang="en-US" dirty="0" err="1"/>
                  <a:t>accesibile</a:t>
                </a:r>
                <a:r>
                  <a:rPr lang="en-US" dirty="0"/>
                  <a:t> la </a:t>
                </a:r>
                <a:r>
                  <a:rPr lang="en-US" dirty="0" err="1"/>
                  <a:t>momentul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prin</a:t>
                </a:r>
                <a:r>
                  <a:rPr lang="en-US" dirty="0"/>
                  <a:t> </a:t>
                </a:r>
                <a:r>
                  <a:rPr lang="en-US" dirty="0" err="1"/>
                  <a:t>urmare</a:t>
                </a:r>
                <a:r>
                  <a:rPr lang="en-US" dirty="0"/>
                  <a:t>, </a:t>
                </a:r>
                <a:r>
                  <a:rPr lang="en-US" dirty="0" err="1"/>
                  <a:t>avem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:r>
                  <a:rPr lang="en-US" dirty="0" err="1"/>
                  <a:t>yly</a:t>
                </a:r>
                <a:r>
                  <a:rPr lang="en-US" dirty="0"/>
                  <a:t> ∈ X, </a:t>
                </a:r>
                <a:r>
                  <a:rPr lang="en-US" dirty="0" err="1"/>
                  <a:t>există</a:t>
                </a:r>
                <a:r>
                  <a:rPr lang="en-US" dirty="0"/>
                  <a:t>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şi</a:t>
                </a:r>
                <a:r>
                  <a:rPr lang="en-US" dirty="0"/>
                  <a:t> d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(x) </a:t>
                </a:r>
                <a:r>
                  <a:rPr lang="en-US" dirty="0" err="1"/>
                  <a:t>astfel</a:t>
                </a:r>
                <a:r>
                  <a:rPr lang="en-US" dirty="0"/>
                  <a:t> </a:t>
                </a:r>
                <a:r>
                  <a:rPr lang="en-US" dirty="0" err="1"/>
                  <a:t>încât</a:t>
                </a:r>
                <a:r>
                  <a:rPr lang="en-US" dirty="0"/>
                  <a:t> y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(x, d)}.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ED91F-F450-4C9F-9B17-686DF11BD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394283"/>
                <a:ext cx="9905999" cy="5914237"/>
              </a:xfrm>
              <a:blipFill>
                <a:blip r:embed="rId2"/>
                <a:stretch>
                  <a:fillRect l="-1231" t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91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5F42F-9A03-4785-BF97-52A9279D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98290"/>
                <a:ext cx="9905999" cy="479291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Oricărui </a:t>
                </a:r>
                <a:r>
                  <a:rPr lang="en-US" dirty="0" err="1"/>
                  <a:t>proces</a:t>
                </a:r>
                <a:r>
                  <a:rPr lang="en-US" dirty="0"/>
                  <a:t> </a:t>
                </a:r>
                <a:r>
                  <a:rPr lang="en-US" dirty="0" err="1"/>
                  <a:t>secvenţial</a:t>
                </a:r>
                <a:r>
                  <a:rPr lang="en-US" dirty="0"/>
                  <a:t> de </a:t>
                </a:r>
                <a:r>
                  <a:rPr lang="en-US" dirty="0" err="1"/>
                  <a:t>decizii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se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asocia</a:t>
                </a:r>
                <a:r>
                  <a:rPr lang="en-US" dirty="0"/>
                  <a:t> un </a:t>
                </a:r>
                <a:r>
                  <a:rPr lang="en-US" dirty="0" err="1"/>
                  <a:t>digraf</a:t>
                </a:r>
                <a:r>
                  <a:rPr lang="en-US" dirty="0"/>
                  <a:t> G = (N, </a:t>
                </a:r>
                <a:r>
                  <a:rPr lang="el-GR" dirty="0"/>
                  <a:t> Γ</a:t>
                </a:r>
                <a:r>
                  <a:rPr lang="en-US" dirty="0"/>
                  <a:t>) </a:t>
                </a:r>
                <a:r>
                  <a:rPr lang="en-US" dirty="0" err="1"/>
                  <a:t>unde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l-GR" dirty="0"/>
                  <a:t>Γ</a:t>
                </a:r>
                <a:r>
                  <a:rPr lang="en-US" dirty="0"/>
                  <a:t>(x) = {</a:t>
                </a:r>
                <a:r>
                  <a:rPr lang="en-US" dirty="0" err="1"/>
                  <a:t>y|y</a:t>
                </a:r>
                <a:r>
                  <a:rPr lang="en-US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(x, d), d∈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(x)}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Digraful</a:t>
                </a:r>
                <a:r>
                  <a:rPr lang="en-US" dirty="0"/>
                  <a:t> </a:t>
                </a:r>
                <a:r>
                  <a:rPr lang="en-US" dirty="0" err="1"/>
                  <a:t>poate</a:t>
                </a:r>
                <a:r>
                  <a:rPr lang="en-US" dirty="0"/>
                  <a:t> fi </a:t>
                </a:r>
                <a:r>
                  <a:rPr lang="en-US" dirty="0" err="1"/>
                  <a:t>exprimat</a:t>
                </a:r>
                <a:r>
                  <a:rPr lang="en-US" dirty="0"/>
                  <a:t> </a:t>
                </a:r>
                <a:r>
                  <a:rPr lang="en-US" dirty="0" err="1"/>
                  <a:t>echivalent</a:t>
                </a:r>
                <a:r>
                  <a:rPr lang="en-US" dirty="0"/>
                  <a:t> </a:t>
                </a:r>
                <a:r>
                  <a:rPr lang="en-US" dirty="0" err="1"/>
                  <a:t>prin</a:t>
                </a:r>
                <a:r>
                  <a:rPr lang="en-US" dirty="0"/>
                  <a:t> G = (N, A), </a:t>
                </a:r>
                <a:r>
                  <a:rPr lang="en-US" dirty="0" err="1"/>
                  <a:t>unde</a:t>
                </a:r>
                <a:r>
                  <a:rPr lang="en-US" dirty="0"/>
                  <a:t> (x, y) ∈ A </a:t>
                </a:r>
                <a:r>
                  <a:rPr lang="en-US" dirty="0" err="1"/>
                  <a:t>dacă</a:t>
                </a:r>
                <a:r>
                  <a:rPr lang="en-US" dirty="0"/>
                  <a:t>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numai</a:t>
                </a:r>
                <a:r>
                  <a:rPr lang="en-US" dirty="0"/>
                  <a:t> </a:t>
                </a:r>
                <a:r>
                  <a:rPr lang="en-US" dirty="0" err="1"/>
                  <a:t>dacă</a:t>
                </a:r>
                <a:r>
                  <a:rPr lang="en-US" dirty="0"/>
                  <a:t> y ∈ </a:t>
                </a:r>
                <a:r>
                  <a:rPr lang="el-GR" dirty="0"/>
                  <a:t>Γ</a:t>
                </a:r>
                <a:r>
                  <a:rPr lang="en-US" dirty="0"/>
                  <a:t>(x) .Un drum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digraful</a:t>
                </a:r>
                <a:r>
                  <a:rPr lang="en-US" dirty="0"/>
                  <a:t> G de la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la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≤ i≤ J ≤ n, </a:t>
                </a:r>
                <a:r>
                  <a:rPr lang="en-US" dirty="0" err="1"/>
                  <a:t>determină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mod </a:t>
                </a:r>
                <a:r>
                  <a:rPr lang="en-US" dirty="0" err="1"/>
                  <a:t>unic</a:t>
                </a:r>
                <a:r>
                  <a:rPr lang="en-US" dirty="0"/>
                  <a:t> o </a:t>
                </a:r>
                <a:r>
                  <a:rPr lang="en-US" dirty="0" err="1"/>
                  <a:t>subpolitică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reciproc</a:t>
                </a:r>
                <a:r>
                  <a:rPr lang="en-US" dirty="0"/>
                  <a:t>. In particular, un drum de la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:r>
                  <a:rPr lang="en-US" dirty="0" err="1"/>
                  <a:t>iniţială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la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:r>
                  <a:rPr lang="en-US" dirty="0" err="1"/>
                  <a:t>finală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determină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mod </a:t>
                </a:r>
                <a:r>
                  <a:rPr lang="en-US" dirty="0" err="1"/>
                  <a:t>unic</a:t>
                </a:r>
                <a:r>
                  <a:rPr lang="en-US" dirty="0"/>
                  <a:t> o </a:t>
                </a:r>
                <a:r>
                  <a:rPr lang="en-US" dirty="0" err="1"/>
                  <a:t>politică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reciproc</a:t>
                </a:r>
                <a:r>
                  <a:rPr lang="en-US" dirty="0"/>
                  <a:t>. </a:t>
                </a:r>
                <a:r>
                  <a:rPr lang="en-US" dirty="0" err="1"/>
                  <a:t>Digraful</a:t>
                </a:r>
                <a:r>
                  <a:rPr lang="en-US" dirty="0"/>
                  <a:t> G = (N, A) are o </a:t>
                </a:r>
                <a:r>
                  <a:rPr lang="en-US" dirty="0" err="1"/>
                  <a:t>structură</a:t>
                </a:r>
                <a:r>
                  <a:rPr lang="en-US" dirty="0"/>
                  <a:t> </a:t>
                </a:r>
                <a:r>
                  <a:rPr lang="en-US" dirty="0" err="1"/>
                  <a:t>particulară</a:t>
                </a:r>
                <a:r>
                  <a:rPr lang="en-US" dirty="0"/>
                  <a:t> </a:t>
                </a:r>
                <a:r>
                  <a:rPr lang="en-US" dirty="0" err="1"/>
                  <a:t>deoarece</a:t>
                </a:r>
                <a:r>
                  <a:rPr lang="en-US" dirty="0"/>
                  <a:t>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nodurilor</a:t>
                </a:r>
                <a:r>
                  <a:rPr lang="en-US" dirty="0"/>
                  <a:t> N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partiţionată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n + 1 </a:t>
                </a:r>
                <a:r>
                  <a:rPr lang="en-US" dirty="0" err="1"/>
                  <a:t>mulţimi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arc (x, y) ∈ A, </a:t>
                </a:r>
                <a:r>
                  <a:rPr lang="en-US" dirty="0" err="1"/>
                  <a:t>dacă</a:t>
                </a:r>
                <a:r>
                  <a:rPr lang="en-US" dirty="0"/>
                  <a:t>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atunci</a:t>
                </a:r>
                <a:r>
                  <a:rPr lang="en-US" dirty="0"/>
                  <a:t> y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Un </a:t>
                </a:r>
                <a:r>
                  <a:rPr lang="en-US" dirty="0" err="1"/>
                  <a:t>digraf</a:t>
                </a:r>
                <a:r>
                  <a:rPr lang="en-US" dirty="0"/>
                  <a:t> G = (N, A) cu </a:t>
                </a:r>
                <a:r>
                  <a:rPr lang="en-US" dirty="0" err="1"/>
                  <a:t>aceste</a:t>
                </a:r>
                <a:r>
                  <a:rPr lang="en-US" dirty="0"/>
                  <a:t> </a:t>
                </a:r>
                <a:r>
                  <a:rPr lang="en-US" dirty="0" err="1"/>
                  <a:t>proprietăţi</a:t>
                </a:r>
                <a:r>
                  <a:rPr lang="en-US" dirty="0"/>
                  <a:t> se </a:t>
                </a:r>
                <a:r>
                  <a:rPr lang="en-US" dirty="0" err="1"/>
                  <a:t>numeşte</a:t>
                </a:r>
                <a:r>
                  <a:rPr lang="en-US" dirty="0"/>
                  <a:t> </a:t>
                </a:r>
                <a:r>
                  <a:rPr lang="en-US" dirty="0" err="1"/>
                  <a:t>digraf</a:t>
                </a:r>
                <a:r>
                  <a:rPr lang="en-US" dirty="0"/>
                  <a:t> </a:t>
                </a:r>
                <a:r>
                  <a:rPr lang="en-US" dirty="0" err="1"/>
                  <a:t>secvenţial</a:t>
                </a:r>
                <a:r>
                  <a:rPr lang="en-US" dirty="0"/>
                  <a:t>. </a:t>
                </a:r>
                <a:r>
                  <a:rPr lang="en-US" dirty="0" err="1"/>
                  <a:t>Într</a:t>
                </a:r>
                <a:r>
                  <a:rPr lang="en-US" dirty="0"/>
                  <a:t>-un </a:t>
                </a:r>
                <a:r>
                  <a:rPr lang="en-US" dirty="0" err="1"/>
                  <a:t>digraf</a:t>
                </a:r>
                <a:r>
                  <a:rPr lang="en-US" dirty="0"/>
                  <a:t> </a:t>
                </a:r>
                <a:r>
                  <a:rPr lang="en-US" dirty="0" err="1"/>
                  <a:t>secvenţial</a:t>
                </a:r>
                <a:r>
                  <a:rPr lang="en-US" dirty="0"/>
                  <a:t> G = (N, A) nu </a:t>
                </a:r>
                <a:r>
                  <a:rPr lang="en-US" dirty="0" err="1"/>
                  <a:t>există</a:t>
                </a:r>
                <a:r>
                  <a:rPr lang="en-US" dirty="0"/>
                  <a:t> </a:t>
                </a:r>
                <a:r>
                  <a:rPr lang="en-US" dirty="0" err="1"/>
                  <a:t>circuite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5F42F-9A03-4785-BF97-52A9279D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98290"/>
                <a:ext cx="9905999" cy="4792911"/>
              </a:xfrm>
              <a:blipFill>
                <a:blip r:embed="rId2"/>
                <a:stretch>
                  <a:fillRect l="-1046" t="-1399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18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6E6AA-9A70-4BE0-AC8F-AE8EBD450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14400"/>
                <a:ext cx="9905999" cy="4876801"/>
              </a:xfrm>
            </p:spPr>
            <p:txBody>
              <a:bodyPr/>
              <a:lstStyle/>
              <a:p>
                <a:r>
                  <a:rPr lang="en-US" dirty="0"/>
                  <a:t>Definim </a:t>
                </a:r>
                <a:r>
                  <a:rPr lang="en-US" dirty="0" err="1"/>
                  <a:t>funcţia</a:t>
                </a:r>
                <a:r>
                  <a:rPr lang="en-US" dirty="0"/>
                  <a:t> v : A → R </a:t>
                </a:r>
                <a:r>
                  <a:rPr lang="en-US" dirty="0" err="1"/>
                  <a:t>prin</a:t>
                </a:r>
                <a:r>
                  <a:rPr lang="en-US" dirty="0"/>
                  <a:t> U(x, y)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(x, d), </a:t>
                </a:r>
                <a:r>
                  <a:rPr lang="en-US" dirty="0" err="1"/>
                  <a:t>dacă</a:t>
                </a:r>
                <a:r>
                  <a:rPr lang="en-US" dirty="0"/>
                  <a:t>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, d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(x)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arc (x, y) ∈ A. </a:t>
                </a:r>
                <a:r>
                  <a:rPr lang="en-US" dirty="0" err="1"/>
                  <a:t>Astfel</a:t>
                </a:r>
                <a:r>
                  <a:rPr lang="en-US" dirty="0"/>
                  <a:t>,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funcţiei</a:t>
                </a:r>
                <a:r>
                  <a:rPr lang="en-US" dirty="0"/>
                  <a:t> </a:t>
                </a:r>
                <a:r>
                  <a:rPr lang="en-US" dirty="0" err="1"/>
                  <a:t>obiectiv</a:t>
                </a:r>
                <a:r>
                  <a:rPr lang="en-US" dirty="0"/>
                  <a:t> </a:t>
                </a:r>
                <a:r>
                  <a:rPr lang="en-US" dirty="0" err="1"/>
                  <a:t>aditive</a:t>
                </a:r>
                <a:r>
                  <a:rPr lang="en-US" dirty="0"/>
                  <a:t>, </a:t>
                </a:r>
                <a:r>
                  <a:rPr lang="en-US" dirty="0" err="1"/>
                  <a:t>problema</a:t>
                </a:r>
                <a:r>
                  <a:rPr lang="en-US" dirty="0"/>
                  <a:t> </a:t>
                </a:r>
                <a:r>
                  <a:rPr lang="en-US" dirty="0" err="1"/>
                  <a:t>determinării</a:t>
                </a:r>
                <a:r>
                  <a:rPr lang="en-US" dirty="0"/>
                  <a:t> </a:t>
                </a:r>
                <a:r>
                  <a:rPr lang="en-US" dirty="0" err="1"/>
                  <a:t>unei</a:t>
                </a:r>
                <a:r>
                  <a:rPr lang="en-US" dirty="0"/>
                  <a:t> </a:t>
                </a:r>
                <a:r>
                  <a:rPr lang="en-US" dirty="0" err="1"/>
                  <a:t>politici</a:t>
                </a:r>
                <a:r>
                  <a:rPr lang="en-US" dirty="0"/>
                  <a:t> </a:t>
                </a:r>
                <a:r>
                  <a:rPr lang="en-US" dirty="0" err="1"/>
                  <a:t>optime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echivalentă</a:t>
                </a:r>
                <a:r>
                  <a:rPr lang="en-US" dirty="0"/>
                  <a:t> cu </a:t>
                </a:r>
                <a:r>
                  <a:rPr lang="en-US" dirty="0" err="1"/>
                  <a:t>problema</a:t>
                </a:r>
                <a:r>
                  <a:rPr lang="en-US" dirty="0"/>
                  <a:t> </a:t>
                </a:r>
                <a:r>
                  <a:rPr lang="en-US" dirty="0" err="1"/>
                  <a:t>determinării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drum de </a:t>
                </a:r>
                <a:r>
                  <a:rPr lang="en-US" dirty="0" err="1"/>
                  <a:t>valoare</a:t>
                </a:r>
                <a:r>
                  <a:rPr lang="en-US" dirty="0"/>
                  <a:t> </a:t>
                </a:r>
                <a:r>
                  <a:rPr lang="en-US" dirty="0" err="1"/>
                  <a:t>optimă</a:t>
                </a:r>
                <a:r>
                  <a:rPr lang="en-US" dirty="0"/>
                  <a:t> (</a:t>
                </a:r>
                <a:r>
                  <a:rPr lang="en-US" dirty="0" err="1"/>
                  <a:t>minimă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maximă</a:t>
                </a:r>
                <a:r>
                  <a:rPr lang="en-US" dirty="0"/>
                  <a:t>)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digraful</a:t>
                </a:r>
                <a:r>
                  <a:rPr lang="en-US" dirty="0"/>
                  <a:t> G = (N, A).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6E6AA-9A70-4BE0-AC8F-AE8EBD450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14400"/>
                <a:ext cx="9905999" cy="4876801"/>
              </a:xfrm>
              <a:blipFill>
                <a:blip r:embed="rId2"/>
                <a:stretch>
                  <a:fillRect l="-1231" t="-1625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84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C5C-C2FA-4279-952D-27ED5651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Exemplul</a:t>
            </a:r>
            <a:r>
              <a:rPr lang="en-US" dirty="0"/>
              <a:t> 1.32.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6AA49-20B0-4159-AB1D-34071646C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94576"/>
                <a:ext cx="9905999" cy="40966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consideră</a:t>
                </a:r>
                <a:r>
                  <a:rPr lang="en-US" dirty="0"/>
                  <a:t> </a:t>
                </a:r>
                <a:r>
                  <a:rPr lang="en-US" dirty="0" err="1"/>
                  <a:t>sistemul</a:t>
                </a:r>
                <a:r>
                  <a:rPr lang="en-US" dirty="0"/>
                  <a:t> S cu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stărilor</a:t>
                </a:r>
                <a:r>
                  <a:rPr lang="en-US" dirty="0"/>
                  <a:t> 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stărilor</a:t>
                </a:r>
                <a:r>
                  <a:rPr lang="en-US" dirty="0"/>
                  <a:t> </a:t>
                </a:r>
                <a:r>
                  <a:rPr lang="en-US" dirty="0" err="1"/>
                  <a:t>iniţiale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}. </a:t>
                </a:r>
                <a:r>
                  <a:rPr lang="en-US" dirty="0" err="1"/>
                  <a:t>Mulţimile</a:t>
                </a:r>
                <a:r>
                  <a:rPr lang="en-US" dirty="0"/>
                  <a:t> </a:t>
                </a:r>
                <a:r>
                  <a:rPr lang="en-US" dirty="0" err="1"/>
                  <a:t>deciziilor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(x)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transformările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(x, d) </a:t>
                </a:r>
                <a:r>
                  <a:rPr lang="en-US" dirty="0" err="1"/>
                  <a:t>sunt</a:t>
                </a:r>
                <a:r>
                  <a:rPr lang="en-US" dirty="0"/>
                  <a:t> </a:t>
                </a:r>
                <a:r>
                  <a:rPr lang="en-US" dirty="0" err="1"/>
                  <a:t>următoarele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6AA49-20B0-4159-AB1D-34071646C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94576"/>
                <a:ext cx="9905999" cy="4096625"/>
              </a:xfrm>
              <a:blipFill>
                <a:blip r:embed="rId2"/>
                <a:stretch>
                  <a:fillRect l="-1046" t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0357B-7892-4AC5-B508-973A82C1F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23457"/>
                <a:ext cx="9905999" cy="4767744"/>
              </a:xfrm>
            </p:spPr>
            <p:txBody>
              <a:bodyPr/>
              <a:lstStyle/>
              <a:p>
                <a:r>
                  <a:rPr lang="en-US" dirty="0"/>
                  <a:t>Rezultă </a:t>
                </a:r>
                <a:r>
                  <a:rPr lang="en-US" dirty="0" err="1"/>
                  <a:t>că</a:t>
                </a:r>
                <a:r>
                  <a:rPr lang="en-US" dirty="0"/>
                  <a:t> </a:t>
                </a:r>
                <a:r>
                  <a:rPr lang="en-US" dirty="0" err="1"/>
                  <a:t>mulţimile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ale </a:t>
                </a:r>
                <a:r>
                  <a:rPr lang="en-US" dirty="0" err="1"/>
                  <a:t>stărilor</a:t>
                </a:r>
                <a:r>
                  <a:rPr lang="en-US" dirty="0"/>
                  <a:t> </a:t>
                </a:r>
                <a:r>
                  <a:rPr lang="en-US" dirty="0" err="1"/>
                  <a:t>accesibile</a:t>
                </a:r>
                <a:r>
                  <a:rPr lang="en-US" dirty="0"/>
                  <a:t> </a:t>
                </a:r>
                <a:r>
                  <a:rPr lang="en-US" dirty="0" err="1"/>
                  <a:t>sunt</a:t>
                </a:r>
                <a:r>
                  <a:rPr lang="en-US" dirty="0"/>
                  <a:t> </a:t>
                </a:r>
                <a:r>
                  <a:rPr lang="en-US" dirty="0" err="1"/>
                  <a:t>următoarele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}. </a:t>
                </a:r>
                <a:r>
                  <a:rPr lang="en-US" dirty="0" err="1"/>
                  <a:t>Digraful</a:t>
                </a:r>
                <a:r>
                  <a:rPr lang="en-US" dirty="0"/>
                  <a:t> </a:t>
                </a:r>
                <a:r>
                  <a:rPr lang="en-US" dirty="0" err="1"/>
                  <a:t>secvential</a:t>
                </a:r>
                <a:r>
                  <a:rPr lang="en-US" dirty="0"/>
                  <a:t> G = (N</a:t>
                </a:r>
                <a:r>
                  <a:rPr lang="el-GR" dirty="0"/>
                  <a:t> </a:t>
                </a:r>
                <a:r>
                  <a:rPr lang="en-US" dirty="0"/>
                  <a:t>,</a:t>
                </a:r>
                <a:r>
                  <a:rPr lang="el-GR" dirty="0"/>
                  <a:t>Γ</a:t>
                </a:r>
                <a:r>
                  <a:rPr lang="en-US" dirty="0"/>
                  <a:t>)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definit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modul</a:t>
                </a:r>
                <a:r>
                  <a:rPr lang="en-US" dirty="0"/>
                  <a:t> </a:t>
                </a:r>
                <a:r>
                  <a:rPr lang="en-US" dirty="0" err="1"/>
                  <a:t>următor</a:t>
                </a:r>
                <a:r>
                  <a:rPr lang="en-US" dirty="0"/>
                  <a:t>: 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0357B-7892-4AC5-B508-973A82C1F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23457"/>
                <a:ext cx="9905999" cy="4767744"/>
              </a:xfrm>
              <a:blipFill>
                <a:blip r:embed="rId2"/>
                <a:stretch>
                  <a:fillRect l="-1231" t="-1790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8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00B7B-4E09-4C88-9742-00A3601C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Aplicaţia</a:t>
            </a:r>
            <a:r>
              <a:rPr lang="en-US" dirty="0"/>
              <a:t>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A49B5-AA8A-447E-8B63-C0A878D93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9"/>
                <a:ext cx="9905999" cy="37332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Dacă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atunci</a:t>
                </a:r>
                <a:r>
                  <a:rPr lang="en-US" dirty="0"/>
                  <a:t> Γ(x)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 </a:t>
                </a:r>
                <a:r>
                  <a:rPr lang="en-US" dirty="0" err="1"/>
                  <a:t>pentru</a:t>
                </a:r>
                <a:r>
                  <a:rPr lang="en-US" dirty="0"/>
                  <a:t>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Dacă</a:t>
                </a:r>
                <a:r>
                  <a:rPr lang="en-US" dirty="0"/>
                  <a:t>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atunci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Γ(α)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{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} </m:t>
                            </m:r>
                            <m:r>
                              <m:rPr>
                                <m:nor/>
                              </m:rPr>
                              <a:rPr lang="en-US" dirty="0" err="1"/>
                              <m:t>pentru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=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{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} </m:t>
                            </m:r>
                            <m:r>
                              <m:rPr>
                                <m:nor/>
                              </m:rPr>
                              <a:rPr lang="en-US" dirty="0" err="1"/>
                              <m:t>pentru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=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Dacă 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atunci</a:t>
                </a:r>
              </a:p>
              <a:p>
                <a:pPr marL="0" indent="0">
                  <a:buNone/>
                </a:pPr>
                <a:r>
                  <a:rPr lang="en-US" dirty="0"/>
                  <a:t> Γ(α)=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{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} </m:t>
                            </m:r>
                            <m:r>
                              <m:rPr>
                                <m:nor/>
                              </m:rPr>
                              <a:rPr lang="en-US" dirty="0" err="1"/>
                              <m:t>pentru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=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} </m:t>
                            </m:r>
                            <m:r>
                              <m:rPr>
                                <m:nor/>
                              </m:rPr>
                              <a:rPr lang="en-US" dirty="0" err="1"/>
                              <m:t>pentru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=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{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} </m:t>
                            </m:r>
                            <m:r>
                              <m:rPr>
                                <m:nor/>
                              </m:rPr>
                              <a:rPr lang="en-US" dirty="0" err="1"/>
                              <m:t>pentru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=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A49B5-AA8A-447E-8B63-C0A878D93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9"/>
                <a:ext cx="9905999" cy="3733260"/>
              </a:xfrm>
              <a:blipFill>
                <a:blip r:embed="rId2"/>
                <a:stretch>
                  <a:fillRect l="-104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0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556C-7551-4D61-B40E-4F8BA289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27" y="-516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a </a:t>
            </a:r>
            <a:r>
              <a:rPr lang="en-US" dirty="0" err="1"/>
              <a:t>digrafului</a:t>
            </a:r>
            <a:r>
              <a:rPr lang="en-US" dirty="0"/>
              <a:t> G = (N, Γ)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1.17.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86B56FA-6926-4AD3-AC81-F0F5E7295FFA}"/>
                  </a:ext>
                </a:extLst>
              </p:cNvPr>
              <p:cNvSpPr/>
              <p:nvPr/>
            </p:nvSpPr>
            <p:spPr>
              <a:xfrm>
                <a:off x="2160786" y="3703766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86B56FA-6926-4AD3-AC81-F0F5E729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86" y="3703766"/>
                <a:ext cx="478971" cy="4702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FC9D27-DC22-46C9-8470-90D2B6B100A4}"/>
                  </a:ext>
                </a:extLst>
              </p:cNvPr>
              <p:cNvSpPr/>
              <p:nvPr/>
            </p:nvSpPr>
            <p:spPr>
              <a:xfrm>
                <a:off x="4349933" y="2614117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FC9D27-DC22-46C9-8470-90D2B6B10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33" y="2614117"/>
                <a:ext cx="478971" cy="4702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F477C7-ACFF-49A9-8029-4DCB9691E735}"/>
                  </a:ext>
                </a:extLst>
              </p:cNvPr>
              <p:cNvSpPr/>
              <p:nvPr/>
            </p:nvSpPr>
            <p:spPr>
              <a:xfrm>
                <a:off x="4349933" y="1524469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F477C7-ACFF-49A9-8029-4DCB9691E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33" y="1524469"/>
                <a:ext cx="478971" cy="4702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E1E35E-2F19-4C2E-88FE-4CCCB4EC1C30}"/>
                  </a:ext>
                </a:extLst>
              </p:cNvPr>
              <p:cNvSpPr/>
              <p:nvPr/>
            </p:nvSpPr>
            <p:spPr>
              <a:xfrm>
                <a:off x="6026522" y="3703767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E1E35E-2F19-4C2E-88FE-4CCCB4EC1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22" y="3703767"/>
                <a:ext cx="478971" cy="4702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D884F65-A111-4C36-9169-D2F624885260}"/>
                  </a:ext>
                </a:extLst>
              </p:cNvPr>
              <p:cNvSpPr/>
              <p:nvPr/>
            </p:nvSpPr>
            <p:spPr>
              <a:xfrm>
                <a:off x="6014937" y="2614118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D884F65-A111-4C36-9169-D2F624885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37" y="2614118"/>
                <a:ext cx="478971" cy="4702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C7BB01-CE57-4D20-BAC9-421E3C53E66C}"/>
                  </a:ext>
                </a:extLst>
              </p:cNvPr>
              <p:cNvSpPr/>
              <p:nvPr/>
            </p:nvSpPr>
            <p:spPr>
              <a:xfrm>
                <a:off x="5970596" y="1524469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C7BB01-CE57-4D20-BAC9-421E3C53E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96" y="1524469"/>
                <a:ext cx="478971" cy="4702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1F8A27-CAB4-4B8E-B5C0-CA9A8D15E9E5}"/>
                  </a:ext>
                </a:extLst>
              </p:cNvPr>
              <p:cNvSpPr/>
              <p:nvPr/>
            </p:nvSpPr>
            <p:spPr>
              <a:xfrm>
                <a:off x="7591259" y="3703767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1F8A27-CAB4-4B8E-B5C0-CA9A8D15E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59" y="3703767"/>
                <a:ext cx="478971" cy="4702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81EB6BA-FBF6-409D-AC5A-2A40B59859C5}"/>
                  </a:ext>
                </a:extLst>
              </p:cNvPr>
              <p:cNvSpPr/>
              <p:nvPr/>
            </p:nvSpPr>
            <p:spPr>
              <a:xfrm>
                <a:off x="7591259" y="2614118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81EB6BA-FBF6-409D-AC5A-2A40B5985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59" y="2614118"/>
                <a:ext cx="478971" cy="4702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ACC1C1-8878-4824-9690-C54FFF0D6076}"/>
                  </a:ext>
                </a:extLst>
              </p:cNvPr>
              <p:cNvSpPr/>
              <p:nvPr/>
            </p:nvSpPr>
            <p:spPr>
              <a:xfrm>
                <a:off x="7591258" y="1524469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ACC1C1-8878-4824-9690-C54FFF0D6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58" y="1524469"/>
                <a:ext cx="478971" cy="4702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88D00C-8969-4EB5-A4FD-E6D500FDB212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2569613" y="1925864"/>
            <a:ext cx="1850464" cy="184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57D0D-136C-40FE-84D0-C27D0EFA5FE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758760" y="1925864"/>
            <a:ext cx="1326321" cy="757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D391A-E743-4993-8AB4-C53A995720D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49567" y="2906853"/>
            <a:ext cx="1211836" cy="865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4627C4-D4B0-4995-9F4E-C5F4BBC6DD9B}"/>
              </a:ext>
            </a:extLst>
          </p:cNvPr>
          <p:cNvCxnSpPr>
            <a:stCxn id="6" idx="6"/>
            <a:endCxn id="7" idx="3"/>
          </p:cNvCxnSpPr>
          <p:nvPr/>
        </p:nvCxnSpPr>
        <p:spPr>
          <a:xfrm flipV="1">
            <a:off x="2639757" y="3015512"/>
            <a:ext cx="1780320" cy="923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54A860-EAF0-45C6-9FE1-9697897C5A6C}"/>
              </a:ext>
            </a:extLst>
          </p:cNvPr>
          <p:cNvCxnSpPr>
            <a:stCxn id="7" idx="7"/>
            <a:endCxn id="11" idx="3"/>
          </p:cNvCxnSpPr>
          <p:nvPr/>
        </p:nvCxnSpPr>
        <p:spPr>
          <a:xfrm flipV="1">
            <a:off x="4758760" y="1925864"/>
            <a:ext cx="1281980" cy="75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02F80D-F0B7-4558-B592-BC90118C705D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4828904" y="2849249"/>
            <a:ext cx="11860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095A26-9633-4C18-9094-22612644A2B9}"/>
              </a:ext>
            </a:extLst>
          </p:cNvPr>
          <p:cNvCxnSpPr>
            <a:stCxn id="8" idx="6"/>
            <a:endCxn id="8" idx="6"/>
          </p:cNvCxnSpPr>
          <p:nvPr/>
        </p:nvCxnSpPr>
        <p:spPr>
          <a:xfrm>
            <a:off x="4828904" y="175960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F848D5-5337-410E-AE9A-2AE7ED250321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4758760" y="1925864"/>
            <a:ext cx="1337906" cy="184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C0EADF-BC8D-436D-9B2E-0CC54968DF48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>
            <a:off x="6449567" y="1759601"/>
            <a:ext cx="1211836" cy="92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69FF06-9540-443C-A7DA-4C73527E08EB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493908" y="2849250"/>
            <a:ext cx="1097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05D37-71D9-4F2B-A8EC-57B95235823F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6505493" y="3938899"/>
            <a:ext cx="1085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DE9BB8-E8C8-4EDE-9FB5-F83F4B5E12C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6493908" y="1759601"/>
            <a:ext cx="1097350" cy="108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B238A7-D10B-4E90-8BDA-BD57ECF89310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6505493" y="3015513"/>
            <a:ext cx="1155910" cy="923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DD8108E-0D5E-4005-A1F9-80FA6A453205}"/>
                  </a:ext>
                </a:extLst>
              </p:cNvPr>
              <p:cNvSpPr/>
              <p:nvPr/>
            </p:nvSpPr>
            <p:spPr>
              <a:xfrm>
                <a:off x="2103843" y="4336334"/>
                <a:ext cx="59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DD8108E-0D5E-4005-A1F9-80FA6A453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43" y="4336334"/>
                <a:ext cx="5928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EDD810-FCDE-4E5F-AABF-F6E60E00133E}"/>
                  </a:ext>
                </a:extLst>
              </p:cNvPr>
              <p:cNvSpPr/>
              <p:nvPr/>
            </p:nvSpPr>
            <p:spPr>
              <a:xfrm>
                <a:off x="4292990" y="4331428"/>
                <a:ext cx="59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EDD810-FCDE-4E5F-AABF-F6E60E001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990" y="4331428"/>
                <a:ext cx="5928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62C8B6-60BA-4151-8F9F-C55C2F9CFB5E}"/>
                  </a:ext>
                </a:extLst>
              </p:cNvPr>
              <p:cNvSpPr/>
              <p:nvPr/>
            </p:nvSpPr>
            <p:spPr>
              <a:xfrm>
                <a:off x="5957994" y="4331428"/>
                <a:ext cx="59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62C8B6-60BA-4151-8F9F-C55C2F9CF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94" y="4331428"/>
                <a:ext cx="5928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0360CDE-027F-462F-8252-C7C5F862F4DA}"/>
                  </a:ext>
                </a:extLst>
              </p:cNvPr>
              <p:cNvSpPr/>
              <p:nvPr/>
            </p:nvSpPr>
            <p:spPr>
              <a:xfrm>
                <a:off x="7591258" y="4340294"/>
                <a:ext cx="59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0360CDE-027F-462F-8252-C7C5F862F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58" y="4340294"/>
                <a:ext cx="5928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E9587041-6DA7-4108-914A-4362D3CD9F93}"/>
              </a:ext>
            </a:extLst>
          </p:cNvPr>
          <p:cNvSpPr/>
          <p:nvPr/>
        </p:nvSpPr>
        <p:spPr>
          <a:xfrm>
            <a:off x="10019324" y="434029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Fig.1.17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C49FDE6-8699-4FEB-8223-8DE77DDCDA19}"/>
                  </a:ext>
                </a:extLst>
              </p:cNvPr>
              <p:cNvSpPr/>
              <p:nvPr/>
            </p:nvSpPr>
            <p:spPr>
              <a:xfrm>
                <a:off x="3548506" y="351910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C49FDE6-8699-4FEB-8223-8DE77DDCD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06" y="3519100"/>
                <a:ext cx="4838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91962AF-26B4-4FAE-971C-24FCA6941423}"/>
                  </a:ext>
                </a:extLst>
              </p:cNvPr>
              <p:cNvSpPr/>
              <p:nvPr/>
            </p:nvSpPr>
            <p:spPr>
              <a:xfrm>
                <a:off x="3127653" y="2163633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91962AF-26B4-4FAE-971C-24FCA694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53" y="2163633"/>
                <a:ext cx="4891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A95377-A4E6-4881-B1F7-D52B636AC053}"/>
                  </a:ext>
                </a:extLst>
              </p:cNvPr>
              <p:cNvSpPr/>
              <p:nvPr/>
            </p:nvSpPr>
            <p:spPr>
              <a:xfrm>
                <a:off x="4837048" y="1658067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A95377-A4E6-4881-B1F7-D52B636AC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048" y="1658067"/>
                <a:ext cx="4891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01010F-6F3E-42F7-AC17-4582AD533207}"/>
                  </a:ext>
                </a:extLst>
              </p:cNvPr>
              <p:cNvSpPr/>
              <p:nvPr/>
            </p:nvSpPr>
            <p:spPr>
              <a:xfrm>
                <a:off x="5491848" y="1647544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01010F-6F3E-42F7-AC17-4582AD533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48" y="1647544"/>
                <a:ext cx="4891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7FED2E2-6915-4610-AC4A-BF50FFF25210}"/>
                  </a:ext>
                </a:extLst>
              </p:cNvPr>
              <p:cNvSpPr/>
              <p:nvPr/>
            </p:nvSpPr>
            <p:spPr>
              <a:xfrm>
                <a:off x="5157825" y="2498319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7FED2E2-6915-4610-AC4A-BF50FFF25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5" y="2498319"/>
                <a:ext cx="4891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CED04E6-A948-4C02-AA68-88835933D1B3}"/>
                  </a:ext>
                </a:extLst>
              </p:cNvPr>
              <p:cNvSpPr/>
              <p:nvPr/>
            </p:nvSpPr>
            <p:spPr>
              <a:xfrm>
                <a:off x="6449566" y="1473401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CED04E6-A948-4C02-AA68-88835933D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6" y="1473401"/>
                <a:ext cx="48917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BA9430-79D6-4FDA-84F3-20306923C6E1}"/>
                  </a:ext>
                </a:extLst>
              </p:cNvPr>
              <p:cNvSpPr/>
              <p:nvPr/>
            </p:nvSpPr>
            <p:spPr>
              <a:xfrm>
                <a:off x="6884581" y="248339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BA9430-79D6-4FDA-84F3-20306923C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81" y="2483398"/>
                <a:ext cx="48917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3E95F08-AC11-4CB9-9E2A-1630F772B3BD}"/>
                  </a:ext>
                </a:extLst>
              </p:cNvPr>
              <p:cNvSpPr/>
              <p:nvPr/>
            </p:nvSpPr>
            <p:spPr>
              <a:xfrm>
                <a:off x="7140041" y="1486110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3E95F08-AC11-4CB9-9E2A-1630F772B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41" y="1486110"/>
                <a:ext cx="48917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C2AD58-10A6-4D9C-A30E-5FD38529AEA7}"/>
                  </a:ext>
                </a:extLst>
              </p:cNvPr>
              <p:cNvSpPr/>
              <p:nvPr/>
            </p:nvSpPr>
            <p:spPr>
              <a:xfrm>
                <a:off x="6400315" y="3406783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C2AD58-10A6-4D9C-A30E-5FD38529A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315" y="3406783"/>
                <a:ext cx="48385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68AE74B-F228-40E4-BAEA-FDC4BB81213C}"/>
                  </a:ext>
                </a:extLst>
              </p:cNvPr>
              <p:cNvSpPr/>
              <p:nvPr/>
            </p:nvSpPr>
            <p:spPr>
              <a:xfrm>
                <a:off x="6879286" y="3546371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68AE74B-F228-40E4-BAEA-FDC4BB812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286" y="3546371"/>
                <a:ext cx="48917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3C1CBA-24DA-4F8E-BFD0-D264C07853C5}"/>
                  </a:ext>
                </a:extLst>
              </p:cNvPr>
              <p:cNvSpPr/>
              <p:nvPr/>
            </p:nvSpPr>
            <p:spPr>
              <a:xfrm>
                <a:off x="7363136" y="3275523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3C1CBA-24DA-4F8E-BFD0-D264C0785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36" y="3275523"/>
                <a:ext cx="48917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2F1322B-C47B-49E9-B41D-CA878E2DFCB3}"/>
                  </a:ext>
                </a:extLst>
              </p:cNvPr>
              <p:cNvSpPr/>
              <p:nvPr/>
            </p:nvSpPr>
            <p:spPr>
              <a:xfrm>
                <a:off x="5888502" y="323734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2F1322B-C47B-49E9-B41D-CA878E2DF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02" y="3237348"/>
                <a:ext cx="48917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9EEE05D-3DC6-450F-806D-51105410B68B}"/>
                  </a:ext>
                </a:extLst>
              </p:cNvPr>
              <p:cNvSpPr/>
              <p:nvPr/>
            </p:nvSpPr>
            <p:spPr>
              <a:xfrm>
                <a:off x="1317072" y="5875707"/>
                <a:ext cx="8506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Drumul care </a:t>
                </a:r>
                <a:r>
                  <a:rPr lang="en-US" dirty="0" err="1"/>
                  <a:t>corespunde</a:t>
                </a:r>
                <a:r>
                  <a:rPr lang="en-US" dirty="0"/>
                  <a:t> </a:t>
                </a:r>
                <a:r>
                  <a:rPr lang="en-US" dirty="0" err="1"/>
                  <a:t>stării</a:t>
                </a:r>
                <a:r>
                  <a:rPr lang="en-US" dirty="0"/>
                  <a:t> </a:t>
                </a:r>
                <a:r>
                  <a:rPr lang="en-US" dirty="0" err="1"/>
                  <a:t>iniţiale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politicii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trasat</a:t>
                </a:r>
                <a:r>
                  <a:rPr lang="en-US" dirty="0"/>
                  <a:t> cu </a:t>
                </a:r>
                <a:r>
                  <a:rPr lang="en-US" dirty="0" err="1"/>
                  <a:t>linie</a:t>
                </a:r>
                <a:r>
                  <a:rPr lang="en-US" dirty="0"/>
                  <a:t> </a:t>
                </a:r>
                <a:r>
                  <a:rPr lang="en-US" dirty="0" err="1"/>
                  <a:t>groasă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9EEE05D-3DC6-450F-806D-51105410B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72" y="5875707"/>
                <a:ext cx="8506436" cy="369332"/>
              </a:xfrm>
              <a:prstGeom prst="rect">
                <a:avLst/>
              </a:prstGeom>
              <a:blipFill>
                <a:blip r:embed="rId27"/>
                <a:stretch>
                  <a:fillRect l="-5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74D90-E29A-4521-B59E-53B0B0277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377505"/>
                <a:ext cx="9905999" cy="54136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Digraful </a:t>
                </a:r>
                <a:r>
                  <a:rPr lang="en-US" dirty="0" err="1"/>
                  <a:t>secvenţial</a:t>
                </a:r>
                <a:r>
                  <a:rPr lang="en-US" dirty="0"/>
                  <a:t> G = (N, Γ) </a:t>
                </a:r>
                <a:r>
                  <a:rPr lang="en-US" dirty="0" err="1"/>
                  <a:t>asociat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proces</a:t>
                </a:r>
                <a:r>
                  <a:rPr lang="en-US" dirty="0"/>
                  <a:t> </a:t>
                </a:r>
                <a:r>
                  <a:rPr lang="en-US" dirty="0" err="1"/>
                  <a:t>secvenţial</a:t>
                </a:r>
                <a:r>
                  <a:rPr lang="en-US" dirty="0"/>
                  <a:t> de </a:t>
                </a:r>
                <a:r>
                  <a:rPr lang="en-US" dirty="0" err="1"/>
                  <a:t>decizii</a:t>
                </a:r>
                <a:r>
                  <a:rPr lang="en-US" dirty="0"/>
                  <a:t> </a:t>
                </a:r>
                <a:r>
                  <a:rPr lang="en-US" dirty="0" err="1"/>
                  <a:t>definit</a:t>
                </a:r>
                <a:r>
                  <a:rPr lang="en-US" dirty="0"/>
                  <a:t> ca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sus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un </a:t>
                </a:r>
                <a:r>
                  <a:rPr lang="en-US" dirty="0" err="1"/>
                  <a:t>digraf</a:t>
                </a:r>
                <a:r>
                  <a:rPr lang="en-US" dirty="0"/>
                  <a:t> </a:t>
                </a:r>
                <a:r>
                  <a:rPr lang="en-US" dirty="0" err="1"/>
                  <a:t>dinamic</a:t>
                </a:r>
                <a:r>
                  <a:rPr lang="en-US" dirty="0"/>
                  <a:t> care </a:t>
                </a:r>
                <a:r>
                  <a:rPr lang="en-US" dirty="0" err="1"/>
                  <a:t>pune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evidenţă</a:t>
                </a:r>
                <a:r>
                  <a:rPr lang="en-US" dirty="0"/>
                  <a:t> </a:t>
                </a:r>
                <a:r>
                  <a:rPr lang="en-US" dirty="0" err="1"/>
                  <a:t>natura</a:t>
                </a:r>
                <a:r>
                  <a:rPr lang="en-US" dirty="0"/>
                  <a:t> </a:t>
                </a:r>
                <a:r>
                  <a:rPr lang="en-US" dirty="0" err="1"/>
                  <a:t>secvenţială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timp</a:t>
                </a:r>
                <a:r>
                  <a:rPr lang="en-US" dirty="0"/>
                  <a:t> a </a:t>
                </a:r>
                <a:r>
                  <a:rPr lang="en-US" dirty="0" err="1"/>
                  <a:t>procesului</a:t>
                </a:r>
                <a:r>
                  <a:rPr lang="en-US" dirty="0"/>
                  <a:t>. Se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asocia</a:t>
                </a:r>
                <a:r>
                  <a:rPr lang="en-US" dirty="0"/>
                  <a:t> </a:t>
                </a:r>
                <a:r>
                  <a:rPr lang="en-US" dirty="0" err="1"/>
                  <a:t>procesului</a:t>
                </a:r>
                <a:r>
                  <a:rPr lang="en-US" dirty="0"/>
                  <a:t> de </a:t>
                </a:r>
                <a:r>
                  <a:rPr lang="en-US" dirty="0" err="1"/>
                  <a:t>decizii</a:t>
                </a:r>
                <a:r>
                  <a:rPr lang="en-US" dirty="0"/>
                  <a:t> un alt </a:t>
                </a:r>
                <a:r>
                  <a:rPr lang="en-US" dirty="0" err="1"/>
                  <a:t>digraf</a:t>
                </a:r>
                <a:r>
                  <a:rPr lang="en-US" dirty="0"/>
                  <a:t> care </a:t>
                </a:r>
                <a:r>
                  <a:rPr lang="en-US" dirty="0" err="1"/>
                  <a:t>este</a:t>
                </a:r>
                <a:r>
                  <a:rPr lang="en-US" dirty="0"/>
                  <a:t> un </a:t>
                </a:r>
                <a:r>
                  <a:rPr lang="en-US" dirty="0" err="1"/>
                  <a:t>digraf</a:t>
                </a:r>
                <a:r>
                  <a:rPr lang="en-US" dirty="0"/>
                  <a:t> static </a:t>
                </a:r>
                <a:r>
                  <a:rPr lang="en-US" dirty="0" err="1"/>
                  <a:t>şi</a:t>
                </a:r>
                <a:r>
                  <a:rPr lang="en-US" dirty="0"/>
                  <a:t> nu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pune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evidenţă</a:t>
                </a:r>
                <a:r>
                  <a:rPr lang="en-US" dirty="0"/>
                  <a:t> </a:t>
                </a:r>
                <a:r>
                  <a:rPr lang="en-US" dirty="0" err="1"/>
                  <a:t>natura</a:t>
                </a:r>
                <a:r>
                  <a:rPr lang="en-US" dirty="0"/>
                  <a:t> </a:t>
                </a:r>
                <a:r>
                  <a:rPr lang="en-US" dirty="0" err="1"/>
                  <a:t>secvenţială</a:t>
                </a:r>
                <a:r>
                  <a:rPr lang="en-US" dirty="0"/>
                  <a:t> a </a:t>
                </a:r>
                <a:r>
                  <a:rPr lang="en-US" dirty="0" err="1"/>
                  <a:t>procesului</a:t>
                </a:r>
                <a:r>
                  <a:rPr lang="en-US" dirty="0"/>
                  <a:t>.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acest</a:t>
                </a:r>
                <a:r>
                  <a:rPr lang="en-US" dirty="0"/>
                  <a:t> </a:t>
                </a:r>
                <a:r>
                  <a:rPr lang="en-US" dirty="0" err="1"/>
                  <a:t>caz</a:t>
                </a:r>
                <a:r>
                  <a:rPr lang="en-US" dirty="0"/>
                  <a:t> </a:t>
                </a:r>
                <a:r>
                  <a:rPr lang="en-US" dirty="0" err="1"/>
                  <a:t>digraful</a:t>
                </a:r>
                <a:r>
                  <a:rPr lang="en-US" dirty="0"/>
                  <a:t> static G = (N', Γ' ) se </a:t>
                </a:r>
                <a:r>
                  <a:rPr lang="en-US" dirty="0" err="1"/>
                  <a:t>defineşte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modul</a:t>
                </a:r>
                <a:r>
                  <a:rPr lang="en-US" dirty="0"/>
                  <a:t> </a:t>
                </a:r>
                <a:r>
                  <a:rPr lang="en-US" dirty="0" err="1"/>
                  <a:t>următor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             N' = X, </a:t>
                </a:r>
                <a:r>
                  <a:rPr lang="en-US" dirty="0"/>
                  <a:t>Γ</a:t>
                </a:r>
                <a:r>
                  <a:rPr lang="en-US" i="1" dirty="0"/>
                  <a:t> ' (x) = {</a:t>
                </a:r>
                <a:r>
                  <a:rPr lang="en-US" i="1" dirty="0" err="1"/>
                  <a:t>y|y</a:t>
                </a:r>
                <a:r>
                  <a:rPr lang="en-US" i="1" dirty="0"/>
                  <a:t> </a:t>
                </a:r>
                <a:r>
                  <a:rPr lang="en-US" dirty="0"/>
                  <a:t>∈</a:t>
                </a:r>
                <a:r>
                  <a:rPr lang="en-US" i="1" dirty="0"/>
                  <a:t> X,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(</a:t>
                </a:r>
                <a:r>
                  <a:rPr lang="en-US" i="1" dirty="0" err="1"/>
                  <a:t>x,d</a:t>
                </a:r>
                <a:r>
                  <a:rPr lang="en-US" i="1" dirty="0"/>
                  <a:t>), d</a:t>
                </a:r>
                <a:r>
                  <a:rPr lang="en-US" dirty="0"/>
                  <a:t> ∈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(x)}, x </a:t>
                </a:r>
                <a:r>
                  <a:rPr lang="en-US" dirty="0"/>
                  <a:t>∈</a:t>
                </a:r>
                <a:r>
                  <a:rPr lang="en-US" i="1" dirty="0"/>
                  <a:t> N’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(</a:t>
                </a:r>
                <a:r>
                  <a:rPr lang="en-US" i="1" dirty="0" err="1"/>
                  <a:t>x,d</a:t>
                </a:r>
                <a:r>
                  <a:rPr lang="en-US" i="1" dirty="0"/>
                  <a:t>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= . . .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) </a:t>
                </a:r>
                <a:r>
                  <a:rPr lang="en-US" dirty="0" err="1"/>
                  <a:t>dасӑ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             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= . . .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(x)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(x) ,x ∈</a:t>
                </a:r>
                <a:r>
                  <a:rPr lang="en-US" i="1" dirty="0"/>
                  <a:t>  Ν’.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74D90-E29A-4521-B59E-53B0B0277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377505"/>
                <a:ext cx="9905999" cy="5413696"/>
              </a:xfrm>
              <a:blipFill>
                <a:blip r:embed="rId2"/>
                <a:stretch>
                  <a:fillRect l="-923" t="-113"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6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DC1-EDB2-4E68-B263-799C053B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7610"/>
          </a:xfrm>
        </p:spPr>
        <p:txBody>
          <a:bodyPr/>
          <a:lstStyle/>
          <a:p>
            <a:r>
              <a:rPr lang="en-US" dirty="0" err="1"/>
              <a:t>Exemplul</a:t>
            </a:r>
            <a:r>
              <a:rPr lang="en-US" dirty="0"/>
              <a:t> 1.33.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26FF0-0007-4EF2-8B35-7086AEE14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010" y="1426128"/>
                <a:ext cx="10292402" cy="1904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consideră</a:t>
                </a:r>
                <a:r>
                  <a:rPr lang="en-US" dirty="0"/>
                  <a:t> </a:t>
                </a:r>
                <a:r>
                  <a:rPr lang="en-US" dirty="0" err="1"/>
                  <a:t>sistemul</a:t>
                </a:r>
                <a:r>
                  <a:rPr lang="en-US" dirty="0"/>
                  <a:t> S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starilor</a:t>
                </a:r>
                <a:r>
                  <a:rPr lang="en-US" dirty="0"/>
                  <a:t> X,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stărilor</a:t>
                </a:r>
                <a:endParaRPr lang="en-US" dirty="0"/>
              </a:p>
              <a:p>
                <a:r>
                  <a:rPr lang="en-US" dirty="0" err="1"/>
                  <a:t>iniţiale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mulţimea</a:t>
                </a:r>
                <a:r>
                  <a:rPr lang="en-US" dirty="0"/>
                  <a:t> </a:t>
                </a:r>
                <a:r>
                  <a:rPr lang="en-US" dirty="0" err="1"/>
                  <a:t>deciziilor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(x) </a:t>
                </a:r>
                <a:r>
                  <a:rPr lang="en-US" dirty="0" err="1"/>
                  <a:t>și</a:t>
                </a:r>
                <a:r>
                  <a:rPr lang="en-US" dirty="0"/>
                  <a:t> </a:t>
                </a:r>
                <a:r>
                  <a:rPr lang="en-US" dirty="0" err="1"/>
                  <a:t>transformările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d) </a:t>
                </a:r>
                <a:r>
                  <a:rPr lang="en-US" dirty="0" err="1"/>
                  <a:t>prezentate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exemplul</a:t>
                </a:r>
                <a:r>
                  <a:rPr lang="en-US" dirty="0"/>
                  <a:t> 1.32.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Reprezentarea</a:t>
                </a:r>
                <a:r>
                  <a:rPr lang="en-US" dirty="0"/>
                  <a:t> </a:t>
                </a:r>
                <a:r>
                  <a:rPr lang="en-US" dirty="0" err="1"/>
                  <a:t>grafică</a:t>
                </a:r>
                <a:r>
                  <a:rPr lang="en-US" dirty="0"/>
                  <a:t> a </a:t>
                </a:r>
                <a:r>
                  <a:rPr lang="en-US"/>
                  <a:t>digrafului</a:t>
                </a:r>
                <a:r>
                  <a:rPr lang="en-US" dirty="0"/>
                  <a:t> G = (N', Γ' )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presentata</a:t>
                </a:r>
                <a:r>
                  <a:rPr lang="en-US" dirty="0"/>
                  <a:t> in </a:t>
                </a:r>
                <a:r>
                  <a:rPr lang="en-US" dirty="0" err="1"/>
                  <a:t>figura</a:t>
                </a:r>
                <a:r>
                  <a:rPr lang="en-US" dirty="0"/>
                  <a:t> 1.18.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26FF0-0007-4EF2-8B35-7086AEE14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010" y="1426128"/>
                <a:ext cx="10292402" cy="1904301"/>
              </a:xfrm>
              <a:blipFill>
                <a:blip r:embed="rId2"/>
                <a:stretch>
                  <a:fillRect l="-1066" t="-5128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A92D17-CDA6-4074-B348-7AAA0248C969}"/>
                  </a:ext>
                </a:extLst>
              </p:cNvPr>
              <p:cNvSpPr/>
              <p:nvPr/>
            </p:nvSpPr>
            <p:spPr>
              <a:xfrm>
                <a:off x="7151856" y="4138039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A92D17-CDA6-4074-B348-7AAA0248C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56" y="4138039"/>
                <a:ext cx="478971" cy="4702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DFA24CB-3D0B-4749-9A6B-816CBB038725}"/>
                  </a:ext>
                </a:extLst>
              </p:cNvPr>
              <p:cNvSpPr/>
              <p:nvPr/>
            </p:nvSpPr>
            <p:spPr>
              <a:xfrm>
                <a:off x="4215709" y="4138039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DFA24CB-3D0B-4749-9A6B-816CBB038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09" y="4138039"/>
                <a:ext cx="478971" cy="4702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482801-F176-4ADE-8EA2-8C218BE34C53}"/>
                  </a:ext>
                </a:extLst>
              </p:cNvPr>
              <p:cNvSpPr/>
              <p:nvPr/>
            </p:nvSpPr>
            <p:spPr>
              <a:xfrm>
                <a:off x="4215709" y="5811244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482801-F176-4ADE-8EA2-8C218BE34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09" y="5811244"/>
                <a:ext cx="478971" cy="4702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5E53F-6719-4A45-8D49-34ACD9B7F0E5}"/>
              </a:ext>
            </a:extLst>
          </p:cNvPr>
          <p:cNvCxnSpPr>
            <a:stCxn id="5" idx="4"/>
            <a:endCxn id="5" idx="4"/>
          </p:cNvCxnSpPr>
          <p:nvPr/>
        </p:nvCxnSpPr>
        <p:spPr>
          <a:xfrm>
            <a:off x="4455195" y="460830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F1BC91-A0AD-4E27-B660-8EE1D240BD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85853" y="4539434"/>
            <a:ext cx="0" cy="134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6326A3-C842-4CA5-A59F-E2D9DFBC9E5E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V="1">
            <a:off x="4624536" y="4539434"/>
            <a:ext cx="0" cy="134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13381D-F190-4961-8D40-0904F3435BF9}"/>
              </a:ext>
            </a:extLst>
          </p:cNvPr>
          <p:cNvCxnSpPr>
            <a:stCxn id="5" idx="7"/>
            <a:endCxn id="4" idx="1"/>
          </p:cNvCxnSpPr>
          <p:nvPr/>
        </p:nvCxnSpPr>
        <p:spPr>
          <a:xfrm>
            <a:off x="4624536" y="4206907"/>
            <a:ext cx="2597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C6A091-2FD8-4629-8E12-95FD499557DF}"/>
              </a:ext>
            </a:extLst>
          </p:cNvPr>
          <p:cNvCxnSpPr>
            <a:stCxn id="4" idx="3"/>
            <a:endCxn id="5" idx="5"/>
          </p:cNvCxnSpPr>
          <p:nvPr/>
        </p:nvCxnSpPr>
        <p:spPr>
          <a:xfrm flipH="1">
            <a:off x="4624536" y="4539434"/>
            <a:ext cx="2597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BD9FEE-91AE-4AD4-87A4-B0E99D5AF9E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4624536" y="4539434"/>
            <a:ext cx="2597464" cy="134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61EA7D-11CA-43A8-BF40-7368AFC6AA53}"/>
              </a:ext>
            </a:extLst>
          </p:cNvPr>
          <p:cNvCxnSpPr>
            <a:stCxn id="4" idx="4"/>
            <a:endCxn id="6" idx="6"/>
          </p:cNvCxnSpPr>
          <p:nvPr/>
        </p:nvCxnSpPr>
        <p:spPr>
          <a:xfrm flipH="1">
            <a:off x="4694680" y="4608302"/>
            <a:ext cx="2696662" cy="143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369FE8C-F478-490B-974D-978C8ECAAFEC}"/>
                  </a:ext>
                </a:extLst>
              </p:cNvPr>
              <p:cNvSpPr/>
              <p:nvPr/>
            </p:nvSpPr>
            <p:spPr>
              <a:xfrm>
                <a:off x="7151855" y="5811244"/>
                <a:ext cx="478971" cy="4702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369FE8C-F478-490B-974D-978C8ECAA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55" y="5811244"/>
                <a:ext cx="478971" cy="4702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128197D-2A3A-43BE-9AC6-28A3149B7237}"/>
              </a:ext>
            </a:extLst>
          </p:cNvPr>
          <p:cNvCxnSpPr>
            <a:stCxn id="5" idx="0"/>
            <a:endCxn id="5" idx="3"/>
          </p:cNvCxnSpPr>
          <p:nvPr/>
        </p:nvCxnSpPr>
        <p:spPr>
          <a:xfrm rot="16200000" flipH="1" flipV="1">
            <a:off x="4169826" y="4254065"/>
            <a:ext cx="401395" cy="169342"/>
          </a:xfrm>
          <a:prstGeom prst="curvedConnector5">
            <a:avLst>
              <a:gd name="adj1" fmla="val -56951"/>
              <a:gd name="adj2" fmla="val 276415"/>
              <a:gd name="adj3" fmla="val 156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9A331-FDD2-4927-B252-C9B407938521}"/>
              </a:ext>
            </a:extLst>
          </p:cNvPr>
          <p:cNvCxnSpPr>
            <a:stCxn id="6" idx="0"/>
          </p:cNvCxnSpPr>
          <p:nvPr/>
        </p:nvCxnSpPr>
        <p:spPr>
          <a:xfrm flipH="1">
            <a:off x="4455194" y="5811244"/>
            <a:ext cx="1" cy="23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DC2E5F0-2C7E-492C-82BA-ECA0D786DF48}"/>
              </a:ext>
            </a:extLst>
          </p:cNvPr>
          <p:cNvCxnSpPr>
            <a:stCxn id="6" idx="0"/>
            <a:endCxn id="6" idx="3"/>
          </p:cNvCxnSpPr>
          <p:nvPr/>
        </p:nvCxnSpPr>
        <p:spPr>
          <a:xfrm rot="16200000" flipH="1" flipV="1">
            <a:off x="4169826" y="5927270"/>
            <a:ext cx="401395" cy="169342"/>
          </a:xfrm>
          <a:prstGeom prst="curvedConnector5">
            <a:avLst>
              <a:gd name="adj1" fmla="val -56951"/>
              <a:gd name="adj2" fmla="val 276415"/>
              <a:gd name="adj3" fmla="val 156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FB778A-D9C3-4A58-9AEF-CFBD15A65A6A}"/>
                  </a:ext>
                </a:extLst>
              </p:cNvPr>
              <p:cNvSpPr/>
              <p:nvPr/>
            </p:nvSpPr>
            <p:spPr>
              <a:xfrm>
                <a:off x="4624535" y="4958007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FB778A-D9C3-4A58-9AEF-CFBD15A65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35" y="4958007"/>
                <a:ext cx="4891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4F145A-9DEF-4C30-9F43-18740FB766E5}"/>
                  </a:ext>
                </a:extLst>
              </p:cNvPr>
              <p:cNvSpPr/>
              <p:nvPr/>
            </p:nvSpPr>
            <p:spPr>
              <a:xfrm>
                <a:off x="3771035" y="4958007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4F145A-9DEF-4C30-9F43-18740FB76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35" y="4958007"/>
                <a:ext cx="483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3A02A0-AF0A-443F-874F-F72DFCB1DAA9}"/>
                  </a:ext>
                </a:extLst>
              </p:cNvPr>
              <p:cNvSpPr/>
              <p:nvPr/>
            </p:nvSpPr>
            <p:spPr>
              <a:xfrm>
                <a:off x="5678682" y="3800692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3A02A0-AF0A-443F-874F-F72DFCB1D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82" y="3800692"/>
                <a:ext cx="4891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781ECD-5846-49CB-B6BA-AB2626F31F18}"/>
                  </a:ext>
                </a:extLst>
              </p:cNvPr>
              <p:cNvSpPr/>
              <p:nvPr/>
            </p:nvSpPr>
            <p:spPr>
              <a:xfrm>
                <a:off x="5678682" y="4539433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781ECD-5846-49CB-B6BA-AB2626F31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82" y="4539433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1644F6-922D-4C4B-AB53-8827E1D38F01}"/>
                  </a:ext>
                </a:extLst>
              </p:cNvPr>
              <p:cNvSpPr/>
              <p:nvPr/>
            </p:nvSpPr>
            <p:spPr>
              <a:xfrm>
                <a:off x="5901211" y="5409246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1644F6-922D-4C4B-AB53-8827E1D38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1" y="5409246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848C89-1B66-40A4-8BA1-76DD4CB75216}"/>
                  </a:ext>
                </a:extLst>
              </p:cNvPr>
              <p:cNvSpPr/>
              <p:nvPr/>
            </p:nvSpPr>
            <p:spPr>
              <a:xfrm>
                <a:off x="5346749" y="49470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848C89-1B66-40A4-8BA1-76DD4CB7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49" y="4947028"/>
                <a:ext cx="4891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E06189-99A6-4184-BF2A-92DB6D4AAF64}"/>
                  </a:ext>
                </a:extLst>
              </p:cNvPr>
              <p:cNvSpPr/>
              <p:nvPr/>
            </p:nvSpPr>
            <p:spPr>
              <a:xfrm>
                <a:off x="3382753" y="4201504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E06189-99A6-4184-BF2A-92DB6D4A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753" y="4201504"/>
                <a:ext cx="4891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8903E0-4DF3-469B-9AC6-73D870FDA801}"/>
                  </a:ext>
                </a:extLst>
              </p:cNvPr>
              <p:cNvSpPr/>
              <p:nvPr/>
            </p:nvSpPr>
            <p:spPr>
              <a:xfrm>
                <a:off x="3382753" y="5861709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8903E0-4DF3-469B-9AC6-73D870FD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753" y="5861709"/>
                <a:ext cx="4891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4DBE5126-8E76-456E-8C8B-1E27675E0BDC}"/>
              </a:ext>
            </a:extLst>
          </p:cNvPr>
          <p:cNvSpPr/>
          <p:nvPr/>
        </p:nvSpPr>
        <p:spPr>
          <a:xfrm>
            <a:off x="10088001" y="59288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Fig 1.18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D87-3901-4476-8500-2BB479C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1.6.1 retele de comunicatii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F4DF-3CD8-46AE-81DA-39684237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 </a:t>
            </a:r>
            <a:r>
              <a:rPr lang="en-US" err="1"/>
              <a:t>retea</a:t>
            </a:r>
            <a:r>
              <a:rPr lang="en-US"/>
              <a:t> de </a:t>
            </a:r>
            <a:r>
              <a:rPr lang="en-US" err="1"/>
              <a:t>comunicatii</a:t>
            </a:r>
            <a:r>
              <a:rPr lang="en-US"/>
              <a:t> se </a:t>
            </a:r>
            <a:r>
              <a:rPr lang="en-US" err="1"/>
              <a:t>poate</a:t>
            </a:r>
            <a:r>
              <a:rPr lang="en-US"/>
              <a:t> </a:t>
            </a:r>
            <a:r>
              <a:rPr lang="en-US" err="1"/>
              <a:t>descrie</a:t>
            </a:r>
            <a:r>
              <a:rPr lang="en-US"/>
              <a:t> </a:t>
            </a:r>
            <a:r>
              <a:rPr lang="en-US" err="1"/>
              <a:t>printr</a:t>
            </a:r>
            <a:r>
              <a:rPr lang="en-US"/>
              <a:t>-o </a:t>
            </a:r>
            <a:r>
              <a:rPr lang="en-US" err="1"/>
              <a:t>retea</a:t>
            </a:r>
            <a:r>
              <a:rPr lang="en-US"/>
              <a:t> G = (N, A, b, c).</a:t>
            </a:r>
          </a:p>
          <a:p>
            <a:r>
              <a:rPr lang="en-US" err="1"/>
              <a:t>Exemple</a:t>
            </a:r>
            <a:r>
              <a:rPr lang="en-US"/>
              <a:t>: </a:t>
            </a:r>
            <a:r>
              <a:rPr lang="en-US" err="1"/>
              <a:t>traseele</a:t>
            </a:r>
            <a:r>
              <a:rPr lang="en-US"/>
              <a:t> </a:t>
            </a:r>
            <a:r>
              <a:rPr lang="en-US" err="1"/>
              <a:t>dintre</a:t>
            </a:r>
            <a:r>
              <a:rPr lang="en-US"/>
              <a:t> </a:t>
            </a:r>
            <a:r>
              <a:rPr lang="en-US" err="1"/>
              <a:t>localitati</a:t>
            </a:r>
            <a:r>
              <a:rPr lang="en-US"/>
              <a:t> </a:t>
            </a:r>
            <a:r>
              <a:rPr lang="en-US" err="1"/>
              <a:t>pe</a:t>
            </a:r>
            <a:r>
              <a:rPr lang="en-US"/>
              <a:t> </a:t>
            </a:r>
            <a:r>
              <a:rPr lang="en-US" err="1"/>
              <a:t>sosea</a:t>
            </a:r>
            <a:r>
              <a:rPr lang="en-US"/>
              <a:t>, autostrada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cale</a:t>
            </a:r>
            <a:r>
              <a:rPr lang="en-US"/>
              <a:t> </a:t>
            </a:r>
            <a:r>
              <a:rPr lang="en-US" err="1"/>
              <a:t>ferata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traseele</a:t>
            </a:r>
            <a:r>
              <a:rPr lang="en-US"/>
              <a:t> </a:t>
            </a:r>
            <a:r>
              <a:rPr lang="en-US" err="1"/>
              <a:t>autobuzelor</a:t>
            </a:r>
            <a:r>
              <a:rPr lang="en-US"/>
              <a:t>, </a:t>
            </a:r>
            <a:r>
              <a:rPr lang="en-US" err="1"/>
              <a:t>troleibuzelor</a:t>
            </a:r>
            <a:r>
              <a:rPr lang="en-US"/>
              <a:t>, </a:t>
            </a:r>
            <a:r>
              <a:rPr lang="en-US" err="1"/>
              <a:t>trasee</a:t>
            </a:r>
            <a:r>
              <a:rPr lang="en-US"/>
              <a:t> </a:t>
            </a:r>
            <a:r>
              <a:rPr lang="en-US" err="1"/>
              <a:t>aeriene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maritime.</a:t>
            </a:r>
          </a:p>
          <a:p>
            <a:r>
              <a:rPr lang="en-US"/>
              <a:t>De </a:t>
            </a:r>
            <a:r>
              <a:rPr lang="en-US" err="1"/>
              <a:t>asemenea</a:t>
            </a:r>
            <a:r>
              <a:rPr lang="en-US"/>
              <a:t> </a:t>
            </a:r>
            <a:r>
              <a:rPr lang="en-US" err="1"/>
              <a:t>repartitiile</a:t>
            </a:r>
            <a:r>
              <a:rPr lang="en-US"/>
              <a:t> de </a:t>
            </a:r>
            <a:r>
              <a:rPr lang="en-US" err="1"/>
              <a:t>materiale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retele</a:t>
            </a:r>
            <a:r>
              <a:rPr lang="en-US"/>
              <a:t> de </a:t>
            </a:r>
            <a:r>
              <a:rPr lang="en-US" err="1"/>
              <a:t>comunicatii</a:t>
            </a:r>
            <a:r>
              <a:rPr lang="en-US"/>
              <a:t>, </a:t>
            </a:r>
            <a:r>
              <a:rPr lang="en-US" err="1"/>
              <a:t>fluxuri</a:t>
            </a:r>
            <a:r>
              <a:rPr lang="en-US"/>
              <a:t> </a:t>
            </a:r>
            <a:r>
              <a:rPr lang="en-US" err="1"/>
              <a:t>tehnologice</a:t>
            </a:r>
            <a:r>
              <a:rPr lang="en-US"/>
              <a:t>, </a:t>
            </a:r>
            <a:r>
              <a:rPr lang="en-US" err="1"/>
              <a:t>sistemul</a:t>
            </a:r>
            <a:r>
              <a:rPr lang="en-US"/>
              <a:t> informational.</a:t>
            </a:r>
          </a:p>
          <a:p>
            <a:r>
              <a:rPr lang="en-US" err="1"/>
              <a:t>Totodata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retele</a:t>
            </a:r>
            <a:r>
              <a:rPr lang="en-US"/>
              <a:t> de </a:t>
            </a:r>
            <a:r>
              <a:rPr lang="en-US" err="1"/>
              <a:t>comunicatii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aparatul</a:t>
            </a:r>
            <a:r>
              <a:rPr lang="en-US"/>
              <a:t> circulator al </a:t>
            </a:r>
            <a:r>
              <a:rPr lang="en-US" err="1"/>
              <a:t>sangelui</a:t>
            </a:r>
            <a:r>
              <a:rPr lang="en-US"/>
              <a:t>, </a:t>
            </a:r>
            <a:r>
              <a:rPr lang="en-US" err="1"/>
              <a:t>sistemul</a:t>
            </a:r>
            <a:r>
              <a:rPr lang="en-US"/>
              <a:t> </a:t>
            </a:r>
            <a:r>
              <a:rPr lang="en-US" err="1"/>
              <a:t>nervos</a:t>
            </a:r>
            <a:r>
              <a:rPr lang="en-US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011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5986-45B0-4077-BA41-B0F3AB9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Traseele</a:t>
            </a:r>
            <a:r>
              <a:rPr lang="en-US"/>
              <a:t> </a:t>
            </a:r>
            <a:r>
              <a:rPr lang="en-US" err="1"/>
              <a:t>intre</a:t>
            </a:r>
            <a:r>
              <a:rPr lang="en-US"/>
              <a:t> </a:t>
            </a:r>
            <a:r>
              <a:rPr lang="en-US" err="1"/>
              <a:t>orase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07F12-E538-478F-84EC-15140CE31BA4}"/>
              </a:ext>
            </a:extLst>
          </p:cNvPr>
          <p:cNvSpPr/>
          <p:nvPr/>
        </p:nvSpPr>
        <p:spPr>
          <a:xfrm>
            <a:off x="2873828" y="2252501"/>
            <a:ext cx="435428" cy="435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616136-74F5-4440-8A28-419E96D46F0F}"/>
              </a:ext>
            </a:extLst>
          </p:cNvPr>
          <p:cNvSpPr/>
          <p:nvPr/>
        </p:nvSpPr>
        <p:spPr>
          <a:xfrm>
            <a:off x="4354284" y="178659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15457-4FE9-49C6-8F42-C22151B92866}"/>
              </a:ext>
            </a:extLst>
          </p:cNvPr>
          <p:cNvSpPr/>
          <p:nvPr/>
        </p:nvSpPr>
        <p:spPr>
          <a:xfrm>
            <a:off x="7589520" y="288689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DCFAFC-5B23-4396-B89C-0E79CC888C59}"/>
              </a:ext>
            </a:extLst>
          </p:cNvPr>
          <p:cNvSpPr/>
          <p:nvPr/>
        </p:nvSpPr>
        <p:spPr>
          <a:xfrm>
            <a:off x="5216765" y="4348041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923FFF-F5BF-4ACD-AA01-F04B14FFBF6E}"/>
              </a:ext>
            </a:extLst>
          </p:cNvPr>
          <p:cNvSpPr/>
          <p:nvPr/>
        </p:nvSpPr>
        <p:spPr>
          <a:xfrm>
            <a:off x="6493265" y="4066903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B093E-A3DC-4619-AB18-33C3590A5F2C}"/>
              </a:ext>
            </a:extLst>
          </p:cNvPr>
          <p:cNvSpPr/>
          <p:nvPr/>
        </p:nvSpPr>
        <p:spPr>
          <a:xfrm>
            <a:off x="4862356" y="5172665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388CFA-5B20-40A2-AA8C-94F75C86953F}"/>
              </a:ext>
            </a:extLst>
          </p:cNvPr>
          <p:cNvSpPr/>
          <p:nvPr/>
        </p:nvSpPr>
        <p:spPr>
          <a:xfrm>
            <a:off x="5341327" y="288689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1A37C9-2C2E-4727-A459-1ECC088E88F0}"/>
              </a:ext>
            </a:extLst>
          </p:cNvPr>
          <p:cNvSpPr/>
          <p:nvPr/>
        </p:nvSpPr>
        <p:spPr>
          <a:xfrm>
            <a:off x="8649549" y="312797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C81797-2203-4307-9FBE-4E4FAB645649}"/>
              </a:ext>
            </a:extLst>
          </p:cNvPr>
          <p:cNvSpPr/>
          <p:nvPr/>
        </p:nvSpPr>
        <p:spPr>
          <a:xfrm>
            <a:off x="8134744" y="3900639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0C2292-F6C7-4DB2-88C6-EEDA020601E9}"/>
              </a:ext>
            </a:extLst>
          </p:cNvPr>
          <p:cNvSpPr/>
          <p:nvPr/>
        </p:nvSpPr>
        <p:spPr>
          <a:xfrm>
            <a:off x="1435737" y="2743199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661DDA-62B4-48A1-B176-D7E4923C5EF8}"/>
              </a:ext>
            </a:extLst>
          </p:cNvPr>
          <p:cNvCxnSpPr>
            <a:stCxn id="16" idx="7"/>
            <a:endCxn id="7" idx="2"/>
          </p:cNvCxnSpPr>
          <p:nvPr/>
        </p:nvCxnSpPr>
        <p:spPr>
          <a:xfrm flipV="1">
            <a:off x="1844564" y="2470216"/>
            <a:ext cx="1029264" cy="341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7D810-8AFC-466E-8499-6145430ED6B1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3245489" y="2021726"/>
            <a:ext cx="1108795" cy="294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B46B3F-D7BF-497E-9FCA-AE4F617C13E6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>
            <a:off x="3309256" y="2470216"/>
            <a:ext cx="2102215" cy="485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4C32EC-BD60-4BB5-9BE9-1322C89275D8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4833255" y="2021726"/>
            <a:ext cx="2826409" cy="9340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FAB782-BCF0-4BB1-8801-C2E35D577FC2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5820298" y="3122022"/>
            <a:ext cx="17692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9C0A0F-F399-44F2-8FB9-923364C597BD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8068491" y="3122022"/>
            <a:ext cx="651202" cy="748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737B14-26D2-4AC1-9C6B-C945DAA27BFE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5750154" y="3288285"/>
            <a:ext cx="813255" cy="847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19ACB-C089-4E46-A5AC-2DA2ECBB94F0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5625592" y="4302035"/>
            <a:ext cx="867673" cy="114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76D4D4-0E7D-4206-BED6-500566CE02CA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45489" y="2624163"/>
            <a:ext cx="2041420" cy="17927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9B2F92-D78C-4FDC-9793-53C1493CB661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972236" y="4135771"/>
            <a:ext cx="1162508" cy="166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AB36B5-907A-45F5-AB31-4A4B84B347FE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6902092" y="3288285"/>
            <a:ext cx="757572" cy="847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AEDBA7-2BA3-43F9-9574-571EA3CD5BBB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7829006" y="3357153"/>
            <a:ext cx="545224" cy="543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2439D0-6322-42DB-AFD5-D5B48ADFB9B0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5271183" y="4468298"/>
            <a:ext cx="1292226" cy="7732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4A5147-77CE-4F77-A681-2E042E58123C}"/>
              </a:ext>
            </a:extLst>
          </p:cNvPr>
          <p:cNvSpPr txBox="1"/>
          <p:nvPr/>
        </p:nvSpPr>
        <p:spPr>
          <a:xfrm>
            <a:off x="1978475" y="235549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753551-911B-411C-813B-919F165B5233}"/>
              </a:ext>
            </a:extLst>
          </p:cNvPr>
          <p:cNvSpPr txBox="1"/>
          <p:nvPr/>
        </p:nvSpPr>
        <p:spPr>
          <a:xfrm>
            <a:off x="3602464" y="1786594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2D1180-5D17-4352-93CE-BA6DB7F70F86}"/>
              </a:ext>
            </a:extLst>
          </p:cNvPr>
          <p:cNvSpPr txBox="1"/>
          <p:nvPr/>
        </p:nvSpPr>
        <p:spPr>
          <a:xfrm>
            <a:off x="6063515" y="204162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BA5CDE-E006-4FB5-8522-E2849D7B7EB5}"/>
              </a:ext>
            </a:extLst>
          </p:cNvPr>
          <p:cNvSpPr txBox="1"/>
          <p:nvPr/>
        </p:nvSpPr>
        <p:spPr>
          <a:xfrm>
            <a:off x="4117142" y="3119349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FE82E7-AE2B-4001-855D-210063AD73A7}"/>
              </a:ext>
            </a:extLst>
          </p:cNvPr>
          <p:cNvSpPr txBox="1"/>
          <p:nvPr/>
        </p:nvSpPr>
        <p:spPr>
          <a:xfrm>
            <a:off x="4457432" y="235549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712282-CAD2-4805-953B-1A8C31FD72D8}"/>
              </a:ext>
            </a:extLst>
          </p:cNvPr>
          <p:cNvSpPr txBox="1"/>
          <p:nvPr/>
        </p:nvSpPr>
        <p:spPr>
          <a:xfrm>
            <a:off x="6370678" y="3103619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437303-2AB9-42D9-9E84-DDD4AF0404EB}"/>
              </a:ext>
            </a:extLst>
          </p:cNvPr>
          <p:cNvSpPr txBox="1"/>
          <p:nvPr/>
        </p:nvSpPr>
        <p:spPr>
          <a:xfrm>
            <a:off x="6039415" y="3365044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3E0297-A4FD-4911-ADD1-BD81BB64886C}"/>
              </a:ext>
            </a:extLst>
          </p:cNvPr>
          <p:cNvSpPr txBox="1"/>
          <p:nvPr/>
        </p:nvSpPr>
        <p:spPr>
          <a:xfrm>
            <a:off x="6785713" y="3496271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76D8A3-3E3A-44CD-B244-A1D2D570DCAE}"/>
              </a:ext>
            </a:extLst>
          </p:cNvPr>
          <p:cNvSpPr txBox="1"/>
          <p:nvPr/>
        </p:nvSpPr>
        <p:spPr>
          <a:xfrm>
            <a:off x="5883932" y="4934829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96989C-0A47-40B0-888E-E5B68FF18275}"/>
              </a:ext>
            </a:extLst>
          </p:cNvPr>
          <p:cNvSpPr txBox="1"/>
          <p:nvPr/>
        </p:nvSpPr>
        <p:spPr>
          <a:xfrm>
            <a:off x="5715259" y="398994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A978AD-DDC7-4763-BE86-D902FDC9320C}"/>
              </a:ext>
            </a:extLst>
          </p:cNvPr>
          <p:cNvSpPr txBox="1"/>
          <p:nvPr/>
        </p:nvSpPr>
        <p:spPr>
          <a:xfrm>
            <a:off x="8280188" y="2740797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02798A-4E03-4D36-AE61-555CEB44E540}"/>
              </a:ext>
            </a:extLst>
          </p:cNvPr>
          <p:cNvSpPr txBox="1"/>
          <p:nvPr/>
        </p:nvSpPr>
        <p:spPr>
          <a:xfrm>
            <a:off x="8001501" y="3315581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8A1708-08B5-4280-BE1A-859A66762643}"/>
              </a:ext>
            </a:extLst>
          </p:cNvPr>
          <p:cNvSpPr txBox="1"/>
          <p:nvPr/>
        </p:nvSpPr>
        <p:spPr>
          <a:xfrm>
            <a:off x="7195045" y="3865603"/>
            <a:ext cx="54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035C16-A3F7-4467-98D3-56C7F738E687}"/>
              </a:ext>
            </a:extLst>
          </p:cNvPr>
          <p:cNvSpPr txBox="1"/>
          <p:nvPr/>
        </p:nvSpPr>
        <p:spPr>
          <a:xfrm>
            <a:off x="9492343" y="618518"/>
            <a:ext cx="1555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 – Brasov</a:t>
            </a:r>
          </a:p>
          <a:p>
            <a:r>
              <a:rPr lang="en-US"/>
              <a:t>B – Bran</a:t>
            </a:r>
          </a:p>
          <a:p>
            <a:r>
              <a:rPr lang="en-US"/>
              <a:t>C – </a:t>
            </a:r>
            <a:r>
              <a:rPr lang="en-US" err="1"/>
              <a:t>Codlea</a:t>
            </a:r>
            <a:endParaRPr lang="en-US"/>
          </a:p>
          <a:p>
            <a:r>
              <a:rPr lang="en-US"/>
              <a:t>F – </a:t>
            </a:r>
            <a:r>
              <a:rPr lang="en-US" err="1"/>
              <a:t>Fagaras</a:t>
            </a:r>
            <a:endParaRPr lang="en-US"/>
          </a:p>
          <a:p>
            <a:r>
              <a:rPr lang="en-US"/>
              <a:t>P – Predeal</a:t>
            </a:r>
          </a:p>
          <a:p>
            <a:r>
              <a:rPr lang="en-US"/>
              <a:t>R – </a:t>
            </a:r>
            <a:r>
              <a:rPr lang="en-US" err="1"/>
              <a:t>Rasnov</a:t>
            </a:r>
            <a:endParaRPr lang="en-US"/>
          </a:p>
          <a:p>
            <a:r>
              <a:rPr lang="en-US"/>
              <a:t>R – </a:t>
            </a:r>
            <a:r>
              <a:rPr lang="en-US" err="1"/>
              <a:t>Rupea</a:t>
            </a:r>
            <a:endParaRPr lang="en-US"/>
          </a:p>
          <a:p>
            <a:r>
              <a:rPr lang="en-US"/>
              <a:t>S – </a:t>
            </a:r>
            <a:r>
              <a:rPr lang="en-US" err="1"/>
              <a:t>Sacele</a:t>
            </a:r>
            <a:endParaRPr lang="en-US"/>
          </a:p>
          <a:p>
            <a:r>
              <a:rPr lang="en-US"/>
              <a:t>V – Victoria</a:t>
            </a:r>
          </a:p>
          <a:p>
            <a:r>
              <a:rPr lang="en-US"/>
              <a:t>Z – </a:t>
            </a:r>
            <a:r>
              <a:rPr lang="en-US" err="1"/>
              <a:t>Zarnesti</a:t>
            </a:r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1090F08-0205-4CA4-9177-57B8E5FC2B51}"/>
              </a:ext>
            </a:extLst>
          </p:cNvPr>
          <p:cNvCxnSpPr/>
          <p:nvPr/>
        </p:nvCxnSpPr>
        <p:spPr>
          <a:xfrm>
            <a:off x="4509098" y="1899806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DD1C90-AC80-4C83-9399-3869031D2F6D}"/>
              </a:ext>
            </a:extLst>
          </p:cNvPr>
          <p:cNvCxnSpPr/>
          <p:nvPr/>
        </p:nvCxnSpPr>
        <p:spPr>
          <a:xfrm>
            <a:off x="5003129" y="5292436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AC68FF-CE9E-4DD1-9236-565B1C97D9F6}"/>
              </a:ext>
            </a:extLst>
          </p:cNvPr>
          <p:cNvCxnSpPr/>
          <p:nvPr/>
        </p:nvCxnSpPr>
        <p:spPr>
          <a:xfrm>
            <a:off x="9555716" y="2343772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5C3DD2-4D47-4F85-9447-CE8442BF3523}"/>
              </a:ext>
            </a:extLst>
          </p:cNvPr>
          <p:cNvCxnSpPr/>
          <p:nvPr/>
        </p:nvCxnSpPr>
        <p:spPr>
          <a:xfrm>
            <a:off x="9555714" y="972343"/>
            <a:ext cx="16934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174828C-5095-4D27-BF0E-43517ADDD47B}"/>
              </a:ext>
            </a:extLst>
          </p:cNvPr>
          <p:cNvSpPr txBox="1"/>
          <p:nvPr/>
        </p:nvSpPr>
        <p:spPr>
          <a:xfrm>
            <a:off x="1515290" y="5642928"/>
            <a:ext cx="135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1.15</a:t>
            </a:r>
          </a:p>
        </p:txBody>
      </p:sp>
    </p:spTree>
    <p:extLst>
      <p:ext uri="{BB962C8B-B14F-4D97-AF65-F5344CB8AC3E}">
        <p14:creationId xmlns:p14="http://schemas.microsoft.com/office/powerpoint/2010/main" val="391946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98A9F-367E-49CD-96B4-F974213B7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566057"/>
                <a:ext cx="9905999" cy="5225144"/>
              </a:xfrm>
            </p:spPr>
            <p:txBody>
              <a:bodyPr/>
              <a:lstStyle/>
              <a:p>
                <a:r>
                  <a:rPr lang="en-US"/>
                  <a:t>In </a:t>
                </a:r>
                <a:r>
                  <a:rPr lang="en-US" err="1"/>
                  <a:t>figura</a:t>
                </a:r>
                <a:r>
                  <a:rPr lang="en-US"/>
                  <a:t> 1.15 </a:t>
                </a:r>
                <a:r>
                  <a:rPr lang="en-US" err="1"/>
                  <a:t>este</a:t>
                </a:r>
                <a:r>
                  <a:rPr lang="en-US"/>
                  <a:t> </a:t>
                </a:r>
                <a:r>
                  <a:rPr lang="en-US" err="1"/>
                  <a:t>reprezentata</a:t>
                </a:r>
                <a:r>
                  <a:rPr lang="en-US"/>
                  <a:t> </a:t>
                </a:r>
                <a:r>
                  <a:rPr lang="en-US" err="1"/>
                  <a:t>reteaua</a:t>
                </a:r>
                <a:r>
                  <a:rPr lang="en-US"/>
                  <a:t> G = (N, A, b) a </a:t>
                </a:r>
                <a:r>
                  <a:rPr lang="en-US" err="1"/>
                  <a:t>traseelor</a:t>
                </a:r>
                <a:r>
                  <a:rPr lang="en-US"/>
                  <a:t> </a:t>
                </a:r>
                <a:r>
                  <a:rPr lang="en-US" err="1"/>
                  <a:t>pe</a:t>
                </a:r>
                <a:r>
                  <a:rPr lang="en-US"/>
                  <a:t> </a:t>
                </a:r>
                <a:r>
                  <a:rPr lang="en-US" err="1"/>
                  <a:t>sosele</a:t>
                </a:r>
                <a:r>
                  <a:rPr lang="en-US"/>
                  <a:t> din </a:t>
                </a:r>
                <a:r>
                  <a:rPr lang="en-US" err="1"/>
                  <a:t>judetul</a:t>
                </a:r>
                <a:r>
                  <a:rPr lang="en-US"/>
                  <a:t> Brasov, </a:t>
                </a:r>
                <a:r>
                  <a:rPr lang="en-US" err="1"/>
                  <a:t>unde</a:t>
                </a:r>
                <a:r>
                  <a:rPr lang="en-US"/>
                  <a:t> </a:t>
                </a:r>
                <a:r>
                  <a:rPr lang="en-US" err="1"/>
                  <a:t>fiecare</a:t>
                </a:r>
                <a:r>
                  <a:rPr lang="en-US"/>
                  <a:t> nod 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reprezinta</a:t>
                </a:r>
                <a:r>
                  <a:rPr lang="en-US"/>
                  <a:t> un </a:t>
                </a:r>
                <a:r>
                  <a:rPr lang="en-US" err="1"/>
                  <a:t>oras</a:t>
                </a:r>
                <a:r>
                  <a:rPr lang="en-US"/>
                  <a:t> din </a:t>
                </a:r>
                <a:r>
                  <a:rPr lang="en-US" err="1"/>
                  <a:t>judet</a:t>
                </a:r>
                <a:r>
                  <a:rPr lang="en-US"/>
                  <a:t>, o </a:t>
                </a:r>
                <a:r>
                  <a:rPr lang="en-US" err="1"/>
                  <a:t>muchie</a:t>
                </a:r>
                <a:r>
                  <a:rPr lang="en-US"/>
                  <a:t> [x, y]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A </a:t>
                </a:r>
                <a:r>
                  <a:rPr lang="en-US" err="1"/>
                  <a:t>reprezinta</a:t>
                </a:r>
                <a:r>
                  <a:rPr lang="en-US"/>
                  <a:t> </a:t>
                </a:r>
                <a:r>
                  <a:rPr lang="en-US" err="1"/>
                  <a:t>faptul</a:t>
                </a:r>
                <a:r>
                  <a:rPr lang="en-US"/>
                  <a:t> ca </a:t>
                </a:r>
                <a:r>
                  <a:rPr lang="en-US" err="1"/>
                  <a:t>orasele</a:t>
                </a:r>
                <a:r>
                  <a:rPr lang="en-US"/>
                  <a:t> x, y </a:t>
                </a:r>
                <a:r>
                  <a:rPr lang="en-US" err="1"/>
                  <a:t>sunt</a:t>
                </a:r>
                <a:r>
                  <a:rPr lang="en-US"/>
                  <a:t> </a:t>
                </a:r>
                <a:r>
                  <a:rPr lang="en-US" err="1"/>
                  <a:t>conectate</a:t>
                </a:r>
                <a:r>
                  <a:rPr lang="en-US"/>
                  <a:t> </a:t>
                </a:r>
                <a:r>
                  <a:rPr lang="en-US" err="1"/>
                  <a:t>printr</a:t>
                </a:r>
                <a:r>
                  <a:rPr lang="en-US"/>
                  <a:t>-o </a:t>
                </a:r>
                <a:r>
                  <a:rPr lang="en-US" err="1"/>
                  <a:t>sosea</a:t>
                </a:r>
                <a:r>
                  <a:rPr lang="en-US"/>
                  <a:t> </a:t>
                </a:r>
                <a:r>
                  <a:rPr lang="en-US" err="1"/>
                  <a:t>modernizata</a:t>
                </a:r>
                <a:r>
                  <a:rPr lang="en-US"/>
                  <a:t> </a:t>
                </a:r>
                <a:r>
                  <a:rPr lang="en-US" err="1"/>
                  <a:t>si</a:t>
                </a:r>
                <a:r>
                  <a:rPr lang="en-US"/>
                  <a:t> b </a:t>
                </a:r>
                <a:r>
                  <a:rPr lang="en-US" err="1"/>
                  <a:t>reprezinta</a:t>
                </a:r>
                <a:r>
                  <a:rPr lang="en-US"/>
                  <a:t> </a:t>
                </a:r>
                <a:r>
                  <a:rPr lang="en-US" err="1"/>
                  <a:t>functia</a:t>
                </a:r>
                <a:r>
                  <a:rPr lang="en-US"/>
                  <a:t> </a:t>
                </a:r>
                <a:r>
                  <a:rPr lang="en-US" err="1"/>
                  <a:t>distanta</a:t>
                </a:r>
                <a:r>
                  <a:rPr lang="en-US"/>
                  <a:t>.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S-a </a:t>
                </a:r>
                <a:r>
                  <a:rPr lang="en-US" err="1"/>
                  <a:t>considerat</a:t>
                </a:r>
                <a:r>
                  <a:rPr lang="en-US"/>
                  <a:t> </a:t>
                </a:r>
                <a:r>
                  <a:rPr lang="en-US" err="1"/>
                  <a:t>reteaua</a:t>
                </a:r>
                <a:r>
                  <a:rPr lang="en-US"/>
                  <a:t> G = (N, A, b) </a:t>
                </a:r>
                <a:r>
                  <a:rPr lang="en-US" err="1"/>
                  <a:t>neorientata</a:t>
                </a:r>
                <a:r>
                  <a:rPr lang="en-US"/>
                  <a:t>, </a:t>
                </a:r>
                <a:r>
                  <a:rPr lang="en-US" err="1"/>
                  <a:t>deoarece</a:t>
                </a:r>
                <a:r>
                  <a:rPr lang="en-US"/>
                  <a:t> </a:t>
                </a:r>
                <a:r>
                  <a:rPr lang="en-US" err="1"/>
                  <a:t>pe</a:t>
                </a:r>
                <a:r>
                  <a:rPr lang="en-US"/>
                  <a:t> o </a:t>
                </a:r>
                <a:r>
                  <a:rPr lang="en-US" err="1"/>
                  <a:t>sosea</a:t>
                </a:r>
                <a:r>
                  <a:rPr lang="en-US"/>
                  <a:t> [x, y]</a:t>
                </a:r>
                <a:br>
                  <a:rPr lang="en-US"/>
                </a:br>
                <a:r>
                  <a:rPr lang="en-US"/>
                  <a:t>se </a:t>
                </a:r>
                <a:r>
                  <a:rPr lang="en-US" err="1"/>
                  <a:t>circula</a:t>
                </a:r>
                <a:r>
                  <a:rPr lang="en-US"/>
                  <a:t> in </a:t>
                </a:r>
                <a:r>
                  <a:rPr lang="en-US" err="1"/>
                  <a:t>ambele</a:t>
                </a:r>
                <a:r>
                  <a:rPr lang="en-US"/>
                  <a:t> </a:t>
                </a:r>
                <a:r>
                  <a:rPr lang="en-US" err="1"/>
                  <a:t>sensuri</a:t>
                </a:r>
                <a:r>
                  <a:rPr lang="en-US"/>
                  <a:t>. </a:t>
                </a:r>
                <a:r>
                  <a:rPr lang="en-US" err="1"/>
                  <a:t>Pe</a:t>
                </a:r>
                <a:r>
                  <a:rPr lang="en-US"/>
                  <a:t> </a:t>
                </a:r>
                <a:r>
                  <a:rPr lang="en-US" err="1"/>
                  <a:t>fiecare</a:t>
                </a:r>
                <a:r>
                  <a:rPr lang="en-US"/>
                  <a:t> </a:t>
                </a:r>
                <a:r>
                  <a:rPr lang="en-US" err="1"/>
                  <a:t>muchie</a:t>
                </a:r>
                <a:r>
                  <a:rPr lang="en-US"/>
                  <a:t> s-a </a:t>
                </a:r>
                <a:r>
                  <a:rPr lang="en-US" err="1"/>
                  <a:t>trecut</a:t>
                </a:r>
                <a:r>
                  <a:rPr lang="en-US"/>
                  <a:t> </a:t>
                </a:r>
                <a:r>
                  <a:rPr lang="en-US" err="1"/>
                  <a:t>distanta</a:t>
                </a:r>
                <a:r>
                  <a:rPr lang="en-US"/>
                  <a:t> in </a:t>
                </a:r>
                <a:r>
                  <a:rPr lang="en-US" err="1"/>
                  <a:t>kilometri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98A9F-367E-49CD-96B4-F974213B7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566057"/>
                <a:ext cx="9905999" cy="5225144"/>
              </a:xfrm>
              <a:blipFill>
                <a:blip r:embed="rId2"/>
                <a:stretch>
                  <a:fillRect l="-1231" t="-1634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0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B784-BF52-484A-834F-5E15FFB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Circulatia</a:t>
            </a:r>
            <a:r>
              <a:rPr lang="en-US"/>
              <a:t> </a:t>
            </a:r>
            <a:r>
              <a:rPr lang="en-US" err="1"/>
              <a:t>sangelui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8D764-30FC-4661-9915-4842A69FB649}"/>
              </a:ext>
            </a:extLst>
          </p:cNvPr>
          <p:cNvSpPr/>
          <p:nvPr/>
        </p:nvSpPr>
        <p:spPr>
          <a:xfrm>
            <a:off x="5954308" y="5028357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B13667-CF35-4302-87D6-2E521F6A47F0}"/>
              </a:ext>
            </a:extLst>
          </p:cNvPr>
          <p:cNvSpPr/>
          <p:nvPr/>
        </p:nvSpPr>
        <p:spPr>
          <a:xfrm>
            <a:off x="6712633" y="590876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67F8-0665-480D-8B52-6A75F9796B12}"/>
              </a:ext>
            </a:extLst>
          </p:cNvPr>
          <p:cNvSpPr/>
          <p:nvPr/>
        </p:nvSpPr>
        <p:spPr>
          <a:xfrm>
            <a:off x="7797348" y="5028357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9CDE8A-35C5-4530-8BDF-05B7EC7F1627}"/>
              </a:ext>
            </a:extLst>
          </p:cNvPr>
          <p:cNvSpPr/>
          <p:nvPr/>
        </p:nvSpPr>
        <p:spPr>
          <a:xfrm>
            <a:off x="2219508" y="277719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4995D-7BD7-42E7-8E84-BF43EF2D40D1}"/>
              </a:ext>
            </a:extLst>
          </p:cNvPr>
          <p:cNvSpPr/>
          <p:nvPr/>
        </p:nvSpPr>
        <p:spPr>
          <a:xfrm>
            <a:off x="2219508" y="4045128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8DEFBE-CA8A-4B10-AFA0-A8E3CFE51FAE}"/>
              </a:ext>
            </a:extLst>
          </p:cNvPr>
          <p:cNvSpPr/>
          <p:nvPr/>
        </p:nvSpPr>
        <p:spPr>
          <a:xfrm>
            <a:off x="4087497" y="4045128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353EC-CD91-424B-A344-CF0F914D9272}"/>
              </a:ext>
            </a:extLst>
          </p:cNvPr>
          <p:cNvSpPr/>
          <p:nvPr/>
        </p:nvSpPr>
        <p:spPr>
          <a:xfrm>
            <a:off x="5954308" y="343553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5CC792-47B3-43FE-BF21-C6F933029F73}"/>
              </a:ext>
            </a:extLst>
          </p:cNvPr>
          <p:cNvSpPr/>
          <p:nvPr/>
        </p:nvSpPr>
        <p:spPr>
          <a:xfrm>
            <a:off x="7318377" y="4045129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656B9-312B-4A6D-9BC5-643A405CAD08}"/>
              </a:ext>
            </a:extLst>
          </p:cNvPr>
          <p:cNvSpPr/>
          <p:nvPr/>
        </p:nvSpPr>
        <p:spPr>
          <a:xfrm>
            <a:off x="5954308" y="1626825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774B7A-B527-437D-9E72-23BFEA98B85C}"/>
              </a:ext>
            </a:extLst>
          </p:cNvPr>
          <p:cNvSpPr/>
          <p:nvPr/>
        </p:nvSpPr>
        <p:spPr>
          <a:xfrm>
            <a:off x="5959840" y="2337412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8A8C33-87C6-476D-8235-0E21C9D95DC2}"/>
              </a:ext>
            </a:extLst>
          </p:cNvPr>
          <p:cNvSpPr/>
          <p:nvPr/>
        </p:nvSpPr>
        <p:spPr>
          <a:xfrm>
            <a:off x="8502741" y="4045130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6DFBA0-5C17-4D18-80F0-D534A1266742}"/>
              </a:ext>
            </a:extLst>
          </p:cNvPr>
          <p:cNvSpPr/>
          <p:nvPr/>
        </p:nvSpPr>
        <p:spPr>
          <a:xfrm>
            <a:off x="8502741" y="2777194"/>
            <a:ext cx="478971" cy="470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DD3295-2BAA-421D-910C-0E4AFEC9EE66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458994" y="3247457"/>
            <a:ext cx="0" cy="79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B9DEEC-7420-4867-B3A6-1140341A6A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98479" y="4280260"/>
            <a:ext cx="13890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0283C-552C-4F6E-A1B4-17C78618EB74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566468" y="4280260"/>
            <a:ext cx="27519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2FBFD9-D988-47A7-87FF-7D5AB43034D3}"/>
              </a:ext>
            </a:extLst>
          </p:cNvPr>
          <p:cNvCxnSpPr>
            <a:cxnSpLocks/>
            <a:stCxn id="11" idx="5"/>
            <a:endCxn id="6" idx="1"/>
          </p:cNvCxnSpPr>
          <p:nvPr/>
        </p:nvCxnSpPr>
        <p:spPr>
          <a:xfrm>
            <a:off x="7727204" y="4446524"/>
            <a:ext cx="140288" cy="65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665525-3847-4397-8C87-85F0569BED5A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433279" y="5263489"/>
            <a:ext cx="13640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E587A-1DE7-4DF4-B9BA-0885A5008AA2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7121460" y="5429752"/>
            <a:ext cx="746032" cy="547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FA7A0-86A6-41CA-8981-E95F49C80083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7121460" y="3178589"/>
            <a:ext cx="1451425" cy="2799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CDE063-2BD6-4957-877E-B6BD2403B4C6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6193794" y="3012326"/>
            <a:ext cx="2308947" cy="2016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D7F51-ED82-470F-A3D3-1996AE08AA77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 flipV="1">
            <a:off x="6433279" y="3670662"/>
            <a:ext cx="2139606" cy="443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730B32-11FE-4C35-83B3-88D8B4D4A0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2698479" y="3012326"/>
            <a:ext cx="3255829" cy="658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C79D4A-D99F-49D5-8882-AB4983E5B5F0}"/>
              </a:ext>
            </a:extLst>
          </p:cNvPr>
          <p:cNvCxnSpPr>
            <a:cxnSpLocks/>
            <a:stCxn id="11" idx="0"/>
            <a:endCxn id="13" idx="5"/>
          </p:cNvCxnSpPr>
          <p:nvPr/>
        </p:nvCxnSpPr>
        <p:spPr>
          <a:xfrm flipH="1" flipV="1">
            <a:off x="6368667" y="2738807"/>
            <a:ext cx="1189196" cy="1306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159FF-26C2-4239-974D-7752E1EF5238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6438811" y="2572544"/>
            <a:ext cx="2134074" cy="273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713C29-C7F4-4340-878E-1F3AF89780EB}"/>
              </a:ext>
            </a:extLst>
          </p:cNvPr>
          <p:cNvCxnSpPr>
            <a:cxnSpLocks/>
            <a:stCxn id="9" idx="0"/>
            <a:endCxn id="12" idx="3"/>
          </p:cNvCxnSpPr>
          <p:nvPr/>
        </p:nvCxnSpPr>
        <p:spPr>
          <a:xfrm flipV="1">
            <a:off x="4326983" y="2028220"/>
            <a:ext cx="1697469" cy="2016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D2E165-DA40-4F22-A8B6-9361439A36D4}"/>
              </a:ext>
            </a:extLst>
          </p:cNvPr>
          <p:cNvCxnSpPr>
            <a:cxnSpLocks/>
            <a:stCxn id="12" idx="6"/>
            <a:endCxn id="15" idx="0"/>
          </p:cNvCxnSpPr>
          <p:nvPr/>
        </p:nvCxnSpPr>
        <p:spPr>
          <a:xfrm>
            <a:off x="6433279" y="1861957"/>
            <a:ext cx="2308948" cy="915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E6498D-4D5A-4F5C-89E3-FD42CED648D4}"/>
              </a:ext>
            </a:extLst>
          </p:cNvPr>
          <p:cNvSpPr txBox="1"/>
          <p:nvPr/>
        </p:nvSpPr>
        <p:spPr>
          <a:xfrm>
            <a:off x="8981712" y="740229"/>
            <a:ext cx="2544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– </a:t>
            </a:r>
            <a:r>
              <a:rPr lang="en-US" err="1"/>
              <a:t>atriul</a:t>
            </a:r>
            <a:r>
              <a:rPr lang="en-US"/>
              <a:t> </a:t>
            </a:r>
            <a:r>
              <a:rPr lang="en-US" err="1"/>
              <a:t>drept</a:t>
            </a:r>
            <a:endParaRPr lang="en-US"/>
          </a:p>
          <a:p>
            <a:r>
              <a:rPr lang="en-US"/>
              <a:t>2 – </a:t>
            </a:r>
            <a:r>
              <a:rPr lang="en-US" err="1"/>
              <a:t>ventricul</a:t>
            </a:r>
            <a:r>
              <a:rPr lang="en-US"/>
              <a:t> </a:t>
            </a:r>
            <a:r>
              <a:rPr lang="en-US" err="1"/>
              <a:t>stang</a:t>
            </a:r>
            <a:endParaRPr lang="en-US"/>
          </a:p>
          <a:p>
            <a:r>
              <a:rPr lang="en-US"/>
              <a:t>3 – </a:t>
            </a:r>
            <a:r>
              <a:rPr lang="en-US" err="1"/>
              <a:t>atriul</a:t>
            </a:r>
            <a:r>
              <a:rPr lang="en-US"/>
              <a:t> </a:t>
            </a:r>
            <a:r>
              <a:rPr lang="en-US" err="1"/>
              <a:t>stang</a:t>
            </a:r>
            <a:endParaRPr lang="en-US"/>
          </a:p>
          <a:p>
            <a:r>
              <a:rPr lang="en-US"/>
              <a:t>4 – </a:t>
            </a:r>
            <a:r>
              <a:rPr lang="en-US" err="1"/>
              <a:t>ventricul</a:t>
            </a:r>
            <a:r>
              <a:rPr lang="en-US"/>
              <a:t> </a:t>
            </a:r>
            <a:r>
              <a:rPr lang="en-US" err="1"/>
              <a:t>stang</a:t>
            </a:r>
            <a:endParaRPr lang="en-US"/>
          </a:p>
          <a:p>
            <a:r>
              <a:rPr lang="en-US"/>
              <a:t>5 – </a:t>
            </a:r>
            <a:r>
              <a:rPr lang="en-US" err="1"/>
              <a:t>plamani</a:t>
            </a:r>
            <a:endParaRPr lang="en-US"/>
          </a:p>
          <a:p>
            <a:r>
              <a:rPr lang="en-US"/>
              <a:t>6 – </a:t>
            </a:r>
            <a:r>
              <a:rPr lang="en-US" err="1"/>
              <a:t>membre</a:t>
            </a:r>
            <a:r>
              <a:rPr lang="en-US"/>
              <a:t> </a:t>
            </a:r>
            <a:r>
              <a:rPr lang="en-US" err="1"/>
              <a:t>superioare</a:t>
            </a:r>
            <a:endParaRPr lang="en-US"/>
          </a:p>
          <a:p>
            <a:r>
              <a:rPr lang="en-US"/>
              <a:t>7 – cap</a:t>
            </a:r>
          </a:p>
          <a:p>
            <a:r>
              <a:rPr lang="en-US"/>
              <a:t>8 – </a:t>
            </a:r>
            <a:r>
              <a:rPr lang="en-US" err="1"/>
              <a:t>trunchi</a:t>
            </a:r>
            <a:r>
              <a:rPr lang="en-US"/>
              <a:t> celiac</a:t>
            </a:r>
          </a:p>
          <a:p>
            <a:r>
              <a:rPr lang="en-US"/>
              <a:t>9 – </a:t>
            </a:r>
            <a:r>
              <a:rPr lang="en-US" err="1"/>
              <a:t>membre</a:t>
            </a:r>
            <a:r>
              <a:rPr lang="en-US"/>
              <a:t> </a:t>
            </a:r>
            <a:r>
              <a:rPr lang="en-US" err="1"/>
              <a:t>inferioare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B674C8-4221-4D7E-B119-7C580560133A}"/>
              </a:ext>
            </a:extLst>
          </p:cNvPr>
          <p:cNvSpPr txBox="1"/>
          <p:nvPr/>
        </p:nvSpPr>
        <p:spPr>
          <a:xfrm>
            <a:off x="1515290" y="5642928"/>
            <a:ext cx="135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1.16</a:t>
            </a:r>
          </a:p>
        </p:txBody>
      </p:sp>
    </p:spTree>
    <p:extLst>
      <p:ext uri="{BB962C8B-B14F-4D97-AF65-F5344CB8AC3E}">
        <p14:creationId xmlns:p14="http://schemas.microsoft.com/office/powerpoint/2010/main" val="39429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4391-9EFC-490F-B003-3C9C0BA8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7680"/>
            <a:ext cx="9905999" cy="5303521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digraful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 1.16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schematizata</a:t>
            </a:r>
            <a:r>
              <a:rPr lang="en-US" dirty="0"/>
              <a:t> </a:t>
            </a:r>
            <a:r>
              <a:rPr lang="en-US" dirty="0" err="1"/>
              <a:t>circulatia</a:t>
            </a:r>
            <a:r>
              <a:rPr lang="en-US" dirty="0"/>
              <a:t> </a:t>
            </a:r>
            <a:r>
              <a:rPr lang="en-US" dirty="0" err="1"/>
              <a:t>sangelui</a:t>
            </a:r>
            <a:r>
              <a:rPr lang="en-US" dirty="0"/>
              <a:t> in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omenesc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arcul</a:t>
            </a:r>
            <a:r>
              <a:rPr lang="en-US" dirty="0"/>
              <a:t> (1, 3),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boala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Roger,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persoana</a:t>
            </a:r>
            <a:r>
              <a:rPr lang="en-US" dirty="0"/>
              <a:t> se </a:t>
            </a:r>
            <a:r>
              <a:rPr lang="en-US" dirty="0" err="1"/>
              <a:t>instituie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de la </a:t>
            </a:r>
            <a:r>
              <a:rPr lang="en-US" dirty="0" err="1"/>
              <a:t>nodul</a:t>
            </a:r>
            <a:r>
              <a:rPr lang="en-US" dirty="0"/>
              <a:t> 4 la </a:t>
            </a:r>
            <a:r>
              <a:rPr lang="en-US" dirty="0" err="1"/>
              <a:t>nodul</a:t>
            </a:r>
            <a:r>
              <a:rPr lang="en-US" dirty="0"/>
              <a:t> 2, in </a:t>
            </a:r>
            <a:r>
              <a:rPr lang="en-US" dirty="0" err="1"/>
              <a:t>digraf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</a:t>
            </a:r>
            <a:r>
              <a:rPr lang="en-US" dirty="0" err="1"/>
              <a:t>arcul</a:t>
            </a:r>
            <a:r>
              <a:rPr lang="en-US" dirty="0"/>
              <a:t> (4, 2),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decedeaza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51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461A-D818-4E55-8DD0-1651D139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1.6.2 Probleme de programare dinamica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BEE25-E4CC-4FEE-B110-33A4D7ED8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Metoda programarii dinamice se aplica problemelor de optimizare in care solutia poate fi privita ca rezultatul unui sir de decizii din multimea deciziilor D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Fie sistemul S cu multimea starilor X. Presupunem ca trecerea sistemului S dintr-o stare in alta are loc numai in urma unei decizii. Un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X, i = 0, …, n reprezinta o solutie si un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D, i= 1, …, n reprezinta o politica a sistemului S.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BEE25-E4CC-4FEE-B110-33A4D7ED8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6DF37-FAF6-4431-8289-85AE28EA1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513806"/>
                <a:ext cx="9905999" cy="5277395"/>
              </a:xfrm>
            </p:spPr>
            <p:txBody>
              <a:bodyPr/>
              <a:lstStyle/>
              <a:p>
                <a:r>
                  <a:rPr lang="en-US" dirty="0"/>
                  <a:t>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este</a:t>
                </a:r>
                <a:r>
                  <a:rPr lang="en-US" dirty="0"/>
                  <a:t> o </a:t>
                </a:r>
                <a:r>
                  <a:rPr lang="en-US" dirty="0" err="1"/>
                  <a:t>solutie</a:t>
                </a:r>
                <a:r>
                  <a:rPr lang="en-US" dirty="0"/>
                  <a:t> </a:t>
                </a:r>
                <a:r>
                  <a:rPr lang="en-US" dirty="0" err="1"/>
                  <a:t>partiala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0 ≤ </a:t>
                </a:r>
                <a:r>
                  <a:rPr lang="en-US" dirty="0" err="1"/>
                  <a:t>i</a:t>
                </a:r>
                <a:r>
                  <a:rPr lang="en-US" dirty="0"/>
                  <a:t> &lt; j ≤ n, </a:t>
                </a:r>
                <a:r>
                  <a:rPr lang="en-US" dirty="0" err="1"/>
                  <a:t>este</a:t>
                </a:r>
                <a:r>
                  <a:rPr lang="en-US" dirty="0"/>
                  <a:t> o </a:t>
                </a:r>
                <a:r>
                  <a:rPr lang="en-US" dirty="0" err="1"/>
                  <a:t>subpolitica</a:t>
                </a:r>
                <a:r>
                  <a:rPr lang="en-US" dirty="0"/>
                  <a:t> a </a:t>
                </a:r>
                <a:r>
                  <a:rPr lang="en-US" dirty="0" err="1"/>
                  <a:t>sistemului</a:t>
                </a:r>
                <a:r>
                  <a:rPr lang="en-US" dirty="0"/>
                  <a:t> S.</a:t>
                </a:r>
              </a:p>
              <a:p>
                <a:r>
                  <a:rPr lang="en-US" dirty="0" err="1"/>
                  <a:t>Printre</a:t>
                </a:r>
                <a:r>
                  <a:rPr lang="en-US" dirty="0"/>
                  <a:t> </a:t>
                </a:r>
                <a:r>
                  <a:rPr lang="en-US" dirty="0" err="1"/>
                  <a:t>politicile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care </a:t>
                </a:r>
                <a:r>
                  <a:rPr lang="en-US" dirty="0" err="1"/>
                  <a:t>determina</a:t>
                </a:r>
                <a:r>
                  <a:rPr lang="en-US" dirty="0"/>
                  <a:t> </a:t>
                </a:r>
                <a:r>
                  <a:rPr lang="en-US" dirty="0" err="1"/>
                  <a:t>evolutia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S </a:t>
                </a:r>
                <a:r>
                  <a:rPr lang="en-US" dirty="0" err="1"/>
                  <a:t>dintr</a:t>
                </a:r>
                <a:r>
                  <a:rPr lang="en-US" dirty="0"/>
                  <a:t>-o stare </a:t>
                </a:r>
                <a:r>
                  <a:rPr lang="en-US" dirty="0" err="1"/>
                  <a:t>initiala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intr</a:t>
                </a:r>
                <a:r>
                  <a:rPr lang="en-US" dirty="0"/>
                  <a:t>-o stare </a:t>
                </a:r>
                <a:r>
                  <a:rPr lang="en-US" dirty="0" err="1"/>
                  <a:t>finala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exista</a:t>
                </a:r>
                <a:r>
                  <a:rPr lang="en-US" dirty="0"/>
                  <a:t> o </a:t>
                </a:r>
                <a:r>
                  <a:rPr lang="en-US" dirty="0" err="1"/>
                  <a:t>politica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) care </a:t>
                </a:r>
                <a:r>
                  <a:rPr lang="en-US" dirty="0" err="1"/>
                  <a:t>optimizeaza</a:t>
                </a:r>
                <a:r>
                  <a:rPr lang="en-US" dirty="0"/>
                  <a:t> </a:t>
                </a:r>
                <a:r>
                  <a:rPr lang="en-US" dirty="0" err="1"/>
                  <a:t>functia</a:t>
                </a:r>
                <a:r>
                  <a:rPr lang="en-US" dirty="0"/>
                  <a:t> </a:t>
                </a:r>
                <a:r>
                  <a:rPr lang="en-US" dirty="0" err="1"/>
                  <a:t>obiectiv</a:t>
                </a:r>
                <a:r>
                  <a:rPr lang="en-US" dirty="0"/>
                  <a:t> data. </a:t>
                </a:r>
                <a:r>
                  <a:rPr lang="en-US" dirty="0" err="1"/>
                  <a:t>Aceasta</a:t>
                </a:r>
                <a:r>
                  <a:rPr lang="en-US" dirty="0"/>
                  <a:t> </a:t>
                </a:r>
                <a:r>
                  <a:rPr lang="en-US" dirty="0" err="1"/>
                  <a:t>politica</a:t>
                </a:r>
                <a:r>
                  <a:rPr lang="en-US" dirty="0"/>
                  <a:t> se </a:t>
                </a:r>
                <a:r>
                  <a:rPr lang="en-US" dirty="0" err="1"/>
                  <a:t>numeste</a:t>
                </a:r>
                <a:r>
                  <a:rPr lang="en-US" dirty="0"/>
                  <a:t> </a:t>
                </a:r>
                <a:r>
                  <a:rPr lang="en-US" dirty="0" err="1"/>
                  <a:t>politica</a:t>
                </a:r>
                <a:r>
                  <a:rPr lang="en-US" dirty="0"/>
                  <a:t> optima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solutia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determinata</a:t>
                </a:r>
                <a:r>
                  <a:rPr lang="en-US" dirty="0"/>
                  <a:t> de </a:t>
                </a:r>
                <a:r>
                  <a:rPr lang="en-US" dirty="0" err="1"/>
                  <a:t>politica</a:t>
                </a:r>
                <a:r>
                  <a:rPr lang="en-US" dirty="0"/>
                  <a:t> optima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numeste</a:t>
                </a:r>
                <a:r>
                  <a:rPr lang="en-US" dirty="0"/>
                  <a:t> </a:t>
                </a:r>
                <a:r>
                  <a:rPr lang="en-US" dirty="0" err="1"/>
                  <a:t>solutie</a:t>
                </a:r>
                <a:r>
                  <a:rPr lang="en-US" dirty="0"/>
                  <a:t> optima.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6DF37-FAF6-4431-8289-85AE28EA1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513806"/>
                <a:ext cx="9905999" cy="5277395"/>
              </a:xfrm>
              <a:blipFill>
                <a:blip r:embed="rId2"/>
                <a:stretch>
                  <a:fillRect l="-1231" t="-808" r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79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3FFE6-504B-470E-93EE-321F9BDCE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889233"/>
                <a:ext cx="9905999" cy="49019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Principiul </a:t>
                </a:r>
                <a:r>
                  <a:rPr lang="en-US" dirty="0" err="1"/>
                  <a:t>optimalităţii</a:t>
                </a:r>
                <a:r>
                  <a:rPr lang="en-US" dirty="0"/>
                  <a:t> are </a:t>
                </a:r>
                <a:r>
                  <a:rPr lang="en-US" dirty="0" err="1"/>
                  <a:t>următoarea</a:t>
                </a:r>
                <a:r>
                  <a:rPr lang="en-US" dirty="0"/>
                  <a:t> </a:t>
                </a:r>
                <a:r>
                  <a:rPr lang="en-US" dirty="0" err="1"/>
                  <a:t>formulare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Dacă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bar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bar>
                  </m:oMath>
                </a14:m>
                <a:r>
                  <a:rPr lang="en-US" dirty="0"/>
                  <a:t>. . . . 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ba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este</a:t>
                </a:r>
                <a:r>
                  <a:rPr lang="en-US" dirty="0"/>
                  <a:t> o </a:t>
                </a:r>
                <a:r>
                  <a:rPr lang="en-US" dirty="0" err="1"/>
                  <a:t>soluţie</a:t>
                </a:r>
                <a:r>
                  <a:rPr lang="en-US" dirty="0"/>
                  <a:t> </a:t>
                </a:r>
                <a:r>
                  <a:rPr lang="en-US" dirty="0" err="1"/>
                  <a:t>optimă</a:t>
                </a:r>
                <a:r>
                  <a:rPr lang="en-US" dirty="0"/>
                  <a:t> </a:t>
                </a:r>
                <a:r>
                  <a:rPr lang="en-US" dirty="0" err="1"/>
                  <a:t>atunci</a:t>
                </a:r>
                <a:r>
                  <a:rPr lang="en-US" dirty="0"/>
                  <a:t> </a:t>
                </a:r>
                <a:r>
                  <a:rPr lang="en-US" dirty="0" err="1"/>
                  <a:t>oricare</a:t>
                </a:r>
                <a:r>
                  <a:rPr lang="en-US" dirty="0"/>
                  <a:t> </a:t>
                </a:r>
                <a:r>
                  <a:rPr lang="en-US" dirty="0" err="1"/>
                  <a:t>soluţie</a:t>
                </a:r>
                <a:r>
                  <a:rPr lang="en-US" dirty="0"/>
                  <a:t> </a:t>
                </a:r>
                <a:r>
                  <a:rPr lang="en-US" dirty="0" err="1"/>
                  <a:t>parţială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. . .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 a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optimá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Deci </a:t>
                </a:r>
                <a:r>
                  <a:rPr lang="en-US" dirty="0" err="1"/>
                  <a:t>programarea</a:t>
                </a:r>
                <a:r>
                  <a:rPr lang="en-US" dirty="0"/>
                  <a:t> </a:t>
                </a:r>
                <a:r>
                  <a:rPr lang="en-US" dirty="0" err="1"/>
                  <a:t>dinamică</a:t>
                </a:r>
                <a:r>
                  <a:rPr lang="en-US" dirty="0"/>
                  <a:t> se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aplica</a:t>
                </a:r>
                <a:r>
                  <a:rPr lang="en-US" dirty="0"/>
                  <a:t> </a:t>
                </a:r>
                <a:r>
                  <a:rPr lang="en-US" dirty="0" err="1"/>
                  <a:t>problemelor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care </a:t>
                </a:r>
                <a:r>
                  <a:rPr lang="en-US" dirty="0" err="1"/>
                  <a:t>optimul</a:t>
                </a:r>
                <a:r>
                  <a:rPr lang="en-US" dirty="0"/>
                  <a:t> total </a:t>
                </a:r>
                <a:r>
                  <a:rPr lang="en-US" dirty="0" err="1"/>
                  <a:t>implică</a:t>
                </a:r>
                <a:r>
                  <a:rPr lang="en-US" dirty="0"/>
                  <a:t> </a:t>
                </a:r>
                <a:r>
                  <a:rPr lang="en-US" dirty="0" err="1"/>
                  <a:t>optimul</a:t>
                </a:r>
                <a:r>
                  <a:rPr lang="en-US" dirty="0"/>
                  <a:t> </a:t>
                </a:r>
                <a:r>
                  <a:rPr lang="en-US" dirty="0" err="1"/>
                  <a:t>parţial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Analiza</a:t>
                </a:r>
                <a:r>
                  <a:rPr lang="en-US" dirty="0"/>
                  <a:t> de </a:t>
                </a:r>
                <a:r>
                  <a:rPr lang="en-US" dirty="0" err="1"/>
                  <a:t>luarea</a:t>
                </a:r>
                <a:r>
                  <a:rPr lang="en-US" dirty="0"/>
                  <a:t> </a:t>
                </a:r>
                <a:r>
                  <a:rPr lang="en-US" dirty="0" err="1"/>
                  <a:t>deciziilor</a:t>
                </a:r>
                <a:r>
                  <a:rPr lang="en-US" dirty="0"/>
                  <a:t> </a:t>
                </a:r>
                <a:r>
                  <a:rPr lang="en-US" dirty="0" err="1"/>
                  <a:t>începând</a:t>
                </a:r>
                <a:r>
                  <a:rPr lang="en-US" dirty="0"/>
                  <a:t> cu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:r>
                  <a:rPr lang="en-US" dirty="0" err="1"/>
                  <a:t>iniţială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continuând</a:t>
                </a:r>
                <a:r>
                  <a:rPr lang="en-US" dirty="0"/>
                  <a:t> cu </a:t>
                </a:r>
                <a:r>
                  <a:rPr lang="en-US" dirty="0" err="1"/>
                  <a:t>stările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. .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terminând</a:t>
                </a:r>
                <a:r>
                  <a:rPr lang="en-US" dirty="0"/>
                  <a:t> cu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:r>
                  <a:rPr lang="en-US" dirty="0" err="1"/>
                  <a:t>finală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 </a:t>
                </a:r>
                <a:r>
                  <a:rPr lang="en-US" dirty="0" err="1"/>
                  <a:t>numeşte</a:t>
                </a:r>
                <a:r>
                  <a:rPr lang="en-US" dirty="0"/>
                  <a:t> </a:t>
                </a:r>
                <a:r>
                  <a:rPr lang="en-US" dirty="0" err="1"/>
                  <a:t>analiza</a:t>
                </a:r>
                <a:r>
                  <a:rPr lang="en-US" dirty="0"/>
                  <a:t> </a:t>
                </a:r>
                <a:r>
                  <a:rPr lang="en-US" dirty="0" err="1"/>
                  <a:t>prospectivă</a:t>
                </a:r>
                <a:r>
                  <a:rPr lang="en-US" dirty="0"/>
                  <a:t>. </a:t>
                </a:r>
                <a:r>
                  <a:rPr lang="en-US" dirty="0" err="1"/>
                  <a:t>Analiza</a:t>
                </a:r>
                <a:r>
                  <a:rPr lang="en-US" dirty="0"/>
                  <a:t> de </a:t>
                </a:r>
                <a:r>
                  <a:rPr lang="en-US" dirty="0" err="1"/>
                  <a:t>luarea</a:t>
                </a:r>
                <a:r>
                  <a:rPr lang="en-US" dirty="0"/>
                  <a:t> </a:t>
                </a:r>
                <a:r>
                  <a:rPr lang="en-US" dirty="0" err="1"/>
                  <a:t>deciziilor</a:t>
                </a:r>
                <a:r>
                  <a:rPr lang="en-US" dirty="0"/>
                  <a:t> </a:t>
                </a:r>
                <a:r>
                  <a:rPr lang="en-US" dirty="0" err="1"/>
                  <a:t>începând</a:t>
                </a:r>
                <a:r>
                  <a:rPr lang="en-US" dirty="0"/>
                  <a:t> cu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:r>
                  <a:rPr lang="en-US" dirty="0" err="1"/>
                  <a:t>finală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continuând</a:t>
                </a:r>
                <a:r>
                  <a:rPr lang="en-US" dirty="0"/>
                  <a:t> cu </a:t>
                </a:r>
                <a:r>
                  <a:rPr lang="en-US" dirty="0" err="1"/>
                  <a:t>stările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...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terminând</a:t>
                </a:r>
                <a:r>
                  <a:rPr lang="en-US" dirty="0"/>
                  <a:t> cu </a:t>
                </a:r>
                <a:r>
                  <a:rPr lang="en-US" dirty="0" err="1"/>
                  <a:t>starea</a:t>
                </a:r>
                <a:r>
                  <a:rPr lang="en-US" dirty="0"/>
                  <a:t> </a:t>
                </a:r>
                <a:r>
                  <a:rPr lang="en-US" dirty="0" err="1"/>
                  <a:t>iniţială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 </a:t>
                </a:r>
                <a:r>
                  <a:rPr lang="en-US" dirty="0" err="1"/>
                  <a:t>numeşte</a:t>
                </a:r>
                <a:r>
                  <a:rPr lang="en-US" dirty="0"/>
                  <a:t> </a:t>
                </a:r>
                <a:r>
                  <a:rPr lang="en-US" dirty="0" err="1"/>
                  <a:t>analiza</a:t>
                </a:r>
                <a:r>
                  <a:rPr lang="en-US" dirty="0"/>
                  <a:t> </a:t>
                </a:r>
                <a:r>
                  <a:rPr lang="en-US" dirty="0" err="1"/>
                  <a:t>retrospectivă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3FFE6-504B-470E-93EE-321F9BDCE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889233"/>
                <a:ext cx="9905999" cy="4901968"/>
              </a:xfrm>
              <a:blipFill>
                <a:blip r:embed="rId2"/>
                <a:stretch>
                  <a:fillRect l="-1231" t="-2239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08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338</TotalTime>
  <Words>1451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Times New Roman</vt:lpstr>
      <vt:lpstr>Trebuchet MS</vt:lpstr>
      <vt:lpstr>Tw Cen MT</vt:lpstr>
      <vt:lpstr>Circuit</vt:lpstr>
      <vt:lpstr>Capitolul 1.6 aplicatii</vt:lpstr>
      <vt:lpstr>1.6.1 retele de comunicatii </vt:lpstr>
      <vt:lpstr>Traseele intre orase</vt:lpstr>
      <vt:lpstr>PowerPoint Presentation</vt:lpstr>
      <vt:lpstr>Circulatia sangelui</vt:lpstr>
      <vt:lpstr>PowerPoint Presentation</vt:lpstr>
      <vt:lpstr>1.6.2 Probleme de programare dinamica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Exemplul 1.32.</vt:lpstr>
      <vt:lpstr>PowerPoint Presentation</vt:lpstr>
      <vt:lpstr>Aplicaţia Γ este definită astfel: </vt:lpstr>
      <vt:lpstr>Reprezentarea grafică a digrafului G = (N, Γ) este prezentată în figura 1.17. </vt:lpstr>
      <vt:lpstr>PowerPoint Presentation</vt:lpstr>
      <vt:lpstr>Exemplul 1.33.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Capitolul 1.6 aplicatii</dc:title>
  <dc:creator>Madalin Morcov</dc:creator>
  <cp:lastModifiedBy>CALIN FLOREA</cp:lastModifiedBy>
  <cp:revision>36</cp:revision>
  <dcterms:created xsi:type="dcterms:W3CDTF">2017-10-16T09:16:51Z</dcterms:created>
  <dcterms:modified xsi:type="dcterms:W3CDTF">2017-10-16T18:02:41Z</dcterms:modified>
</cp:coreProperties>
</file>