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3" r:id="rId3"/>
    <p:sldId id="257" r:id="rId4"/>
    <p:sldId id="258" r:id="rId5"/>
    <p:sldId id="260" r:id="rId6"/>
    <p:sldId id="270" r:id="rId7"/>
    <p:sldId id="265" r:id="rId8"/>
    <p:sldId id="266" r:id="rId9"/>
    <p:sldId id="267" r:id="rId10"/>
    <p:sldId id="269" r:id="rId11"/>
    <p:sldId id="268" r:id="rId12"/>
    <p:sldId id="271" r:id="rId13"/>
    <p:sldId id="273" r:id="rId14"/>
    <p:sldId id="272" r:id="rId15"/>
    <p:sldId id="261"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varScale="1">
        <p:scale>
          <a:sx n="71" d="100"/>
          <a:sy n="71" d="100"/>
        </p:scale>
        <p:origin x="11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a:t>
            </a:fld>
            <a:endParaRPr lang="en-US"/>
          </a:p>
        </p:txBody>
      </p:sp>
    </p:spTree>
    <p:extLst>
      <p:ext uri="{BB962C8B-B14F-4D97-AF65-F5344CB8AC3E}">
        <p14:creationId xmlns:p14="http://schemas.microsoft.com/office/powerpoint/2010/main" val="18863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377945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11</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17</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422177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428185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Etten, Norean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836" y="2261661"/>
            <a:ext cx="6109211" cy="4094690"/>
          </a:xfrm>
          <a:prstGeom prst="rect">
            <a:avLst/>
          </a:prstGeom>
        </p:spPr>
      </p:pic>
    </p:spTree>
    <p:extLst>
      <p:ext uri="{BB962C8B-B14F-4D97-AF65-F5344CB8AC3E}">
        <p14:creationId xmlns:p14="http://schemas.microsoft.com/office/powerpoint/2010/main" val="30893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11</a:t>
            </a:fld>
            <a:endParaRPr lang="en-US"/>
          </a:p>
        </p:txBody>
      </p:sp>
      <p:pic>
        <p:nvPicPr>
          <p:cNvPr id="5" name="Picture 4">
            <a:extLst>
              <a:ext uri="{FF2B5EF4-FFF2-40B4-BE49-F238E27FC236}">
                <a16:creationId xmlns:a16="http://schemas.microsoft.com/office/drawing/2014/main" id="{7981F09E-06F1-48AD-84DE-0EB87240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35" y="2272819"/>
            <a:ext cx="6106830" cy="4083532"/>
          </a:xfrm>
          <a:prstGeom prst="rect">
            <a:avLst/>
          </a:prstGeom>
        </p:spPr>
      </p:pic>
    </p:spTree>
    <p:extLst>
      <p:ext uri="{BB962C8B-B14F-4D97-AF65-F5344CB8AC3E}">
        <p14:creationId xmlns:p14="http://schemas.microsoft.com/office/powerpoint/2010/main" val="3414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Crash Type Analysis</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9514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Weather</a:t>
            </a:r>
          </a:p>
        </p:txBody>
      </p:sp>
      <p:pic>
        <p:nvPicPr>
          <p:cNvPr id="10" name="Content Placeholder 9">
            <a:extLst>
              <a:ext uri="{FF2B5EF4-FFF2-40B4-BE49-F238E27FC236}">
                <a16:creationId xmlns:a16="http://schemas.microsoft.com/office/drawing/2014/main" id="{3CDEBA02-A3DF-4BBF-903B-AF4ED2C76A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2127" y="2211386"/>
            <a:ext cx="10316583" cy="4271713"/>
          </a:xfrm>
        </p:spPr>
      </p:pic>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Tree>
    <p:extLst>
      <p:ext uri="{BB962C8B-B14F-4D97-AF65-F5344CB8AC3E}">
        <p14:creationId xmlns:p14="http://schemas.microsoft.com/office/powerpoint/2010/main" val="411884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Drunk Driving</a:t>
            </a:r>
          </a:p>
        </p:txBody>
      </p:sp>
      <p:sp>
        <p:nvSpPr>
          <p:cNvPr id="12" name="Content Placeholder 11">
            <a:extLst>
              <a:ext uri="{FF2B5EF4-FFF2-40B4-BE49-F238E27FC236}">
                <a16:creationId xmlns:a16="http://schemas.microsoft.com/office/drawing/2014/main" id="{FDA8BFA1-C42B-4E44-A73E-6F6197ED2612}"/>
              </a:ext>
            </a:extLst>
          </p:cNvPr>
          <p:cNvSpPr>
            <a:spLocks noGrp="1"/>
          </p:cNvSpPr>
          <p:nvPr>
            <p:ph idx="1"/>
          </p:nvPr>
        </p:nvSpPr>
        <p:spPr/>
        <p:txBody>
          <a:bodyPr/>
          <a:lstStyle/>
          <a:p>
            <a:r>
              <a:rPr lang="en-US" dirty="0"/>
              <a:t>Fatalities Involving Drunk Drivers</a:t>
            </a:r>
          </a:p>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pic>
        <p:nvPicPr>
          <p:cNvPr id="14" name="Picture 13">
            <a:extLst>
              <a:ext uri="{FF2B5EF4-FFF2-40B4-BE49-F238E27FC236}">
                <a16:creationId xmlns:a16="http://schemas.microsoft.com/office/drawing/2014/main" id="{C427C03D-9F20-4896-94FE-E1F614794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010" y="2613195"/>
            <a:ext cx="8530814" cy="3657600"/>
          </a:xfrm>
          <a:prstGeom prst="rect">
            <a:avLst/>
          </a:prstGeom>
        </p:spPr>
      </p:pic>
    </p:spTree>
    <p:extLst>
      <p:ext uri="{BB962C8B-B14F-4D97-AF65-F5344CB8AC3E}">
        <p14:creationId xmlns:p14="http://schemas.microsoft.com/office/powerpoint/2010/main" val="31095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What we found:</a:t>
            </a:r>
          </a:p>
          <a:p>
            <a:r>
              <a:rPr lang="en-US" dirty="0"/>
              <a:t>Urban vs Rural</a:t>
            </a:r>
          </a:p>
          <a:p>
            <a:r>
              <a:rPr lang="en-US" dirty="0"/>
              <a:t>Evening Rush vs Rest of the Day</a:t>
            </a:r>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15</a:t>
            </a:fld>
            <a:endParaRPr lang="en-US"/>
          </a:p>
        </p:txBody>
      </p:sp>
    </p:spTree>
    <p:extLst>
      <p:ext uri="{BB962C8B-B14F-4D97-AF65-F5344CB8AC3E}">
        <p14:creationId xmlns:p14="http://schemas.microsoft.com/office/powerpoint/2010/main" val="3712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2267-BD44-42CB-9222-AEFDB4414CA4}"/>
              </a:ext>
            </a:extLst>
          </p:cNvPr>
          <p:cNvSpPr>
            <a:spLocks noGrp="1"/>
          </p:cNvSpPr>
          <p:nvPr>
            <p:ph type="title"/>
          </p:nvPr>
        </p:nvSpPr>
        <p:spPr/>
        <p:txBody>
          <a:bodyPr/>
          <a:lstStyle/>
          <a:p>
            <a:r>
              <a:rPr lang="en-US" dirty="0">
                <a:solidFill>
                  <a:schemeClr val="bg1"/>
                </a:solidFill>
              </a:rPr>
              <a:t>Key Findings Continued</a:t>
            </a:r>
          </a:p>
        </p:txBody>
      </p:sp>
      <p:sp>
        <p:nvSpPr>
          <p:cNvPr id="3" name="Content Placeholder 2">
            <a:extLst>
              <a:ext uri="{FF2B5EF4-FFF2-40B4-BE49-F238E27FC236}">
                <a16:creationId xmlns:a16="http://schemas.microsoft.com/office/drawing/2014/main" id="{2083E7DD-0A46-4F3C-B1F8-4605CA89B045}"/>
              </a:ext>
            </a:extLst>
          </p:cNvPr>
          <p:cNvSpPr>
            <a:spLocks noGrp="1"/>
          </p:cNvSpPr>
          <p:nvPr>
            <p:ph idx="1"/>
          </p:nvPr>
        </p:nvSpPr>
        <p:spPr/>
        <p:txBody>
          <a:bodyPr/>
          <a:lstStyle/>
          <a:p>
            <a:pPr marL="0" indent="0">
              <a:buNone/>
            </a:pPr>
            <a:r>
              <a:rPr lang="en-US" u="sng" dirty="0"/>
              <a:t>Surprises</a:t>
            </a:r>
          </a:p>
          <a:p>
            <a:r>
              <a:rPr lang="en-US" dirty="0"/>
              <a:t>Overnight fatalities would be so high</a:t>
            </a:r>
          </a:p>
          <a:p>
            <a:r>
              <a:rPr lang="en-US" dirty="0"/>
              <a:t>Not much difference regardless of day</a:t>
            </a:r>
          </a:p>
          <a:p>
            <a:r>
              <a:rPr lang="en-US" dirty="0"/>
              <a:t>Arizona is 5</a:t>
            </a:r>
            <a:r>
              <a:rPr lang="en-US" baseline="30000" dirty="0"/>
              <a:t>th</a:t>
            </a:r>
            <a:r>
              <a:rPr lang="en-US" dirty="0"/>
              <a:t> in number of fatalities but 2</a:t>
            </a:r>
            <a:r>
              <a:rPr lang="en-US" baseline="30000" dirty="0"/>
              <a:t>nd</a:t>
            </a:r>
            <a:r>
              <a:rPr lang="en-US" dirty="0"/>
              <a:t> in fatalities per million residents</a:t>
            </a:r>
          </a:p>
          <a:p>
            <a:endParaRPr lang="en-US" dirty="0"/>
          </a:p>
          <a:p>
            <a:endParaRPr lang="en-US" dirty="0"/>
          </a:p>
        </p:txBody>
      </p:sp>
      <p:sp>
        <p:nvSpPr>
          <p:cNvPr id="4" name="Slide Number Placeholder 3">
            <a:extLst>
              <a:ext uri="{FF2B5EF4-FFF2-40B4-BE49-F238E27FC236}">
                <a16:creationId xmlns:a16="http://schemas.microsoft.com/office/drawing/2014/main" id="{B51DDFC6-04D1-4816-8584-AA1F6B8F79FE}"/>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146536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17</a:t>
            </a:fld>
            <a:endParaRPr lang="en-US"/>
          </a:p>
        </p:txBody>
      </p:sp>
    </p:spTree>
    <p:extLst>
      <p:ext uri="{BB962C8B-B14F-4D97-AF65-F5344CB8AC3E}">
        <p14:creationId xmlns:p14="http://schemas.microsoft.com/office/powerpoint/2010/main" val="40723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D102-B13D-41F3-AA79-1C382E0EB747}"/>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General Information on Data</a:t>
            </a:r>
          </a:p>
        </p:txBody>
      </p:sp>
      <p:sp>
        <p:nvSpPr>
          <p:cNvPr id="3" name="Content Placeholder 2">
            <a:extLst>
              <a:ext uri="{FF2B5EF4-FFF2-40B4-BE49-F238E27FC236}">
                <a16:creationId xmlns:a16="http://schemas.microsoft.com/office/drawing/2014/main" id="{91301726-2480-4496-9776-FCD3EC0D18B4}"/>
              </a:ext>
            </a:extLst>
          </p:cNvPr>
          <p:cNvSpPr>
            <a:spLocks noGrp="1"/>
          </p:cNvSpPr>
          <p:nvPr>
            <p:ph idx="1"/>
          </p:nvPr>
        </p:nvSpPr>
        <p:spPr/>
        <p:txBody>
          <a:bodyPr/>
          <a:lstStyle/>
          <a:p>
            <a:r>
              <a:rPr lang="en-US" dirty="0"/>
              <a:t>Number of Fatalities</a:t>
            </a:r>
          </a:p>
          <a:p>
            <a:endParaRPr lang="en-US" dirty="0"/>
          </a:p>
          <a:p>
            <a:r>
              <a:rPr lang="en-US" dirty="0"/>
              <a:t>Age distribution</a:t>
            </a:r>
          </a:p>
          <a:p>
            <a:endParaRPr lang="en-US" dirty="0"/>
          </a:p>
          <a:p>
            <a:endParaRPr lang="en-US" dirty="0"/>
          </a:p>
        </p:txBody>
      </p:sp>
      <p:sp>
        <p:nvSpPr>
          <p:cNvPr id="4" name="Slide Number Placeholder 3">
            <a:extLst>
              <a:ext uri="{FF2B5EF4-FFF2-40B4-BE49-F238E27FC236}">
                <a16:creationId xmlns:a16="http://schemas.microsoft.com/office/drawing/2014/main" id="{6E904DC4-97ED-4A18-BB8B-DA385CB42AA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13816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pic>
        <p:nvPicPr>
          <p:cNvPr id="10" name="Content Placeholder 9">
            <a:extLst>
              <a:ext uri="{FF2B5EF4-FFF2-40B4-BE49-F238E27FC236}">
                <a16:creationId xmlns:a16="http://schemas.microsoft.com/office/drawing/2014/main" id="{72E85C32-2B5B-4154-A21C-10527F33C3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211638" y="2003425"/>
            <a:ext cx="6415087" cy="4276725"/>
          </a:xfrm>
        </p:spPr>
      </p:pic>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7</a:t>
            </a:fld>
            <a:endParaRPr lang="en-US"/>
          </a:p>
        </p:txBody>
      </p:sp>
    </p:spTree>
    <p:extLst>
      <p:ext uri="{BB962C8B-B14F-4D97-AF65-F5344CB8AC3E}">
        <p14:creationId xmlns:p14="http://schemas.microsoft.com/office/powerpoint/2010/main" val="1031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8</a:t>
            </a:fld>
            <a:endParaRPr lang="en-US"/>
          </a:p>
        </p:txBody>
      </p:sp>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Tree>
    <p:extLst>
      <p:ext uri="{BB962C8B-B14F-4D97-AF65-F5344CB8AC3E}">
        <p14:creationId xmlns:p14="http://schemas.microsoft.com/office/powerpoint/2010/main" val="1799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13" name="Picture 12">
            <a:extLst>
              <a:ext uri="{FF2B5EF4-FFF2-40B4-BE49-F238E27FC236}">
                <a16:creationId xmlns:a16="http://schemas.microsoft.com/office/drawing/2014/main" id="{95C04451-F835-4415-98C3-E93E562E3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09" y="2244293"/>
            <a:ext cx="5938614" cy="3984335"/>
          </a:xfrm>
          <a:prstGeom prst="rect">
            <a:avLst/>
          </a:prstGeom>
        </p:spPr>
      </p:pic>
    </p:spTree>
    <p:extLst>
      <p:ext uri="{BB962C8B-B14F-4D97-AF65-F5344CB8AC3E}">
        <p14:creationId xmlns:p14="http://schemas.microsoft.com/office/powerpoint/2010/main" val="3622212361"/>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604</Words>
  <Application>Microsoft Office PowerPoint</Application>
  <PresentationFormat>Widescreen</PresentationFormat>
  <Paragraphs>187</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160409-bicycle-template-16x9</vt:lpstr>
      <vt:lpstr>US Bicyclist Fatalities</vt:lpstr>
      <vt:lpstr>Data Set</vt:lpstr>
      <vt:lpstr>PowerPoint Presentation</vt:lpstr>
      <vt:lpstr>PowerPoint Presentation</vt:lpstr>
      <vt:lpstr>Data Fields of Interest</vt:lpstr>
      <vt:lpstr>General Information on Data</vt:lpstr>
      <vt:lpstr>Fatalities by State </vt:lpstr>
      <vt:lpstr>Fatalities by State – Top 5 </vt:lpstr>
      <vt:lpstr>Fatalities by Time of Day </vt:lpstr>
      <vt:lpstr>Fatalities by Day of the Week </vt:lpstr>
      <vt:lpstr>Fatalities by Time of Day, Type of Location, and Bicycle Direction </vt:lpstr>
      <vt:lpstr>Crash Type Analysis</vt:lpstr>
      <vt:lpstr>Weather</vt:lpstr>
      <vt:lpstr>Drunk Driving</vt:lpstr>
      <vt:lpstr>Key Findings</vt:lpstr>
      <vt:lpstr>Key Findings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Sam Etten</cp:lastModifiedBy>
  <cp:revision>33</cp:revision>
  <dcterms:created xsi:type="dcterms:W3CDTF">2019-10-24T02:16:29Z</dcterms:created>
  <dcterms:modified xsi:type="dcterms:W3CDTF">2019-11-03T18:35:22Z</dcterms:modified>
</cp:coreProperties>
</file>