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63" r:id="rId3"/>
    <p:sldId id="257" r:id="rId4"/>
    <p:sldId id="258" r:id="rId5"/>
    <p:sldId id="260" r:id="rId6"/>
    <p:sldId id="270" r:id="rId7"/>
    <p:sldId id="265" r:id="rId8"/>
    <p:sldId id="266" r:id="rId9"/>
    <p:sldId id="267" r:id="rId10"/>
    <p:sldId id="269" r:id="rId11"/>
    <p:sldId id="268" r:id="rId12"/>
    <p:sldId id="271" r:id="rId13"/>
    <p:sldId id="273" r:id="rId14"/>
    <p:sldId id="272" r:id="rId15"/>
    <p:sldId id="261"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die Carlson" initials="JC" lastIdx="3" clrIdx="0">
    <p:extLst>
      <p:ext uri="{19B8F6BF-5375-455C-9EA6-DF929625EA0E}">
        <p15:presenceInfo xmlns:p15="http://schemas.microsoft.com/office/powerpoint/2012/main" userId="6df1db9b76b230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8" autoAdjust="0"/>
    <p:restoredTop sz="83230" autoAdjust="0"/>
  </p:normalViewPr>
  <p:slideViewPr>
    <p:cSldViewPr snapToGrid="0">
      <p:cViewPr varScale="1">
        <p:scale>
          <a:sx n="50" d="100"/>
          <a:sy n="50" d="100"/>
        </p:scale>
        <p:origin x="60" y="8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30T22:35:49.704" idx="3">
    <p:pos x="10" y="10"/>
    <p:text>May need to rerun - have filtered out the Unknown and NA bike direction - or should we only exclude these from that graph?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30T21:15:42.027" idx="1">
    <p:pos x="10" y="10"/>
    <p:text>Should we add a table that would show the fatalities as a percentage of population?  Would be fairly small percentages but would be easier to compare across states</p:text>
    <p:extLst>
      <p:ext uri="{C676402C-5697-4E1C-873F-D02D1690AC5C}">
        <p15:threadingInfo xmlns:p15="http://schemas.microsoft.com/office/powerpoint/2012/main" timeZoneBias="300"/>
      </p:ext>
    </p:extLst>
  </p:cm>
  <p:cm authorId="1" dt="2019-10-30T22:34:45.916" idx="2">
    <p:pos x="106" y="106"/>
    <p:text>May need to rerun - have filtered out the Unknown and NA bike direction - or should we only exclude these from that graph?</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596F9-D31B-4687-976B-51472F7B15D4}"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EB43F-5B02-4A39-ABA6-1416420AA7A8}" type="slidenum">
              <a:rPr lang="en-US" smtClean="0"/>
              <a:t>‹#›</a:t>
            </a:fld>
            <a:endParaRPr lang="en-US"/>
          </a:p>
        </p:txBody>
      </p:sp>
    </p:spTree>
    <p:extLst>
      <p:ext uri="{BB962C8B-B14F-4D97-AF65-F5344CB8AC3E}">
        <p14:creationId xmlns:p14="http://schemas.microsoft.com/office/powerpoint/2010/main" val="252735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2</a:t>
            </a:fld>
            <a:endParaRPr lang="en-US"/>
          </a:p>
        </p:txBody>
      </p:sp>
    </p:spTree>
    <p:extLst>
      <p:ext uri="{BB962C8B-B14F-4D97-AF65-F5344CB8AC3E}">
        <p14:creationId xmlns:p14="http://schemas.microsoft.com/office/powerpoint/2010/main" val="805666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a:p>
            <a:r>
              <a:rPr lang="en-US" dirty="0"/>
              <a:t>Shows higher numbers in urban areas and many more when the bicycle is traveling the same direction as traffic</a:t>
            </a:r>
          </a:p>
        </p:txBody>
      </p:sp>
      <p:sp>
        <p:nvSpPr>
          <p:cNvPr id="4" name="Slide Number Placeholder 3"/>
          <p:cNvSpPr>
            <a:spLocks noGrp="1"/>
          </p:cNvSpPr>
          <p:nvPr>
            <p:ph type="sldNum" sz="quarter" idx="5"/>
          </p:nvPr>
        </p:nvSpPr>
        <p:spPr/>
        <p:txBody>
          <a:bodyPr/>
          <a:lstStyle/>
          <a:p>
            <a:fld id="{265EB43F-5B02-4A39-ABA6-1416420AA7A8}" type="slidenum">
              <a:rPr lang="en-US" smtClean="0"/>
              <a:t>11</a:t>
            </a:fld>
            <a:endParaRPr lang="en-US"/>
          </a:p>
        </p:txBody>
      </p:sp>
    </p:spTree>
    <p:extLst>
      <p:ext uri="{BB962C8B-B14F-4D97-AF65-F5344CB8AC3E}">
        <p14:creationId xmlns:p14="http://schemas.microsoft.com/office/powerpoint/2010/main" val="4041506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12</a:t>
            </a:fld>
            <a:endParaRPr lang="en-US"/>
          </a:p>
        </p:txBody>
      </p:sp>
    </p:spTree>
    <p:extLst>
      <p:ext uri="{BB962C8B-B14F-4D97-AF65-F5344CB8AC3E}">
        <p14:creationId xmlns:p14="http://schemas.microsoft.com/office/powerpoint/2010/main" val="2022629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13</a:t>
            </a:fld>
            <a:endParaRPr lang="en-US"/>
          </a:p>
        </p:txBody>
      </p:sp>
    </p:spTree>
    <p:extLst>
      <p:ext uri="{BB962C8B-B14F-4D97-AF65-F5344CB8AC3E}">
        <p14:creationId xmlns:p14="http://schemas.microsoft.com/office/powerpoint/2010/main" val="1505171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14</a:t>
            </a:fld>
            <a:endParaRPr lang="en-US"/>
          </a:p>
        </p:txBody>
      </p:sp>
    </p:spTree>
    <p:extLst>
      <p:ext uri="{BB962C8B-B14F-4D97-AF65-F5344CB8AC3E}">
        <p14:creationId xmlns:p14="http://schemas.microsoft.com/office/powerpoint/2010/main" val="321747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our hypothesis right?</a:t>
            </a:r>
          </a:p>
          <a:p>
            <a:endParaRPr lang="en-US" dirty="0"/>
          </a:p>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15</a:t>
            </a:fld>
            <a:endParaRPr lang="en-US"/>
          </a:p>
        </p:txBody>
      </p:sp>
    </p:spTree>
    <p:extLst>
      <p:ext uri="{BB962C8B-B14F-4D97-AF65-F5344CB8AC3E}">
        <p14:creationId xmlns:p14="http://schemas.microsoft.com/office/powerpoint/2010/main" val="4099037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t>
            </a:r>
          </a:p>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16</a:t>
            </a:fld>
            <a:endParaRPr lang="en-US"/>
          </a:p>
        </p:txBody>
      </p:sp>
    </p:spTree>
    <p:extLst>
      <p:ext uri="{BB962C8B-B14F-4D97-AF65-F5344CB8AC3E}">
        <p14:creationId xmlns:p14="http://schemas.microsoft.com/office/powerpoint/2010/main" val="1656972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3</a:t>
            </a:fld>
            <a:endParaRPr lang="en-US"/>
          </a:p>
        </p:txBody>
      </p:sp>
    </p:spTree>
    <p:extLst>
      <p:ext uri="{BB962C8B-B14F-4D97-AF65-F5344CB8AC3E}">
        <p14:creationId xmlns:p14="http://schemas.microsoft.com/office/powerpoint/2010/main" val="206785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Norean</a:t>
            </a:r>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4</a:t>
            </a:fld>
            <a:endParaRPr lang="en-US"/>
          </a:p>
        </p:txBody>
      </p:sp>
    </p:spTree>
    <p:extLst>
      <p:ext uri="{BB962C8B-B14F-4D97-AF65-F5344CB8AC3E}">
        <p14:creationId xmlns:p14="http://schemas.microsoft.com/office/powerpoint/2010/main" val="168195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Norean</a:t>
            </a:r>
            <a:endParaRPr lang="en-US" dirty="0"/>
          </a:p>
          <a:p>
            <a:endParaRPr lang="en-US" dirty="0"/>
          </a:p>
          <a:p>
            <a:pPr marL="171450" indent="-171450">
              <a:buFontTx/>
              <a:buChar char="-"/>
            </a:pPr>
            <a:r>
              <a:rPr lang="en-US" dirty="0"/>
              <a:t>Just define the most used fields </a:t>
            </a:r>
          </a:p>
          <a:p>
            <a:pPr marL="171450" indent="-171450">
              <a:buFontTx/>
              <a:buChar char="-"/>
            </a:pPr>
            <a:r>
              <a:rPr lang="en-US" dirty="0"/>
              <a:t>Squares around most used</a:t>
            </a:r>
          </a:p>
        </p:txBody>
      </p:sp>
      <p:sp>
        <p:nvSpPr>
          <p:cNvPr id="4" name="Slide Number Placeholder 3"/>
          <p:cNvSpPr>
            <a:spLocks noGrp="1"/>
          </p:cNvSpPr>
          <p:nvPr>
            <p:ph type="sldNum" sz="quarter" idx="5"/>
          </p:nvPr>
        </p:nvSpPr>
        <p:spPr/>
        <p:txBody>
          <a:bodyPr/>
          <a:lstStyle/>
          <a:p>
            <a:fld id="{265EB43F-5B02-4A39-ABA6-1416420AA7A8}" type="slidenum">
              <a:rPr lang="en-US" smtClean="0"/>
              <a:t>5</a:t>
            </a:fld>
            <a:endParaRPr lang="en-US"/>
          </a:p>
        </p:txBody>
      </p:sp>
    </p:spTree>
    <p:extLst>
      <p:ext uri="{BB962C8B-B14F-4D97-AF65-F5344CB8AC3E}">
        <p14:creationId xmlns:p14="http://schemas.microsoft.com/office/powerpoint/2010/main" val="2514645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Norean</a:t>
            </a:r>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6</a:t>
            </a:fld>
            <a:endParaRPr lang="en-US"/>
          </a:p>
        </p:txBody>
      </p:sp>
    </p:spTree>
    <p:extLst>
      <p:ext uri="{BB962C8B-B14F-4D97-AF65-F5344CB8AC3E}">
        <p14:creationId xmlns:p14="http://schemas.microsoft.com/office/powerpoint/2010/main" val="4221776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Melanie</a:t>
            </a:r>
          </a:p>
        </p:txBody>
      </p:sp>
      <p:sp>
        <p:nvSpPr>
          <p:cNvPr id="4" name="Slide Number Placeholder 3"/>
          <p:cNvSpPr>
            <a:spLocks noGrp="1"/>
          </p:cNvSpPr>
          <p:nvPr>
            <p:ph type="sldNum" sz="quarter" idx="5"/>
          </p:nvPr>
        </p:nvSpPr>
        <p:spPr/>
        <p:txBody>
          <a:bodyPr/>
          <a:lstStyle/>
          <a:p>
            <a:fld id="{265EB43F-5B02-4A39-ABA6-1416420AA7A8}" type="slidenum">
              <a:rPr lang="en-US" smtClean="0"/>
              <a:t>7</a:t>
            </a:fld>
            <a:endParaRPr lang="en-US"/>
          </a:p>
        </p:txBody>
      </p:sp>
    </p:spTree>
    <p:extLst>
      <p:ext uri="{BB962C8B-B14F-4D97-AF65-F5344CB8AC3E}">
        <p14:creationId xmlns:p14="http://schemas.microsoft.com/office/powerpoint/2010/main" val="3521674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correlates with our hypothesis that more urban areas are susceptible to bicycle crashes. </a:t>
            </a:r>
          </a:p>
          <a:p>
            <a:endParaRPr lang="en-US" dirty="0"/>
          </a:p>
          <a:p>
            <a:r>
              <a:rPr lang="en-US" dirty="0"/>
              <a:t>Melanie</a:t>
            </a:r>
          </a:p>
          <a:p>
            <a:endParaRPr lang="en-US" dirty="0"/>
          </a:p>
          <a:p>
            <a:endParaRPr lang="en-US" dirty="0"/>
          </a:p>
          <a:p>
            <a:pPr rtl="0" eaLnBrk="1" fontAlgn="t" latinLnBrk="0" hangingPunct="1"/>
            <a:r>
              <a:rPr lang="en-US" sz="1200" b="1" i="0" u="none" strike="noStrike" kern="1200" dirty="0">
                <a:solidFill>
                  <a:schemeClr val="tx1"/>
                </a:solidFill>
                <a:effectLst/>
                <a:latin typeface="+mn-lt"/>
                <a:ea typeface="+mn-ea"/>
                <a:cs typeface="+mn-cs"/>
              </a:rPr>
              <a:t>State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Fatalities per 1M Pop.</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California</a:t>
            </a:r>
          </a:p>
          <a:p>
            <a:pPr rtl="0" eaLnBrk="1" fontAlgn="t" latinLnBrk="0" hangingPunct="1"/>
            <a:r>
              <a:rPr lang="en-US" sz="1200" b="0" i="0" u="none" strike="noStrike" kern="1200" dirty="0">
                <a:solidFill>
                  <a:schemeClr val="tx1"/>
                </a:solidFill>
                <a:effectLst/>
                <a:latin typeface="+mn-lt"/>
                <a:ea typeface="+mn-ea"/>
                <a:cs typeface="+mn-cs"/>
              </a:rPr>
              <a:t>39.7 M</a:t>
            </a:r>
          </a:p>
          <a:p>
            <a:pPr rtl="0" eaLnBrk="1" fontAlgn="t" latinLnBrk="0" hangingPunct="1"/>
            <a:r>
              <a:rPr lang="en-US" sz="1200" b="0" i="0" u="none" strike="noStrike" kern="1200" dirty="0">
                <a:solidFill>
                  <a:schemeClr val="tx1"/>
                </a:solidFill>
                <a:effectLst/>
                <a:latin typeface="+mn-lt"/>
                <a:ea typeface="+mn-ea"/>
                <a:cs typeface="+mn-cs"/>
              </a:rPr>
              <a:t>Texas</a:t>
            </a:r>
          </a:p>
          <a:p>
            <a:pPr rtl="0" eaLnBrk="1" fontAlgn="t" latinLnBrk="0" hangingPunct="1"/>
            <a:r>
              <a:rPr lang="en-US" sz="1200" b="0" i="0" u="none" strike="noStrike" kern="1200" dirty="0">
                <a:solidFill>
                  <a:schemeClr val="tx1"/>
                </a:solidFill>
                <a:effectLst/>
                <a:latin typeface="+mn-lt"/>
                <a:ea typeface="+mn-ea"/>
                <a:cs typeface="+mn-cs"/>
              </a:rPr>
              <a:t>29.0 M</a:t>
            </a:r>
          </a:p>
          <a:p>
            <a:pPr rtl="0" eaLnBrk="1" fontAlgn="t" latinLnBrk="0" hangingPunct="1"/>
            <a:r>
              <a:rPr lang="en-US" sz="1200" b="0" i="0" u="none" strike="noStrike" kern="1200" dirty="0">
                <a:solidFill>
                  <a:schemeClr val="tx1"/>
                </a:solidFill>
                <a:effectLst/>
                <a:latin typeface="+mn-lt"/>
                <a:ea typeface="+mn-ea"/>
                <a:cs typeface="+mn-cs"/>
              </a:rPr>
              <a:t>Florida</a:t>
            </a:r>
          </a:p>
          <a:p>
            <a:pPr rtl="0" eaLnBrk="1" fontAlgn="t" latinLnBrk="0" hangingPunct="1"/>
            <a:r>
              <a:rPr lang="en-US" sz="1200" b="0" i="0" u="none" strike="noStrike" kern="1200" dirty="0">
                <a:solidFill>
                  <a:schemeClr val="tx1"/>
                </a:solidFill>
                <a:effectLst/>
                <a:latin typeface="+mn-lt"/>
                <a:ea typeface="+mn-ea"/>
                <a:cs typeface="+mn-cs"/>
              </a:rPr>
              <a:t>21.6 M</a:t>
            </a:r>
          </a:p>
          <a:p>
            <a:pPr rtl="0" eaLnBrk="1" fontAlgn="t" latinLnBrk="0" hangingPunct="1"/>
            <a:r>
              <a:rPr lang="en-US" sz="1200" b="0" i="0" u="none" strike="noStrike" kern="1200" dirty="0">
                <a:solidFill>
                  <a:schemeClr val="tx1"/>
                </a:solidFill>
                <a:effectLst/>
                <a:latin typeface="+mn-lt"/>
                <a:ea typeface="+mn-ea"/>
                <a:cs typeface="+mn-cs"/>
              </a:rPr>
              <a:t>New York</a:t>
            </a:r>
          </a:p>
          <a:p>
            <a:pPr rtl="0" eaLnBrk="1" fontAlgn="t" latinLnBrk="0" hangingPunct="1"/>
            <a:r>
              <a:rPr lang="en-US" sz="1200" b="0" i="0" u="none" strike="noStrike" kern="1200" dirty="0">
                <a:solidFill>
                  <a:schemeClr val="tx1"/>
                </a:solidFill>
                <a:effectLst/>
                <a:latin typeface="+mn-lt"/>
                <a:ea typeface="+mn-ea"/>
                <a:cs typeface="+mn-cs"/>
              </a:rPr>
              <a:t>19.5 M</a:t>
            </a:r>
          </a:p>
          <a:p>
            <a:pPr rtl="0" eaLnBrk="1" fontAlgn="t" latinLnBrk="0" hangingPunct="1"/>
            <a:r>
              <a:rPr lang="en-US" sz="1200" b="0" i="0" u="none" strike="noStrike" kern="1200" dirty="0">
                <a:solidFill>
                  <a:schemeClr val="tx1"/>
                </a:solidFill>
                <a:effectLst/>
                <a:latin typeface="+mn-lt"/>
                <a:ea typeface="+mn-ea"/>
                <a:cs typeface="+mn-cs"/>
              </a:rPr>
              <a:t>Pennsylvania</a:t>
            </a:r>
          </a:p>
          <a:p>
            <a:pPr rtl="0" eaLnBrk="1" fontAlgn="t" latinLnBrk="0" hangingPunct="1"/>
            <a:r>
              <a:rPr lang="en-US" sz="1200" b="0" i="0" u="none" strike="noStrike" kern="1200" dirty="0">
                <a:solidFill>
                  <a:schemeClr val="tx1"/>
                </a:solidFill>
                <a:effectLst/>
                <a:latin typeface="+mn-lt"/>
                <a:ea typeface="+mn-ea"/>
                <a:cs typeface="+mn-cs"/>
              </a:rPr>
              <a:t>12.8 M</a:t>
            </a:r>
          </a:p>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8</a:t>
            </a:fld>
            <a:endParaRPr lang="en-US"/>
          </a:p>
        </p:txBody>
      </p:sp>
    </p:spTree>
    <p:extLst>
      <p:ext uri="{BB962C8B-B14F-4D97-AF65-F5344CB8AC3E}">
        <p14:creationId xmlns:p14="http://schemas.microsoft.com/office/powerpoint/2010/main" val="296986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a:p>
            <a:r>
              <a:rPr lang="en-US" dirty="0"/>
              <a:t>When presenting, can share the times that correspond to each.  Shows highest number during 3-6pm (ties in with hypothesis of more during evening rush hour window, which is generally around 4-6pm)</a:t>
            </a:r>
          </a:p>
        </p:txBody>
      </p:sp>
      <p:sp>
        <p:nvSpPr>
          <p:cNvPr id="4" name="Slide Number Placeholder 3"/>
          <p:cNvSpPr>
            <a:spLocks noGrp="1"/>
          </p:cNvSpPr>
          <p:nvPr>
            <p:ph type="sldNum" sz="quarter" idx="5"/>
          </p:nvPr>
        </p:nvSpPr>
        <p:spPr/>
        <p:txBody>
          <a:bodyPr/>
          <a:lstStyle/>
          <a:p>
            <a:fld id="{265EB43F-5B02-4A39-ABA6-1416420AA7A8}" type="slidenum">
              <a:rPr lang="en-US" smtClean="0"/>
              <a:t>9</a:t>
            </a:fld>
            <a:endParaRPr lang="en-US"/>
          </a:p>
        </p:txBody>
      </p:sp>
    </p:spTree>
    <p:extLst>
      <p:ext uri="{BB962C8B-B14F-4D97-AF65-F5344CB8AC3E}">
        <p14:creationId xmlns:p14="http://schemas.microsoft.com/office/powerpoint/2010/main" val="3428185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p:txBody>
      </p:sp>
      <p:sp>
        <p:nvSpPr>
          <p:cNvPr id="4" name="Slide Number Placeholder 3"/>
          <p:cNvSpPr>
            <a:spLocks noGrp="1"/>
          </p:cNvSpPr>
          <p:nvPr>
            <p:ph type="sldNum" sz="quarter" idx="5"/>
          </p:nvPr>
        </p:nvSpPr>
        <p:spPr/>
        <p:txBody>
          <a:bodyPr/>
          <a:lstStyle/>
          <a:p>
            <a:fld id="{265EB43F-5B02-4A39-ABA6-1416420AA7A8}" type="slidenum">
              <a:rPr lang="en-US" smtClean="0"/>
              <a:t>10</a:t>
            </a:fld>
            <a:endParaRPr lang="en-US"/>
          </a:p>
        </p:txBody>
      </p:sp>
    </p:spTree>
    <p:extLst>
      <p:ext uri="{BB962C8B-B14F-4D97-AF65-F5344CB8AC3E}">
        <p14:creationId xmlns:p14="http://schemas.microsoft.com/office/powerpoint/2010/main" val="3779459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2003753"/>
            <a:ext cx="10994760" cy="1832459"/>
          </a:xfrm>
          <a:noFill/>
          <a:effectLst>
            <a:outerShdw blurRad="50800" dist="38100" dir="2700000" algn="tl" rotWithShape="0">
              <a:prstClr val="black">
                <a:alpha val="40000"/>
              </a:prstClr>
            </a:outerShdw>
          </a:effectLst>
        </p:spPr>
        <p:txBody>
          <a:bodyPr>
            <a:normAutofit/>
          </a:bodyPr>
          <a:lstStyle>
            <a:lvl1pPr algn="r">
              <a:defRPr sz="48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4243427"/>
            <a:ext cx="10994760" cy="1628853"/>
          </a:xfrm>
          <a:noFill/>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6DD37-AE77-4A24-A83C-05583D2B8C88}" type="datetime1">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60782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D32C68B-169C-479B-9A17-0A2AF842FAAC}" type="datetime1">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2878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B0407-AEE4-4259-8381-21DAB1D2FF93}" type="datetime1">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674083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8AD53B-37AA-46F3-99FC-2E4476D7DD44}" type="datetime1">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25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985720"/>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479343"/>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A3CBB-F610-4336-823E-FC1C265828A0}" type="datetime1">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4553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6" y="985720"/>
            <a:ext cx="8347873" cy="763525"/>
          </a:xfrm>
        </p:spPr>
        <p:txBody>
          <a:bodyPr>
            <a:normAutofit/>
          </a:bodyPr>
          <a:lstStyle>
            <a:lvl1pPr algn="l">
              <a:defRPr sz="480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6" y="2003754"/>
            <a:ext cx="8347873" cy="4275740"/>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0BB07-576F-4BA3-A167-A5A98217311E}" type="datetime1">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69858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55530-147D-4EFF-874D-08517F6DB52E}" type="datetime1">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19199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20DC1B-6253-4ED9-B321-047E0833500E}" type="datetime1">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8684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10994761" cy="1018033"/>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6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78272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78272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1FF38B-4F80-4CF6-8014-B3FFF4DFC5CC}" type="datetime1">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9239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BFCC94-49A1-4693-8B41-3D65FDE0B3EB}" type="datetime1">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7836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B58AA-4066-4292-859C-4BA88DA30E3D}" type="datetime1">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47282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A3C07BB-1F27-496C-BA91-E46B3617BB65}" type="datetime1">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53918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02DA178-7FD6-4637-AC4E-92A1EA97F47D}" type="datetime1">
              <a:rPr lang="en-US" smtClean="0"/>
              <a:t>10/31/2019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311205A-2B12-4C3C-9B44-D13403EC63C4}"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253283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24E8-9DC6-4C19-BD81-2AB3DDB7FC8B}"/>
              </a:ext>
            </a:extLst>
          </p:cNvPr>
          <p:cNvSpPr>
            <a:spLocks noGrp="1"/>
          </p:cNvSpPr>
          <p:nvPr>
            <p:ph type="ctrTitle"/>
          </p:nvPr>
        </p:nvSpPr>
        <p:spPr>
          <a:xfrm>
            <a:off x="5732060" y="2003753"/>
            <a:ext cx="6393975" cy="1832459"/>
          </a:xfrm>
        </p:spPr>
        <p:txBody>
          <a:bodyPr>
            <a:noAutofit/>
          </a:bodyPr>
          <a:lstStyle/>
          <a:p>
            <a:r>
              <a:rPr lang="en-US" sz="5800" dirty="0">
                <a:solidFill>
                  <a:schemeClr val="bg1"/>
                </a:solidFill>
              </a:rPr>
              <a:t>US Bicyclist Fatalities</a:t>
            </a:r>
          </a:p>
        </p:txBody>
      </p:sp>
      <p:sp>
        <p:nvSpPr>
          <p:cNvPr id="3" name="Subtitle 2">
            <a:extLst>
              <a:ext uri="{FF2B5EF4-FFF2-40B4-BE49-F238E27FC236}">
                <a16:creationId xmlns:a16="http://schemas.microsoft.com/office/drawing/2014/main" id="{2365496A-C201-4AB6-8B48-5A49145F8DE8}"/>
              </a:ext>
            </a:extLst>
          </p:cNvPr>
          <p:cNvSpPr>
            <a:spLocks noGrp="1"/>
          </p:cNvSpPr>
          <p:nvPr>
            <p:ph type="subTitle" idx="1"/>
          </p:nvPr>
        </p:nvSpPr>
        <p:spPr>
          <a:xfrm>
            <a:off x="6312090" y="4380933"/>
            <a:ext cx="5697939" cy="1405719"/>
          </a:xfrm>
        </p:spPr>
        <p:txBody>
          <a:bodyPr>
            <a:noAutofit/>
          </a:bodyPr>
          <a:lstStyle/>
          <a:p>
            <a:pPr>
              <a:spcBef>
                <a:spcPts val="0"/>
              </a:spcBef>
            </a:pPr>
            <a:r>
              <a:rPr lang="en-US" sz="2800" dirty="0">
                <a:solidFill>
                  <a:schemeClr val="tx2"/>
                </a:solidFill>
                <a:effectLst>
                  <a:outerShdw blurRad="38100" dist="38100" dir="2700000" algn="tl">
                    <a:srgbClr val="000000">
                      <a:alpha val="43137"/>
                    </a:srgbClr>
                  </a:outerShdw>
                </a:effectLst>
              </a:rPr>
              <a:t>Melanie Adams, Jodie Carlson, </a:t>
            </a:r>
          </a:p>
          <a:p>
            <a:pPr>
              <a:spcBef>
                <a:spcPts val="0"/>
              </a:spcBef>
            </a:pPr>
            <a:r>
              <a:rPr lang="en-US" sz="2800" dirty="0">
                <a:solidFill>
                  <a:schemeClr val="tx2"/>
                </a:solidFill>
                <a:effectLst>
                  <a:outerShdw blurRad="38100" dist="38100" dir="2700000" algn="tl">
                    <a:srgbClr val="000000">
                      <a:alpha val="43137"/>
                    </a:srgbClr>
                  </a:outerShdw>
                </a:effectLst>
              </a:rPr>
              <a:t>Sam </a:t>
            </a:r>
            <a:r>
              <a:rPr lang="en-US" sz="2800" dirty="0" err="1">
                <a:solidFill>
                  <a:schemeClr val="tx2"/>
                </a:solidFill>
                <a:effectLst>
                  <a:outerShdw blurRad="38100" dist="38100" dir="2700000" algn="tl">
                    <a:srgbClr val="000000">
                      <a:alpha val="43137"/>
                    </a:srgbClr>
                  </a:outerShdw>
                </a:effectLst>
              </a:rPr>
              <a:t>Etten</a:t>
            </a:r>
            <a:r>
              <a:rPr lang="en-US" sz="2800" dirty="0">
                <a:solidFill>
                  <a:schemeClr val="tx2"/>
                </a:solidFill>
                <a:effectLst>
                  <a:outerShdw blurRad="38100" dist="38100" dir="2700000" algn="tl">
                    <a:srgbClr val="000000">
                      <a:alpha val="43137"/>
                    </a:srgbClr>
                  </a:outerShdw>
                </a:effectLst>
              </a:rPr>
              <a:t>, </a:t>
            </a:r>
            <a:r>
              <a:rPr lang="en-US" sz="2800" dirty="0" err="1">
                <a:solidFill>
                  <a:schemeClr val="tx2"/>
                </a:solidFill>
                <a:effectLst>
                  <a:outerShdw blurRad="38100" dist="38100" dir="2700000" algn="tl">
                    <a:srgbClr val="000000">
                      <a:alpha val="43137"/>
                    </a:srgbClr>
                  </a:outerShdw>
                </a:effectLst>
              </a:rPr>
              <a:t>Norean</a:t>
            </a:r>
            <a:r>
              <a:rPr lang="en-US" sz="2800" dirty="0">
                <a:solidFill>
                  <a:schemeClr val="tx2"/>
                </a:solidFill>
                <a:effectLst>
                  <a:outerShdw blurRad="38100" dist="38100" dir="2700000" algn="tl">
                    <a:srgbClr val="000000">
                      <a:alpha val="43137"/>
                    </a:srgbClr>
                  </a:outerShdw>
                </a:effectLst>
              </a:rPr>
              <a:t> Gardner, </a:t>
            </a:r>
          </a:p>
          <a:p>
            <a:pPr>
              <a:spcBef>
                <a:spcPts val="0"/>
              </a:spcBef>
            </a:pPr>
            <a:r>
              <a:rPr lang="en-US" sz="2800" dirty="0">
                <a:solidFill>
                  <a:schemeClr val="tx2"/>
                </a:solidFill>
                <a:effectLst>
                  <a:outerShdw blurRad="38100" dist="38100" dir="2700000" algn="tl">
                    <a:srgbClr val="000000">
                      <a:alpha val="43137"/>
                    </a:srgbClr>
                  </a:outerShdw>
                </a:effectLst>
              </a:rPr>
              <a:t>and Brian Rolf</a:t>
            </a:r>
          </a:p>
        </p:txBody>
      </p:sp>
    </p:spTree>
    <p:extLst>
      <p:ext uri="{BB962C8B-B14F-4D97-AF65-F5344CB8AC3E}">
        <p14:creationId xmlns:p14="http://schemas.microsoft.com/office/powerpoint/2010/main" val="363654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Day of the Week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10</a:t>
            </a:fld>
            <a:endParaRPr lang="en-US"/>
          </a:p>
        </p:txBody>
      </p:sp>
      <p:pic>
        <p:nvPicPr>
          <p:cNvPr id="5" name="Picture 4">
            <a:extLst>
              <a:ext uri="{FF2B5EF4-FFF2-40B4-BE49-F238E27FC236}">
                <a16:creationId xmlns:a16="http://schemas.microsoft.com/office/drawing/2014/main" id="{EEF1418D-6F92-4CB9-A765-95D6A1F31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4836" y="2261661"/>
            <a:ext cx="6109211" cy="4094690"/>
          </a:xfrm>
          <a:prstGeom prst="rect">
            <a:avLst/>
          </a:prstGeom>
        </p:spPr>
      </p:pic>
    </p:spTree>
    <p:extLst>
      <p:ext uri="{BB962C8B-B14F-4D97-AF65-F5344CB8AC3E}">
        <p14:creationId xmlns:p14="http://schemas.microsoft.com/office/powerpoint/2010/main" val="308932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Time of Day, Type of Location, and Bicycle Direction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11</a:t>
            </a:fld>
            <a:endParaRPr lang="en-US"/>
          </a:p>
        </p:txBody>
      </p:sp>
      <p:pic>
        <p:nvPicPr>
          <p:cNvPr id="5" name="Picture 4">
            <a:extLst>
              <a:ext uri="{FF2B5EF4-FFF2-40B4-BE49-F238E27FC236}">
                <a16:creationId xmlns:a16="http://schemas.microsoft.com/office/drawing/2014/main" id="{7981F09E-06F1-48AD-84DE-0EB872405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235" y="2272819"/>
            <a:ext cx="6106830" cy="4083532"/>
          </a:xfrm>
          <a:prstGeom prst="rect">
            <a:avLst/>
          </a:prstGeom>
        </p:spPr>
      </p:pic>
    </p:spTree>
    <p:extLst>
      <p:ext uri="{BB962C8B-B14F-4D97-AF65-F5344CB8AC3E}">
        <p14:creationId xmlns:p14="http://schemas.microsoft.com/office/powerpoint/2010/main" val="34149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Crash Type Analysis</a:t>
            </a:r>
          </a:p>
        </p:txBody>
      </p:sp>
      <p:sp>
        <p:nvSpPr>
          <p:cNvPr id="3" name="Content Placeholder 2">
            <a:extLst>
              <a:ext uri="{FF2B5EF4-FFF2-40B4-BE49-F238E27FC236}">
                <a16:creationId xmlns:a16="http://schemas.microsoft.com/office/drawing/2014/main" id="{B0C5BC9A-632F-412A-A2DB-D70B12A126E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12</a:t>
            </a:fld>
            <a:endParaRPr lang="en-US"/>
          </a:p>
        </p:txBody>
      </p:sp>
    </p:spTree>
    <p:extLst>
      <p:ext uri="{BB962C8B-B14F-4D97-AF65-F5344CB8AC3E}">
        <p14:creationId xmlns:p14="http://schemas.microsoft.com/office/powerpoint/2010/main" val="195144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Weather</a:t>
            </a:r>
          </a:p>
        </p:txBody>
      </p:sp>
      <p:sp>
        <p:nvSpPr>
          <p:cNvPr id="3" name="Content Placeholder 2">
            <a:extLst>
              <a:ext uri="{FF2B5EF4-FFF2-40B4-BE49-F238E27FC236}">
                <a16:creationId xmlns:a16="http://schemas.microsoft.com/office/drawing/2014/main" id="{B0C5BC9A-632F-412A-A2DB-D70B12A126E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13</a:t>
            </a:fld>
            <a:endParaRPr lang="en-US"/>
          </a:p>
        </p:txBody>
      </p:sp>
    </p:spTree>
    <p:extLst>
      <p:ext uri="{BB962C8B-B14F-4D97-AF65-F5344CB8AC3E}">
        <p14:creationId xmlns:p14="http://schemas.microsoft.com/office/powerpoint/2010/main" val="4118847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Drunk Driving</a:t>
            </a:r>
          </a:p>
        </p:txBody>
      </p:sp>
      <p:sp>
        <p:nvSpPr>
          <p:cNvPr id="3" name="Content Placeholder 2">
            <a:extLst>
              <a:ext uri="{FF2B5EF4-FFF2-40B4-BE49-F238E27FC236}">
                <a16:creationId xmlns:a16="http://schemas.microsoft.com/office/drawing/2014/main" id="{B0C5BC9A-632F-412A-A2DB-D70B12A126E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14</a:t>
            </a:fld>
            <a:endParaRPr lang="en-US"/>
          </a:p>
        </p:txBody>
      </p:sp>
    </p:spTree>
    <p:extLst>
      <p:ext uri="{BB962C8B-B14F-4D97-AF65-F5344CB8AC3E}">
        <p14:creationId xmlns:p14="http://schemas.microsoft.com/office/powerpoint/2010/main" val="310951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0351-F2B0-4118-8652-528BF0743D23}"/>
              </a:ext>
            </a:extLst>
          </p:cNvPr>
          <p:cNvSpPr>
            <a:spLocks noGrp="1"/>
          </p:cNvSpPr>
          <p:nvPr>
            <p:ph type="title"/>
          </p:nvPr>
        </p:nvSpPr>
        <p:spPr>
          <a:xfrm>
            <a:off x="598620" y="251332"/>
            <a:ext cx="10994760" cy="985720"/>
          </a:xfrm>
        </p:spPr>
        <p:txBody>
          <a:bodyPr/>
          <a:lstStyle/>
          <a:p>
            <a:r>
              <a:rPr lang="en-US" b="1" dirty="0">
                <a:solidFill>
                  <a:schemeClr val="bg1"/>
                </a:solidFill>
              </a:rPr>
              <a:t>Key Findings</a:t>
            </a:r>
          </a:p>
        </p:txBody>
      </p:sp>
      <p:sp>
        <p:nvSpPr>
          <p:cNvPr id="3" name="Content Placeholder 2">
            <a:extLst>
              <a:ext uri="{FF2B5EF4-FFF2-40B4-BE49-F238E27FC236}">
                <a16:creationId xmlns:a16="http://schemas.microsoft.com/office/drawing/2014/main" id="{DF5283E1-47CC-43BD-9BC8-A5DE1585D98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6E8DF7D9-06B2-4A83-9A84-1BF7F9DE31B0}"/>
              </a:ext>
            </a:extLst>
          </p:cNvPr>
          <p:cNvSpPr>
            <a:spLocks noGrp="1"/>
          </p:cNvSpPr>
          <p:nvPr>
            <p:ph type="sldNum" sz="quarter" idx="12"/>
          </p:nvPr>
        </p:nvSpPr>
        <p:spPr/>
        <p:txBody>
          <a:bodyPr/>
          <a:lstStyle/>
          <a:p>
            <a:fld id="{B311205A-2B12-4C3C-9B44-D13403EC63C4}" type="slidenum">
              <a:rPr lang="en-US" smtClean="0"/>
              <a:t>15</a:t>
            </a:fld>
            <a:endParaRPr lang="en-US"/>
          </a:p>
        </p:txBody>
      </p:sp>
    </p:spTree>
    <p:extLst>
      <p:ext uri="{BB962C8B-B14F-4D97-AF65-F5344CB8AC3E}">
        <p14:creationId xmlns:p14="http://schemas.microsoft.com/office/powerpoint/2010/main" val="37123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D3BE-06D6-4811-846B-21A101BC51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51C113-DC7D-4818-B0B8-93ABDEDCC7A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161FA30-0A56-43D1-AF89-E2A5F8C265E1}"/>
              </a:ext>
            </a:extLst>
          </p:cNvPr>
          <p:cNvSpPr>
            <a:spLocks noGrp="1"/>
          </p:cNvSpPr>
          <p:nvPr>
            <p:ph type="sldNum" sz="quarter" idx="12"/>
          </p:nvPr>
        </p:nvSpPr>
        <p:spPr/>
        <p:txBody>
          <a:bodyPr/>
          <a:lstStyle/>
          <a:p>
            <a:fld id="{B311205A-2B12-4C3C-9B44-D13403EC63C4}" type="slidenum">
              <a:rPr lang="en-US" smtClean="0"/>
              <a:t>16</a:t>
            </a:fld>
            <a:endParaRPr lang="en-US"/>
          </a:p>
        </p:txBody>
      </p:sp>
    </p:spTree>
    <p:extLst>
      <p:ext uri="{BB962C8B-B14F-4D97-AF65-F5344CB8AC3E}">
        <p14:creationId xmlns:p14="http://schemas.microsoft.com/office/powerpoint/2010/main" val="407230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37E2-70DC-4869-91A3-0300318EEF66}"/>
              </a:ext>
            </a:extLst>
          </p:cNvPr>
          <p:cNvSpPr>
            <a:spLocks noGrp="1"/>
          </p:cNvSpPr>
          <p:nvPr>
            <p:ph type="title"/>
          </p:nvPr>
        </p:nvSpPr>
        <p:spPr>
          <a:xfrm>
            <a:off x="598621" y="258894"/>
            <a:ext cx="10994760" cy="985720"/>
          </a:xfrm>
        </p:spPr>
        <p:txBody>
          <a:bodyPr/>
          <a:lstStyle/>
          <a:p>
            <a:r>
              <a:rPr lang="en-US" b="1" dirty="0">
                <a:solidFill>
                  <a:schemeClr val="bg1"/>
                </a:solidFill>
              </a:rPr>
              <a:t>Data Set</a:t>
            </a:r>
          </a:p>
        </p:txBody>
      </p:sp>
      <p:sp>
        <p:nvSpPr>
          <p:cNvPr id="3" name="Content Placeholder 2">
            <a:extLst>
              <a:ext uri="{FF2B5EF4-FFF2-40B4-BE49-F238E27FC236}">
                <a16:creationId xmlns:a16="http://schemas.microsoft.com/office/drawing/2014/main" id="{950049A9-4805-4FEB-8FEA-61F349DC323F}"/>
              </a:ext>
            </a:extLst>
          </p:cNvPr>
          <p:cNvSpPr>
            <a:spLocks noGrp="1"/>
          </p:cNvSpPr>
          <p:nvPr>
            <p:ph idx="1"/>
          </p:nvPr>
        </p:nvSpPr>
        <p:spPr/>
        <p:txBody>
          <a:bodyPr>
            <a:normAutofit fontScale="77500" lnSpcReduction="20000"/>
          </a:bodyPr>
          <a:lstStyle/>
          <a:p>
            <a:r>
              <a:rPr lang="en-US" dirty="0"/>
              <a:t>A primary objective of the National Highway Traffic Safety Administration (NHTSA) is to reduce fatal motor vehicle traffic crashes. An initiative created by NHTSA is to collect data to support the development, implementation, and assessment of highway traffic to reduce fatalities. </a:t>
            </a:r>
          </a:p>
          <a:p>
            <a:endParaRPr lang="en-US" dirty="0"/>
          </a:p>
          <a:p>
            <a:r>
              <a:rPr lang="en-US" dirty="0"/>
              <a:t>Data points in the set: To qualify as a FARS (Fatality Analysis Reporting System) case, the crash had to involve a motor vehicle traveling on a trafficway customarily open to the public, and must have resulted in the death of a motorist or a non-motorist within 30 days of the crash.</a:t>
            </a:r>
          </a:p>
          <a:p>
            <a:endParaRPr lang="en-US" dirty="0"/>
          </a:p>
        </p:txBody>
      </p:sp>
      <p:sp>
        <p:nvSpPr>
          <p:cNvPr id="4" name="Slide Number Placeholder 3">
            <a:extLst>
              <a:ext uri="{FF2B5EF4-FFF2-40B4-BE49-F238E27FC236}">
                <a16:creationId xmlns:a16="http://schemas.microsoft.com/office/drawing/2014/main" id="{BF11A3B3-0F17-4CDF-9FE3-0E8229BC9810}"/>
              </a:ext>
            </a:extLst>
          </p:cNvPr>
          <p:cNvSpPr>
            <a:spLocks noGrp="1"/>
          </p:cNvSpPr>
          <p:nvPr>
            <p:ph type="sldNum" sz="quarter" idx="12"/>
          </p:nvPr>
        </p:nvSpPr>
        <p:spPr/>
        <p:txBody>
          <a:bodyPr/>
          <a:lstStyle/>
          <a:p>
            <a:fld id="{B311205A-2B12-4C3C-9B44-D13403EC63C4}" type="slidenum">
              <a:rPr lang="en-US" smtClean="0"/>
              <a:t>2</a:t>
            </a:fld>
            <a:endParaRPr lang="en-US"/>
          </a:p>
        </p:txBody>
      </p:sp>
    </p:spTree>
    <p:extLst>
      <p:ext uri="{BB962C8B-B14F-4D97-AF65-F5344CB8AC3E}">
        <p14:creationId xmlns:p14="http://schemas.microsoft.com/office/powerpoint/2010/main" val="155206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90837-42D8-435D-855B-52CBF5945A0E}"/>
              </a:ext>
            </a:extLst>
          </p:cNvPr>
          <p:cNvSpPr>
            <a:spLocks noGrp="1"/>
          </p:cNvSpPr>
          <p:nvPr>
            <p:ph idx="1"/>
          </p:nvPr>
        </p:nvSpPr>
        <p:spPr/>
        <p:txBody>
          <a:bodyPr/>
          <a:lstStyle/>
          <a:p>
            <a:pPr marL="0" indent="0">
              <a:buNone/>
            </a:pPr>
            <a:r>
              <a:rPr lang="en-US" u="sng" dirty="0"/>
              <a:t>Hypothesis analyzed</a:t>
            </a:r>
            <a:r>
              <a:rPr lang="en-US" dirty="0"/>
              <a:t>:</a:t>
            </a:r>
          </a:p>
          <a:p>
            <a:r>
              <a:rPr lang="en-US" dirty="0"/>
              <a:t>Bicyclists travelling during </a:t>
            </a:r>
            <a:r>
              <a:rPr lang="en-US" b="1" dirty="0"/>
              <a:t>rush hour </a:t>
            </a:r>
            <a:r>
              <a:rPr lang="en-US" dirty="0"/>
              <a:t>in </a:t>
            </a:r>
            <a:r>
              <a:rPr lang="en-US" b="1" dirty="0"/>
              <a:t>urban areas </a:t>
            </a:r>
            <a:r>
              <a:rPr lang="en-US" dirty="0"/>
              <a:t>in the </a:t>
            </a:r>
            <a:r>
              <a:rPr lang="en-US" b="1" dirty="0"/>
              <a:t>evening</a:t>
            </a:r>
            <a:r>
              <a:rPr lang="en-US" dirty="0"/>
              <a:t> are at a higher risk of fatal accidents. </a:t>
            </a:r>
          </a:p>
          <a:p>
            <a:pPr marL="0" indent="0">
              <a:buNone/>
            </a:pPr>
            <a:r>
              <a:rPr lang="en-US" u="sng" dirty="0"/>
              <a:t>Key factors considered</a:t>
            </a:r>
            <a:r>
              <a:rPr lang="en-US" dirty="0"/>
              <a:t>:</a:t>
            </a:r>
          </a:p>
          <a:p>
            <a:r>
              <a:rPr lang="en-US" dirty="0"/>
              <a:t>Time of day</a:t>
            </a:r>
          </a:p>
          <a:p>
            <a:r>
              <a:rPr lang="en-US" dirty="0"/>
              <a:t>Type of environment</a:t>
            </a:r>
          </a:p>
          <a:p>
            <a:endParaRPr lang="en-US" dirty="0"/>
          </a:p>
        </p:txBody>
      </p:sp>
      <p:sp>
        <p:nvSpPr>
          <p:cNvPr id="6" name="Title 1">
            <a:extLst>
              <a:ext uri="{FF2B5EF4-FFF2-40B4-BE49-F238E27FC236}">
                <a16:creationId xmlns:a16="http://schemas.microsoft.com/office/drawing/2014/main" id="{AC5C526C-530B-499B-9CC9-3CB033A8B86D}"/>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
        <p:nvSpPr>
          <p:cNvPr id="2" name="Slide Number Placeholder 1">
            <a:extLst>
              <a:ext uri="{FF2B5EF4-FFF2-40B4-BE49-F238E27FC236}">
                <a16:creationId xmlns:a16="http://schemas.microsoft.com/office/drawing/2014/main" id="{2A6CB1EC-DF59-48B0-9A3D-CF71D27D5CDF}"/>
              </a:ext>
            </a:extLst>
          </p:cNvPr>
          <p:cNvSpPr>
            <a:spLocks noGrp="1"/>
          </p:cNvSpPr>
          <p:nvPr>
            <p:ph type="sldNum" sz="quarter" idx="12"/>
          </p:nvPr>
        </p:nvSpPr>
        <p:spPr/>
        <p:txBody>
          <a:bodyPr/>
          <a:lstStyle/>
          <a:p>
            <a:fld id="{B311205A-2B12-4C3C-9B44-D13403EC63C4}" type="slidenum">
              <a:rPr lang="en-US" smtClean="0"/>
              <a:t>3</a:t>
            </a:fld>
            <a:endParaRPr lang="en-US"/>
          </a:p>
        </p:txBody>
      </p:sp>
    </p:spTree>
    <p:extLst>
      <p:ext uri="{BB962C8B-B14F-4D97-AF65-F5344CB8AC3E}">
        <p14:creationId xmlns:p14="http://schemas.microsoft.com/office/powerpoint/2010/main" val="114115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A95E2-E515-40A0-8699-AA74FE32F88E}"/>
              </a:ext>
            </a:extLst>
          </p:cNvPr>
          <p:cNvSpPr>
            <a:spLocks noGrp="1"/>
          </p:cNvSpPr>
          <p:nvPr>
            <p:ph idx="1"/>
          </p:nvPr>
        </p:nvSpPr>
        <p:spPr/>
        <p:txBody>
          <a:bodyPr>
            <a:normAutofit lnSpcReduction="10000"/>
          </a:bodyPr>
          <a:lstStyle/>
          <a:p>
            <a:pPr marL="0" indent="0">
              <a:buNone/>
            </a:pPr>
            <a:r>
              <a:rPr lang="en-US" u="sng" dirty="0"/>
              <a:t>Other factors considered:</a:t>
            </a:r>
          </a:p>
          <a:p>
            <a:r>
              <a:rPr lang="en-US" dirty="0"/>
              <a:t>Day of the week</a:t>
            </a:r>
          </a:p>
          <a:p>
            <a:r>
              <a:rPr lang="en-US" dirty="0"/>
              <a:t>Gender of bicyclist</a:t>
            </a:r>
          </a:p>
          <a:p>
            <a:r>
              <a:rPr lang="en-US" dirty="0"/>
              <a:t>Involvement of alcohol</a:t>
            </a:r>
          </a:p>
          <a:p>
            <a:r>
              <a:rPr lang="en-US" dirty="0"/>
              <a:t>Direction of travel (bicyclist vs. traffic)</a:t>
            </a:r>
          </a:p>
          <a:p>
            <a:r>
              <a:rPr lang="en-US" dirty="0"/>
              <a:t>Cause of accident</a:t>
            </a:r>
          </a:p>
          <a:p>
            <a:r>
              <a:rPr lang="en-US" dirty="0"/>
              <a:t>Weather conditions</a:t>
            </a:r>
          </a:p>
        </p:txBody>
      </p:sp>
      <p:sp>
        <p:nvSpPr>
          <p:cNvPr id="7" name="Title 1">
            <a:extLst>
              <a:ext uri="{FF2B5EF4-FFF2-40B4-BE49-F238E27FC236}">
                <a16:creationId xmlns:a16="http://schemas.microsoft.com/office/drawing/2014/main" id="{D0993A81-114F-4D81-BF1E-887B7C38F118}"/>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
        <p:nvSpPr>
          <p:cNvPr id="2" name="Slide Number Placeholder 1">
            <a:extLst>
              <a:ext uri="{FF2B5EF4-FFF2-40B4-BE49-F238E27FC236}">
                <a16:creationId xmlns:a16="http://schemas.microsoft.com/office/drawing/2014/main" id="{AE8E0642-4C81-41B1-87E7-74CC2BF18443}"/>
              </a:ext>
            </a:extLst>
          </p:cNvPr>
          <p:cNvSpPr>
            <a:spLocks noGrp="1"/>
          </p:cNvSpPr>
          <p:nvPr>
            <p:ph type="sldNum" sz="quarter" idx="12"/>
          </p:nvPr>
        </p:nvSpPr>
        <p:spPr/>
        <p:txBody>
          <a:bodyPr/>
          <a:lstStyle/>
          <a:p>
            <a:fld id="{B311205A-2B12-4C3C-9B44-D13403EC63C4}" type="slidenum">
              <a:rPr lang="en-US" smtClean="0"/>
              <a:t>4</a:t>
            </a:fld>
            <a:endParaRPr lang="en-US"/>
          </a:p>
        </p:txBody>
      </p:sp>
    </p:spTree>
    <p:extLst>
      <p:ext uri="{BB962C8B-B14F-4D97-AF65-F5344CB8AC3E}">
        <p14:creationId xmlns:p14="http://schemas.microsoft.com/office/powerpoint/2010/main" val="213680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9AD2-7013-4FFA-B3D2-64E0CDA64476}"/>
              </a:ext>
            </a:extLst>
          </p:cNvPr>
          <p:cNvSpPr>
            <a:spLocks noGrp="1"/>
          </p:cNvSpPr>
          <p:nvPr>
            <p:ph type="title"/>
          </p:nvPr>
        </p:nvSpPr>
        <p:spPr>
          <a:xfrm>
            <a:off x="598621" y="226619"/>
            <a:ext cx="11270650" cy="985720"/>
          </a:xfrm>
        </p:spPr>
        <p:txBody>
          <a:bodyPr/>
          <a:lstStyle/>
          <a:p>
            <a:r>
              <a:rPr lang="en-US" b="1" dirty="0">
                <a:solidFill>
                  <a:schemeClr val="bg1"/>
                </a:solidFill>
              </a:rPr>
              <a:t>Data Fields of Interest</a:t>
            </a:r>
          </a:p>
        </p:txBody>
      </p:sp>
      <p:sp>
        <p:nvSpPr>
          <p:cNvPr id="3" name="Content Placeholder 2">
            <a:extLst>
              <a:ext uri="{FF2B5EF4-FFF2-40B4-BE49-F238E27FC236}">
                <a16:creationId xmlns:a16="http://schemas.microsoft.com/office/drawing/2014/main" id="{D583CE3F-243E-420A-9DA9-20BB1AB3E4D9}"/>
              </a:ext>
            </a:extLst>
          </p:cNvPr>
          <p:cNvSpPr>
            <a:spLocks noGrp="1"/>
          </p:cNvSpPr>
          <p:nvPr>
            <p:ph idx="1"/>
          </p:nvPr>
        </p:nvSpPr>
        <p:spPr>
          <a:xfrm>
            <a:off x="598621" y="1800147"/>
            <a:ext cx="3058979" cy="4479343"/>
          </a:xfrm>
        </p:spPr>
        <p:txBody>
          <a:bodyPr>
            <a:normAutofit/>
          </a:bodyPr>
          <a:lstStyle/>
          <a:p>
            <a:r>
              <a:rPr lang="en-US" sz="2000" dirty="0" err="1"/>
              <a:t>STATE.x</a:t>
            </a:r>
            <a:endParaRPr lang="en-US" sz="2000" dirty="0"/>
          </a:p>
          <a:p>
            <a:r>
              <a:rPr lang="en-US" sz="2000" dirty="0"/>
              <a:t>ST_CASE</a:t>
            </a:r>
          </a:p>
          <a:p>
            <a:r>
              <a:rPr lang="en-US" sz="2000" dirty="0"/>
              <a:t>PER_NO</a:t>
            </a:r>
          </a:p>
          <a:p>
            <a:r>
              <a:rPr lang="en-US" sz="2000" dirty="0"/>
              <a:t>PBPTYPE</a:t>
            </a:r>
          </a:p>
          <a:p>
            <a:r>
              <a:rPr lang="en-US" sz="2000" dirty="0"/>
              <a:t>PBAGE</a:t>
            </a:r>
          </a:p>
          <a:p>
            <a:r>
              <a:rPr lang="en-US" sz="2000" dirty="0"/>
              <a:t>PBSEX</a:t>
            </a:r>
          </a:p>
          <a:p>
            <a:r>
              <a:rPr lang="en-US" sz="2000" dirty="0"/>
              <a:t>PBCWALK</a:t>
            </a:r>
          </a:p>
          <a:p>
            <a:r>
              <a:rPr lang="en-US" sz="2000" dirty="0"/>
              <a:t>PBSWALK</a:t>
            </a:r>
          </a:p>
          <a:p>
            <a:r>
              <a:rPr lang="en-US" sz="2000" dirty="0"/>
              <a:t>PBSZONE</a:t>
            </a:r>
          </a:p>
          <a:p>
            <a:r>
              <a:rPr lang="en-US" sz="2000" dirty="0"/>
              <a:t>BIKECYTPE</a:t>
            </a:r>
          </a:p>
          <a:p>
            <a:r>
              <a:rPr lang="en-US" sz="2000" dirty="0"/>
              <a:t>BIKELOC</a:t>
            </a:r>
          </a:p>
          <a:p>
            <a:r>
              <a:rPr lang="en-US" sz="2000" dirty="0"/>
              <a:t>BIKEPOS</a:t>
            </a:r>
          </a:p>
        </p:txBody>
      </p:sp>
      <p:sp>
        <p:nvSpPr>
          <p:cNvPr id="4" name="Content Placeholder 2">
            <a:extLst>
              <a:ext uri="{FF2B5EF4-FFF2-40B4-BE49-F238E27FC236}">
                <a16:creationId xmlns:a16="http://schemas.microsoft.com/office/drawing/2014/main" id="{A58B5490-C014-4513-A332-FE7264DC86A8}"/>
              </a:ext>
            </a:extLst>
          </p:cNvPr>
          <p:cNvSpPr txBox="1">
            <a:spLocks/>
          </p:cNvSpPr>
          <p:nvPr/>
        </p:nvSpPr>
        <p:spPr>
          <a:xfrm>
            <a:off x="3253946"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BIKEDIR</a:t>
            </a:r>
          </a:p>
          <a:p>
            <a:r>
              <a:rPr lang="en-US" sz="2000" dirty="0"/>
              <a:t>BIKECGP</a:t>
            </a:r>
          </a:p>
          <a:p>
            <a:r>
              <a:rPr lang="en-US" sz="2000" dirty="0"/>
              <a:t>DAY</a:t>
            </a:r>
          </a:p>
          <a:p>
            <a:r>
              <a:rPr lang="en-US" sz="2000" dirty="0"/>
              <a:t>MONTH</a:t>
            </a:r>
          </a:p>
          <a:p>
            <a:r>
              <a:rPr lang="en-US" sz="2000" dirty="0"/>
              <a:t>YEAR</a:t>
            </a:r>
          </a:p>
          <a:p>
            <a:r>
              <a:rPr lang="en-US" sz="2000" dirty="0"/>
              <a:t>DAY_WEEK</a:t>
            </a:r>
          </a:p>
          <a:p>
            <a:r>
              <a:rPr lang="en-US" sz="2000" dirty="0"/>
              <a:t>HOUR</a:t>
            </a:r>
          </a:p>
          <a:p>
            <a:r>
              <a:rPr lang="en-US" sz="2000" dirty="0"/>
              <a:t>MINUTE</a:t>
            </a:r>
          </a:p>
          <a:p>
            <a:r>
              <a:rPr lang="en-US" sz="2000" dirty="0"/>
              <a:t>RUR_URB</a:t>
            </a:r>
          </a:p>
          <a:p>
            <a:r>
              <a:rPr lang="en-US" sz="2000" dirty="0"/>
              <a:t>FUNC_SYS</a:t>
            </a:r>
          </a:p>
          <a:p>
            <a:r>
              <a:rPr lang="en-US" sz="2000" dirty="0"/>
              <a:t>TWAY_ID</a:t>
            </a:r>
          </a:p>
          <a:p>
            <a:r>
              <a:rPr lang="en-US" sz="2000" dirty="0"/>
              <a:t>TWAY_ID2</a:t>
            </a:r>
          </a:p>
        </p:txBody>
      </p:sp>
      <p:sp>
        <p:nvSpPr>
          <p:cNvPr id="5" name="Content Placeholder 2">
            <a:extLst>
              <a:ext uri="{FF2B5EF4-FFF2-40B4-BE49-F238E27FC236}">
                <a16:creationId xmlns:a16="http://schemas.microsoft.com/office/drawing/2014/main" id="{D4B71E3E-B5B3-4E3F-AD90-EFB6675844C1}"/>
              </a:ext>
            </a:extLst>
          </p:cNvPr>
          <p:cNvSpPr txBox="1">
            <a:spLocks/>
          </p:cNvSpPr>
          <p:nvPr/>
        </p:nvSpPr>
        <p:spPr>
          <a:xfrm>
            <a:off x="6312925"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LATITUDE</a:t>
            </a:r>
          </a:p>
          <a:p>
            <a:r>
              <a:rPr lang="en-US" sz="2000" dirty="0"/>
              <a:t>LONGITUD</a:t>
            </a:r>
          </a:p>
          <a:p>
            <a:r>
              <a:rPr lang="en-US" sz="2000" dirty="0"/>
              <a:t>HARM_EV</a:t>
            </a:r>
          </a:p>
          <a:p>
            <a:r>
              <a:rPr lang="en-US" sz="2000" dirty="0"/>
              <a:t>MAN_COLL</a:t>
            </a:r>
          </a:p>
          <a:p>
            <a:r>
              <a:rPr lang="en-US" sz="2000" dirty="0"/>
              <a:t>TYP_INT</a:t>
            </a:r>
          </a:p>
          <a:p>
            <a:r>
              <a:rPr lang="en-US" sz="2000" dirty="0"/>
              <a:t>WRK_ZONE</a:t>
            </a:r>
          </a:p>
          <a:p>
            <a:r>
              <a:rPr lang="en-US" sz="2000" dirty="0"/>
              <a:t>REL_ROAD</a:t>
            </a:r>
          </a:p>
          <a:p>
            <a:r>
              <a:rPr lang="en-US" sz="2000" dirty="0"/>
              <a:t>LGT_COND</a:t>
            </a:r>
          </a:p>
          <a:p>
            <a:r>
              <a:rPr lang="en-US" sz="2000" dirty="0"/>
              <a:t>WEATHER1</a:t>
            </a:r>
          </a:p>
          <a:p>
            <a:r>
              <a:rPr lang="en-US" sz="2000" dirty="0"/>
              <a:t>WEATHER2</a:t>
            </a:r>
          </a:p>
          <a:p>
            <a:r>
              <a:rPr lang="en-US" sz="2000" dirty="0"/>
              <a:t>WEATHER</a:t>
            </a:r>
          </a:p>
          <a:p>
            <a:r>
              <a:rPr lang="en-US" sz="2000" dirty="0"/>
              <a:t>SCH_BUS</a:t>
            </a:r>
          </a:p>
        </p:txBody>
      </p:sp>
      <p:sp>
        <p:nvSpPr>
          <p:cNvPr id="6" name="Content Placeholder 2">
            <a:extLst>
              <a:ext uri="{FF2B5EF4-FFF2-40B4-BE49-F238E27FC236}">
                <a16:creationId xmlns:a16="http://schemas.microsoft.com/office/drawing/2014/main" id="{BE163DED-8546-43DE-966A-F4C7E34E899C}"/>
              </a:ext>
            </a:extLst>
          </p:cNvPr>
          <p:cNvSpPr txBox="1">
            <a:spLocks/>
          </p:cNvSpPr>
          <p:nvPr/>
        </p:nvSpPr>
        <p:spPr>
          <a:xfrm>
            <a:off x="9371904"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CF1</a:t>
            </a:r>
          </a:p>
          <a:p>
            <a:r>
              <a:rPr lang="en-US" sz="2000" dirty="0"/>
              <a:t>CF2</a:t>
            </a:r>
          </a:p>
          <a:p>
            <a:r>
              <a:rPr lang="en-US" sz="2000" dirty="0"/>
              <a:t>CF3</a:t>
            </a:r>
          </a:p>
          <a:p>
            <a:r>
              <a:rPr lang="en-US" sz="2000" dirty="0"/>
              <a:t>FATALS</a:t>
            </a:r>
          </a:p>
          <a:p>
            <a:r>
              <a:rPr lang="en-US" sz="2000" dirty="0"/>
              <a:t>DRUNK_DR</a:t>
            </a:r>
          </a:p>
          <a:p>
            <a:r>
              <a:rPr lang="en-US" sz="2000" dirty="0"/>
              <a:t>date (created)</a:t>
            </a:r>
          </a:p>
          <a:p>
            <a:r>
              <a:rPr lang="en-US" sz="2000" dirty="0"/>
              <a:t>TIME (created)</a:t>
            </a:r>
          </a:p>
        </p:txBody>
      </p:sp>
      <p:sp>
        <p:nvSpPr>
          <p:cNvPr id="7" name="Slide Number Placeholder 6">
            <a:extLst>
              <a:ext uri="{FF2B5EF4-FFF2-40B4-BE49-F238E27FC236}">
                <a16:creationId xmlns:a16="http://schemas.microsoft.com/office/drawing/2014/main" id="{E7DA6974-5694-4752-9A55-FDFA9F49616E}"/>
              </a:ext>
            </a:extLst>
          </p:cNvPr>
          <p:cNvSpPr>
            <a:spLocks noGrp="1"/>
          </p:cNvSpPr>
          <p:nvPr>
            <p:ph type="sldNum" sz="quarter" idx="12"/>
          </p:nvPr>
        </p:nvSpPr>
        <p:spPr/>
        <p:txBody>
          <a:bodyPr/>
          <a:lstStyle/>
          <a:p>
            <a:fld id="{B311205A-2B12-4C3C-9B44-D13403EC63C4}" type="slidenum">
              <a:rPr lang="en-US" smtClean="0"/>
              <a:t>5</a:t>
            </a:fld>
            <a:endParaRPr lang="en-US"/>
          </a:p>
        </p:txBody>
      </p:sp>
    </p:spTree>
    <p:extLst>
      <p:ext uri="{BB962C8B-B14F-4D97-AF65-F5344CB8AC3E}">
        <p14:creationId xmlns:p14="http://schemas.microsoft.com/office/powerpoint/2010/main" val="109525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D102-B13D-41F3-AA79-1C382E0EB747}"/>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General Information on Data</a:t>
            </a:r>
          </a:p>
        </p:txBody>
      </p:sp>
      <p:sp>
        <p:nvSpPr>
          <p:cNvPr id="3" name="Content Placeholder 2">
            <a:extLst>
              <a:ext uri="{FF2B5EF4-FFF2-40B4-BE49-F238E27FC236}">
                <a16:creationId xmlns:a16="http://schemas.microsoft.com/office/drawing/2014/main" id="{91301726-2480-4496-9776-FCD3EC0D18B4}"/>
              </a:ext>
            </a:extLst>
          </p:cNvPr>
          <p:cNvSpPr>
            <a:spLocks noGrp="1"/>
          </p:cNvSpPr>
          <p:nvPr>
            <p:ph idx="1"/>
          </p:nvPr>
        </p:nvSpPr>
        <p:spPr/>
        <p:txBody>
          <a:bodyPr/>
          <a:lstStyle/>
          <a:p>
            <a:r>
              <a:rPr lang="en-US" dirty="0"/>
              <a:t>Number of Fatalities</a:t>
            </a:r>
          </a:p>
          <a:p>
            <a:endParaRPr lang="en-US" dirty="0"/>
          </a:p>
          <a:p>
            <a:r>
              <a:rPr lang="en-US" dirty="0"/>
              <a:t>Age distribution</a:t>
            </a:r>
          </a:p>
          <a:p>
            <a:endParaRPr lang="en-US" dirty="0"/>
          </a:p>
          <a:p>
            <a:endParaRPr lang="en-US" dirty="0"/>
          </a:p>
        </p:txBody>
      </p:sp>
      <p:sp>
        <p:nvSpPr>
          <p:cNvPr id="4" name="Slide Number Placeholder 3">
            <a:extLst>
              <a:ext uri="{FF2B5EF4-FFF2-40B4-BE49-F238E27FC236}">
                <a16:creationId xmlns:a16="http://schemas.microsoft.com/office/drawing/2014/main" id="{6E904DC4-97ED-4A18-BB8B-DA385CB42AA4}"/>
              </a:ext>
            </a:extLst>
          </p:cNvPr>
          <p:cNvSpPr>
            <a:spLocks noGrp="1"/>
          </p:cNvSpPr>
          <p:nvPr>
            <p:ph type="sldNum" sz="quarter" idx="12"/>
          </p:nvPr>
        </p:nvSpPr>
        <p:spPr/>
        <p:txBody>
          <a:bodyPr/>
          <a:lstStyle/>
          <a:p>
            <a:fld id="{B311205A-2B12-4C3C-9B44-D13403EC63C4}" type="slidenum">
              <a:rPr lang="en-US" smtClean="0"/>
              <a:t>6</a:t>
            </a:fld>
            <a:endParaRPr lang="en-US"/>
          </a:p>
        </p:txBody>
      </p:sp>
    </p:spTree>
    <p:extLst>
      <p:ext uri="{BB962C8B-B14F-4D97-AF65-F5344CB8AC3E}">
        <p14:creationId xmlns:p14="http://schemas.microsoft.com/office/powerpoint/2010/main" val="1381605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State	</a:t>
            </a:r>
          </a:p>
        </p:txBody>
      </p:sp>
      <p:sp>
        <p:nvSpPr>
          <p:cNvPr id="3" name="Slide Number Placeholder 2">
            <a:extLst>
              <a:ext uri="{FF2B5EF4-FFF2-40B4-BE49-F238E27FC236}">
                <a16:creationId xmlns:a16="http://schemas.microsoft.com/office/drawing/2014/main" id="{18F9B355-27C6-48BD-82EA-3D42637D79D2}"/>
              </a:ext>
            </a:extLst>
          </p:cNvPr>
          <p:cNvSpPr>
            <a:spLocks noGrp="1"/>
          </p:cNvSpPr>
          <p:nvPr>
            <p:ph type="sldNum" sz="quarter" idx="12"/>
          </p:nvPr>
        </p:nvSpPr>
        <p:spPr/>
        <p:txBody>
          <a:bodyPr/>
          <a:lstStyle/>
          <a:p>
            <a:fld id="{B311205A-2B12-4C3C-9B44-D13403EC63C4}" type="slidenum">
              <a:rPr lang="en-US" smtClean="0"/>
              <a:t>7</a:t>
            </a:fld>
            <a:endParaRPr lang="en-US"/>
          </a:p>
        </p:txBody>
      </p:sp>
      <p:pic>
        <p:nvPicPr>
          <p:cNvPr id="10" name="Content Placeholder 9">
            <a:extLst>
              <a:ext uri="{FF2B5EF4-FFF2-40B4-BE49-F238E27FC236}">
                <a16:creationId xmlns:a16="http://schemas.microsoft.com/office/drawing/2014/main" id="{72E85C32-2B5B-4154-A21C-10527F33C3E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5516" b="10341"/>
          <a:stretch/>
        </p:blipFill>
        <p:spPr>
          <a:xfrm>
            <a:off x="3721528" y="2378076"/>
            <a:ext cx="8048457" cy="3978275"/>
          </a:xfrm>
        </p:spPr>
      </p:pic>
    </p:spTree>
    <p:extLst>
      <p:ext uri="{BB962C8B-B14F-4D97-AF65-F5344CB8AC3E}">
        <p14:creationId xmlns:p14="http://schemas.microsoft.com/office/powerpoint/2010/main" val="103167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State – Top 5	</a:t>
            </a:r>
          </a:p>
        </p:txBody>
      </p:sp>
      <p:graphicFrame>
        <p:nvGraphicFramePr>
          <p:cNvPr id="4" name="Content Placeholder 3">
            <a:extLst>
              <a:ext uri="{FF2B5EF4-FFF2-40B4-BE49-F238E27FC236}">
                <a16:creationId xmlns:a16="http://schemas.microsoft.com/office/drawing/2014/main" id="{2C19FFBA-98BC-436F-BBA1-E651FF3AFE0D}"/>
              </a:ext>
            </a:extLst>
          </p:cNvPr>
          <p:cNvGraphicFramePr>
            <a:graphicFrameLocks noGrp="1"/>
          </p:cNvGraphicFramePr>
          <p:nvPr>
            <p:ph idx="1"/>
            <p:extLst>
              <p:ext uri="{D42A27DB-BD31-4B8C-83A1-F6EECF244321}">
                <p14:modId xmlns:p14="http://schemas.microsoft.com/office/powerpoint/2010/main" val="1587272057"/>
              </p:ext>
            </p:extLst>
          </p:nvPr>
        </p:nvGraphicFramePr>
        <p:xfrm>
          <a:off x="3418586" y="2908681"/>
          <a:ext cx="3741166" cy="2865120"/>
        </p:xfrm>
        <a:graphic>
          <a:graphicData uri="http://schemas.openxmlformats.org/drawingml/2006/table">
            <a:tbl>
              <a:tblPr firstRow="1" bandRow="1">
                <a:tableStyleId>{F5AB1C69-6EDB-4FF4-983F-18BD219EF322}</a:tableStyleId>
              </a:tblPr>
              <a:tblGrid>
                <a:gridCol w="1870583">
                  <a:extLst>
                    <a:ext uri="{9D8B030D-6E8A-4147-A177-3AD203B41FA5}">
                      <a16:colId xmlns:a16="http://schemas.microsoft.com/office/drawing/2014/main" val="57882462"/>
                    </a:ext>
                  </a:extLst>
                </a:gridCol>
                <a:gridCol w="1870583">
                  <a:extLst>
                    <a:ext uri="{9D8B030D-6E8A-4147-A177-3AD203B41FA5}">
                      <a16:colId xmlns:a16="http://schemas.microsoft.com/office/drawing/2014/main" val="135359022"/>
                    </a:ext>
                  </a:extLst>
                </a:gridCol>
              </a:tblGrid>
              <a:tr h="370840">
                <a:tc>
                  <a:txBody>
                    <a:bodyPr/>
                    <a:lstStyle/>
                    <a:p>
                      <a:r>
                        <a:rPr lang="en-US" sz="1600" dirty="0">
                          <a:solidFill>
                            <a:schemeClr val="tx1"/>
                          </a:solidFill>
                        </a:rPr>
                        <a:t>State</a:t>
                      </a:r>
                    </a:p>
                  </a:txBody>
                  <a:tcPr>
                    <a:solidFill>
                      <a:srgbClr val="D1FF00"/>
                    </a:solidFill>
                  </a:tcPr>
                </a:tc>
                <a:tc>
                  <a:txBody>
                    <a:bodyPr/>
                    <a:lstStyle/>
                    <a:p>
                      <a:r>
                        <a:rPr lang="en-US" sz="1600" dirty="0">
                          <a:solidFill>
                            <a:schemeClr val="tx1"/>
                          </a:solidFill>
                        </a:rPr>
                        <a:t>Number of Fatalities in Data</a:t>
                      </a:r>
                    </a:p>
                  </a:txBody>
                  <a:tcPr>
                    <a:solidFill>
                      <a:srgbClr val="D1FF00"/>
                    </a:solidFill>
                  </a:tcPr>
                </a:tc>
                <a:extLst>
                  <a:ext uri="{0D108BD9-81ED-4DB2-BD59-A6C34878D82A}">
                    <a16:rowId xmlns:a16="http://schemas.microsoft.com/office/drawing/2014/main" val="3543200142"/>
                  </a:ext>
                </a:extLst>
              </a:tr>
              <a:tr h="370840">
                <a:tc>
                  <a:txBody>
                    <a:bodyPr/>
                    <a:lstStyle/>
                    <a:p>
                      <a:r>
                        <a:rPr lang="en-US" dirty="0"/>
                        <a:t>California</a:t>
                      </a:r>
                    </a:p>
                  </a:txBody>
                  <a:tcPr/>
                </a:tc>
                <a:tc>
                  <a:txBody>
                    <a:bodyPr/>
                    <a:lstStyle/>
                    <a:p>
                      <a:r>
                        <a:rPr lang="en-US" dirty="0"/>
                        <a:t>129</a:t>
                      </a:r>
                    </a:p>
                  </a:txBody>
                  <a:tcPr/>
                </a:tc>
                <a:extLst>
                  <a:ext uri="{0D108BD9-81ED-4DB2-BD59-A6C34878D82A}">
                    <a16:rowId xmlns:a16="http://schemas.microsoft.com/office/drawing/2014/main" val="1302391072"/>
                  </a:ext>
                </a:extLst>
              </a:tr>
              <a:tr h="370840">
                <a:tc>
                  <a:txBody>
                    <a:bodyPr/>
                    <a:lstStyle/>
                    <a:p>
                      <a:r>
                        <a:rPr lang="en-US" dirty="0"/>
                        <a:t>Florida</a:t>
                      </a:r>
                    </a:p>
                  </a:txBody>
                  <a:tcPr/>
                </a:tc>
                <a:tc>
                  <a:txBody>
                    <a:bodyPr/>
                    <a:lstStyle/>
                    <a:p>
                      <a:r>
                        <a:rPr lang="en-US" dirty="0"/>
                        <a:t>127</a:t>
                      </a:r>
                    </a:p>
                  </a:txBody>
                  <a:tcPr/>
                </a:tc>
                <a:extLst>
                  <a:ext uri="{0D108BD9-81ED-4DB2-BD59-A6C34878D82A}">
                    <a16:rowId xmlns:a16="http://schemas.microsoft.com/office/drawing/2014/main" val="1842595682"/>
                  </a:ext>
                </a:extLst>
              </a:tr>
              <a:tr h="370840">
                <a:tc>
                  <a:txBody>
                    <a:bodyPr/>
                    <a:lstStyle/>
                    <a:p>
                      <a:r>
                        <a:rPr lang="en-US" dirty="0"/>
                        <a:t>Texas</a:t>
                      </a:r>
                    </a:p>
                  </a:txBody>
                  <a:tcPr/>
                </a:tc>
                <a:tc>
                  <a:txBody>
                    <a:bodyPr/>
                    <a:lstStyle/>
                    <a:p>
                      <a:r>
                        <a:rPr lang="en-US" dirty="0"/>
                        <a:t>60</a:t>
                      </a:r>
                    </a:p>
                  </a:txBody>
                  <a:tcPr/>
                </a:tc>
                <a:extLst>
                  <a:ext uri="{0D108BD9-81ED-4DB2-BD59-A6C34878D82A}">
                    <a16:rowId xmlns:a16="http://schemas.microsoft.com/office/drawing/2014/main" val="1318821594"/>
                  </a:ext>
                </a:extLst>
              </a:tr>
              <a:tr h="370840">
                <a:tc>
                  <a:txBody>
                    <a:bodyPr/>
                    <a:lstStyle/>
                    <a:p>
                      <a:r>
                        <a:rPr lang="en-US" dirty="0"/>
                        <a:t>New York</a:t>
                      </a:r>
                    </a:p>
                  </a:txBody>
                  <a:tcPr/>
                </a:tc>
                <a:tc>
                  <a:txBody>
                    <a:bodyPr/>
                    <a:lstStyle/>
                    <a:p>
                      <a:r>
                        <a:rPr lang="en-US" dirty="0"/>
                        <a:t>49</a:t>
                      </a:r>
                    </a:p>
                  </a:txBody>
                  <a:tcPr/>
                </a:tc>
                <a:extLst>
                  <a:ext uri="{0D108BD9-81ED-4DB2-BD59-A6C34878D82A}">
                    <a16:rowId xmlns:a16="http://schemas.microsoft.com/office/drawing/2014/main" val="4075301972"/>
                  </a:ext>
                </a:extLst>
              </a:tr>
              <a:tr h="370840">
                <a:tc>
                  <a:txBody>
                    <a:bodyPr/>
                    <a:lstStyle/>
                    <a:p>
                      <a:r>
                        <a:rPr lang="en-US" dirty="0"/>
                        <a:t>Arizona</a:t>
                      </a:r>
                    </a:p>
                  </a:txBody>
                  <a:tcPr/>
                </a:tc>
                <a:tc>
                  <a:txBody>
                    <a:bodyPr/>
                    <a:lstStyle/>
                    <a:p>
                      <a:r>
                        <a:rPr lang="en-US" dirty="0"/>
                        <a:t>33</a:t>
                      </a:r>
                    </a:p>
                  </a:txBody>
                  <a:tcPr/>
                </a:tc>
                <a:extLst>
                  <a:ext uri="{0D108BD9-81ED-4DB2-BD59-A6C34878D82A}">
                    <a16:rowId xmlns:a16="http://schemas.microsoft.com/office/drawing/2014/main" val="1997806999"/>
                  </a:ext>
                </a:extLst>
              </a:tr>
            </a:tbl>
          </a:graphicData>
        </a:graphic>
      </p:graphicFrame>
      <p:graphicFrame>
        <p:nvGraphicFramePr>
          <p:cNvPr id="6" name="Content Placeholder 3">
            <a:extLst>
              <a:ext uri="{FF2B5EF4-FFF2-40B4-BE49-F238E27FC236}">
                <a16:creationId xmlns:a16="http://schemas.microsoft.com/office/drawing/2014/main" id="{B6A18B74-3D02-4E44-AD3F-A164FB9F663C}"/>
              </a:ext>
            </a:extLst>
          </p:cNvPr>
          <p:cNvGraphicFramePr>
            <a:graphicFrameLocks/>
          </p:cNvGraphicFramePr>
          <p:nvPr>
            <p:extLst>
              <p:ext uri="{D42A27DB-BD31-4B8C-83A1-F6EECF244321}">
                <p14:modId xmlns:p14="http://schemas.microsoft.com/office/powerpoint/2010/main" val="3653195802"/>
              </p:ext>
            </p:extLst>
          </p:nvPr>
        </p:nvGraphicFramePr>
        <p:xfrm>
          <a:off x="8106410" y="2908681"/>
          <a:ext cx="3741166" cy="2865120"/>
        </p:xfrm>
        <a:graphic>
          <a:graphicData uri="http://schemas.openxmlformats.org/drawingml/2006/table">
            <a:tbl>
              <a:tblPr firstRow="1" bandRow="1">
                <a:tableStyleId>{F5AB1C69-6EDB-4FF4-983F-18BD219EF322}</a:tableStyleId>
              </a:tblPr>
              <a:tblGrid>
                <a:gridCol w="1870583">
                  <a:extLst>
                    <a:ext uri="{9D8B030D-6E8A-4147-A177-3AD203B41FA5}">
                      <a16:colId xmlns:a16="http://schemas.microsoft.com/office/drawing/2014/main" val="57882462"/>
                    </a:ext>
                  </a:extLst>
                </a:gridCol>
                <a:gridCol w="1870583">
                  <a:extLst>
                    <a:ext uri="{9D8B030D-6E8A-4147-A177-3AD203B41FA5}">
                      <a16:colId xmlns:a16="http://schemas.microsoft.com/office/drawing/2014/main" val="135359022"/>
                    </a:ext>
                  </a:extLst>
                </a:gridCol>
              </a:tblGrid>
              <a:tr h="370840">
                <a:tc>
                  <a:txBody>
                    <a:bodyPr/>
                    <a:lstStyle/>
                    <a:p>
                      <a:r>
                        <a:rPr lang="en-US" sz="1600" dirty="0">
                          <a:solidFill>
                            <a:schemeClr val="tx1"/>
                          </a:solidFill>
                        </a:rPr>
                        <a:t>State</a:t>
                      </a:r>
                    </a:p>
                  </a:txBody>
                  <a:tcPr>
                    <a:solidFill>
                      <a:srgbClr val="D1FF00"/>
                    </a:solidFill>
                  </a:tcPr>
                </a:tc>
                <a:tc>
                  <a:txBody>
                    <a:bodyPr/>
                    <a:lstStyle/>
                    <a:p>
                      <a:r>
                        <a:rPr lang="en-US" sz="1600" dirty="0">
                          <a:solidFill>
                            <a:schemeClr val="tx1"/>
                          </a:solidFill>
                        </a:rPr>
                        <a:t>Fatalities per 1M Pop.</a:t>
                      </a:r>
                    </a:p>
                  </a:txBody>
                  <a:tcPr>
                    <a:solidFill>
                      <a:srgbClr val="D1FF00"/>
                    </a:solidFill>
                  </a:tcPr>
                </a:tc>
                <a:extLst>
                  <a:ext uri="{0D108BD9-81ED-4DB2-BD59-A6C34878D82A}">
                    <a16:rowId xmlns:a16="http://schemas.microsoft.com/office/drawing/2014/main" val="3543200142"/>
                  </a:ext>
                </a:extLst>
              </a:tr>
              <a:tr h="370840">
                <a:tc>
                  <a:txBody>
                    <a:bodyPr/>
                    <a:lstStyle/>
                    <a:p>
                      <a:r>
                        <a:rPr lang="en-US" dirty="0"/>
                        <a:t>Florida</a:t>
                      </a:r>
                    </a:p>
                  </a:txBody>
                  <a:tcPr/>
                </a:tc>
                <a:tc>
                  <a:txBody>
                    <a:bodyPr/>
                    <a:lstStyle/>
                    <a:p>
                      <a:r>
                        <a:rPr lang="en-US" dirty="0"/>
                        <a:t>5.88</a:t>
                      </a:r>
                    </a:p>
                  </a:txBody>
                  <a:tcPr/>
                </a:tc>
                <a:extLst>
                  <a:ext uri="{0D108BD9-81ED-4DB2-BD59-A6C34878D82A}">
                    <a16:rowId xmlns:a16="http://schemas.microsoft.com/office/drawing/2014/main" val="1924686917"/>
                  </a:ext>
                </a:extLst>
              </a:tr>
              <a:tr h="370840">
                <a:tc>
                  <a:txBody>
                    <a:bodyPr/>
                    <a:lstStyle/>
                    <a:p>
                      <a:r>
                        <a:rPr lang="en-US" dirty="0"/>
                        <a:t>Arizona</a:t>
                      </a:r>
                    </a:p>
                  </a:txBody>
                  <a:tcPr/>
                </a:tc>
                <a:tc>
                  <a:txBody>
                    <a:bodyPr/>
                    <a:lstStyle/>
                    <a:p>
                      <a:r>
                        <a:rPr lang="en-US" dirty="0"/>
                        <a:t>4.52</a:t>
                      </a:r>
                    </a:p>
                  </a:txBody>
                  <a:tcPr/>
                </a:tc>
                <a:extLst>
                  <a:ext uri="{0D108BD9-81ED-4DB2-BD59-A6C34878D82A}">
                    <a16:rowId xmlns:a16="http://schemas.microsoft.com/office/drawing/2014/main" val="1881735128"/>
                  </a:ext>
                </a:extLst>
              </a:tr>
              <a:tr h="370840">
                <a:tc>
                  <a:txBody>
                    <a:bodyPr/>
                    <a:lstStyle/>
                    <a:p>
                      <a:r>
                        <a:rPr lang="en-US" dirty="0"/>
                        <a:t>California</a:t>
                      </a:r>
                    </a:p>
                  </a:txBody>
                  <a:tcPr/>
                </a:tc>
                <a:tc>
                  <a:txBody>
                    <a:bodyPr/>
                    <a:lstStyle/>
                    <a:p>
                      <a:r>
                        <a:rPr lang="en-US" dirty="0"/>
                        <a:t>3.25</a:t>
                      </a:r>
                    </a:p>
                  </a:txBody>
                  <a:tcPr/>
                </a:tc>
                <a:extLst>
                  <a:ext uri="{0D108BD9-81ED-4DB2-BD59-A6C34878D82A}">
                    <a16:rowId xmlns:a16="http://schemas.microsoft.com/office/drawing/2014/main" val="457468762"/>
                  </a:ext>
                </a:extLst>
              </a:tr>
              <a:tr h="370840">
                <a:tc>
                  <a:txBody>
                    <a:bodyPr/>
                    <a:lstStyle/>
                    <a:p>
                      <a:r>
                        <a:rPr lang="en-US" dirty="0"/>
                        <a:t>New York</a:t>
                      </a:r>
                    </a:p>
                  </a:txBody>
                  <a:tcPr/>
                </a:tc>
                <a:tc>
                  <a:txBody>
                    <a:bodyPr/>
                    <a:lstStyle/>
                    <a:p>
                      <a:r>
                        <a:rPr lang="en-US" dirty="0"/>
                        <a:t>2.51</a:t>
                      </a:r>
                    </a:p>
                  </a:txBody>
                  <a:tcPr/>
                </a:tc>
                <a:extLst>
                  <a:ext uri="{0D108BD9-81ED-4DB2-BD59-A6C34878D82A}">
                    <a16:rowId xmlns:a16="http://schemas.microsoft.com/office/drawing/2014/main" val="4075301972"/>
                  </a:ext>
                </a:extLst>
              </a:tr>
              <a:tr h="370840">
                <a:tc>
                  <a:txBody>
                    <a:bodyPr/>
                    <a:lstStyle/>
                    <a:p>
                      <a:r>
                        <a:rPr lang="en-US" dirty="0"/>
                        <a:t>Texas</a:t>
                      </a:r>
                    </a:p>
                  </a:txBody>
                  <a:tcPr/>
                </a:tc>
                <a:tc>
                  <a:txBody>
                    <a:bodyPr/>
                    <a:lstStyle/>
                    <a:p>
                      <a:r>
                        <a:rPr lang="en-US" dirty="0"/>
                        <a:t>2.07</a:t>
                      </a:r>
                    </a:p>
                  </a:txBody>
                  <a:tcPr/>
                </a:tc>
                <a:extLst>
                  <a:ext uri="{0D108BD9-81ED-4DB2-BD59-A6C34878D82A}">
                    <a16:rowId xmlns:a16="http://schemas.microsoft.com/office/drawing/2014/main" val="1443941223"/>
                  </a:ext>
                </a:extLst>
              </a:tr>
            </a:tbl>
          </a:graphicData>
        </a:graphic>
      </p:graphicFrame>
      <p:sp>
        <p:nvSpPr>
          <p:cNvPr id="5" name="TextBox 4">
            <a:extLst>
              <a:ext uri="{FF2B5EF4-FFF2-40B4-BE49-F238E27FC236}">
                <a16:creationId xmlns:a16="http://schemas.microsoft.com/office/drawing/2014/main" id="{E9DB884D-A759-43AB-8A56-07CFD217C000}"/>
              </a:ext>
            </a:extLst>
          </p:cNvPr>
          <p:cNvSpPr txBox="1"/>
          <p:nvPr/>
        </p:nvSpPr>
        <p:spPr>
          <a:xfrm>
            <a:off x="7315200" y="4096512"/>
            <a:ext cx="478272" cy="369332"/>
          </a:xfrm>
          <a:prstGeom prst="rect">
            <a:avLst/>
          </a:prstGeom>
          <a:noFill/>
        </p:spPr>
        <p:txBody>
          <a:bodyPr wrap="none" rtlCol="0">
            <a:spAutoFit/>
          </a:bodyPr>
          <a:lstStyle/>
          <a:p>
            <a:r>
              <a:rPr lang="en-US" dirty="0">
                <a:solidFill>
                  <a:schemeClr val="bg1"/>
                </a:solidFill>
              </a:rPr>
              <a:t>VS.</a:t>
            </a:r>
          </a:p>
        </p:txBody>
      </p:sp>
      <p:sp>
        <p:nvSpPr>
          <p:cNvPr id="3" name="Slide Number Placeholder 2">
            <a:extLst>
              <a:ext uri="{FF2B5EF4-FFF2-40B4-BE49-F238E27FC236}">
                <a16:creationId xmlns:a16="http://schemas.microsoft.com/office/drawing/2014/main" id="{E2338CB6-7B80-42D0-AAD5-51F28333FC97}"/>
              </a:ext>
            </a:extLst>
          </p:cNvPr>
          <p:cNvSpPr>
            <a:spLocks noGrp="1"/>
          </p:cNvSpPr>
          <p:nvPr>
            <p:ph type="sldNum" sz="quarter" idx="12"/>
          </p:nvPr>
        </p:nvSpPr>
        <p:spPr/>
        <p:txBody>
          <a:bodyPr/>
          <a:lstStyle/>
          <a:p>
            <a:fld id="{B311205A-2B12-4C3C-9B44-D13403EC63C4}" type="slidenum">
              <a:rPr lang="en-US" smtClean="0"/>
              <a:t>8</a:t>
            </a:fld>
            <a:endParaRPr lang="en-US"/>
          </a:p>
        </p:txBody>
      </p:sp>
    </p:spTree>
    <p:extLst>
      <p:ext uri="{BB962C8B-B14F-4D97-AF65-F5344CB8AC3E}">
        <p14:creationId xmlns:p14="http://schemas.microsoft.com/office/powerpoint/2010/main" val="17997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r>
              <a:rPr lang="en-US" b="1" dirty="0">
                <a:solidFill>
                  <a:schemeClr val="bg1"/>
                </a:solidFill>
              </a:rPr>
              <a:t>Fatalities by Time of Day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9</a:t>
            </a:fld>
            <a:endParaRPr lang="en-US"/>
          </a:p>
        </p:txBody>
      </p:sp>
      <p:pic>
        <p:nvPicPr>
          <p:cNvPr id="13" name="Picture 12">
            <a:extLst>
              <a:ext uri="{FF2B5EF4-FFF2-40B4-BE49-F238E27FC236}">
                <a16:creationId xmlns:a16="http://schemas.microsoft.com/office/drawing/2014/main" id="{95C04451-F835-4415-98C3-E93E562E3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0509" y="2244293"/>
            <a:ext cx="5938614" cy="3984335"/>
          </a:xfrm>
          <a:prstGeom prst="rect">
            <a:avLst/>
          </a:prstGeom>
        </p:spPr>
      </p:pic>
    </p:spTree>
    <p:extLst>
      <p:ext uri="{BB962C8B-B14F-4D97-AF65-F5344CB8AC3E}">
        <p14:creationId xmlns:p14="http://schemas.microsoft.com/office/powerpoint/2010/main" val="3622212361"/>
      </p:ext>
    </p:extLst>
  </p:cSld>
  <p:clrMapOvr>
    <a:masterClrMapping/>
  </p:clrMapOvr>
</p:sld>
</file>

<file path=ppt/theme/theme1.xml><?xml version="1.0" encoding="utf-8"?>
<a:theme xmlns:a="http://schemas.openxmlformats.org/drawingml/2006/main" name="160409-bicycl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160409-bicycle-template-16x9</Template>
  <TotalTime>338</TotalTime>
  <Words>531</Words>
  <Application>Microsoft Office PowerPoint</Application>
  <PresentationFormat>Widescreen</PresentationFormat>
  <Paragraphs>174</Paragraphs>
  <Slides>16</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160409-bicycle-template-16x9</vt:lpstr>
      <vt:lpstr>US Bicyclist Fatalities</vt:lpstr>
      <vt:lpstr>Data Set</vt:lpstr>
      <vt:lpstr>PowerPoint Presentation</vt:lpstr>
      <vt:lpstr>PowerPoint Presentation</vt:lpstr>
      <vt:lpstr>Data Fields of Interest</vt:lpstr>
      <vt:lpstr>General Information on Data</vt:lpstr>
      <vt:lpstr>Fatalities by State </vt:lpstr>
      <vt:lpstr>Fatalities by State – Top 5 </vt:lpstr>
      <vt:lpstr>Fatalities by Time of Day </vt:lpstr>
      <vt:lpstr>Fatalities by Day of the Week </vt:lpstr>
      <vt:lpstr>Fatalities by Time of Day, Type of Location, and Bicycle Direction </vt:lpstr>
      <vt:lpstr>Crash Type Analysis</vt:lpstr>
      <vt:lpstr>Weather</vt:lpstr>
      <vt:lpstr>Drunk Driving</vt:lpstr>
      <vt:lpstr>Key 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Bicycle Fatalities</dc:title>
  <dc:creator>Jodie Carlson</dc:creator>
  <cp:lastModifiedBy>Adams Melanie A</cp:lastModifiedBy>
  <cp:revision>27</cp:revision>
  <dcterms:created xsi:type="dcterms:W3CDTF">2019-10-24T02:16:29Z</dcterms:created>
  <dcterms:modified xsi:type="dcterms:W3CDTF">2019-11-01T03:44:30Z</dcterms:modified>
</cp:coreProperties>
</file>