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63" r:id="rId3"/>
    <p:sldId id="257" r:id="rId4"/>
    <p:sldId id="258" r:id="rId5"/>
    <p:sldId id="260" r:id="rId6"/>
    <p:sldId id="264" r:id="rId7"/>
    <p:sldId id="261" r:id="rId8"/>
    <p:sldId id="267" r:id="rId9"/>
    <p:sldId id="269"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die Carlson" initials="JC" lastIdx="3" clrIdx="0">
    <p:extLst>
      <p:ext uri="{19B8F6BF-5375-455C-9EA6-DF929625EA0E}">
        <p15:presenceInfo xmlns:p15="http://schemas.microsoft.com/office/powerpoint/2012/main" userId="6df1db9b76b230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83230" autoAdjust="0"/>
  </p:normalViewPr>
  <p:slideViewPr>
    <p:cSldViewPr snapToGrid="0">
      <p:cViewPr varScale="1">
        <p:scale>
          <a:sx n="70" d="100"/>
          <a:sy n="70" d="100"/>
        </p:scale>
        <p:origin x="5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0T22:35:49.704" idx="3">
    <p:pos x="10" y="10"/>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30T21:15:42.027" idx="1">
    <p:pos x="10" y="10"/>
    <p:text>Should we add a table that would show the fatalities as a percentage of population?  Would be fairly small percentages but would be easier to compare across states</p:text>
    <p:extLst>
      <p:ext uri="{C676402C-5697-4E1C-873F-D02D1690AC5C}">
        <p15:threadingInfo xmlns:p15="http://schemas.microsoft.com/office/powerpoint/2012/main" timeZoneBias="300"/>
      </p:ext>
    </p:extLst>
  </p:cm>
  <p:cm authorId="1" dt="2019-10-30T22:34:45.916" idx="2">
    <p:pos x="106" y="106"/>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weather be another to look at?  </a:t>
            </a:r>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5</a:t>
            </a:fld>
            <a:endParaRPr lang="en-US"/>
          </a:p>
        </p:txBody>
      </p:sp>
    </p:spTree>
    <p:extLst>
      <p:ext uri="{BB962C8B-B14F-4D97-AF65-F5344CB8AC3E}">
        <p14:creationId xmlns:p14="http://schemas.microsoft.com/office/powerpoint/2010/main" val="2514645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features most used</a:t>
            </a:r>
          </a:p>
        </p:txBody>
      </p:sp>
      <p:sp>
        <p:nvSpPr>
          <p:cNvPr id="4" name="Slide Number Placeholder 3"/>
          <p:cNvSpPr>
            <a:spLocks noGrp="1"/>
          </p:cNvSpPr>
          <p:nvPr>
            <p:ph type="sldNum" sz="quarter" idx="5"/>
          </p:nvPr>
        </p:nvSpPr>
        <p:spPr/>
        <p:txBody>
          <a:bodyPr/>
          <a:lstStyle/>
          <a:p>
            <a:fld id="{265EB43F-5B02-4A39-ABA6-1416420AA7A8}" type="slidenum">
              <a:rPr lang="en-US" smtClean="0"/>
              <a:t>6</a:t>
            </a:fld>
            <a:endParaRPr lang="en-US"/>
          </a:p>
        </p:txBody>
      </p:sp>
    </p:spTree>
    <p:extLst>
      <p:ext uri="{BB962C8B-B14F-4D97-AF65-F5344CB8AC3E}">
        <p14:creationId xmlns:p14="http://schemas.microsoft.com/office/powerpoint/2010/main" val="136313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presenting, can share the times that correspond to each.  Shows highest number during 3-6pm (ties in with hypothesis of more during evening rush hour window, which is generally around 4-6pm)</a:t>
            </a:r>
          </a:p>
        </p:txBody>
      </p:sp>
      <p:sp>
        <p:nvSpPr>
          <p:cNvPr id="4" name="Slide Number Placeholder 3"/>
          <p:cNvSpPr>
            <a:spLocks noGrp="1"/>
          </p:cNvSpPr>
          <p:nvPr>
            <p:ph type="sldNum" sz="quarter" idx="5"/>
          </p:nvPr>
        </p:nvSpPr>
        <p:spPr/>
        <p:txBody>
          <a:bodyPr/>
          <a:lstStyle/>
          <a:p>
            <a:fld id="{265EB43F-5B02-4A39-ABA6-1416420AA7A8}" type="slidenum">
              <a:rPr lang="en-US" smtClean="0"/>
              <a:t>8</a:t>
            </a:fld>
            <a:endParaRPr lang="en-US"/>
          </a:p>
        </p:txBody>
      </p:sp>
    </p:spTree>
    <p:extLst>
      <p:ext uri="{BB962C8B-B14F-4D97-AF65-F5344CB8AC3E}">
        <p14:creationId xmlns:p14="http://schemas.microsoft.com/office/powerpoint/2010/main" val="342818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9</a:t>
            </a:fld>
            <a:endParaRPr lang="en-US"/>
          </a:p>
        </p:txBody>
      </p:sp>
    </p:spTree>
    <p:extLst>
      <p:ext uri="{BB962C8B-B14F-4D97-AF65-F5344CB8AC3E}">
        <p14:creationId xmlns:p14="http://schemas.microsoft.com/office/powerpoint/2010/main" val="377945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higher numbers in urban areas and many more when the bicycle is traveling the same direction as traffic</a:t>
            </a:r>
          </a:p>
        </p:txBody>
      </p:sp>
      <p:sp>
        <p:nvSpPr>
          <p:cNvPr id="4" name="Slide Number Placeholder 3"/>
          <p:cNvSpPr>
            <a:spLocks noGrp="1"/>
          </p:cNvSpPr>
          <p:nvPr>
            <p:ph type="sldNum" sz="quarter" idx="5"/>
          </p:nvPr>
        </p:nvSpPr>
        <p:spPr/>
        <p:txBody>
          <a:bodyPr/>
          <a:lstStyle/>
          <a:p>
            <a:fld id="{265EB43F-5B02-4A39-ABA6-1416420AA7A8}" type="slidenum">
              <a:rPr lang="en-US" smtClean="0"/>
              <a:t>10</a:t>
            </a:fld>
            <a:endParaRPr lang="en-US"/>
          </a:p>
        </p:txBody>
      </p:sp>
    </p:spTree>
    <p:extLst>
      <p:ext uri="{BB962C8B-B14F-4D97-AF65-F5344CB8AC3E}">
        <p14:creationId xmlns:p14="http://schemas.microsoft.com/office/powerpoint/2010/main" val="4041506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correlates with our hypothesis that more urban areas are susceptible to bicycle crashes. </a:t>
            </a:r>
          </a:p>
        </p:txBody>
      </p:sp>
      <p:sp>
        <p:nvSpPr>
          <p:cNvPr id="4" name="Slide Number Placeholder 3"/>
          <p:cNvSpPr>
            <a:spLocks noGrp="1"/>
          </p:cNvSpPr>
          <p:nvPr>
            <p:ph type="sldNum" sz="quarter" idx="5"/>
          </p:nvPr>
        </p:nvSpPr>
        <p:spPr/>
        <p:txBody>
          <a:bodyPr/>
          <a:lstStyle/>
          <a:p>
            <a:fld id="{265EB43F-5B02-4A39-ABA6-1416420AA7A8}" type="slidenum">
              <a:rPr lang="en-US" smtClean="0"/>
              <a:t>12</a:t>
            </a:fld>
            <a:endParaRPr lang="en-US"/>
          </a:p>
        </p:txBody>
      </p:sp>
    </p:spTree>
    <p:extLst>
      <p:ext uri="{BB962C8B-B14F-4D97-AF65-F5344CB8AC3E}">
        <p14:creationId xmlns:p14="http://schemas.microsoft.com/office/powerpoint/2010/main" val="296986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6DD37-AE77-4A24-A83C-05583D2B8C88}"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32C68B-169C-479B-9A17-0A2AF842FAAC}" type="datetime1">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B0407-AEE4-4259-8381-21DAB1D2FF93}"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AD53B-37AA-46F3-99FC-2E4476D7DD44}"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A3CBB-F610-4336-823E-FC1C265828A0}"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BB07-576F-4BA3-A167-A5A98217311E}"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55530-147D-4EFF-874D-08517F6DB52E}"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20DC1B-6253-4ED9-B321-047E0833500E}" type="datetime1">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FF38B-4F80-4CF6-8014-B3FFF4DFC5CC}" type="datetime1">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BFCC94-49A1-4693-8B41-3D65FDE0B3EB}" type="datetime1">
              <a:rPr lang="en-US" smtClean="0"/>
              <a:t>10/30/2019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B58AA-4066-4292-859C-4BA88DA30E3D}" type="datetime1">
              <a:rPr lang="en-US" smtClean="0"/>
              <a:t>10/30/2019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A3C07BB-1F27-496C-BA91-E46B3617BB65}" type="datetime1">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2DA178-7FD6-4637-AC4E-92A1EA97F47D}" type="datetime1">
              <a:rPr lang="en-US" smtClean="0"/>
              <a:t>10/30/2019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a:t>
            </a:r>
            <a:r>
              <a:rPr lang="en-US" sz="2800" dirty="0" err="1">
                <a:solidFill>
                  <a:schemeClr val="tx2"/>
                </a:solidFill>
                <a:effectLst>
                  <a:outerShdw blurRad="38100" dist="38100" dir="2700000" algn="tl">
                    <a:srgbClr val="000000">
                      <a:alpha val="43137"/>
                    </a:srgbClr>
                  </a:outerShdw>
                </a:effectLst>
              </a:rPr>
              <a:t>Etten</a:t>
            </a:r>
            <a:r>
              <a:rPr lang="en-US" sz="2800" dirty="0">
                <a:solidFill>
                  <a:schemeClr val="tx2"/>
                </a:solidFill>
                <a:effectLst>
                  <a:outerShdw blurRad="38100" dist="38100" dir="2700000" algn="tl">
                    <a:srgbClr val="000000">
                      <a:alpha val="43137"/>
                    </a:srgbClr>
                  </a:outerShdw>
                </a:effectLst>
              </a:rPr>
              <a:t>, </a:t>
            </a:r>
            <a:r>
              <a:rPr lang="en-US" sz="2800" dirty="0" err="1">
                <a:solidFill>
                  <a:schemeClr val="tx2"/>
                </a:solidFill>
                <a:effectLst>
                  <a:outerShdw blurRad="38100" dist="38100" dir="2700000" algn="tl">
                    <a:srgbClr val="000000">
                      <a:alpha val="43137"/>
                    </a:srgbClr>
                  </a:outerShdw>
                </a:effectLst>
              </a:rPr>
              <a:t>Norean</a:t>
            </a:r>
            <a:r>
              <a:rPr lang="en-US" sz="2800" dirty="0">
                <a:solidFill>
                  <a:schemeClr val="tx2"/>
                </a:solidFill>
                <a:effectLst>
                  <a:outerShdw blurRad="38100" dist="38100" dir="2700000" algn="tl">
                    <a:srgbClr val="000000">
                      <a:alpha val="43137"/>
                    </a:srgbClr>
                  </a:outerShdw>
                </a:effectLst>
              </a:rPr>
              <a:t>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Type of Location, and Bicycle Direction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10</a:t>
            </a:fld>
            <a:endParaRPr lang="en-US"/>
          </a:p>
        </p:txBody>
      </p:sp>
      <p:pic>
        <p:nvPicPr>
          <p:cNvPr id="5" name="Picture 4">
            <a:extLst>
              <a:ext uri="{FF2B5EF4-FFF2-40B4-BE49-F238E27FC236}">
                <a16:creationId xmlns:a16="http://schemas.microsoft.com/office/drawing/2014/main" id="{7981F09E-06F1-48AD-84DE-0EB872405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235" y="2272819"/>
            <a:ext cx="6106830" cy="4083532"/>
          </a:xfrm>
          <a:prstGeom prst="rect">
            <a:avLst/>
          </a:prstGeom>
        </p:spPr>
      </p:pic>
    </p:spTree>
    <p:extLst>
      <p:ext uri="{BB962C8B-B14F-4D97-AF65-F5344CB8AC3E}">
        <p14:creationId xmlns:p14="http://schemas.microsoft.com/office/powerpoint/2010/main" val="34149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a:t>
            </a:r>
          </a:p>
        </p:txBody>
      </p:sp>
      <p:pic>
        <p:nvPicPr>
          <p:cNvPr id="1026" name="Picture 2" descr="https://lh4.googleusercontent.com/TR80tTavajTR5l5HZFPpeQToG8GiwLy3g3vK6jALXhimVAlDXsQwfn4jE8dPreMeHXnTS5YYlX-69Xeczxq7IBhrRjs3QZNv9I5n67QLHtWkrck4dgpGm9E1MT76NH73pRns6wHPcpA">
            <a:extLst>
              <a:ext uri="{FF2B5EF4-FFF2-40B4-BE49-F238E27FC236}">
                <a16:creationId xmlns:a16="http://schemas.microsoft.com/office/drawing/2014/main" id="{DB4CAA88-7F7F-4B77-B717-8D2374DB8DC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5978" b="16021"/>
          <a:stretch/>
        </p:blipFill>
        <p:spPr bwMode="auto">
          <a:xfrm>
            <a:off x="3822192" y="2247538"/>
            <a:ext cx="7618462" cy="37875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8F9B355-27C6-48BD-82EA-3D42637D79D2}"/>
              </a:ext>
            </a:extLst>
          </p:cNvPr>
          <p:cNvSpPr>
            <a:spLocks noGrp="1"/>
          </p:cNvSpPr>
          <p:nvPr>
            <p:ph type="sldNum" sz="quarter" idx="12"/>
          </p:nvPr>
        </p:nvSpPr>
        <p:spPr/>
        <p:txBody>
          <a:bodyPr/>
          <a:lstStyle/>
          <a:p>
            <a:fld id="{B311205A-2B12-4C3C-9B44-D13403EC63C4}" type="slidenum">
              <a:rPr lang="en-US" smtClean="0"/>
              <a:t>11</a:t>
            </a:fld>
            <a:endParaRPr lang="en-US"/>
          </a:p>
        </p:txBody>
      </p:sp>
    </p:spTree>
    <p:extLst>
      <p:ext uri="{BB962C8B-B14F-4D97-AF65-F5344CB8AC3E}">
        <p14:creationId xmlns:p14="http://schemas.microsoft.com/office/powerpoint/2010/main" val="103167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 Top 5	</a:t>
            </a:r>
          </a:p>
        </p:txBody>
      </p:sp>
      <p:graphicFrame>
        <p:nvGraphicFramePr>
          <p:cNvPr id="4" name="Content Placeholder 3">
            <a:extLst>
              <a:ext uri="{FF2B5EF4-FFF2-40B4-BE49-F238E27FC236}">
                <a16:creationId xmlns:a16="http://schemas.microsoft.com/office/drawing/2014/main" id="{2C19FFBA-98BC-436F-BBA1-E651FF3AFE0D}"/>
              </a:ext>
            </a:extLst>
          </p:cNvPr>
          <p:cNvGraphicFramePr>
            <a:graphicFrameLocks noGrp="1"/>
          </p:cNvGraphicFramePr>
          <p:nvPr>
            <p:ph idx="1"/>
            <p:extLst>
              <p:ext uri="{D42A27DB-BD31-4B8C-83A1-F6EECF244321}">
                <p14:modId xmlns:p14="http://schemas.microsoft.com/office/powerpoint/2010/main" val="114573082"/>
              </p:ext>
            </p:extLst>
          </p:nvPr>
        </p:nvGraphicFramePr>
        <p:xfrm>
          <a:off x="3418586"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t>State</a:t>
                      </a:r>
                    </a:p>
                  </a:txBody>
                  <a:tcPr>
                    <a:solidFill>
                      <a:srgbClr val="D1FF00"/>
                    </a:solidFill>
                  </a:tcPr>
                </a:tc>
                <a:tc>
                  <a:txBody>
                    <a:bodyPr/>
                    <a:lstStyle/>
                    <a:p>
                      <a:r>
                        <a:rPr lang="en-US" sz="1600" dirty="0"/>
                        <a:t>Number of Fatalities in Data</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124</a:t>
                      </a:r>
                    </a:p>
                  </a:txBody>
                  <a:tcPr/>
                </a:tc>
                <a:extLst>
                  <a:ext uri="{0D108BD9-81ED-4DB2-BD59-A6C34878D82A}">
                    <a16:rowId xmlns:a16="http://schemas.microsoft.com/office/drawing/2014/main" val="1302391072"/>
                  </a:ext>
                </a:extLst>
              </a:tr>
              <a:tr h="370840">
                <a:tc>
                  <a:txBody>
                    <a:bodyPr/>
                    <a:lstStyle/>
                    <a:p>
                      <a:r>
                        <a:rPr lang="en-US" dirty="0"/>
                        <a:t>Florida</a:t>
                      </a:r>
                    </a:p>
                  </a:txBody>
                  <a:tcPr/>
                </a:tc>
                <a:tc>
                  <a:txBody>
                    <a:bodyPr/>
                    <a:lstStyle/>
                    <a:p>
                      <a:r>
                        <a:rPr lang="en-US" dirty="0"/>
                        <a:t>119</a:t>
                      </a:r>
                    </a:p>
                  </a:txBody>
                  <a:tcPr/>
                </a:tc>
                <a:extLst>
                  <a:ext uri="{0D108BD9-81ED-4DB2-BD59-A6C34878D82A}">
                    <a16:rowId xmlns:a16="http://schemas.microsoft.com/office/drawing/2014/main" val="1842595682"/>
                  </a:ext>
                </a:extLst>
              </a:tr>
              <a:tr h="370840">
                <a:tc>
                  <a:txBody>
                    <a:bodyPr/>
                    <a:lstStyle/>
                    <a:p>
                      <a:r>
                        <a:rPr lang="en-US" dirty="0"/>
                        <a:t>Texas</a:t>
                      </a:r>
                    </a:p>
                  </a:txBody>
                  <a:tcPr/>
                </a:tc>
                <a:tc>
                  <a:txBody>
                    <a:bodyPr/>
                    <a:lstStyle/>
                    <a:p>
                      <a:r>
                        <a:rPr lang="en-US" dirty="0"/>
                        <a:t>59</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47</a:t>
                      </a:r>
                    </a:p>
                  </a:txBody>
                  <a:tcPr/>
                </a:tc>
                <a:extLst>
                  <a:ext uri="{0D108BD9-81ED-4DB2-BD59-A6C34878D82A}">
                    <a16:rowId xmlns:a16="http://schemas.microsoft.com/office/drawing/2014/main" val="4075301972"/>
                  </a:ext>
                </a:extLst>
              </a:tr>
              <a:tr h="370840">
                <a:tc>
                  <a:txBody>
                    <a:bodyPr/>
                    <a:lstStyle/>
                    <a:p>
                      <a:r>
                        <a:rPr lang="en-US" dirty="0"/>
                        <a:t>Arizona</a:t>
                      </a:r>
                    </a:p>
                  </a:txBody>
                  <a:tcPr/>
                </a:tc>
                <a:tc>
                  <a:txBody>
                    <a:bodyPr/>
                    <a:lstStyle/>
                    <a:p>
                      <a:r>
                        <a:rPr lang="en-US" dirty="0"/>
                        <a:t>33</a:t>
                      </a:r>
                    </a:p>
                  </a:txBody>
                  <a:tcPr/>
                </a:tc>
                <a:extLst>
                  <a:ext uri="{0D108BD9-81ED-4DB2-BD59-A6C34878D82A}">
                    <a16:rowId xmlns:a16="http://schemas.microsoft.com/office/drawing/2014/main" val="1997806999"/>
                  </a:ext>
                </a:extLst>
              </a:tr>
            </a:tbl>
          </a:graphicData>
        </a:graphic>
      </p:graphicFrame>
      <p:graphicFrame>
        <p:nvGraphicFramePr>
          <p:cNvPr id="6" name="Content Placeholder 3">
            <a:extLst>
              <a:ext uri="{FF2B5EF4-FFF2-40B4-BE49-F238E27FC236}">
                <a16:creationId xmlns:a16="http://schemas.microsoft.com/office/drawing/2014/main" id="{B6A18B74-3D02-4E44-AD3F-A164FB9F663C}"/>
              </a:ext>
            </a:extLst>
          </p:cNvPr>
          <p:cNvGraphicFramePr>
            <a:graphicFrameLocks/>
          </p:cNvGraphicFramePr>
          <p:nvPr>
            <p:extLst>
              <p:ext uri="{D42A27DB-BD31-4B8C-83A1-F6EECF244321}">
                <p14:modId xmlns:p14="http://schemas.microsoft.com/office/powerpoint/2010/main" val="1924585805"/>
              </p:ext>
            </p:extLst>
          </p:nvPr>
        </p:nvGraphicFramePr>
        <p:xfrm>
          <a:off x="8106410" y="2908681"/>
          <a:ext cx="3741166" cy="265684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t>State</a:t>
                      </a:r>
                    </a:p>
                  </a:txBody>
                  <a:tcPr>
                    <a:solidFill>
                      <a:srgbClr val="D1FF00"/>
                    </a:solidFill>
                  </a:tcPr>
                </a:tc>
                <a:tc>
                  <a:txBody>
                    <a:bodyPr/>
                    <a:lstStyle/>
                    <a:p>
                      <a:r>
                        <a:rPr lang="en-US" sz="1600" dirty="0"/>
                        <a:t>Population</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39.7 M</a:t>
                      </a:r>
                    </a:p>
                  </a:txBody>
                  <a:tcPr/>
                </a:tc>
                <a:extLst>
                  <a:ext uri="{0D108BD9-81ED-4DB2-BD59-A6C34878D82A}">
                    <a16:rowId xmlns:a16="http://schemas.microsoft.com/office/drawing/2014/main" val="1302391072"/>
                  </a:ext>
                </a:extLst>
              </a:tr>
              <a:tr h="370840">
                <a:tc>
                  <a:txBody>
                    <a:bodyPr/>
                    <a:lstStyle/>
                    <a:p>
                      <a:r>
                        <a:rPr lang="en-US" dirty="0"/>
                        <a:t>Texas</a:t>
                      </a:r>
                    </a:p>
                  </a:txBody>
                  <a:tcPr/>
                </a:tc>
                <a:tc>
                  <a:txBody>
                    <a:bodyPr/>
                    <a:lstStyle/>
                    <a:p>
                      <a:r>
                        <a:rPr lang="en-US" dirty="0"/>
                        <a:t>29.0 M</a:t>
                      </a:r>
                    </a:p>
                  </a:txBody>
                  <a:tcPr/>
                </a:tc>
                <a:extLst>
                  <a:ext uri="{0D108BD9-81ED-4DB2-BD59-A6C34878D82A}">
                    <a16:rowId xmlns:a16="http://schemas.microsoft.com/office/drawing/2014/main" val="1842595682"/>
                  </a:ext>
                </a:extLst>
              </a:tr>
              <a:tr h="370840">
                <a:tc>
                  <a:txBody>
                    <a:bodyPr/>
                    <a:lstStyle/>
                    <a:p>
                      <a:r>
                        <a:rPr lang="en-US" dirty="0"/>
                        <a:t>Florida</a:t>
                      </a:r>
                    </a:p>
                  </a:txBody>
                  <a:tcPr/>
                </a:tc>
                <a:tc>
                  <a:txBody>
                    <a:bodyPr/>
                    <a:lstStyle/>
                    <a:p>
                      <a:r>
                        <a:rPr lang="en-US" dirty="0"/>
                        <a:t>21.6 M</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19.5 M</a:t>
                      </a:r>
                    </a:p>
                  </a:txBody>
                  <a:tcPr/>
                </a:tc>
                <a:extLst>
                  <a:ext uri="{0D108BD9-81ED-4DB2-BD59-A6C34878D82A}">
                    <a16:rowId xmlns:a16="http://schemas.microsoft.com/office/drawing/2014/main" val="4075301972"/>
                  </a:ext>
                </a:extLst>
              </a:tr>
              <a:tr h="370840">
                <a:tc>
                  <a:txBody>
                    <a:bodyPr/>
                    <a:lstStyle/>
                    <a:p>
                      <a:r>
                        <a:rPr lang="en-US" dirty="0"/>
                        <a:t>Pennsylvania</a:t>
                      </a:r>
                    </a:p>
                  </a:txBody>
                  <a:tcPr/>
                </a:tc>
                <a:tc>
                  <a:txBody>
                    <a:bodyPr/>
                    <a:lstStyle/>
                    <a:p>
                      <a:r>
                        <a:rPr lang="en-US" dirty="0"/>
                        <a:t>12.8 M</a:t>
                      </a:r>
                    </a:p>
                  </a:txBody>
                  <a:tcPr/>
                </a:tc>
                <a:extLst>
                  <a:ext uri="{0D108BD9-81ED-4DB2-BD59-A6C34878D82A}">
                    <a16:rowId xmlns:a16="http://schemas.microsoft.com/office/drawing/2014/main" val="1997806999"/>
                  </a:ext>
                </a:extLst>
              </a:tr>
            </a:tbl>
          </a:graphicData>
        </a:graphic>
      </p:graphicFrame>
      <p:sp>
        <p:nvSpPr>
          <p:cNvPr id="5" name="TextBox 4">
            <a:extLst>
              <a:ext uri="{FF2B5EF4-FFF2-40B4-BE49-F238E27FC236}">
                <a16:creationId xmlns:a16="http://schemas.microsoft.com/office/drawing/2014/main" id="{E9DB884D-A759-43AB-8A56-07CFD217C000}"/>
              </a:ext>
            </a:extLst>
          </p:cNvPr>
          <p:cNvSpPr txBox="1"/>
          <p:nvPr/>
        </p:nvSpPr>
        <p:spPr>
          <a:xfrm>
            <a:off x="7315200" y="4096512"/>
            <a:ext cx="478272" cy="369332"/>
          </a:xfrm>
          <a:prstGeom prst="rect">
            <a:avLst/>
          </a:prstGeom>
          <a:noFill/>
        </p:spPr>
        <p:txBody>
          <a:bodyPr wrap="none" rtlCol="0">
            <a:spAutoFit/>
          </a:bodyPr>
          <a:lstStyle/>
          <a:p>
            <a:r>
              <a:rPr lang="en-US" dirty="0">
                <a:solidFill>
                  <a:schemeClr val="bg1"/>
                </a:solidFill>
              </a:rPr>
              <a:t>VS.</a:t>
            </a:r>
          </a:p>
        </p:txBody>
      </p:sp>
      <p:sp>
        <p:nvSpPr>
          <p:cNvPr id="3" name="Slide Number Placeholder 2">
            <a:extLst>
              <a:ext uri="{FF2B5EF4-FFF2-40B4-BE49-F238E27FC236}">
                <a16:creationId xmlns:a16="http://schemas.microsoft.com/office/drawing/2014/main" id="{E2338CB6-7B80-42D0-AAD5-51F28333FC97}"/>
              </a:ext>
            </a:extLst>
          </p:cNvPr>
          <p:cNvSpPr>
            <a:spLocks noGrp="1"/>
          </p:cNvSpPr>
          <p:nvPr>
            <p:ph type="sldNum" sz="quarter" idx="12"/>
          </p:nvPr>
        </p:nvSpPr>
        <p:spPr/>
        <p:txBody>
          <a:bodyPr/>
          <a:lstStyle/>
          <a:p>
            <a:fld id="{B311205A-2B12-4C3C-9B44-D13403EC63C4}" type="slidenum">
              <a:rPr lang="en-US" smtClean="0"/>
              <a:t>12</a:t>
            </a:fld>
            <a:endParaRPr lang="en-US"/>
          </a:p>
        </p:txBody>
      </p:sp>
    </p:spTree>
    <p:extLst>
      <p:ext uri="{BB962C8B-B14F-4D97-AF65-F5344CB8AC3E}">
        <p14:creationId xmlns:p14="http://schemas.microsoft.com/office/powerpoint/2010/main" val="17997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a:xfrm>
            <a:off x="598621" y="258894"/>
            <a:ext cx="10994760" cy="985720"/>
          </a:xfrm>
        </p:spPr>
        <p:txBody>
          <a:bodyPr/>
          <a:lstStyle/>
          <a:p>
            <a:r>
              <a:rPr lang="en-US" b="1" dirty="0">
                <a:solidFill>
                  <a:schemeClr val="bg1"/>
                </a:solidFill>
              </a:rPr>
              <a:t>Data Set</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
        <p:nvSpPr>
          <p:cNvPr id="4" name="Slide Number Placeholder 3">
            <a:extLst>
              <a:ext uri="{FF2B5EF4-FFF2-40B4-BE49-F238E27FC236}">
                <a16:creationId xmlns:a16="http://schemas.microsoft.com/office/drawing/2014/main" id="{BF11A3B3-0F17-4CDF-9FE3-0E8229BC9810}"/>
              </a:ext>
            </a:extLst>
          </p:cNvPr>
          <p:cNvSpPr>
            <a:spLocks noGrp="1"/>
          </p:cNvSpPr>
          <p:nvPr>
            <p:ph type="sldNum" sz="quarter" idx="12"/>
          </p:nvPr>
        </p:nvSpPr>
        <p:spPr/>
        <p:txBody>
          <a:bodyPr/>
          <a:lstStyle/>
          <a:p>
            <a:fld id="{B311205A-2B12-4C3C-9B44-D13403EC63C4}" type="slidenum">
              <a:rPr lang="en-US" smtClean="0"/>
              <a:t>2</a:t>
            </a:fld>
            <a:endParaRPr lang="en-US"/>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
        <p:nvSpPr>
          <p:cNvPr id="2" name="Slide Number Placeholder 1">
            <a:extLst>
              <a:ext uri="{FF2B5EF4-FFF2-40B4-BE49-F238E27FC236}">
                <a16:creationId xmlns:a16="http://schemas.microsoft.com/office/drawing/2014/main" id="{2A6CB1EC-DF59-48B0-9A3D-CF71D27D5CDF}"/>
              </a:ext>
            </a:extLst>
          </p:cNvPr>
          <p:cNvSpPr>
            <a:spLocks noGrp="1"/>
          </p:cNvSpPr>
          <p:nvPr>
            <p:ph type="sldNum" sz="quarter" idx="12"/>
          </p:nvPr>
        </p:nvSpPr>
        <p:spPr/>
        <p:txBody>
          <a:bodyPr/>
          <a:lstStyle/>
          <a:p>
            <a:fld id="{B311205A-2B12-4C3C-9B44-D13403EC63C4}" type="slidenum">
              <a:rPr lang="en-US" smtClean="0"/>
              <a:t>3</a:t>
            </a:fld>
            <a:endParaRPr lang="en-US"/>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normAutofit lnSpcReduction="10000"/>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a:p>
            <a:r>
              <a:rPr lang="en-US" dirty="0"/>
              <a:t>Weather conditions</a:t>
            </a:r>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
        <p:nvSpPr>
          <p:cNvPr id="2" name="Slide Number Placeholder 1">
            <a:extLst>
              <a:ext uri="{FF2B5EF4-FFF2-40B4-BE49-F238E27FC236}">
                <a16:creationId xmlns:a16="http://schemas.microsoft.com/office/drawing/2014/main" id="{AE8E0642-4C81-41B1-87E7-74CC2BF18443}"/>
              </a:ext>
            </a:extLst>
          </p:cNvPr>
          <p:cNvSpPr>
            <a:spLocks noGrp="1"/>
          </p:cNvSpPr>
          <p:nvPr>
            <p:ph type="sldNum" sz="quarter" idx="12"/>
          </p:nvPr>
        </p:nvSpPr>
        <p:spPr/>
        <p:txBody>
          <a:bodyPr/>
          <a:lstStyle/>
          <a:p>
            <a:fld id="{B311205A-2B12-4C3C-9B44-D13403EC63C4}" type="slidenum">
              <a:rPr lang="en-US" smtClean="0"/>
              <a:t>4</a:t>
            </a:fld>
            <a:endParaRPr lang="en-US"/>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
        <p:nvSpPr>
          <p:cNvPr id="7" name="Slide Number Placeholder 6">
            <a:extLst>
              <a:ext uri="{FF2B5EF4-FFF2-40B4-BE49-F238E27FC236}">
                <a16:creationId xmlns:a16="http://schemas.microsoft.com/office/drawing/2014/main" id="{E7DA6974-5694-4752-9A55-FDFA9F49616E}"/>
              </a:ext>
            </a:extLst>
          </p:cNvPr>
          <p:cNvSpPr>
            <a:spLocks noGrp="1"/>
          </p:cNvSpPr>
          <p:nvPr>
            <p:ph type="sldNum" sz="quarter" idx="12"/>
          </p:nvPr>
        </p:nvSpPr>
        <p:spPr/>
        <p:txBody>
          <a:bodyPr/>
          <a:lstStyle/>
          <a:p>
            <a:fld id="{B311205A-2B12-4C3C-9B44-D13403EC63C4}" type="slidenum">
              <a:rPr lang="en-US" smtClean="0"/>
              <a:t>5</a:t>
            </a:fld>
            <a:endParaRPr lang="en-US"/>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2E51-DE05-44AF-8C1F-9E63FAFD2553}"/>
              </a:ext>
            </a:extLst>
          </p:cNvPr>
          <p:cNvSpPr>
            <a:spLocks noGrp="1"/>
          </p:cNvSpPr>
          <p:nvPr>
            <p:ph type="title"/>
          </p:nvPr>
        </p:nvSpPr>
        <p:spPr>
          <a:xfrm>
            <a:off x="598621" y="252070"/>
            <a:ext cx="10994760" cy="985720"/>
          </a:xfrm>
        </p:spPr>
        <p:txBody>
          <a:bodyPr/>
          <a:lstStyle/>
          <a:p>
            <a:r>
              <a:rPr lang="en-US" b="1" dirty="0">
                <a:solidFill>
                  <a:schemeClr val="bg1"/>
                </a:solidFill>
              </a:rPr>
              <a:t>Data Features Used in Analysis</a:t>
            </a:r>
          </a:p>
        </p:txBody>
      </p:sp>
      <p:sp>
        <p:nvSpPr>
          <p:cNvPr id="3" name="Content Placeholder 2">
            <a:extLst>
              <a:ext uri="{FF2B5EF4-FFF2-40B4-BE49-F238E27FC236}">
                <a16:creationId xmlns:a16="http://schemas.microsoft.com/office/drawing/2014/main" id="{C47EE0DB-F37A-4EA0-9134-3987C265D4B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4C02BC6-CDC9-4419-A168-CAE49CA63F54}"/>
              </a:ext>
            </a:extLst>
          </p:cNvPr>
          <p:cNvSpPr>
            <a:spLocks noGrp="1"/>
          </p:cNvSpPr>
          <p:nvPr>
            <p:ph type="sldNum" sz="quarter" idx="12"/>
          </p:nvPr>
        </p:nvSpPr>
        <p:spPr/>
        <p:txBody>
          <a:bodyPr/>
          <a:lstStyle/>
          <a:p>
            <a:fld id="{B311205A-2B12-4C3C-9B44-D13403EC63C4}" type="slidenum">
              <a:rPr lang="en-US" smtClean="0"/>
              <a:t>6</a:t>
            </a:fld>
            <a:endParaRPr lang="en-US"/>
          </a:p>
        </p:txBody>
      </p:sp>
    </p:spTree>
    <p:extLst>
      <p:ext uri="{BB962C8B-B14F-4D97-AF65-F5344CB8AC3E}">
        <p14:creationId xmlns:p14="http://schemas.microsoft.com/office/powerpoint/2010/main" val="51922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E8DF7D9-06B2-4A83-9A84-1BF7F9DE31B0}"/>
              </a:ext>
            </a:extLst>
          </p:cNvPr>
          <p:cNvSpPr>
            <a:spLocks noGrp="1"/>
          </p:cNvSpPr>
          <p:nvPr>
            <p:ph type="sldNum" sz="quarter" idx="12"/>
          </p:nvPr>
        </p:nvSpPr>
        <p:spPr/>
        <p:txBody>
          <a:bodyPr/>
          <a:lstStyle/>
          <a:p>
            <a:fld id="{B311205A-2B12-4C3C-9B44-D13403EC63C4}" type="slidenum">
              <a:rPr lang="en-US" smtClean="0"/>
              <a:t>7</a:t>
            </a:fld>
            <a:endParaRPr lang="en-US"/>
          </a:p>
        </p:txBody>
      </p:sp>
    </p:spTree>
    <p:extLst>
      <p:ext uri="{BB962C8B-B14F-4D97-AF65-F5344CB8AC3E}">
        <p14:creationId xmlns:p14="http://schemas.microsoft.com/office/powerpoint/2010/main" val="37123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8</a:t>
            </a:fld>
            <a:endParaRPr lang="en-US"/>
          </a:p>
        </p:txBody>
      </p:sp>
      <p:pic>
        <p:nvPicPr>
          <p:cNvPr id="13" name="Picture 12">
            <a:extLst>
              <a:ext uri="{FF2B5EF4-FFF2-40B4-BE49-F238E27FC236}">
                <a16:creationId xmlns:a16="http://schemas.microsoft.com/office/drawing/2014/main" id="{95C04451-F835-4415-98C3-E93E562E3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509" y="2244293"/>
            <a:ext cx="5938614" cy="3984335"/>
          </a:xfrm>
          <a:prstGeom prst="rect">
            <a:avLst/>
          </a:prstGeom>
        </p:spPr>
      </p:pic>
    </p:spTree>
    <p:extLst>
      <p:ext uri="{BB962C8B-B14F-4D97-AF65-F5344CB8AC3E}">
        <p14:creationId xmlns:p14="http://schemas.microsoft.com/office/powerpoint/2010/main" val="362221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Day of the Week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9</a:t>
            </a:fld>
            <a:endParaRPr lang="en-US"/>
          </a:p>
        </p:txBody>
      </p:sp>
      <p:pic>
        <p:nvPicPr>
          <p:cNvPr id="5" name="Picture 4">
            <a:extLst>
              <a:ext uri="{FF2B5EF4-FFF2-40B4-BE49-F238E27FC236}">
                <a16:creationId xmlns:a16="http://schemas.microsoft.com/office/drawing/2014/main" id="{EEF1418D-6F92-4CB9-A765-95D6A1F31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836" y="2261661"/>
            <a:ext cx="6109211" cy="4094690"/>
          </a:xfrm>
          <a:prstGeom prst="rect">
            <a:avLst/>
          </a:prstGeom>
        </p:spPr>
      </p:pic>
    </p:spTree>
    <p:extLst>
      <p:ext uri="{BB962C8B-B14F-4D97-AF65-F5344CB8AC3E}">
        <p14:creationId xmlns:p14="http://schemas.microsoft.com/office/powerpoint/2010/main" val="3089322612"/>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160409-bicycle-template-16x9</Template>
  <TotalTime>142</TotalTime>
  <Words>469</Words>
  <Application>Microsoft Office PowerPoint</Application>
  <PresentationFormat>Widescreen</PresentationFormat>
  <Paragraphs>123</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160409-bicycle-template-16x9</vt:lpstr>
      <vt:lpstr>US Bicyclist Fatalities</vt:lpstr>
      <vt:lpstr>Data Set</vt:lpstr>
      <vt:lpstr>PowerPoint Presentation</vt:lpstr>
      <vt:lpstr>PowerPoint Presentation</vt:lpstr>
      <vt:lpstr>Data Fields of Interest</vt:lpstr>
      <vt:lpstr>Data Features Used in Analysis</vt:lpstr>
      <vt:lpstr>Key Findings</vt:lpstr>
      <vt:lpstr>Fatalities by Time of Day </vt:lpstr>
      <vt:lpstr>Fatalities by Day of the Week </vt:lpstr>
      <vt:lpstr>Fatalities by Time of Day, Type of Location, and Bicycle Direction </vt:lpstr>
      <vt:lpstr>Fatalities by State </vt:lpstr>
      <vt:lpstr>Fatalities by State – Top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Jodie Carlson</cp:lastModifiedBy>
  <cp:revision>20</cp:revision>
  <dcterms:created xsi:type="dcterms:W3CDTF">2019-10-24T02:16:29Z</dcterms:created>
  <dcterms:modified xsi:type="dcterms:W3CDTF">2019-10-31T03:36:09Z</dcterms:modified>
</cp:coreProperties>
</file>