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3" r:id="rId3"/>
    <p:sldId id="257" r:id="rId4"/>
    <p:sldId id="258" r:id="rId5"/>
    <p:sldId id="260" r:id="rId6"/>
    <p:sldId id="264" r:id="rId7"/>
    <p:sldId id="261"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94660"/>
  </p:normalViewPr>
  <p:slideViewPr>
    <p:cSldViewPr snapToGrid="0">
      <p:cViewPr varScale="1">
        <p:scale>
          <a:sx n="105" d="100"/>
          <a:sy n="105" d="100"/>
        </p:scale>
        <p:origin x="7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weather be another to look at?  Use of helmet (if that is in our dataset – I wasn’t quickly seeing it)</a:t>
            </a:r>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features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136313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296986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D54D437-38F9-4602-9571-28821A5CC1D5}"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D437-38F9-4602-9571-28821A5CC1D5}"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D437-38F9-4602-9571-28821A5CC1D5}"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D437-38F9-4602-9571-28821A5CC1D5}"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54D437-38F9-4602-9571-28821A5CC1D5}"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54D437-38F9-4602-9571-28821A5CC1D5}"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54D437-38F9-4602-9571-28821A5CC1D5}"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4D437-38F9-4602-9571-28821A5CC1D5}"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D54D437-38F9-4602-9571-28821A5CC1D5}"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D54D437-38F9-4602-9571-28821A5CC1D5}" type="datetimeFigureOut">
              <a:rPr lang="en-US" smtClean="0"/>
              <a:t>10/29/2019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a:t>
            </a:r>
            <a:r>
              <a:rPr lang="en-US" sz="2800" dirty="0" err="1">
                <a:solidFill>
                  <a:schemeClr val="tx2"/>
                </a:solidFill>
                <a:effectLst>
                  <a:outerShdw blurRad="38100" dist="38100" dir="2700000" algn="tl">
                    <a:srgbClr val="000000">
                      <a:alpha val="43137"/>
                    </a:srgbClr>
                  </a:outerShdw>
                </a:effectLst>
              </a:rPr>
              <a:t>Etten</a:t>
            </a:r>
            <a:r>
              <a:rPr lang="en-US" sz="2800" dirty="0">
                <a:solidFill>
                  <a:schemeClr val="tx2"/>
                </a:solidFill>
                <a:effectLst>
                  <a:outerShdw blurRad="38100" dist="38100" dir="2700000" algn="tl">
                    <a:srgbClr val="000000">
                      <a:alpha val="43137"/>
                    </a:srgbClr>
                  </a:outerShdw>
                </a:effectLst>
              </a:rPr>
              <a:t>, </a:t>
            </a:r>
            <a:r>
              <a:rPr lang="en-US" sz="2800" dirty="0" err="1">
                <a:solidFill>
                  <a:schemeClr val="tx2"/>
                </a:solidFill>
                <a:effectLst>
                  <a:outerShdw blurRad="38100" dist="38100" dir="2700000" algn="tl">
                    <a:srgbClr val="000000">
                      <a:alpha val="43137"/>
                    </a:srgbClr>
                  </a:outerShdw>
                </a:effectLst>
              </a:rPr>
              <a:t>Norean</a:t>
            </a:r>
            <a:r>
              <a:rPr lang="en-US" sz="2800" dirty="0">
                <a:solidFill>
                  <a:schemeClr val="tx2"/>
                </a:solidFill>
                <a:effectLst>
                  <a:outerShdw blurRad="38100" dist="38100" dir="2700000" algn="tl">
                    <a:srgbClr val="000000">
                      <a:alpha val="43137"/>
                    </a:srgbClr>
                  </a:outerShdw>
                </a:effectLst>
              </a:rPr>
              <a:t>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 Top 5	</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14573082"/>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t>State</a:t>
                      </a:r>
                    </a:p>
                  </a:txBody>
                  <a:tcPr>
                    <a:solidFill>
                      <a:srgbClr val="D1FF00"/>
                    </a:solidFill>
                  </a:tcPr>
                </a:tc>
                <a:tc>
                  <a:txBody>
                    <a:bodyPr/>
                    <a:lstStyle/>
                    <a:p>
                      <a:r>
                        <a:rPr lang="en-US" sz="1600" dirty="0"/>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124</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119</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59</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47</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1924585805"/>
              </p:ext>
            </p:extLst>
          </p:nvPr>
        </p:nvGraphicFramePr>
        <p:xfrm>
          <a:off x="8106410" y="2908681"/>
          <a:ext cx="3741166" cy="265684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t>State</a:t>
                      </a:r>
                    </a:p>
                  </a:txBody>
                  <a:tcPr>
                    <a:solidFill>
                      <a:srgbClr val="D1FF00"/>
                    </a:solidFill>
                  </a:tcPr>
                </a:tc>
                <a:tc>
                  <a:txBody>
                    <a:bodyPr/>
                    <a:lstStyle/>
                    <a:p>
                      <a:r>
                        <a:rPr lang="en-US" sz="1600" dirty="0"/>
                        <a:t>Population</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39.7 M</a:t>
                      </a:r>
                    </a:p>
                  </a:txBody>
                  <a:tcPr/>
                </a:tc>
                <a:extLst>
                  <a:ext uri="{0D108BD9-81ED-4DB2-BD59-A6C34878D82A}">
                    <a16:rowId xmlns:a16="http://schemas.microsoft.com/office/drawing/2014/main" val="1302391072"/>
                  </a:ext>
                </a:extLst>
              </a:tr>
              <a:tr h="370840">
                <a:tc>
                  <a:txBody>
                    <a:bodyPr/>
                    <a:lstStyle/>
                    <a:p>
                      <a:r>
                        <a:rPr lang="en-US" dirty="0"/>
                        <a:t>Texas</a:t>
                      </a:r>
                    </a:p>
                  </a:txBody>
                  <a:tcPr/>
                </a:tc>
                <a:tc>
                  <a:txBody>
                    <a:bodyPr/>
                    <a:lstStyle/>
                    <a:p>
                      <a:r>
                        <a:rPr lang="en-US" dirty="0"/>
                        <a:t>29.0 M</a:t>
                      </a:r>
                    </a:p>
                  </a:txBody>
                  <a:tcPr/>
                </a:tc>
                <a:extLst>
                  <a:ext uri="{0D108BD9-81ED-4DB2-BD59-A6C34878D82A}">
                    <a16:rowId xmlns:a16="http://schemas.microsoft.com/office/drawing/2014/main" val="1842595682"/>
                  </a:ext>
                </a:extLst>
              </a:tr>
              <a:tr h="370840">
                <a:tc>
                  <a:txBody>
                    <a:bodyPr/>
                    <a:lstStyle/>
                    <a:p>
                      <a:r>
                        <a:rPr lang="en-US" dirty="0"/>
                        <a:t>Florida</a:t>
                      </a:r>
                    </a:p>
                  </a:txBody>
                  <a:tcPr/>
                </a:tc>
                <a:tc>
                  <a:txBody>
                    <a:bodyPr/>
                    <a:lstStyle/>
                    <a:p>
                      <a:r>
                        <a:rPr lang="en-US" dirty="0"/>
                        <a:t>21.6 M</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19.5 M</a:t>
                      </a:r>
                    </a:p>
                  </a:txBody>
                  <a:tcPr/>
                </a:tc>
                <a:extLst>
                  <a:ext uri="{0D108BD9-81ED-4DB2-BD59-A6C34878D82A}">
                    <a16:rowId xmlns:a16="http://schemas.microsoft.com/office/drawing/2014/main" val="4075301972"/>
                  </a:ext>
                </a:extLst>
              </a:tr>
              <a:tr h="370840">
                <a:tc>
                  <a:txBody>
                    <a:bodyPr/>
                    <a:lstStyle/>
                    <a:p>
                      <a:r>
                        <a:rPr lang="en-US" dirty="0"/>
                        <a:t>Pennsylvania</a:t>
                      </a:r>
                    </a:p>
                  </a:txBody>
                  <a:tcPr/>
                </a:tc>
                <a:tc>
                  <a:txBody>
                    <a:bodyPr/>
                    <a:lstStyle/>
                    <a:p>
                      <a:r>
                        <a:rPr lang="en-US" dirty="0"/>
                        <a:t>12.8 M</a:t>
                      </a:r>
                    </a:p>
                  </a:txBody>
                  <a:tcPr/>
                </a:tc>
                <a:extLst>
                  <a:ext uri="{0D108BD9-81ED-4DB2-BD59-A6C34878D82A}">
                    <a16:rowId xmlns:a16="http://schemas.microsoft.com/office/drawing/2014/main" val="1997806999"/>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Tree>
    <p:extLst>
      <p:ext uri="{BB962C8B-B14F-4D97-AF65-F5344CB8AC3E}">
        <p14:creationId xmlns:p14="http://schemas.microsoft.com/office/powerpoint/2010/main" val="17997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2E51-DE05-44AF-8C1F-9E63FAFD2553}"/>
              </a:ext>
            </a:extLst>
          </p:cNvPr>
          <p:cNvSpPr>
            <a:spLocks noGrp="1"/>
          </p:cNvSpPr>
          <p:nvPr>
            <p:ph type="title"/>
          </p:nvPr>
        </p:nvSpPr>
        <p:spPr/>
        <p:txBody>
          <a:bodyPr/>
          <a:lstStyle/>
          <a:p>
            <a:r>
              <a:rPr lang="en-US" dirty="0">
                <a:solidFill>
                  <a:schemeClr val="bg1"/>
                </a:solidFill>
              </a:rPr>
              <a:t>Data Features Used in Analysis</a:t>
            </a:r>
          </a:p>
        </p:txBody>
      </p:sp>
      <p:sp>
        <p:nvSpPr>
          <p:cNvPr id="3" name="Content Placeholder 2">
            <a:extLst>
              <a:ext uri="{FF2B5EF4-FFF2-40B4-BE49-F238E27FC236}">
                <a16:creationId xmlns:a16="http://schemas.microsoft.com/office/drawing/2014/main" id="{C47EE0DB-F37A-4EA0-9134-3987C265D4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1922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2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Support (graphs - placeholder)</a:t>
            </a:r>
          </a:p>
        </p:txBody>
      </p:sp>
      <p:sp>
        <p:nvSpPr>
          <p:cNvPr id="3" name="Content Placeholder 2">
            <a:extLst>
              <a:ext uri="{FF2B5EF4-FFF2-40B4-BE49-F238E27FC236}">
                <a16:creationId xmlns:a16="http://schemas.microsoft.com/office/drawing/2014/main" id="{21AEB424-6F82-4900-A055-3694339C63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270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a:t>
            </a:r>
          </a:p>
        </p:txBody>
      </p:sp>
      <p:pic>
        <p:nvPicPr>
          <p:cNvPr id="1026" name="Picture 2" descr="https://lh4.googleusercontent.com/TR80tTavajTR5l5HZFPpeQToG8GiwLy3g3vK6jALXhimVAlDXsQwfn4jE8dPreMeHXnTS5YYlX-69Xeczxq7IBhrRjs3QZNv9I5n67QLHtWkrck4dgpGm9E1MT76NH73pRns6wHPcpA">
            <a:extLst>
              <a:ext uri="{FF2B5EF4-FFF2-40B4-BE49-F238E27FC236}">
                <a16:creationId xmlns:a16="http://schemas.microsoft.com/office/drawing/2014/main" id="{DB4CAA88-7F7F-4B77-B717-8D2374DB8DC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978" b="16021"/>
          <a:stretch/>
        </p:blipFill>
        <p:spPr bwMode="auto">
          <a:xfrm>
            <a:off x="3822192" y="2247538"/>
            <a:ext cx="7618462" cy="378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673138"/>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160409-bicycle-template-16x9</Template>
  <TotalTime>60</TotalTime>
  <Words>397</Words>
  <Application>Microsoft Office PowerPoint</Application>
  <PresentationFormat>Widescreen</PresentationFormat>
  <Paragraphs>104</Paragraphs>
  <Slides>10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160409-bicycle-template-16x9</vt:lpstr>
      <vt:lpstr>US Bicyclist Fatalities</vt:lpstr>
      <vt:lpstr>Data Set</vt:lpstr>
      <vt:lpstr>PowerPoint Presentation</vt:lpstr>
      <vt:lpstr>PowerPoint Presentation</vt:lpstr>
      <vt:lpstr>Data Fields of Interest</vt:lpstr>
      <vt:lpstr>Data Features Used in Analysis</vt:lpstr>
      <vt:lpstr>Key Findings</vt:lpstr>
      <vt:lpstr>Support (graphs - placeholder)</vt:lpstr>
      <vt:lpstr>Fatalities by State </vt:lpstr>
      <vt:lpstr>Fatalities by State – Top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Adams Melanie A</cp:lastModifiedBy>
  <cp:revision>11</cp:revision>
  <dcterms:created xsi:type="dcterms:W3CDTF">2019-10-24T02:16:29Z</dcterms:created>
  <dcterms:modified xsi:type="dcterms:W3CDTF">2019-10-29T19:24:17Z</dcterms:modified>
</cp:coreProperties>
</file>