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74" r:id="rId5"/>
    <p:sldId id="275" r:id="rId6"/>
    <p:sldId id="280" r:id="rId7"/>
    <p:sldId id="260" r:id="rId8"/>
    <p:sldId id="261" r:id="rId9"/>
    <p:sldId id="266" r:id="rId10"/>
    <p:sldId id="268" r:id="rId11"/>
    <p:sldId id="269" r:id="rId12"/>
    <p:sldId id="270" r:id="rId13"/>
    <p:sldId id="262" r:id="rId14"/>
    <p:sldId id="272" r:id="rId15"/>
    <p:sldId id="276" r:id="rId16"/>
    <p:sldId id="278" r:id="rId17"/>
    <p:sldId id="277" r:id="rId18"/>
    <p:sldId id="279" r:id="rId19"/>
    <p:sldId id="265"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4624" autoAdjust="0"/>
  </p:normalViewPr>
  <p:slideViewPr>
    <p:cSldViewPr>
      <p:cViewPr varScale="1">
        <p:scale>
          <a:sx n="73" d="100"/>
          <a:sy n="73" d="100"/>
        </p:scale>
        <p:origin x="-121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BF999-0E83-4429-9A60-189F80708AFE}" type="datetimeFigureOut">
              <a:rPr lang="en-US" smtClean="0"/>
              <a:pPr/>
              <a:t>12/5/2020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86C262-619E-4B9C-9D14-C40FDE3289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86C262-619E-4B9C-9D14-C40FDE3289C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8" name="Slide Number Placeholder 7"/>
          <p:cNvSpPr>
            <a:spLocks noGrp="1"/>
          </p:cNvSpPr>
          <p:nvPr>
            <p:ph type="sldNum" sz="quarter" idx="11"/>
          </p:nvPr>
        </p:nvSpPr>
        <p:spPr/>
        <p:txBody>
          <a:bodyPr/>
          <a:lstStyle/>
          <a:p>
            <a:fld id="{48F9B842-969D-4734-9741-DFC29ABF5CC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627BAB-31E2-4CDB-AC61-FA9C761E18B4}"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48F9B842-969D-4734-9741-DFC29ABF5CC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B627BAB-31E2-4CDB-AC61-FA9C761E18B4}"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9B842-969D-4734-9741-DFC29ABF5CC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B627BAB-31E2-4CDB-AC61-FA9C761E18B4}" type="datetimeFigureOut">
              <a:rPr lang="en-US" smtClean="0"/>
              <a:pPr/>
              <a:t>12/5/2020</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8F9B842-969D-4734-9741-DFC29ABF5CC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60648"/>
            <a:ext cx="8247392" cy="5378152"/>
          </a:xfrm>
        </p:spPr>
        <p:txBody>
          <a:bodyPr/>
          <a:lstStyle/>
          <a:p>
            <a:pPr algn="ctr"/>
            <a:r>
              <a:rPr lang="en-US" u="sng" dirty="0" smtClean="0"/>
              <a:t>HOUSE RENTAL MANAGEMENT</a:t>
            </a:r>
            <a:endParaRPr lang="en-US" u="sng" dirty="0"/>
          </a:p>
        </p:txBody>
      </p:sp>
      <p:sp>
        <p:nvSpPr>
          <p:cNvPr id="3" name="Subtitle 2"/>
          <p:cNvSpPr>
            <a:spLocks noGrp="1"/>
          </p:cNvSpPr>
          <p:nvPr>
            <p:ph type="subTitle" idx="1"/>
          </p:nvPr>
        </p:nvSpPr>
        <p:spPr>
          <a:xfrm>
            <a:off x="433050" y="1340768"/>
            <a:ext cx="8387422" cy="4752528"/>
          </a:xfrm>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endParaRPr lang="en-US" dirty="0" smtClean="0"/>
          </a:p>
          <a:p>
            <a:pPr algn="ctr"/>
            <a:endParaRPr lang="en-US" dirty="0" smtClean="0"/>
          </a:p>
          <a:p>
            <a:pPr algn="ctr"/>
            <a:endParaRPr lang="en-US" dirty="0" smtClean="0"/>
          </a:p>
          <a:p>
            <a:pPr algn="ctr"/>
            <a:endParaRPr lang="en-US" sz="2900" dirty="0" smtClean="0"/>
          </a:p>
          <a:p>
            <a:pPr algn="ctr"/>
            <a:r>
              <a:rPr lang="en-US" sz="2600" dirty="0" smtClean="0">
                <a:solidFill>
                  <a:schemeClr val="tx1">
                    <a:lumMod val="85000"/>
                  </a:schemeClr>
                </a:solidFill>
                <a:latin typeface="Californian FB" pitchFamily="18" charset="0"/>
              </a:rPr>
              <a:t>Mini Project Presentation</a:t>
            </a:r>
          </a:p>
          <a:p>
            <a:pPr algn="ctr"/>
            <a:r>
              <a:rPr lang="en-US" sz="2600" dirty="0" smtClean="0">
                <a:solidFill>
                  <a:schemeClr val="tx1">
                    <a:lumMod val="85000"/>
                  </a:schemeClr>
                </a:solidFill>
                <a:latin typeface="Californian FB" pitchFamily="18" charset="0"/>
              </a:rPr>
              <a:t>GLA University</a:t>
            </a:r>
          </a:p>
          <a:p>
            <a:pPr algn="ctr"/>
            <a:r>
              <a:rPr lang="en-US" sz="2600" dirty="0" smtClean="0">
                <a:solidFill>
                  <a:schemeClr val="tx1">
                    <a:lumMod val="85000"/>
                  </a:schemeClr>
                </a:solidFill>
                <a:latin typeface="Californian FB" pitchFamily="18" charset="0"/>
              </a:rPr>
              <a:t>Department of CEA</a:t>
            </a:r>
          </a:p>
          <a:p>
            <a:pPr algn="l"/>
            <a:r>
              <a:rPr lang="en-US" sz="2400" dirty="0" smtClean="0">
                <a:solidFill>
                  <a:srgbClr val="002060"/>
                </a:solidFill>
              </a:rPr>
              <a:t>Presented By:</a:t>
            </a:r>
          </a:p>
          <a:p>
            <a:pPr algn="l"/>
            <a:r>
              <a:rPr lang="en-US" dirty="0" err="1" smtClean="0">
                <a:solidFill>
                  <a:srgbClr val="FFC000"/>
                </a:solidFill>
              </a:rPr>
              <a:t>Amit</a:t>
            </a:r>
            <a:r>
              <a:rPr lang="en-US" dirty="0" smtClean="0">
                <a:solidFill>
                  <a:srgbClr val="FFC000"/>
                </a:solidFill>
              </a:rPr>
              <a:t> Kumar</a:t>
            </a:r>
            <a:r>
              <a:rPr lang="en-US" dirty="0" smtClean="0">
                <a:solidFill>
                  <a:srgbClr val="FFC000"/>
                </a:solidFill>
              </a:rPr>
              <a:t>(181500084)</a:t>
            </a:r>
            <a:endParaRPr lang="en-US" dirty="0" smtClean="0">
              <a:solidFill>
                <a:srgbClr val="FFC000"/>
              </a:solidFill>
            </a:endParaRPr>
          </a:p>
          <a:p>
            <a:pPr algn="l"/>
            <a:r>
              <a:rPr lang="en-US" dirty="0" err="1" smtClean="0">
                <a:solidFill>
                  <a:srgbClr val="FFC000"/>
                </a:solidFill>
              </a:rPr>
              <a:t>Bhagat</a:t>
            </a:r>
            <a:r>
              <a:rPr lang="en-US" dirty="0" smtClean="0">
                <a:solidFill>
                  <a:srgbClr val="FFC000"/>
                </a:solidFill>
              </a:rPr>
              <a:t> Singh</a:t>
            </a:r>
            <a:r>
              <a:rPr lang="en-US" dirty="0" smtClean="0">
                <a:solidFill>
                  <a:srgbClr val="FFC000"/>
                </a:solidFill>
              </a:rPr>
              <a:t>(181500189)</a:t>
            </a:r>
            <a:endParaRPr lang="en-US" dirty="0" smtClean="0">
              <a:solidFill>
                <a:srgbClr val="FFC000"/>
              </a:solidFill>
            </a:endParaRPr>
          </a:p>
          <a:p>
            <a:pPr algn="l"/>
            <a:r>
              <a:rPr lang="en-US" dirty="0" err="1" smtClean="0">
                <a:solidFill>
                  <a:srgbClr val="FFC000"/>
                </a:solidFill>
              </a:rPr>
              <a:t>Madan</a:t>
            </a:r>
            <a:r>
              <a:rPr lang="en-US" dirty="0" smtClean="0">
                <a:solidFill>
                  <a:srgbClr val="FFC000"/>
                </a:solidFill>
              </a:rPr>
              <a:t> Mohan</a:t>
            </a:r>
            <a:r>
              <a:rPr lang="en-US" dirty="0" smtClean="0">
                <a:solidFill>
                  <a:srgbClr val="FFC000"/>
                </a:solidFill>
              </a:rPr>
              <a:t>(181500354)</a:t>
            </a:r>
            <a:endParaRPr lang="en-US" dirty="0" smtClean="0">
              <a:solidFill>
                <a:srgbClr val="FFC000"/>
              </a:solidFill>
            </a:endParaRPr>
          </a:p>
          <a:p>
            <a:pPr algn="l"/>
            <a:r>
              <a:rPr lang="en-US" dirty="0" smtClean="0">
                <a:solidFill>
                  <a:srgbClr val="FFC000"/>
                </a:solidFill>
              </a:rPr>
              <a:t>Mohan </a:t>
            </a:r>
            <a:r>
              <a:rPr lang="en-US" dirty="0" err="1" smtClean="0">
                <a:solidFill>
                  <a:srgbClr val="FFC000"/>
                </a:solidFill>
              </a:rPr>
              <a:t>Agrawal</a:t>
            </a:r>
            <a:r>
              <a:rPr lang="en-US" dirty="0" smtClean="0">
                <a:solidFill>
                  <a:srgbClr val="FFC000"/>
                </a:solidFill>
              </a:rPr>
              <a:t>(181500385)</a:t>
            </a:r>
            <a:r>
              <a:rPr lang="en-US" dirty="0" smtClean="0">
                <a:solidFill>
                  <a:srgbClr val="FF3300"/>
                </a:solidFill>
              </a:rPr>
              <a:t> </a:t>
            </a:r>
            <a:r>
              <a:rPr lang="en-US" dirty="0" smtClean="0">
                <a:solidFill>
                  <a:srgbClr val="FF3300"/>
                </a:solidFill>
              </a:rPr>
              <a:t>                                                   </a:t>
            </a:r>
            <a:endParaRPr lang="en-US" dirty="0" smtClean="0">
              <a:solidFill>
                <a:srgbClr val="FFC000"/>
              </a:solidFill>
            </a:endParaRPr>
          </a:p>
          <a:p>
            <a:pPr algn="l"/>
            <a:r>
              <a:rPr lang="en-US" dirty="0" err="1" smtClean="0">
                <a:solidFill>
                  <a:srgbClr val="FFC000"/>
                </a:solidFill>
              </a:rPr>
              <a:t>Udit</a:t>
            </a:r>
            <a:r>
              <a:rPr lang="en-US" dirty="0" smtClean="0">
                <a:solidFill>
                  <a:srgbClr val="FFC000"/>
                </a:solidFill>
              </a:rPr>
              <a:t>  </a:t>
            </a:r>
            <a:r>
              <a:rPr lang="en-US" dirty="0" err="1" smtClean="0">
                <a:solidFill>
                  <a:srgbClr val="FFC000"/>
                </a:solidFill>
              </a:rPr>
              <a:t>Aggarwal</a:t>
            </a:r>
            <a:r>
              <a:rPr lang="en-US" dirty="0" smtClean="0">
                <a:solidFill>
                  <a:srgbClr val="FFC000"/>
                </a:solidFill>
              </a:rPr>
              <a:t>(181500765)                                                                   </a:t>
            </a:r>
            <a:r>
              <a:rPr lang="en-US" dirty="0" smtClean="0">
                <a:solidFill>
                  <a:srgbClr val="FF0000"/>
                </a:solidFill>
              </a:rPr>
              <a:t>Submitted To: </a:t>
            </a:r>
            <a:r>
              <a:rPr lang="en-US" dirty="0" smtClean="0">
                <a:solidFill>
                  <a:srgbClr val="0070C0"/>
                </a:solidFill>
              </a:rPr>
              <a:t>Ms. </a:t>
            </a:r>
            <a:r>
              <a:rPr lang="en-US" dirty="0" err="1" smtClean="0">
                <a:solidFill>
                  <a:srgbClr val="0070C0"/>
                </a:solidFill>
              </a:rPr>
              <a:t>Harvindar</a:t>
            </a:r>
            <a:r>
              <a:rPr lang="en-US" dirty="0" smtClean="0">
                <a:solidFill>
                  <a:srgbClr val="0070C0"/>
                </a:solidFill>
              </a:rPr>
              <a:t> </a:t>
            </a:r>
            <a:r>
              <a:rPr lang="en-US" dirty="0" err="1" smtClean="0">
                <a:solidFill>
                  <a:srgbClr val="0070C0"/>
                </a:solidFill>
              </a:rPr>
              <a:t>Kaur</a:t>
            </a:r>
            <a:endParaRPr lang="en-US" dirty="0"/>
          </a:p>
        </p:txBody>
      </p:sp>
      <p:pic>
        <p:nvPicPr>
          <p:cNvPr id="4" name="Picture 3" descr="glalogo.jpg"/>
          <p:cNvPicPr>
            <a:picLocks noChangeAspect="1"/>
          </p:cNvPicPr>
          <p:nvPr/>
        </p:nvPicPr>
        <p:blipFill>
          <a:blip r:embed="rId3" cstate="print"/>
          <a:stretch>
            <a:fillRect/>
          </a:stretch>
        </p:blipFill>
        <p:spPr>
          <a:xfrm>
            <a:off x="3571868" y="1500174"/>
            <a:ext cx="1737360" cy="16840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ER Diagram:</a:t>
            </a:r>
          </a:p>
          <a:p>
            <a:endParaRPr lang="en-IN" u="sng" dirty="0" smtClean="0">
              <a:solidFill>
                <a:srgbClr val="FFFF00"/>
              </a:solidFill>
            </a:endParaRPr>
          </a:p>
          <a:p>
            <a:endParaRPr lang="en-US" u="sng" dirty="0">
              <a:solidFill>
                <a:srgbClr val="FFFF00"/>
              </a:solidFill>
            </a:endParaRPr>
          </a:p>
        </p:txBody>
      </p:sp>
      <p:pic>
        <p:nvPicPr>
          <p:cNvPr id="4" name="image6.jpeg" descr="Screenshot (28).png"/>
          <p:cNvPicPr/>
          <p:nvPr/>
        </p:nvPicPr>
        <p:blipFill>
          <a:blip r:embed="rId2" cstate="print"/>
          <a:stretch>
            <a:fillRect/>
          </a:stretch>
        </p:blipFill>
        <p:spPr>
          <a:xfrm>
            <a:off x="1214414" y="2071678"/>
            <a:ext cx="6527078" cy="4083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Level-0 Diagram:</a:t>
            </a:r>
          </a:p>
          <a:p>
            <a:endParaRPr lang="en-IN" u="sng" dirty="0" smtClean="0">
              <a:solidFill>
                <a:srgbClr val="FFFF00"/>
              </a:solidFill>
            </a:endParaRPr>
          </a:p>
          <a:p>
            <a:endParaRPr lang="en-US" u="sng" dirty="0">
              <a:solidFill>
                <a:srgbClr val="FFFF00"/>
              </a:solidFill>
            </a:endParaRPr>
          </a:p>
        </p:txBody>
      </p:sp>
      <p:pic>
        <p:nvPicPr>
          <p:cNvPr id="5" name="Picture 4" descr="Screenshot (27).png"/>
          <p:cNvPicPr>
            <a:picLocks noChangeAspect="1"/>
          </p:cNvPicPr>
          <p:nvPr/>
        </p:nvPicPr>
        <p:blipFill>
          <a:blip r:embed="rId2" cstate="print"/>
          <a:stretch>
            <a:fillRect/>
          </a:stretch>
        </p:blipFill>
        <p:spPr>
          <a:xfrm>
            <a:off x="1000100" y="2500306"/>
            <a:ext cx="6927222" cy="37820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Software Design</a:t>
            </a:r>
            <a:endParaRPr lang="en-US" u="sng" dirty="0">
              <a:solidFill>
                <a:srgbClr val="00B0F0"/>
              </a:solidFill>
            </a:endParaRPr>
          </a:p>
        </p:txBody>
      </p:sp>
      <p:sp>
        <p:nvSpPr>
          <p:cNvPr id="3" name="Content Placeholder 2"/>
          <p:cNvSpPr>
            <a:spLocks noGrp="1"/>
          </p:cNvSpPr>
          <p:nvPr>
            <p:ph idx="1"/>
          </p:nvPr>
        </p:nvSpPr>
        <p:spPr/>
        <p:txBody>
          <a:bodyPr/>
          <a:lstStyle/>
          <a:p>
            <a:r>
              <a:rPr lang="en-IN" u="sng" dirty="0" smtClean="0">
                <a:solidFill>
                  <a:srgbClr val="FFFF00"/>
                </a:solidFill>
              </a:rPr>
              <a:t>DFD Level-1 Diagram:</a:t>
            </a:r>
          </a:p>
          <a:p>
            <a:endParaRPr lang="en-IN" u="sng" dirty="0" smtClean="0">
              <a:solidFill>
                <a:srgbClr val="FFFF00"/>
              </a:solidFill>
            </a:endParaRPr>
          </a:p>
          <a:p>
            <a:endParaRPr lang="en-US" u="sng" dirty="0">
              <a:solidFill>
                <a:srgbClr val="FFFF00"/>
              </a:solidFill>
            </a:endParaRPr>
          </a:p>
        </p:txBody>
      </p:sp>
      <p:pic>
        <p:nvPicPr>
          <p:cNvPr id="5" name="Picture 4" descr="Screenshot (42).png"/>
          <p:cNvPicPr/>
          <p:nvPr/>
        </p:nvPicPr>
        <p:blipFill>
          <a:blip r:embed="rId2" cstate="print"/>
          <a:stretch>
            <a:fillRect/>
          </a:stretch>
        </p:blipFill>
        <p:spPr>
          <a:xfrm>
            <a:off x="2071670" y="2571744"/>
            <a:ext cx="4972050" cy="3859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0066FF"/>
                </a:solidFill>
              </a:rPr>
              <a:t>	</a:t>
            </a:r>
            <a:r>
              <a:rPr lang="en-IN" u="sng" dirty="0" smtClean="0">
                <a:solidFill>
                  <a:srgbClr val="0066FF"/>
                </a:solidFill>
              </a:rPr>
              <a:t>Implementation</a:t>
            </a:r>
            <a:endParaRPr lang="en-US" u="sng" dirty="0">
              <a:solidFill>
                <a:srgbClr val="0066FF"/>
              </a:solidFill>
            </a:endParaRPr>
          </a:p>
        </p:txBody>
      </p:sp>
      <p:sp>
        <p:nvSpPr>
          <p:cNvPr id="5" name="Content Placeholder 4"/>
          <p:cNvSpPr>
            <a:spLocks noGrp="1"/>
          </p:cNvSpPr>
          <p:nvPr>
            <p:ph idx="1"/>
          </p:nvPr>
        </p:nvSpPr>
        <p:spPr>
          <a:xfrm>
            <a:off x="457200" y="1268760"/>
            <a:ext cx="7467600" cy="4857403"/>
          </a:xfrm>
        </p:spPr>
        <p:txBody>
          <a:bodyPr/>
          <a:lstStyle/>
          <a:p>
            <a:pPr marL="550926" indent="-514350">
              <a:buNone/>
            </a:pPr>
            <a:r>
              <a:rPr lang="en-IN" dirty="0" smtClean="0">
                <a:solidFill>
                  <a:srgbClr val="FFFF00"/>
                </a:solidFill>
              </a:rPr>
              <a:t>1. </a:t>
            </a:r>
            <a:r>
              <a:rPr lang="en-IN" u="sng" dirty="0" smtClean="0">
                <a:solidFill>
                  <a:srgbClr val="FFFF00"/>
                </a:solidFill>
              </a:rPr>
              <a:t>Home Page:</a:t>
            </a:r>
          </a:p>
          <a:p>
            <a:pPr marL="550926" indent="-514350">
              <a:buFont typeface="+mj-lt"/>
              <a:buAutoNum type="arabicPeriod"/>
            </a:pPr>
            <a:endParaRPr lang="en-US" dirty="0">
              <a:solidFill>
                <a:srgbClr val="FFFF00"/>
              </a:solidFill>
            </a:endParaRPr>
          </a:p>
        </p:txBody>
      </p:sp>
      <p:pic>
        <p:nvPicPr>
          <p:cNvPr id="6" name="image12.jpeg" descr="Screenshot (308).png"/>
          <p:cNvPicPr/>
          <p:nvPr/>
        </p:nvPicPr>
        <p:blipFill>
          <a:blip r:embed="rId2" cstate="print"/>
          <a:stretch>
            <a:fillRect/>
          </a:stretch>
        </p:blipFill>
        <p:spPr>
          <a:xfrm>
            <a:off x="755576" y="1916832"/>
            <a:ext cx="7488832" cy="4392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2. </a:t>
            </a:r>
            <a:r>
              <a:rPr lang="en-IN" u="sng" dirty="0" smtClean="0">
                <a:solidFill>
                  <a:srgbClr val="FFFF00"/>
                </a:solidFill>
              </a:rPr>
              <a:t>Login Pages:</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000100" y="2143116"/>
            <a:ext cx="712879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3. </a:t>
            </a:r>
            <a:r>
              <a:rPr lang="en-IN" u="sng" dirty="0" smtClean="0">
                <a:solidFill>
                  <a:srgbClr val="FFFF00"/>
                </a:solidFill>
              </a:rPr>
              <a:t>Owner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41365" y="2143116"/>
            <a:ext cx="684626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4. </a:t>
            </a:r>
            <a:r>
              <a:rPr lang="en-IN" u="sng" dirty="0" smtClean="0">
                <a:solidFill>
                  <a:srgbClr val="FFFF00"/>
                </a:solidFill>
              </a:rPr>
              <a:t>Tenant Dashboard:</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52425" y="2143116"/>
            <a:ext cx="6824142"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5. </a:t>
            </a:r>
            <a:r>
              <a:rPr lang="en-IN" u="sng" dirty="0" smtClean="0">
                <a:solidFill>
                  <a:srgbClr val="FFFF00"/>
                </a:solidFill>
              </a:rPr>
              <a:t>Transaction:</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23840" y="2143116"/>
            <a:ext cx="6881311"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Implementation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pPr>
              <a:buNone/>
            </a:pPr>
            <a:r>
              <a:rPr lang="en-IN" dirty="0" smtClean="0">
                <a:solidFill>
                  <a:srgbClr val="FFFF00"/>
                </a:solidFill>
              </a:rPr>
              <a:t>6. </a:t>
            </a:r>
            <a:r>
              <a:rPr lang="en-IN" u="sng" dirty="0" smtClean="0">
                <a:solidFill>
                  <a:srgbClr val="FFFF00"/>
                </a:solidFill>
              </a:rPr>
              <a:t>Searching:</a:t>
            </a:r>
          </a:p>
          <a:p>
            <a:pPr>
              <a:buNone/>
            </a:pPr>
            <a:endParaRPr lang="en-IN" sz="2400" u="sng" dirty="0" smtClean="0">
              <a:solidFill>
                <a:srgbClr val="FFC000"/>
              </a:solidFill>
            </a:endParaRPr>
          </a:p>
          <a:p>
            <a:pPr>
              <a:buNone/>
            </a:pPr>
            <a:endParaRPr lang="en-US" sz="2400" u="sng" dirty="0">
              <a:solidFill>
                <a:srgbClr val="FFC000"/>
              </a:solidFill>
            </a:endParaRPr>
          </a:p>
        </p:txBody>
      </p:sp>
      <p:pic>
        <p:nvPicPr>
          <p:cNvPr id="4" name="image14.jpeg" descr="Screenshot (310).png"/>
          <p:cNvPicPr/>
          <p:nvPr/>
        </p:nvPicPr>
        <p:blipFill>
          <a:blip r:embed="rId2" cstate="print"/>
          <a:stretch>
            <a:fillRect/>
          </a:stretch>
        </p:blipFill>
        <p:spPr>
          <a:xfrm>
            <a:off x="1147167" y="2143116"/>
            <a:ext cx="6834657"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Conclusion</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algn="just"/>
            <a:r>
              <a:rPr lang="en-IN" sz="2400" dirty="0" smtClean="0">
                <a:solidFill>
                  <a:srgbClr val="FFC000"/>
                </a:solidFill>
              </a:rPr>
              <a:t>We learned a lot through this project. This project has sharpened our concept of </a:t>
            </a:r>
            <a:r>
              <a:rPr lang="en-IN" sz="2400" dirty="0" err="1" smtClean="0">
                <a:solidFill>
                  <a:srgbClr val="FFC000"/>
                </a:solidFill>
              </a:rPr>
              <a:t>Mysql</a:t>
            </a:r>
            <a:r>
              <a:rPr lang="en-IN" sz="2400" dirty="0" smtClean="0">
                <a:solidFill>
                  <a:srgbClr val="FFC000"/>
                </a:solidFill>
              </a:rPr>
              <a:t> </a:t>
            </a:r>
            <a:r>
              <a:rPr lang="en-IN" sz="2400" dirty="0" smtClean="0">
                <a:solidFill>
                  <a:srgbClr val="FFC000"/>
                </a:solidFill>
              </a:rPr>
              <a:t>database and the software-hardware interface. </a:t>
            </a:r>
          </a:p>
          <a:p>
            <a:pPr algn="just"/>
            <a:r>
              <a:rPr lang="en-IN" sz="2400" dirty="0" smtClean="0">
                <a:solidFill>
                  <a:srgbClr val="FFC000"/>
                </a:solidFill>
                <a:cs typeface="Times New Roman" panose="02020603050405020304" pitchFamily="18" charset="0"/>
              </a:rPr>
              <a:t>After the completion of project, customer can view all the houses of different </a:t>
            </a:r>
            <a:r>
              <a:rPr lang="en-IN" sz="2400" dirty="0" smtClean="0">
                <a:solidFill>
                  <a:srgbClr val="FFC000"/>
                </a:solidFill>
                <a:cs typeface="Times New Roman" panose="02020603050405020304" pitchFamily="18" charset="0"/>
              </a:rPr>
              <a:t>sizes </a:t>
            </a:r>
            <a:r>
              <a:rPr lang="en-IN" sz="2400" dirty="0" smtClean="0">
                <a:solidFill>
                  <a:srgbClr val="FFC000"/>
                </a:solidFill>
                <a:cs typeface="Times New Roman" panose="02020603050405020304" pitchFamily="18" charset="0"/>
              </a:rPr>
              <a:t>and styles. An individual can find houses at their desired location. An individual can book their desired house by net banking from their house at one click.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B0F0"/>
                </a:solidFill>
              </a:rPr>
              <a:t>Introduction</a:t>
            </a:r>
            <a:endParaRPr lang="en-US" u="sng" dirty="0">
              <a:solidFill>
                <a:srgbClr val="00B0F0"/>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It is web based application that provide the interface to user for view the houses as per the requirement.</a:t>
            </a:r>
          </a:p>
          <a:p>
            <a:pPr marL="550926" indent="-514350" algn="just">
              <a:buFont typeface="Wingdings" pitchFamily="2" charset="2"/>
              <a:buChar char="Ø"/>
            </a:pPr>
            <a:r>
              <a:rPr lang="en-US" sz="2400" dirty="0" smtClean="0">
                <a:solidFill>
                  <a:srgbClr val="00B050"/>
                </a:solidFill>
              </a:rPr>
              <a:t>It gives a dashboard to owner &amp; tenant for management their details.</a:t>
            </a:r>
          </a:p>
          <a:p>
            <a:pPr marL="550926" indent="-514350" algn="just">
              <a:buFont typeface="Wingdings" pitchFamily="2" charset="2"/>
              <a:buChar char="Ø"/>
            </a:pPr>
            <a:r>
              <a:rPr lang="en-IN" sz="2400" dirty="0" smtClean="0">
                <a:solidFill>
                  <a:srgbClr val="00B050"/>
                </a:solidFill>
              </a:rPr>
              <a:t>The focus of this project is to managing the house for low income, medium and high incomes articles or what is commonly known as affordable housing. </a:t>
            </a:r>
            <a:endParaRPr lang="en-US" sz="2400" dirty="0" smtClean="0">
              <a:solidFill>
                <a:srgbClr val="00B050"/>
              </a:solidFill>
            </a:endParaRPr>
          </a:p>
          <a:p>
            <a:pPr marL="550926" indent="-514350">
              <a:buNone/>
            </a:pPr>
            <a:endParaRPr lang="en-US" sz="3200" dirty="0" smtClean="0">
              <a:solidFill>
                <a:srgbClr val="00B05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smtClean="0">
              <a:solidFill>
                <a:srgbClr val="FF3300"/>
              </a:solidFill>
            </a:endParaRPr>
          </a:p>
          <a:p>
            <a:pPr algn="ctr">
              <a:buNone/>
            </a:pPr>
            <a:endParaRPr lang="en-IN" dirty="0" smtClean="0">
              <a:solidFill>
                <a:srgbClr val="FF3300"/>
              </a:solidFill>
            </a:endParaRPr>
          </a:p>
          <a:p>
            <a:pPr algn="ctr">
              <a:buNone/>
            </a:pPr>
            <a:endParaRPr lang="en-IN" dirty="0" smtClean="0">
              <a:solidFill>
                <a:srgbClr val="FF3300"/>
              </a:solidFill>
            </a:endParaRPr>
          </a:p>
          <a:p>
            <a:pPr algn="ctr">
              <a:buNone/>
            </a:pPr>
            <a:r>
              <a:rPr lang="en-IN" dirty="0" smtClean="0">
                <a:solidFill>
                  <a:srgbClr val="FF3300"/>
                </a:solidFill>
              </a:rPr>
              <a:t>THANK YOU</a:t>
            </a:r>
            <a:endParaRPr lang="en-US" dirty="0" smtClean="0">
              <a:solidFill>
                <a:srgbClr val="FF3300"/>
              </a:solidFill>
            </a:endParaRPr>
          </a:p>
          <a:p>
            <a:pPr algn="ctr">
              <a:buNone/>
            </a:pPr>
            <a:endParaRPr lang="en-US" dirty="0">
              <a:solidFill>
                <a:srgbClr val="FF33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Problem Statement</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lvl="0" indent="-514350" algn="just">
              <a:buFont typeface="Wingdings" pitchFamily="2" charset="2"/>
              <a:buChar char="Ø"/>
            </a:pPr>
            <a:r>
              <a:rPr lang="en-IN" sz="2000" dirty="0" smtClean="0">
                <a:solidFill>
                  <a:srgbClr val="00B050"/>
                </a:solidFill>
              </a:rPr>
              <a:t>Rental has become a problem for most of the person because of growing population. People migrate from one city to other cities for finding job, but in beginning, everyone needs house that can only be available with the help of rent.</a:t>
            </a:r>
          </a:p>
          <a:p>
            <a:pPr marL="550926" indent="-514350" algn="just">
              <a:buFont typeface="Wingdings" pitchFamily="2" charset="2"/>
              <a:buChar char="Ø"/>
            </a:pPr>
            <a:r>
              <a:rPr lang="en-IN" sz="2000" dirty="0" smtClean="0">
                <a:solidFill>
                  <a:srgbClr val="FFC000"/>
                </a:solidFill>
              </a:rPr>
              <a:t>Increased number of tenants and landlords makes management difficult especially for the landlords who are losing huge sum of money through tenants who evade rent.</a:t>
            </a:r>
          </a:p>
          <a:p>
            <a:pPr marL="550926" indent="-514350" algn="just">
              <a:buFont typeface="Wingdings" pitchFamily="2" charset="2"/>
              <a:buChar char="Ø"/>
            </a:pPr>
            <a:r>
              <a:rPr lang="en-IN" sz="2000" dirty="0" smtClean="0">
                <a:solidFill>
                  <a:srgbClr val="00B0F0"/>
                </a:solidFill>
              </a:rPr>
              <a:t>Housing is a major problem in Kenya especially in Nairobi city. Millions of people are living in sprawling slams and also in other informal settlement around Nairobi (UN-Habitat, 2008). </a:t>
            </a:r>
            <a:endParaRPr lang="en-US" sz="2000" u="sng" dirty="0">
              <a:solidFill>
                <a:srgbClr val="00B0F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B0F0"/>
                </a:solidFill>
              </a:rPr>
              <a:t>Objective</a:t>
            </a:r>
            <a:endParaRPr lang="en-US" u="sng" dirty="0">
              <a:solidFill>
                <a:srgbClr val="00B0F0"/>
              </a:solidFill>
            </a:endParaRPr>
          </a:p>
        </p:txBody>
      </p:sp>
      <p:sp>
        <p:nvSpPr>
          <p:cNvPr id="3" name="Content Placeholder 2"/>
          <p:cNvSpPr>
            <a:spLocks noGrp="1"/>
          </p:cNvSpPr>
          <p:nvPr>
            <p:ph idx="1"/>
          </p:nvPr>
        </p:nvSpPr>
        <p:spPr>
          <a:xfrm>
            <a:off x="467544" y="1600201"/>
            <a:ext cx="7457256" cy="4493096"/>
          </a:xfrm>
        </p:spPr>
        <p:txBody>
          <a:bodyPr>
            <a:normAutofit/>
          </a:bodyPr>
          <a:lstStyle/>
          <a:p>
            <a:pPr marL="550926" indent="-514350" algn="just">
              <a:buFont typeface="Wingdings" pitchFamily="2" charset="2"/>
              <a:buChar char="Ø"/>
            </a:pPr>
            <a:r>
              <a:rPr lang="en-US" sz="2400" dirty="0" smtClean="0">
                <a:solidFill>
                  <a:srgbClr val="00B050"/>
                </a:solidFill>
              </a:rPr>
              <a:t>The primary object of this Online House Rental System is to provide houses to the people without wasting a lot of time to seek the house on other places.</a:t>
            </a:r>
          </a:p>
          <a:p>
            <a:pPr marL="550926" indent="-514350" algn="just">
              <a:buFont typeface="Wingdings" pitchFamily="2" charset="2"/>
              <a:buChar char="Ø"/>
            </a:pPr>
            <a:r>
              <a:rPr lang="en-US" sz="2400" dirty="0" smtClean="0">
                <a:solidFill>
                  <a:srgbClr val="00B050"/>
                </a:solidFill>
              </a:rPr>
              <a:t>To produce a web-based system that allows the vendors and tenants to register and book a house for rent to effectively manage their business.</a:t>
            </a:r>
          </a:p>
          <a:p>
            <a:pPr marL="550926" indent="-514350">
              <a:buFont typeface="Wingdings" pitchFamily="2" charset="2"/>
              <a:buChar char="Ø"/>
            </a:pPr>
            <a:r>
              <a:rPr lang="en-IN" sz="2400" dirty="0" smtClean="0">
                <a:solidFill>
                  <a:srgbClr val="00B050"/>
                </a:solidFill>
              </a:rPr>
              <a:t>Every individual would be able to find the houses of their types.</a:t>
            </a:r>
            <a:endParaRPr lang="en-US" sz="2400" dirty="0" smtClean="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66FF"/>
                </a:solidFill>
              </a:rPr>
              <a:t>Benefits</a:t>
            </a:r>
            <a:endParaRPr lang="en-US" u="sng" dirty="0">
              <a:solidFill>
                <a:srgbClr val="0066FF"/>
              </a:solidFill>
            </a:endParaRPr>
          </a:p>
        </p:txBody>
      </p:sp>
      <p:sp>
        <p:nvSpPr>
          <p:cNvPr id="3" name="Content Placeholder 2"/>
          <p:cNvSpPr>
            <a:spLocks noGrp="1"/>
          </p:cNvSpPr>
          <p:nvPr>
            <p:ph idx="1"/>
          </p:nvPr>
        </p:nvSpPr>
        <p:spPr/>
        <p:txBody>
          <a:bodyPr>
            <a:normAutofit lnSpcReduction="10000"/>
          </a:bodyPr>
          <a:lstStyle/>
          <a:p>
            <a:pPr marL="550926" lvl="0" indent="-514350">
              <a:buFont typeface="Wingdings" pitchFamily="2" charset="2"/>
              <a:buChar char="§"/>
            </a:pPr>
            <a:r>
              <a:rPr lang="en-IN" sz="2400" b="1" dirty="0" smtClean="0">
                <a:solidFill>
                  <a:srgbClr val="FFC000"/>
                </a:solidFill>
              </a:rPr>
              <a:t>Time saving:  </a:t>
            </a:r>
          </a:p>
          <a:p>
            <a:pPr marL="550926" lvl="0" indent="-514350">
              <a:buNone/>
            </a:pPr>
            <a:r>
              <a:rPr lang="en-IN" sz="2400" dirty="0" smtClean="0"/>
              <a:t>       Costumers do not need to roam across  cities for finding  their desired house. </a:t>
            </a:r>
          </a:p>
          <a:p>
            <a:pPr marL="550926" lvl="0" indent="-514350">
              <a:buFont typeface="Wingdings" pitchFamily="2" charset="2"/>
              <a:buChar char="§"/>
            </a:pPr>
            <a:r>
              <a:rPr lang="en-IN" sz="2400" b="1" dirty="0" smtClean="0">
                <a:solidFill>
                  <a:srgbClr val="FFC000"/>
                </a:solidFill>
              </a:rPr>
              <a:t>C</a:t>
            </a:r>
            <a:r>
              <a:rPr lang="en-IN" sz="2400" b="1" dirty="0" smtClean="0">
                <a:solidFill>
                  <a:srgbClr val="FFC000"/>
                </a:solidFill>
              </a:rPr>
              <a:t>onvenient</a:t>
            </a:r>
            <a:r>
              <a:rPr lang="en-IN" sz="2400" b="1" dirty="0" smtClean="0">
                <a:solidFill>
                  <a:srgbClr val="FFC000"/>
                </a:solidFill>
              </a:rPr>
              <a:t>:  </a:t>
            </a:r>
            <a:r>
              <a:rPr lang="en-IN" sz="2400" dirty="0" smtClean="0"/>
              <a:t/>
            </a:r>
            <a:br>
              <a:rPr lang="en-IN" sz="2400" dirty="0" smtClean="0"/>
            </a:br>
            <a:r>
              <a:rPr lang="en-IN" sz="2400" dirty="0" smtClean="0"/>
              <a:t>Costumers just need a fast internet access to find the houses of their choices. And It is very easy to book their desired house from their  house at one click.</a:t>
            </a:r>
          </a:p>
          <a:p>
            <a:pPr marL="550926" lvl="0" indent="-514350">
              <a:buFont typeface="Wingdings" pitchFamily="2" charset="2"/>
              <a:buChar char="§"/>
            </a:pPr>
            <a:r>
              <a:rPr lang="en-IN" sz="2400" b="1" dirty="0" smtClean="0">
                <a:solidFill>
                  <a:srgbClr val="FFC000"/>
                </a:solidFill>
              </a:rPr>
              <a:t>Services: </a:t>
            </a:r>
            <a:r>
              <a:rPr lang="en-IN" sz="2400" dirty="0" smtClean="0"/>
              <a:t/>
            </a:r>
            <a:br>
              <a:rPr lang="en-IN" sz="2400" dirty="0" smtClean="0"/>
            </a:br>
            <a:r>
              <a:rPr lang="en-IN" sz="2400" dirty="0" smtClean="0"/>
              <a:t>We provide houses with great services like CCTV surveillance,  Barrier at gate,  Parking facility and various other services at a single call.</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00B0F0"/>
                </a:solidFill>
              </a:rPr>
              <a:t>Modules</a:t>
            </a:r>
            <a:endParaRPr lang="en-US" u="sng" dirty="0">
              <a:solidFill>
                <a:srgbClr val="00B0F0"/>
              </a:solidFill>
            </a:endParaRPr>
          </a:p>
        </p:txBody>
      </p:sp>
      <p:sp>
        <p:nvSpPr>
          <p:cNvPr id="3" name="Content Placeholder 2"/>
          <p:cNvSpPr>
            <a:spLocks noGrp="1"/>
          </p:cNvSpPr>
          <p:nvPr>
            <p:ph idx="1"/>
          </p:nvPr>
        </p:nvSpPr>
        <p:spPr/>
        <p:txBody>
          <a:bodyPr>
            <a:normAutofit/>
          </a:bodyPr>
          <a:lstStyle/>
          <a:p>
            <a:pPr marL="550926" lvl="0" indent="-514350">
              <a:buAutoNum type="arabicPeriod"/>
            </a:pPr>
            <a:r>
              <a:rPr lang="en-IN" sz="2400" dirty="0" smtClean="0">
                <a:solidFill>
                  <a:srgbClr val="0070C0"/>
                </a:solidFill>
              </a:rPr>
              <a:t>Authentication/Login</a:t>
            </a:r>
          </a:p>
          <a:p>
            <a:pPr marL="550926" lvl="0" indent="-514350">
              <a:buAutoNum type="arabicPeriod"/>
            </a:pPr>
            <a:r>
              <a:rPr lang="en-IN" sz="2400" dirty="0" smtClean="0">
                <a:solidFill>
                  <a:srgbClr val="0070C0"/>
                </a:solidFill>
              </a:rPr>
              <a:t>Searching</a:t>
            </a:r>
          </a:p>
          <a:p>
            <a:pPr marL="550926" lvl="0" indent="-514350">
              <a:buAutoNum type="arabicPeriod"/>
            </a:pPr>
            <a:r>
              <a:rPr lang="en-IN" sz="2400" dirty="0" smtClean="0">
                <a:solidFill>
                  <a:srgbClr val="0070C0"/>
                </a:solidFill>
              </a:rPr>
              <a:t>Owner Dashboard</a:t>
            </a:r>
          </a:p>
          <a:p>
            <a:pPr marL="550926" lvl="0" indent="-514350">
              <a:buAutoNum type="arabicPeriod"/>
            </a:pPr>
            <a:r>
              <a:rPr lang="en-IN" sz="2400" dirty="0" smtClean="0">
                <a:solidFill>
                  <a:srgbClr val="0070C0"/>
                </a:solidFill>
              </a:rPr>
              <a:t>Tenant Dashboard</a:t>
            </a:r>
          </a:p>
          <a:p>
            <a:pPr marL="550926" lvl="0" indent="-514350">
              <a:buAutoNum type="arabicPeriod"/>
            </a:pPr>
            <a:r>
              <a:rPr lang="en-US" sz="2400" dirty="0" smtClean="0">
                <a:solidFill>
                  <a:srgbClr val="0070C0"/>
                </a:solidFill>
              </a:rPr>
              <a:t>Home Dashboard</a:t>
            </a:r>
          </a:p>
          <a:p>
            <a:pPr marL="550926" lvl="0" indent="-514350">
              <a:buAutoNum type="arabicPeriod"/>
            </a:pPr>
            <a:r>
              <a:rPr lang="en-US" sz="2400" dirty="0" smtClean="0">
                <a:solidFill>
                  <a:srgbClr val="0070C0"/>
                </a:solidFill>
              </a:rPr>
              <a:t>Transaction</a:t>
            </a:r>
            <a:endParaRPr lang="en-US" sz="240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System Requirements</a:t>
            </a:r>
            <a:endParaRPr lang="en-US" u="sng" dirty="0">
              <a:solidFill>
                <a:srgbClr val="0066FF"/>
              </a:solidFill>
            </a:endParaRPr>
          </a:p>
        </p:txBody>
      </p:sp>
      <p:sp>
        <p:nvSpPr>
          <p:cNvPr id="3" name="Content Placeholder 2"/>
          <p:cNvSpPr>
            <a:spLocks noGrp="1"/>
          </p:cNvSpPr>
          <p:nvPr>
            <p:ph idx="1"/>
          </p:nvPr>
        </p:nvSpPr>
        <p:spPr/>
        <p:txBody>
          <a:bodyPr>
            <a:normAutofit/>
          </a:bodyPr>
          <a:lstStyle/>
          <a:p>
            <a:pPr marL="550926" indent="-514350">
              <a:buNone/>
            </a:pPr>
            <a:r>
              <a:rPr lang="en-IN" dirty="0" smtClean="0">
                <a:solidFill>
                  <a:srgbClr val="FFFF00"/>
                </a:solidFill>
              </a:rPr>
              <a:t>1. </a:t>
            </a:r>
            <a:r>
              <a:rPr lang="en-IN" u="sng" dirty="0" smtClean="0">
                <a:solidFill>
                  <a:srgbClr val="FFFF00"/>
                </a:solidFill>
              </a:rPr>
              <a:t>Hardware Requirements:</a:t>
            </a:r>
          </a:p>
          <a:p>
            <a:pPr lvl="1"/>
            <a:r>
              <a:rPr lang="en-US" sz="2800" dirty="0" smtClean="0">
                <a:solidFill>
                  <a:srgbClr val="00B050"/>
                </a:solidFill>
              </a:rPr>
              <a:t>PC with 4GB RAM, 500 GB HDD</a:t>
            </a:r>
            <a:endParaRPr lang="en-US" sz="2400" dirty="0" smtClean="0">
              <a:solidFill>
                <a:srgbClr val="00B050"/>
              </a:solidFill>
            </a:endParaRPr>
          </a:p>
          <a:p>
            <a:pPr lvl="1"/>
            <a:r>
              <a:rPr lang="en-US" sz="2800" dirty="0" smtClean="0">
                <a:solidFill>
                  <a:srgbClr val="00B050"/>
                </a:solidFill>
              </a:rPr>
              <a:t>I3 Processor</a:t>
            </a:r>
            <a:endParaRPr lang="en-IN" u="sng" dirty="0" smtClean="0">
              <a:solidFill>
                <a:srgbClr val="00B050"/>
              </a:solidFill>
            </a:endParaRPr>
          </a:p>
          <a:p>
            <a:pPr marL="550926" indent="-514350">
              <a:buNone/>
            </a:pPr>
            <a:r>
              <a:rPr lang="en-IN" sz="3200" dirty="0" smtClean="0">
                <a:solidFill>
                  <a:srgbClr val="FFFF00"/>
                </a:solidFill>
              </a:rPr>
              <a:t>2. </a:t>
            </a:r>
            <a:r>
              <a:rPr lang="en-IN" sz="3200" u="sng" dirty="0" smtClean="0">
                <a:solidFill>
                  <a:srgbClr val="FFFF00"/>
                </a:solidFill>
              </a:rPr>
              <a:t>Software Requirements:</a:t>
            </a:r>
            <a:endParaRPr lang="en-US" sz="2800" u="sng" dirty="0" smtClean="0">
              <a:solidFill>
                <a:srgbClr val="FFFF00"/>
              </a:solidFill>
            </a:endParaRPr>
          </a:p>
          <a:p>
            <a:pPr lvl="1"/>
            <a:r>
              <a:rPr lang="en-US" sz="2800" dirty="0" smtClean="0">
                <a:solidFill>
                  <a:srgbClr val="00B050"/>
                </a:solidFill>
              </a:rPr>
              <a:t>XAMPP web server 1.0.0.0</a:t>
            </a:r>
            <a:endParaRPr lang="en-US" sz="2400" dirty="0" smtClean="0">
              <a:solidFill>
                <a:srgbClr val="00B050"/>
              </a:solidFill>
            </a:endParaRPr>
          </a:p>
          <a:p>
            <a:pPr lvl="1"/>
            <a:r>
              <a:rPr lang="en-US" sz="2800" dirty="0" smtClean="0">
                <a:solidFill>
                  <a:srgbClr val="00B050"/>
                </a:solidFill>
              </a:rPr>
              <a:t>VS code editor 1.46.1.0</a:t>
            </a:r>
            <a:endParaRPr lang="en-US" sz="2400" dirty="0" smtClean="0">
              <a:solidFill>
                <a:srgbClr val="00B050"/>
              </a:solidFill>
            </a:endParaRPr>
          </a:p>
          <a:p>
            <a:pPr lvl="1"/>
            <a:r>
              <a:rPr lang="en-US" sz="2800" dirty="0" err="1" smtClean="0">
                <a:solidFill>
                  <a:srgbClr val="00B050"/>
                </a:solidFill>
              </a:rPr>
              <a:t>GitHub</a:t>
            </a:r>
            <a:r>
              <a:rPr lang="en-US" sz="2800" dirty="0" smtClean="0">
                <a:solidFill>
                  <a:srgbClr val="00B050"/>
                </a:solidFill>
              </a:rPr>
              <a:t> Repository</a:t>
            </a:r>
            <a:endParaRPr lang="en-US" sz="2800" dirty="0" smtClean="0"/>
          </a:p>
          <a:p>
            <a:pPr marL="550926" indent="-514350">
              <a:buNone/>
            </a:pPr>
            <a:endParaRPr lang="en-US" u="sng" dirty="0">
              <a:solidFill>
                <a:srgbClr val="FFFF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B0F0"/>
                </a:solidFill>
              </a:rPr>
              <a:t>Languages Used</a:t>
            </a:r>
            <a:endParaRPr lang="en-US" u="sng" dirty="0">
              <a:solidFill>
                <a:srgbClr val="00B0F0"/>
              </a:solidFill>
            </a:endParaRPr>
          </a:p>
        </p:txBody>
      </p:sp>
      <p:sp>
        <p:nvSpPr>
          <p:cNvPr id="3" name="Content Placeholder 2"/>
          <p:cNvSpPr>
            <a:spLocks noGrp="1"/>
          </p:cNvSpPr>
          <p:nvPr>
            <p:ph idx="1"/>
          </p:nvPr>
        </p:nvSpPr>
        <p:spPr/>
        <p:txBody>
          <a:bodyPr/>
          <a:lstStyle/>
          <a:p>
            <a:pPr marL="550926" indent="-514350">
              <a:buFont typeface="Wingdings" pitchFamily="2" charset="2"/>
              <a:buChar char="Ø"/>
            </a:pPr>
            <a:r>
              <a:rPr lang="en-US" dirty="0" smtClean="0">
                <a:solidFill>
                  <a:srgbClr val="00B050"/>
                </a:solidFill>
              </a:rPr>
              <a:t>HTML5</a:t>
            </a:r>
          </a:p>
          <a:p>
            <a:pPr marL="550926" indent="-514350">
              <a:buFont typeface="Wingdings" pitchFamily="2" charset="2"/>
              <a:buChar char="Ø"/>
            </a:pPr>
            <a:r>
              <a:rPr lang="en-IN" dirty="0" smtClean="0">
                <a:solidFill>
                  <a:srgbClr val="00B050"/>
                </a:solidFill>
              </a:rPr>
              <a:t>CSS</a:t>
            </a:r>
            <a:endParaRPr lang="en-US" dirty="0" smtClean="0">
              <a:solidFill>
                <a:srgbClr val="00B050"/>
              </a:solidFill>
            </a:endParaRPr>
          </a:p>
          <a:p>
            <a:pPr marL="550926" indent="-514350">
              <a:buFont typeface="Wingdings" pitchFamily="2" charset="2"/>
              <a:buChar char="Ø"/>
            </a:pPr>
            <a:r>
              <a:rPr lang="en-US" dirty="0" smtClean="0">
                <a:solidFill>
                  <a:srgbClr val="00B050"/>
                </a:solidFill>
              </a:rPr>
              <a:t>JavaScript</a:t>
            </a:r>
          </a:p>
          <a:p>
            <a:pPr marL="550926" indent="-514350">
              <a:buFont typeface="Wingdings" pitchFamily="2" charset="2"/>
              <a:buChar char="Ø"/>
            </a:pPr>
            <a:r>
              <a:rPr lang="en-US" dirty="0" smtClean="0">
                <a:solidFill>
                  <a:srgbClr val="00B050"/>
                </a:solidFill>
              </a:rPr>
              <a:t>PHP 7.1.33.0</a:t>
            </a:r>
          </a:p>
          <a:p>
            <a:pPr marL="550926" indent="-514350">
              <a:buFont typeface="Wingdings" pitchFamily="2" charset="2"/>
              <a:buChar char="Ø"/>
            </a:pPr>
            <a:r>
              <a:rPr lang="en-US" dirty="0" smtClean="0">
                <a:solidFill>
                  <a:srgbClr val="00B050"/>
                </a:solidFill>
              </a:rPr>
              <a:t>My SQL database</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solidFill>
                  <a:srgbClr val="0066FF"/>
                </a:solidFill>
              </a:rPr>
              <a:t>Software Design</a:t>
            </a:r>
            <a:endParaRPr lang="en-US" u="sng" dirty="0">
              <a:solidFill>
                <a:srgbClr val="0066FF"/>
              </a:solidFill>
            </a:endParaRPr>
          </a:p>
        </p:txBody>
      </p:sp>
      <p:sp>
        <p:nvSpPr>
          <p:cNvPr id="3" name="Content Placeholder 2"/>
          <p:cNvSpPr>
            <a:spLocks noGrp="1"/>
          </p:cNvSpPr>
          <p:nvPr>
            <p:ph idx="1"/>
          </p:nvPr>
        </p:nvSpPr>
        <p:spPr>
          <a:xfrm>
            <a:off x="457200" y="1268760"/>
            <a:ext cx="7467600" cy="4857403"/>
          </a:xfrm>
        </p:spPr>
        <p:txBody>
          <a:bodyPr/>
          <a:lstStyle/>
          <a:p>
            <a:r>
              <a:rPr lang="en-IN" u="sng" dirty="0" smtClean="0">
                <a:solidFill>
                  <a:srgbClr val="FFFF00"/>
                </a:solidFill>
              </a:rPr>
              <a:t>Use Case Diagram:</a:t>
            </a:r>
          </a:p>
          <a:p>
            <a:endParaRPr lang="en-US" u="sng" dirty="0">
              <a:solidFill>
                <a:srgbClr val="FFFF00"/>
              </a:solidFill>
            </a:endParaRPr>
          </a:p>
        </p:txBody>
      </p:sp>
      <p:pic>
        <p:nvPicPr>
          <p:cNvPr id="4" name="image3.jpeg" descr="Screenshot (26).png"/>
          <p:cNvPicPr/>
          <p:nvPr/>
        </p:nvPicPr>
        <p:blipFill>
          <a:blip r:embed="rId2" cstate="print"/>
          <a:stretch>
            <a:fillRect/>
          </a:stretch>
        </p:blipFill>
        <p:spPr>
          <a:xfrm>
            <a:off x="2000232" y="2071678"/>
            <a:ext cx="5088628" cy="4011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240</TotalTime>
  <Words>473</Words>
  <Application>Microsoft Office PowerPoint</Application>
  <PresentationFormat>On-screen Show (4:3)</PresentationFormat>
  <Paragraphs>87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HOUSE RENTAL MANAGEMENT</vt:lpstr>
      <vt:lpstr>Introduction</vt:lpstr>
      <vt:lpstr>Problem Statement</vt:lpstr>
      <vt:lpstr>Objective</vt:lpstr>
      <vt:lpstr>Benefits</vt:lpstr>
      <vt:lpstr>Modules</vt:lpstr>
      <vt:lpstr>System Requirements</vt:lpstr>
      <vt:lpstr>Languages Used</vt:lpstr>
      <vt:lpstr>Software Design</vt:lpstr>
      <vt:lpstr>Software Design</vt:lpstr>
      <vt:lpstr>Software Design</vt:lpstr>
      <vt:lpstr>Software Design</vt:lpstr>
      <vt:lpstr> Implementation</vt:lpstr>
      <vt:lpstr>Implementation</vt:lpstr>
      <vt:lpstr>Implementation</vt:lpstr>
      <vt:lpstr>Implementation</vt:lpstr>
      <vt:lpstr>Implementation</vt:lpstr>
      <vt:lpstr>Implementation</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HOUSE RENTAL SYSTEM</dc:title>
  <dc:creator>LENOVO</dc:creator>
  <cp:lastModifiedBy>LENOVO</cp:lastModifiedBy>
  <cp:revision>12</cp:revision>
  <dcterms:created xsi:type="dcterms:W3CDTF">2020-11-30T08:10:35Z</dcterms:created>
  <dcterms:modified xsi:type="dcterms:W3CDTF">2020-12-05T12:11:14Z</dcterms:modified>
</cp:coreProperties>
</file>