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73" r:id="rId5"/>
    <p:sldId id="274" r:id="rId6"/>
    <p:sldId id="277" r:id="rId7"/>
    <p:sldId id="267" r:id="rId8"/>
    <p:sldId id="271" r:id="rId9"/>
    <p:sldId id="281" r:id="rId10"/>
    <p:sldId id="287" r:id="rId11"/>
    <p:sldId id="284" r:id="rId12"/>
    <p:sldId id="285" r:id="rId13"/>
    <p:sldId id="261" r:id="rId14"/>
    <p:sldId id="279" r:id="rId15"/>
    <p:sldId id="265" r:id="rId16"/>
    <p:sldId id="266" r:id="rId17"/>
    <p:sldId id="262" r:id="rId18"/>
    <p:sldId id="263" r:id="rId19"/>
    <p:sldId id="264" r:id="rId20"/>
    <p:sldId id="278" r:id="rId21"/>
    <p:sldId id="280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7225" autoAdjust="0"/>
    <p:restoredTop sz="86294" autoAdjust="0"/>
  </p:normalViewPr>
  <p:slideViewPr>
    <p:cSldViewPr snapToGrid="0" snapToObjects="1">
      <p:cViewPr>
        <p:scale>
          <a:sx n="100" d="100"/>
          <a:sy n="100" d="100"/>
        </p:scale>
        <p:origin x="-52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7666-FF56-AD47-9C9E-3FCA90AD0E7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09C3B-121C-ED45-89E0-84823776D3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primarily proposed for customization at the network or routing layer</a:t>
            </a:r>
          </a:p>
          <a:p>
            <a:r>
              <a:rPr lang="en-US" dirty="0" smtClean="0"/>
              <a:t>- more generic than active disks (any distributed system with shared state at the server).</a:t>
            </a:r>
          </a:p>
          <a:p>
            <a:r>
              <a:rPr lang="en-US" dirty="0" smtClean="0"/>
              <a:t>- focus on performance benefits</a:t>
            </a:r>
            <a:r>
              <a:rPr lang="en-US" baseline="0" dirty="0" smtClean="0"/>
              <a:t> than mobile code (runs on the NIC).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9C3B-121C-ED45-89E0-84823776D3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5CB9C6-2A11-274C-9F68-EE7C0151B11B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1350" y="4618038"/>
            <a:ext cx="6216650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7F85DB-D228-9345-BDCB-EDDDAAAED5E9}" type="slidenum">
              <a:rPr lang="en-US"/>
              <a:pPr/>
              <a:t>10</a:t>
            </a:fld>
            <a:endParaRPr lang="en-US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39763" y="4616450"/>
            <a:ext cx="6218237" cy="45259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D7E94E-4D65-FD45-89FE-F7328D66D6A6}" type="slidenum">
              <a:rPr lang="en-US"/>
              <a:pPr/>
              <a:t>11</a:t>
            </a:fld>
            <a:endParaRPr lang="en-US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E6E83E-4825-6841-BB01-F37F3CD4E697}" type="slidenum">
              <a:rPr lang="en-US"/>
              <a:pPr/>
              <a:t>12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39763" y="4616450"/>
            <a:ext cx="6218237" cy="45259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80CB-E5BB-3C46-B648-7423DFC3B028}" type="datetimeFigureOut">
              <a:rPr lang="en-US" smtClean="0"/>
              <a:pPr/>
              <a:t>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3EA3-5ECA-1940-A3CA-EC550BEE4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200" b="1" dirty="0">
                <a:effectLst>
                  <a:outerShdw blurRad="50800" dist="38100" dir="8280000">
                    <a:srgbClr val="000000">
                      <a:alpha val="43000"/>
                    </a:srgbClr>
                  </a:outerShdw>
                </a:effectLst>
              </a:rPr>
              <a:t>Active RDMA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86200"/>
            <a:ext cx="7772400" cy="824621"/>
          </a:xfrm>
        </p:spPr>
        <p:txBody>
          <a:bodyPr/>
          <a:lstStyle/>
          <a:p>
            <a:r>
              <a:rPr lang="en-US" dirty="0"/>
              <a:t>Chris </a:t>
            </a:r>
            <a:r>
              <a:rPr lang="en-US" dirty="0" err="1" smtClean="0"/>
              <a:t>Fallin</a:t>
            </a:r>
            <a:r>
              <a:rPr lang="en-US" dirty="0" smtClean="0"/>
              <a:t>, </a:t>
            </a:r>
            <a:r>
              <a:rPr lang="en-US" dirty="0" err="1" smtClean="0"/>
              <a:t>Anshul</a:t>
            </a:r>
            <a:r>
              <a:rPr lang="en-US" dirty="0" smtClean="0"/>
              <a:t> </a:t>
            </a:r>
            <a:r>
              <a:rPr lang="en-US" dirty="0" err="1" smtClean="0"/>
              <a:t>Madan</a:t>
            </a:r>
            <a:r>
              <a:rPr lang="en-US" dirty="0" smtClean="0"/>
              <a:t>, </a:t>
            </a:r>
            <a:r>
              <a:rPr lang="en-US" dirty="0"/>
              <a:t>Filipe </a:t>
            </a:r>
            <a:r>
              <a:rPr lang="en-US" dirty="0" err="1" smtClean="0"/>
              <a:t>Militão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3484" y="888742"/>
            <a:ext cx="640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15-712: Advanced Operating Systems &amp; Distributed Systems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 smtClean="0"/>
              <a:t>Initial Test Applications</a:t>
            </a:r>
            <a:endParaRPr lang="en-US" sz="4400" b="1" dirty="0"/>
          </a:p>
        </p:txBody>
      </p:sp>
      <p:pic>
        <p:nvPicPr>
          <p:cNvPr id="5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3"/>
          <a:srcRect l="-5698" r="-5698"/>
          <a:stretch>
            <a:fillRect/>
          </a:stretch>
        </p:blipFill>
        <p:spPr>
          <a:xfrm>
            <a:off x="1587500" y="3077148"/>
            <a:ext cx="6629400" cy="3645915"/>
          </a:xfrm>
        </p:spPr>
      </p:pic>
      <p:sp>
        <p:nvSpPr>
          <p:cNvPr id="6" name="TextBox 5"/>
          <p:cNvSpPr txBox="1"/>
          <p:nvPr/>
        </p:nvSpPr>
        <p:spPr>
          <a:xfrm>
            <a:off x="648781" y="1417638"/>
            <a:ext cx="3783519" cy="16595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3300" dirty="0" smtClean="0"/>
              <a:t> Linked List</a:t>
            </a:r>
          </a:p>
          <a:p>
            <a:pPr>
              <a:buFont typeface="Arial"/>
              <a:buChar char="•"/>
            </a:pPr>
            <a:r>
              <a:rPr lang="en-US" sz="3300" dirty="0" smtClean="0"/>
              <a:t> Locking Service</a:t>
            </a:r>
          </a:p>
          <a:p>
            <a:pPr>
              <a:buFont typeface="Arial"/>
              <a:buChar char="•"/>
            </a:pPr>
            <a:r>
              <a:rPr lang="en-US" sz="3300" dirty="0" smtClean="0"/>
              <a:t> Hash table</a:t>
            </a:r>
            <a:endParaRPr lang="en-US" sz="33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 smtClean="0"/>
              <a:t>Active </a:t>
            </a:r>
            <a:r>
              <a:rPr lang="en-US" sz="4400" b="1" dirty="0"/>
              <a:t>RDMA File </a:t>
            </a:r>
            <a:r>
              <a:rPr lang="en-US" sz="4400" b="1" dirty="0" smtClean="0"/>
              <a:t>System (</a:t>
            </a:r>
            <a:r>
              <a:rPr lang="en-US" sz="4400" b="1" dirty="0"/>
              <a:t>ARFS)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081088" y="4800600"/>
            <a:ext cx="6400800" cy="914400"/>
          </a:xfrm>
          <a:prstGeom prst="roundRect">
            <a:avLst>
              <a:gd name="adj" fmla="val 17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081088" y="3951288"/>
            <a:ext cx="1143000" cy="849312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Alloc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081588" y="4800600"/>
            <a:ext cx="1598612" cy="914400"/>
          </a:xfrm>
          <a:prstGeom prst="roundRect">
            <a:avLst>
              <a:gd name="adj" fmla="val 171"/>
            </a:avLst>
          </a:prstGeom>
          <a:solidFill>
            <a:srgbClr val="C5000B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 smtClean="0"/>
              <a:t>Inode+Data</a:t>
            </a:r>
            <a:endParaRPr lang="en-US" dirty="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479800" y="3429000"/>
            <a:ext cx="3200400" cy="8509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ARFS Active Code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838200" y="3200400"/>
            <a:ext cx="6787356" cy="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163888" y="5715000"/>
            <a:ext cx="1001712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ea typeface="MS Gothic" charset="0"/>
                <a:cs typeface="MS Gothic" charset="0"/>
              </a:rPr>
              <a:t>Memory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594600" y="2397125"/>
            <a:ext cx="763588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ndale Mono"/>
                <a:ea typeface="MS Gothic" charset="0"/>
                <a:cs typeface="Andale Mono"/>
              </a:rPr>
              <a:t>CLIENT</a:t>
            </a:r>
            <a:endParaRPr lang="en-US" b="1" dirty="0">
              <a:solidFill>
                <a:srgbClr val="000000"/>
              </a:solidFill>
              <a:latin typeface="Andale Mono"/>
              <a:ea typeface="MS Gothic" charset="0"/>
              <a:cs typeface="Andale Mono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25556" y="4279900"/>
            <a:ext cx="852487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ndale Mono"/>
                <a:ea typeface="MS Gothic" charset="0"/>
                <a:cs typeface="Andale Mono"/>
              </a:rPr>
              <a:t>SERVER</a:t>
            </a:r>
            <a:endParaRPr lang="en-US" b="1" dirty="0">
              <a:solidFill>
                <a:srgbClr val="000000"/>
              </a:solidFill>
              <a:latin typeface="Andale Mono"/>
              <a:ea typeface="MS Gothic" charset="0"/>
              <a:cs typeface="Andale Mono"/>
            </a:endParaRP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3479800" y="2286000"/>
            <a:ext cx="3200400" cy="685800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ARFS Client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5080000" y="2971800"/>
            <a:ext cx="1588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5308600" y="2970213"/>
            <a:ext cx="1588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594600" y="2976562"/>
            <a:ext cx="10128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60876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Andale Mono"/>
                <a:ea typeface="MS Gothic" charset="0"/>
                <a:cs typeface="Andale Mono"/>
              </a:rPr>
              <a:t>NETWORK</a:t>
            </a:r>
            <a:endParaRPr lang="en-US" b="1" dirty="0">
              <a:solidFill>
                <a:srgbClr val="000000"/>
              </a:solidFill>
              <a:latin typeface="Andale Mono"/>
              <a:ea typeface="MS Gothic" charset="0"/>
              <a:cs typeface="Andale Mono"/>
            </a:endParaRP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>
            <a:off x="2224088" y="408940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3479800" y="4800600"/>
            <a:ext cx="1600200" cy="914400"/>
          </a:xfrm>
          <a:prstGeom prst="roundRect">
            <a:avLst>
              <a:gd name="adj" fmla="val 171"/>
            </a:avLst>
          </a:prstGeom>
          <a:solidFill>
            <a:srgbClr val="C5000B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1192213" y="5943600"/>
            <a:ext cx="18319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165600" y="5943600"/>
            <a:ext cx="3429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3479800" y="4279900"/>
            <a:ext cx="1601788" cy="5207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MS Gothic" charset="0"/>
                <a:cs typeface="MS Gothic" charset="0"/>
              </a:rPr>
              <a:t>Hashtable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5081588" y="4279900"/>
            <a:ext cx="1598612" cy="520700"/>
          </a:xfrm>
          <a:prstGeom prst="roundRect">
            <a:avLst>
              <a:gd name="adj" fmla="val 116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0876" rIns="90000" bIns="45000" anchor="ctr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MS Gothic" charset="0"/>
                <a:cs typeface="MS Gothic" charset="0"/>
              </a:rPr>
              <a:t>Inode+Data</a:t>
            </a: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2236788" y="449580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b="1" dirty="0"/>
              <a:t>ARFS Architecture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3081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342900" indent="-341313" hangingPunct="1">
              <a:spcBef>
                <a:spcPts val="638"/>
              </a:spcBef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Uses other 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Active code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as libraries:</a:t>
            </a: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Alloc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()</a:t>
            </a: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Hash table :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Path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Address</a:t>
            </a: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Inode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store : Address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Data blocks</a:t>
            </a:r>
            <a:endParaRPr lang="en-US" sz="3200" dirty="0" smtClean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863600" lvl="1" indent="-323850" hangingPunct="1">
              <a:spcAft>
                <a:spcPts val="1138"/>
              </a:spcAft>
              <a:buSzPct val="45000"/>
              <a:buFont typeface="Wingdings" pitchFamily="-106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FS interface :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</a:p>
          <a:p>
            <a:pPr marL="1320800" lvl="2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Hash table + 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Inode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store </a:t>
            </a:r>
          </a:p>
          <a:p>
            <a:pPr marL="1320800" lvl="2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			</a:t>
            </a:r>
            <a:r>
              <a:rPr lang="en-US" sz="32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</a:t>
            </a: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  <a:sym typeface="Wingdings"/>
              </a:rPr>
              <a:t> hierarchical data store</a:t>
            </a:r>
            <a:endParaRPr lang="en-US" sz="32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900"/>
          </a:xfrm>
        </p:spPr>
        <p:txBody>
          <a:bodyPr>
            <a:normAutofit/>
          </a:bodyPr>
          <a:lstStyle/>
          <a:p>
            <a:r>
              <a:rPr lang="en-US" dirty="0" smtClean="0"/>
              <a:t>Active RDMA FS (ARFS) vs. NFS</a:t>
            </a:r>
          </a:p>
          <a:p>
            <a:r>
              <a:rPr lang="en-US" dirty="0" smtClean="0"/>
              <a:t>ARFS-</a:t>
            </a:r>
            <a:r>
              <a:rPr lang="en-US" dirty="0" err="1" smtClean="0"/>
              <a:t>rdma</a:t>
            </a:r>
            <a:r>
              <a:rPr lang="en-US" dirty="0" smtClean="0"/>
              <a:t>, ARFS-active variants</a:t>
            </a:r>
          </a:p>
          <a:p>
            <a:r>
              <a:rPr lang="en-US" dirty="0" smtClean="0"/>
              <a:t>Tests: </a:t>
            </a:r>
          </a:p>
          <a:p>
            <a:pPr lvl="1"/>
            <a:r>
              <a:rPr lang="en-US" dirty="0" smtClean="0"/>
              <a:t>Andrew Benchmark</a:t>
            </a:r>
          </a:p>
          <a:p>
            <a:pPr lvl="1"/>
            <a:r>
              <a:rPr lang="en-US" dirty="0" smtClean="0"/>
              <a:t>Stream-Read</a:t>
            </a:r>
          </a:p>
          <a:p>
            <a:pPr lvl="1"/>
            <a:r>
              <a:rPr lang="en-US" dirty="0" smtClean="0"/>
              <a:t>Stream-Write</a:t>
            </a:r>
          </a:p>
          <a:p>
            <a:r>
              <a:rPr lang="en-US" dirty="0" smtClean="0"/>
              <a:t>Find, </a:t>
            </a:r>
            <a:r>
              <a:rPr lang="en-US" dirty="0" err="1" smtClean="0"/>
              <a:t>Grep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system utilities </a:t>
            </a:r>
          </a:p>
          <a:p>
            <a:pPr lvl="1"/>
            <a:r>
              <a:rPr lang="en-US" dirty="0" smtClean="0"/>
              <a:t>active versions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Bochs</a:t>
            </a:r>
            <a:r>
              <a:rPr lang="en-US" dirty="0" smtClean="0"/>
              <a:t> full-system simulator</a:t>
            </a:r>
          </a:p>
          <a:p>
            <a:r>
              <a:rPr lang="en-US" dirty="0" smtClean="0"/>
              <a:t>JVM “coprocessor” in NIC model</a:t>
            </a:r>
          </a:p>
          <a:p>
            <a:r>
              <a:rPr lang="en-US" dirty="0" smtClean="0"/>
              <a:t>UDP/IP stack in NIC model</a:t>
            </a:r>
          </a:p>
          <a:p>
            <a:r>
              <a:rPr lang="en-US" dirty="0" smtClean="0"/>
              <a:t>Client: FUSE (</a:t>
            </a:r>
            <a:r>
              <a:rPr lang="en-US" dirty="0" err="1" smtClean="0"/>
              <a:t>userspace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Benchmarks run on host</a:t>
            </a:r>
          </a:p>
          <a:p>
            <a:r>
              <a:rPr lang="en-US" dirty="0" err="1" smtClean="0"/>
              <a:t>Wallclock</a:t>
            </a:r>
            <a:r>
              <a:rPr lang="en-US" dirty="0" smtClean="0"/>
              <a:t> time + synthetic timing statistics</a:t>
            </a:r>
            <a:endParaRPr lang="en-US" dirty="0"/>
          </a:p>
        </p:txBody>
      </p:sp>
      <p:pic>
        <p:nvPicPr>
          <p:cNvPr id="7" name="Picture 6" descr="fig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95800" y="1600200"/>
            <a:ext cx="4076700" cy="2044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Benchmarks</a:t>
            </a:r>
            <a:endParaRPr lang="en-US" b="1" dirty="0"/>
          </a:p>
        </p:txBody>
      </p:sp>
      <p:pic>
        <p:nvPicPr>
          <p:cNvPr id="4" name="Content Placeholder 3" descr="Picture 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570" r="-24570"/>
          <a:stretch>
            <a:fillRect/>
          </a:stretch>
        </p:blipFill>
        <p:spPr>
          <a:xfrm>
            <a:off x="457200" y="1690668"/>
            <a:ext cx="8188154" cy="450316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and </a:t>
            </a:r>
            <a:r>
              <a:rPr lang="en-US" b="1" dirty="0" err="1" smtClean="0"/>
              <a:t>Grep</a:t>
            </a:r>
            <a:endParaRPr lang="en-US" b="1" dirty="0"/>
          </a:p>
        </p:txBody>
      </p:sp>
      <p:pic>
        <p:nvPicPr>
          <p:cNvPr id="4" name="Content Placeholder 3" descr="Picture 3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2361" r="-22361"/>
          <a:stretch>
            <a:fillRect/>
          </a:stretch>
        </p:blipFill>
        <p:spPr>
          <a:xfrm>
            <a:off x="457200" y="1485913"/>
            <a:ext cx="8660283" cy="4762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CPU Load Scaling Behavior</a:t>
            </a:r>
            <a:endParaRPr lang="en-US" b="1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405" r="-21405"/>
          <a:stretch>
            <a:fillRect/>
          </a:stretch>
        </p:blipFill>
        <p:spPr>
          <a:xfrm>
            <a:off x="170882" y="1176909"/>
            <a:ext cx="8809253" cy="484475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Roundtrips</a:t>
            </a:r>
            <a:endParaRPr lang="en-US" b="1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631" r="-23631"/>
          <a:stretch>
            <a:fillRect/>
          </a:stretch>
        </p:blipFill>
        <p:spPr>
          <a:xfrm>
            <a:off x="457200" y="1348758"/>
            <a:ext cx="8686800" cy="477740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Synthetic Runtime: </a:t>
            </a:r>
            <a:br>
              <a:rPr lang="en-US" b="1" dirty="0" smtClean="0"/>
            </a:br>
            <a:r>
              <a:rPr lang="en-US" b="1" dirty="0" smtClean="0"/>
              <a:t>RDMA vs. Active</a:t>
            </a:r>
            <a:endParaRPr lang="en-US" b="1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453" r="-21453"/>
          <a:stretch>
            <a:fillRect/>
          </a:stretch>
        </p:blipFill>
        <p:spPr>
          <a:xfrm>
            <a:off x="266030" y="1403983"/>
            <a:ext cx="8561554" cy="470852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&amp;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</a:t>
            </a:r>
            <a:r>
              <a:rPr lang="en-US" i="1" dirty="0" smtClean="0"/>
              <a:t>tradeoff </a:t>
            </a:r>
            <a:r>
              <a:rPr lang="en-US" dirty="0" smtClean="0"/>
              <a:t>in distributed systems:</a:t>
            </a:r>
          </a:p>
          <a:p>
            <a:pPr>
              <a:buNone/>
            </a:pPr>
            <a:endParaRPr lang="en-US" sz="1100" dirty="0" smtClean="0"/>
          </a:p>
          <a:p>
            <a:pPr lvl="1"/>
            <a:r>
              <a:rPr lang="en-US" dirty="0" smtClean="0"/>
              <a:t>RPC style semantics:</a:t>
            </a:r>
          </a:p>
          <a:p>
            <a:pPr lvl="2"/>
            <a:r>
              <a:rPr lang="en-US" dirty="0" smtClean="0"/>
              <a:t>Static interface accessible through RPC calls</a:t>
            </a:r>
          </a:p>
          <a:p>
            <a:pPr lvl="2"/>
            <a:r>
              <a:rPr lang="en-US" dirty="0" smtClean="0"/>
              <a:t>Calls can be optimized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Remote DMA style semantics:</a:t>
            </a:r>
          </a:p>
          <a:p>
            <a:pPr lvl="2"/>
            <a:r>
              <a:rPr lang="en-US" dirty="0" smtClean="0"/>
              <a:t>Increased flexibility by exposing data structures</a:t>
            </a:r>
          </a:p>
          <a:p>
            <a:pPr lvl="2"/>
            <a:r>
              <a:rPr lang="en-US" dirty="0" smtClean="0"/>
              <a:t>High separation of data and (running) code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Better methodology</a:t>
            </a:r>
            <a:endParaRPr lang="en-US" dirty="0" smtClean="0"/>
          </a:p>
          <a:p>
            <a:pPr lvl="1"/>
            <a:r>
              <a:rPr lang="en-US" dirty="0" smtClean="0"/>
              <a:t>Acceptable </a:t>
            </a:r>
            <a:r>
              <a:rPr lang="en-US" dirty="0" smtClean="0"/>
              <a:t>but </a:t>
            </a:r>
            <a:r>
              <a:rPr lang="en-US" dirty="0" smtClean="0"/>
              <a:t>tractable: pace JVM appropriately, model network delay, run client in separate </a:t>
            </a:r>
            <a:r>
              <a:rPr lang="en-US" dirty="0" err="1" smtClean="0"/>
              <a:t>Bochs</a:t>
            </a:r>
            <a:endParaRPr lang="en-US" dirty="0" smtClean="0"/>
          </a:p>
          <a:p>
            <a:pPr lvl="1"/>
            <a:r>
              <a:rPr lang="en-US" dirty="0" smtClean="0"/>
              <a:t>Better: </a:t>
            </a:r>
            <a:r>
              <a:rPr lang="en-US" dirty="0" smtClean="0"/>
              <a:t>Extend</a:t>
            </a:r>
            <a:r>
              <a:rPr lang="en-US" dirty="0" smtClean="0"/>
              <a:t> cycle-accurate simulated domain </a:t>
            </a:r>
            <a:r>
              <a:rPr lang="en-US" dirty="0" smtClean="0"/>
              <a:t>to clients and network, build cycle-accurate model of active code coprocessor (real ISA, cache coherence with main CPU, …)</a:t>
            </a:r>
          </a:p>
          <a:p>
            <a:pPr lvl="1"/>
            <a:r>
              <a:rPr lang="en-US" dirty="0" smtClean="0"/>
              <a:t>Best: prototype in a real system</a:t>
            </a:r>
          </a:p>
          <a:p>
            <a:pPr lvl="2"/>
            <a:r>
              <a:rPr lang="en-US" dirty="0" smtClean="0"/>
              <a:t>Active code (</a:t>
            </a:r>
            <a:r>
              <a:rPr lang="en-US" dirty="0" err="1" smtClean="0"/>
              <a:t>i</a:t>
            </a:r>
            <a:r>
              <a:rPr lang="en-US" dirty="0" smtClean="0"/>
              <a:t>) in server kernel or (ii) on real </a:t>
            </a:r>
            <a:r>
              <a:rPr lang="en-US" dirty="0" smtClean="0"/>
              <a:t>NIC (FPGA?)</a:t>
            </a:r>
          </a:p>
          <a:p>
            <a:pPr lvl="2"/>
            <a:r>
              <a:rPr lang="en-US" dirty="0" smtClean="0"/>
              <a:t>Clients with in-kernel </a:t>
            </a:r>
            <a:r>
              <a:rPr lang="en-US" dirty="0" err="1" smtClean="0"/>
              <a:t>filesystem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Implementation: more robust (optimized IO path, robust error handling, …)</a:t>
            </a:r>
          </a:p>
          <a:p>
            <a:r>
              <a:rPr lang="en-US" dirty="0" smtClean="0"/>
              <a:t>Server-side architecture:</a:t>
            </a:r>
          </a:p>
          <a:p>
            <a:pPr lvl="1"/>
            <a:r>
              <a:rPr lang="en-US" dirty="0" smtClean="0"/>
              <a:t>Sync with main host CPU (at least for on-disk FS)</a:t>
            </a:r>
          </a:p>
          <a:p>
            <a:pPr lvl="1"/>
            <a:r>
              <a:rPr lang="en-US" dirty="0" smtClean="0"/>
              <a:t>consider tradeoffs between coprocessor and main processor</a:t>
            </a:r>
          </a:p>
          <a:p>
            <a:r>
              <a:rPr lang="en-US" dirty="0" smtClean="0"/>
              <a:t>Dynamic active code generation</a:t>
            </a:r>
          </a:p>
          <a:p>
            <a:pPr lvl="1"/>
            <a:r>
              <a:rPr lang="en-US" dirty="0" err="1" smtClean="0"/>
              <a:t>Grep</a:t>
            </a:r>
            <a:r>
              <a:rPr lang="en-US" dirty="0" smtClean="0"/>
              <a:t>: </a:t>
            </a:r>
            <a:r>
              <a:rPr lang="en-US" dirty="0" err="1" smtClean="0"/>
              <a:t>regex</a:t>
            </a:r>
            <a:r>
              <a:rPr lang="en-US" dirty="0" smtClean="0"/>
              <a:t> compiler? (after basic optimizations)</a:t>
            </a:r>
          </a:p>
          <a:p>
            <a:pPr lvl="1"/>
            <a:r>
              <a:rPr lang="en-US" dirty="0" smtClean="0"/>
              <a:t>More complex data queries, custom adapters, …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&amp; 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Active RDMA interface and presented reference implementation</a:t>
            </a:r>
          </a:p>
          <a:p>
            <a:r>
              <a:rPr lang="en-US" dirty="0" smtClean="0"/>
              <a:t>Built proof-of-concept in-memory network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Evaluated performance in simulation</a:t>
            </a:r>
          </a:p>
          <a:p>
            <a:r>
              <a:rPr lang="en-US" dirty="0" smtClean="0"/>
              <a:t>Showed a few active code-specific applications</a:t>
            </a:r>
          </a:p>
          <a:p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Getting API right is hard (underwent a few changes)</a:t>
            </a:r>
          </a:p>
          <a:p>
            <a:pPr lvl="1"/>
            <a:r>
              <a:rPr lang="en-US" dirty="0" smtClean="0"/>
              <a:t>Define basic services, build in layers</a:t>
            </a:r>
          </a:p>
          <a:p>
            <a:pPr lvl="1"/>
            <a:r>
              <a:rPr lang="en-US" dirty="0" smtClean="0"/>
              <a:t>Getting accurate simulation/timing for client/server setups is </a:t>
            </a:r>
            <a:r>
              <a:rPr lang="en-US" i="1" dirty="0" smtClean="0"/>
              <a:t>HARD</a:t>
            </a:r>
            <a:endParaRPr lang="en-US" dirty="0" smtClean="0"/>
          </a:p>
          <a:p>
            <a:r>
              <a:rPr lang="en-US" dirty="0" smtClean="0"/>
              <a:t>Underwhelming prototype performance, but interesting possibilities for future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 &amp; Prototype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middle ground: </a:t>
            </a:r>
            <a:r>
              <a:rPr lang="en-US" i="1" dirty="0" smtClean="0"/>
              <a:t>Active RDMA</a:t>
            </a:r>
          </a:p>
          <a:p>
            <a:pPr lvl="1"/>
            <a:r>
              <a:rPr lang="en-US" dirty="0" smtClean="0"/>
              <a:t>Keep the flexibility of RDMA…</a:t>
            </a:r>
          </a:p>
          <a:p>
            <a:pPr lvl="1"/>
            <a:r>
              <a:rPr lang="en-US" dirty="0" smtClean="0"/>
              <a:t>… but enable </a:t>
            </a:r>
            <a:r>
              <a:rPr lang="en-US" b="1" dirty="0" smtClean="0"/>
              <a:t>data-code locality </a:t>
            </a:r>
            <a:r>
              <a:rPr lang="en-US" dirty="0" smtClean="0">
                <a:solidFill>
                  <a:srgbClr val="000000"/>
                </a:solidFill>
              </a:rPr>
              <a:t>with code migration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active code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1595" y="3670301"/>
            <a:ext cx="2041324" cy="3124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7475" y="3670301"/>
            <a:ext cx="1973461" cy="3124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0580" y="3743563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95636" y="3743563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1916909" y="4369188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88020" y="4305106"/>
            <a:ext cx="1571680" cy="863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165499" y="5514587"/>
            <a:ext cx="616726" cy="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132240" y="4458088"/>
            <a:ext cx="2555780" cy="278527"/>
            <a:chOff x="3132240" y="4458088"/>
            <a:chExt cx="2555780" cy="278527"/>
          </a:xfrm>
        </p:grpSpPr>
        <p:cxnSp>
          <p:nvCxnSpPr>
            <p:cNvPr id="10" name="Straight Arrow Connector 9"/>
            <p:cNvCxnSpPr>
              <a:stCxn id="9" idx="0"/>
              <a:endCxn id="11" idx="2"/>
            </p:cNvCxnSpPr>
            <p:nvPr/>
          </p:nvCxnSpPr>
          <p:spPr>
            <a:xfrm>
              <a:off x="3132240" y="4724206"/>
              <a:ext cx="2555780" cy="12409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02100" y="4458088"/>
              <a:ext cx="831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Andale Mono"/>
                  <a:cs typeface="Andale Mono"/>
                </a:rPr>
                <a:t>NETWORK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Andale Mono"/>
                <a:cs typeface="Andale Mono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1667 C 0.06945 0.11181 0.14167 0.20718 0.21389 0.24074 C 0.28612 0.27431 0.39445 0.22222 0.43056 0.21852 " pathEditMode="relative" rAng="0" ptsTypes="a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1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4213719" y="1344641"/>
            <a:ext cx="1052548" cy="4365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RDMA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5710" y="1344641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Operation: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smtClean="0">
                <a:latin typeface="Courier"/>
                <a:cs typeface="Courier"/>
              </a:rPr>
              <a:t>next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smtClean="0">
                <a:latin typeface="Courier"/>
                <a:cs typeface="Courier"/>
              </a:rPr>
              <a:t>next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-&gt;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3799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755909" y="4396844"/>
            <a:ext cx="3903460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2910" y="2045798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779404" y="4396844"/>
            <a:ext cx="3903460" cy="158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708436" y="3113241"/>
            <a:ext cx="4021905" cy="64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708434" y="4301192"/>
            <a:ext cx="4021907" cy="64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708436" y="5475490"/>
            <a:ext cx="4021905" cy="64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06845" y="2536158"/>
            <a:ext cx="4023495" cy="495153"/>
            <a:chOff x="2706845" y="2536158"/>
            <a:chExt cx="4023495" cy="49515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06845" y="2676293"/>
              <a:ext cx="4023495" cy="355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323693">
              <a:off x="4364650" y="2536158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06845" y="3706889"/>
            <a:ext cx="4023495" cy="498718"/>
            <a:chOff x="2706845" y="3706889"/>
            <a:chExt cx="4023495" cy="498718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706845" y="3850591"/>
              <a:ext cx="4023495" cy="3550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383830">
              <a:off x="4366846" y="370688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08433" y="4871099"/>
            <a:ext cx="4023496" cy="508808"/>
            <a:chOff x="2708433" y="4871099"/>
            <a:chExt cx="4023496" cy="50880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708433" y="5024889"/>
              <a:ext cx="4023496" cy="355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293003">
              <a:off x="4228099" y="487109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READ</a:t>
              </a:r>
              <a:endParaRPr lang="en-US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6476 -0.00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-0.0007 L 0.15469 0.000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086719" y="1420841"/>
            <a:ext cx="1052548" cy="4365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Active </a:t>
            </a:r>
            <a:r>
              <a:rPr lang="en-US" b="1" dirty="0" smtClean="0"/>
              <a:t>RDMA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0125" y="1426571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Operation: </a:t>
            </a:r>
            <a:r>
              <a:rPr lang="en-US" dirty="0" err="1" smtClean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-&gt;next-&gt;next-&gt;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211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989881" y="3161282"/>
            <a:ext cx="1432338" cy="159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51322" y="2045798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2706848" y="3113241"/>
            <a:ext cx="4021905" cy="641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2705256" y="5149743"/>
            <a:ext cx="4021907" cy="641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705257" y="2536158"/>
            <a:ext cx="4023495" cy="495153"/>
            <a:chOff x="2705257" y="2536158"/>
            <a:chExt cx="4023495" cy="495153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705257" y="2676293"/>
              <a:ext cx="4023495" cy="3550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323693">
              <a:off x="4016758" y="2536158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LOAD CODE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05257" y="3966334"/>
            <a:ext cx="4023495" cy="498718"/>
            <a:chOff x="2705257" y="3966334"/>
            <a:chExt cx="4023495" cy="49871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705257" y="4110036"/>
              <a:ext cx="4023495" cy="355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294795">
              <a:off x="3811170" y="3966334"/>
              <a:ext cx="184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EXECUTE CODE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754874" y="441043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4874" y="4629559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4874" y="4862341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73304" y="2814275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(init)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6057930" y="3185062"/>
            <a:ext cx="1432338" cy="159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282211" y="3964504"/>
            <a:ext cx="4923970" cy="2225422"/>
            <a:chOff x="2282211" y="3964504"/>
            <a:chExt cx="4923970" cy="222542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282211" y="3964504"/>
              <a:ext cx="4923970" cy="1588"/>
            </a:xfrm>
            <a:prstGeom prst="line">
              <a:avLst/>
            </a:prstGeom>
            <a:ln w="2540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5709131" y="5121779"/>
              <a:ext cx="213470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1640288" y="5121779"/>
              <a:ext cx="213470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6476 -0.000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-0.0007 L 0.15469 0.0002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0" grpId="0"/>
      <p:bldP spid="41" grpId="0"/>
      <p:bldP spid="42" grpId="0"/>
      <p:bldP spid="48" grpId="0"/>
      <p:bldP spid="4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 smtClean="0">
                <a:solidFill>
                  <a:srgbClr val="953735"/>
                </a:solidFill>
              </a:rPr>
              <a:t>active code </a:t>
            </a:r>
            <a:r>
              <a:rPr lang="en-US" dirty="0" smtClean="0"/>
              <a:t>directly on the </a:t>
            </a:r>
            <a:r>
              <a:rPr lang="en-US" i="1" dirty="0" smtClean="0"/>
              <a:t>NIC</a:t>
            </a:r>
          </a:p>
          <a:p>
            <a:pPr lvl="1"/>
            <a:r>
              <a:rPr lang="en-US" dirty="0" smtClean="0"/>
              <a:t>low-level interface for remote code </a:t>
            </a:r>
          </a:p>
          <a:p>
            <a:pPr lvl="1"/>
            <a:r>
              <a:rPr lang="en-US" dirty="0" smtClean="0"/>
              <a:t>reference implementation of </a:t>
            </a:r>
            <a:r>
              <a:rPr lang="en-US" b="1" i="1" dirty="0" smtClean="0"/>
              <a:t>Active RDMA</a:t>
            </a:r>
          </a:p>
          <a:p>
            <a:r>
              <a:rPr lang="en-US" dirty="0" smtClean="0"/>
              <a:t>Simulation infrastructure:</a:t>
            </a:r>
          </a:p>
          <a:p>
            <a:pPr lvl="1">
              <a:buNone/>
            </a:pPr>
            <a:r>
              <a:rPr lang="en-US" dirty="0" smtClean="0"/>
              <a:t>modified </a:t>
            </a:r>
            <a:r>
              <a:rPr lang="en-US" dirty="0" err="1" smtClean="0"/>
              <a:t>Bochs</a:t>
            </a:r>
            <a:r>
              <a:rPr lang="en-US" dirty="0" smtClean="0"/>
              <a:t> x86 + Java JVM + timing model</a:t>
            </a:r>
          </a:p>
          <a:p>
            <a:r>
              <a:rPr lang="en-US" dirty="0" smtClean="0"/>
              <a:t>Initial evaluation of the concept:</a:t>
            </a:r>
          </a:p>
          <a:p>
            <a:pPr lvl="1"/>
            <a:r>
              <a:rPr lang="en-US" dirty="0" smtClean="0"/>
              <a:t>distributed (in-memory) FS </a:t>
            </a:r>
            <a:r>
              <a:rPr lang="en-US" i="1" dirty="0" err="1" smtClean="0"/>
              <a:t>vs</a:t>
            </a:r>
            <a:r>
              <a:rPr lang="en-US" dirty="0" smtClean="0"/>
              <a:t> NFS</a:t>
            </a:r>
          </a:p>
          <a:p>
            <a:pPr lvl="1"/>
            <a:r>
              <a:rPr lang="en-US" dirty="0" smtClean="0"/>
              <a:t>performance impact: </a:t>
            </a:r>
            <a:r>
              <a:rPr lang="en-US" i="1" dirty="0" err="1" smtClean="0"/>
              <a:t>grep</a:t>
            </a:r>
            <a:r>
              <a:rPr lang="en-US" dirty="0" smtClean="0"/>
              <a:t> + </a:t>
            </a:r>
            <a:r>
              <a:rPr lang="en-US" i="1" dirty="0" err="1" smtClean="0"/>
              <a:t>ﬁnd</a:t>
            </a:r>
            <a:r>
              <a:rPr lang="en-US" dirty="0" smtClean="0"/>
              <a:t> + </a:t>
            </a:r>
            <a:r>
              <a:rPr lang="en-US" i="1" dirty="0" smtClean="0"/>
              <a:t>copy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Active Networks</a:t>
            </a:r>
          </a:p>
          <a:p>
            <a:pPr lvl="1"/>
            <a:r>
              <a:rPr lang="en-US" dirty="0" smtClean="0"/>
              <a:t>customization at the network/routing level</a:t>
            </a:r>
          </a:p>
          <a:p>
            <a:r>
              <a:rPr lang="en-US" i="1" dirty="0" smtClean="0"/>
              <a:t>Active Disks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xecute code at the disk controller</a:t>
            </a:r>
          </a:p>
          <a:p>
            <a:pPr lvl="1"/>
            <a:r>
              <a:rPr lang="en-US" dirty="0" smtClean="0"/>
              <a:t>mostly data processing </a:t>
            </a:r>
          </a:p>
          <a:p>
            <a:r>
              <a:rPr lang="en-US" i="1" dirty="0" smtClean="0"/>
              <a:t>Mobile Code</a:t>
            </a:r>
          </a:p>
          <a:p>
            <a:pPr lvl="1"/>
            <a:r>
              <a:rPr lang="en-US" dirty="0" smtClean="0"/>
              <a:t>higher level abstraction</a:t>
            </a:r>
          </a:p>
          <a:p>
            <a:pPr lvl="1"/>
            <a:r>
              <a:rPr lang="en-US" dirty="0" smtClean="0"/>
              <a:t>sandboxing and security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Active RDMA Architecture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24814" y="1917820"/>
            <a:ext cx="2041324" cy="3544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0694" y="1927497"/>
            <a:ext cx="1973461" cy="3534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3799" y="2045004"/>
            <a:ext cx="85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client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98855" y="2045004"/>
            <a:ext cx="9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server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010664" y="2717261"/>
            <a:ext cx="1331242" cy="1174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2120128" y="2937329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6069413" y="4438529"/>
            <a:ext cx="1215331" cy="710036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>
            <a:off x="3335459" y="3292347"/>
            <a:ext cx="2675205" cy="15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 rot="5400000" flipH="1" flipV="1">
            <a:off x="6403192" y="4164642"/>
            <a:ext cx="546186" cy="15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19520" y="293732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ndale Mono"/>
                <a:cs typeface="Andale Mono"/>
              </a:rPr>
              <a:t>NETWORK</a:t>
            </a:r>
            <a:endParaRPr lang="en-US" b="1" dirty="0">
              <a:latin typeface="Andale Mono"/>
              <a:cs typeface="Andale Mono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/>
              <a:t>Active RDMA -</a:t>
            </a:r>
            <a:r>
              <a:rPr lang="en-US" sz="4400" b="1" dirty="0" smtClean="0"/>
              <a:t> primitives</a:t>
            </a:r>
            <a:endParaRPr lang="en-US" sz="4400" b="1" dirty="0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341313" indent="-339725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Existing RDMA primitives like read, write, CAS</a:t>
            </a:r>
            <a:endParaRPr lang="en-US" sz="2400" dirty="0" smtClean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341313" indent="-339725" hangingPunct="1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Our extensions:</a:t>
            </a:r>
          </a:p>
          <a:p>
            <a:pPr marL="798513" lvl="1" indent="-339725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Load (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bytecode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)</a:t>
            </a:r>
          </a:p>
          <a:p>
            <a:pPr marL="798513" lvl="1" indent="-339725">
              <a:lnSpc>
                <a:spcPct val="102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Wingdings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Execute( md5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args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Gothic" charset="0"/>
                <a:cs typeface="MS Gothic" charset="0"/>
              </a:rPr>
              <a:t> )</a:t>
            </a:r>
            <a:endParaRPr lang="en-US" sz="24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  <a:p>
            <a:pPr marL="341313" indent="-339725" hangingPunct="1">
              <a:lnSpc>
                <a:spcPct val="102000"/>
              </a:lnSpc>
              <a:spcAft>
                <a:spcPts val="1425"/>
              </a:spcAft>
              <a:buClrTx/>
              <a:buSzPct val="100000"/>
              <a:buFont typeface="Arial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solidFill>
                <a:srgbClr val="000000"/>
              </a:solidFill>
              <a:latin typeface="Calibri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712</Words>
  <Application>Microsoft Macintosh PowerPoint</Application>
  <PresentationFormat>On-screen Show (4:3)</PresentationFormat>
  <Paragraphs>149</Paragraphs>
  <Slides>22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Active RDMA </vt:lpstr>
      <vt:lpstr>Introduction &amp; Motivation</vt:lpstr>
      <vt:lpstr>Propose &amp; Prototype</vt:lpstr>
      <vt:lpstr>RDMA traffic</vt:lpstr>
      <vt:lpstr>Active RDMA traffic</vt:lpstr>
      <vt:lpstr>Contributions</vt:lpstr>
      <vt:lpstr>Related Work</vt:lpstr>
      <vt:lpstr>Active RDMA Architecture</vt:lpstr>
      <vt:lpstr>Active RDMA - primitives</vt:lpstr>
      <vt:lpstr>Initial Test Applications</vt:lpstr>
      <vt:lpstr>Active RDMA File System (ARFS)</vt:lpstr>
      <vt:lpstr>ARFS Architecture</vt:lpstr>
      <vt:lpstr>Evaluation Methodology</vt:lpstr>
      <vt:lpstr>Simulation</vt:lpstr>
      <vt:lpstr>Basic Benchmarks</vt:lpstr>
      <vt:lpstr>Find and Grep</vt:lpstr>
      <vt:lpstr>CPU Load Scaling Behavior</vt:lpstr>
      <vt:lpstr>Packet Roundtrips</vt:lpstr>
      <vt:lpstr>Synthetic Runtime:  RDMA vs. Active</vt:lpstr>
      <vt:lpstr>Future Work</vt:lpstr>
      <vt:lpstr>Future Work II</vt:lpstr>
      <vt:lpstr>Summary &amp; 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Filipe Oliveira Militao</dc:creator>
  <cp:lastModifiedBy>Chris Fallin</cp:lastModifiedBy>
  <cp:revision>188</cp:revision>
  <dcterms:created xsi:type="dcterms:W3CDTF">2010-05-05T16:56:24Z</dcterms:created>
  <dcterms:modified xsi:type="dcterms:W3CDTF">2010-05-05T17:00:39Z</dcterms:modified>
</cp:coreProperties>
</file>