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Inter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e8df68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20e8df681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179c8c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2179c8c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179c8c53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2179c8c53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179c8c5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2179c8c5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179c8c53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2179c8c53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565870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565870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156944c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156944c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179c8c53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179c8c5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e55a7b2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3e55a7b2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179c8c5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2179c8c5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179c8c53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2179c8c53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55a7b2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3e55a7b2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179c8c53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2179c8c53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ertion-Evidence 1">
  <p:cSld name="TITLE_AND_BODY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16425"/>
            <a:ext cx="8520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216419"/>
            <a:ext cx="152400" cy="9348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lt107\Desktop\3x\Asset 2@3x.png"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818" y="4781550"/>
            <a:ext cx="588358" cy="23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://maybank2u.com.my/mbb_info/m2u/public/personalList04.do?channelId=BBSME-Trade&amp;programId=BBSME-Trade_Export1&amp;chCatId=/mbb/BBSME/BBSME-Trade" TargetMode="External"/><Relationship Id="rId10" Type="http://schemas.openxmlformats.org/officeDocument/2006/relationships/hyperlink" Target="http://9gag.tv/p/aKjXXg/blind-man-dropped-wallet-if-people-would-steal-it-stunning-social-experiment" TargetMode="External"/><Relationship Id="rId12" Type="http://schemas.openxmlformats.org/officeDocument/2006/relationships/hyperlink" Target="https://madanbaduwal-phishing-detection-transformer-srcapp-7xt3fw.streamlit.app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ankofamerica.com/" TargetMode="External"/><Relationship Id="rId4" Type="http://schemas.openxmlformats.org/officeDocument/2006/relationships/hyperlink" Target="https://google.com/" TargetMode="External"/><Relationship Id="rId9" Type="http://schemas.openxmlformats.org/officeDocument/2006/relationships/hyperlink" Target="http://kenh14.vn/2-tek/dam-minh-trong-the-gioi-am-nhac-cung-sony-headphone-20130517085043821.chn" TargetMode="External"/><Relationship Id="rId5" Type="http://schemas.openxmlformats.org/officeDocument/2006/relationships/hyperlink" Target="https://www.facebook.com/" TargetMode="External"/><Relationship Id="rId6" Type="http://schemas.openxmlformats.org/officeDocument/2006/relationships/hyperlink" Target="https://500px.com/photo/17733655/rain-in-the-city-by-dragox-photo-?from=set&amp;set_id=1074128" TargetMode="External"/><Relationship Id="rId7" Type="http://schemas.openxmlformats.org/officeDocument/2006/relationships/hyperlink" Target="http://secure.bankofamerica.com/login/sign-in/singOnV2Screen.go" TargetMode="External"/><Relationship Id="rId8" Type="http://schemas.openxmlformats.org/officeDocument/2006/relationships/hyperlink" Target="http://tinnhanh360.net/clip-ve-cuoc-song-cua-nhung--con-nghien-smartphone-gay-so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arxiv.org/pdf/2207.09238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68843" y="1500414"/>
            <a:ext cx="76305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URLTran: Improving Phishing URL Detection Using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Transformers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62950" y="3496675"/>
            <a:ext cx="554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Madan Baduwal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Prakash Madai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Methodology | ImpURLTran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67725" y="864400"/>
            <a:ext cx="76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041975" y="81190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00" y="864400"/>
            <a:ext cx="7171948" cy="42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Results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225" y="1203100"/>
            <a:ext cx="7610926" cy="310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67725" y="864400"/>
            <a:ext cx="76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732250" y="765650"/>
            <a:ext cx="7358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URLTran is a new transformer-based system that predicts whether an unknown URL is a phishing or a benign web page.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Transformers, which have shown success in natural language processing, are applied to the cybersecurity domain.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URLTran uses BPE tokenizers instead of lexical features or CNN kernels.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Transformers convert the token sequence to an embedding vector, which is input to a dense linear layer.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URLTran outperforms recent baselines, especially at very low false positive rates.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system can be made robust to novel attacks by adversarially augmenting training data.</a:t>
            </a:r>
            <a:endParaRPr>
              <a:solidFill>
                <a:schemeClr val="dk1"/>
              </a:solidFill>
              <a:highlight>
                <a:srgbClr val="F7F7F8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Demo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67725" y="864400"/>
            <a:ext cx="76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1041975" y="81190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97125" y="1048075"/>
            <a:ext cx="80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577700" y="1048075"/>
            <a:ext cx="62625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Non Phishing: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https://www.bankofamerica.com/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https://google.com/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https://www.facebook.com/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https://500px.com/photo/17733655/rain-in-the-city-by-dragox-photo-?from=set&amp;set_id=1074128</a:t>
            </a:r>
            <a:endParaRPr sz="1100">
              <a:solidFill>
                <a:schemeClr val="accent5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Phishing: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http://secure.bankofamerica.com/login/sign-in/singOnV2Screen.go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http://tinnhanh360.net/clip-ve-cuoc-song-cua-nhung--con-nghien-smartphone-gay-sot.html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http://kenh14.vn/2-tek/dam-minh-trong-the-gioi-am-nhac-cung-sony-headphone-20130517085043821.chn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http://9gag.tv/p/aKjXXg/blind-man-dropped-wallet-if-people-would-steal-it-stunning-social-experiment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http://maybank2u.com.my/mbb_info/m2u/public/personalList04.do?channelId=BBSME-Trade&amp;programId=BBSME-Trade_Export1&amp;chCatId=/mbb/BBSME/BBSME-Trade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7136325" y="4405325"/>
            <a:ext cx="18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Deployed Version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Contents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426700" y="4799900"/>
            <a:ext cx="1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58150" y="1031850"/>
            <a:ext cx="7317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Problem Statement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Introduction and R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elated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work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Transformer Components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Benchmark Papers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Technical Tools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Dataset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Pseudocode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Results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Conclusion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Demo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6425"/>
            <a:ext cx="85206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Problem Statement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426700" y="4799900"/>
            <a:ext cx="1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79375" y="920900"/>
            <a:ext cx="73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78300" y="920825"/>
            <a:ext cx="7853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the past, some browsers evaluated an unknown URL for inclusion in a list of known phishing pages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number of URLs and known phishing pages continued to increase at a rapid pace, browsers started to include one or more machine learning classifiers for better security end users from harm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Phishing attacks are a significant cyber threat that traditional rule-based methods and machine learning-based approaches have difficulty detecting due to their dynamic nature.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project aims to develop a deep learning-based model using the transformer architecture to detect phishing attacks with high accuracy by training on a large dataset of phishing and legitimate websites, and is expected to outperform traditional approaches in detecting sophisticated phishing attacks.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6425"/>
            <a:ext cx="85206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Introduction and Related work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426700" y="4799900"/>
            <a:ext cx="1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300" y="678925"/>
            <a:ext cx="3176090" cy="39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1146" r="0" t="0"/>
          <a:stretch/>
        </p:blipFill>
        <p:spPr>
          <a:xfrm>
            <a:off x="120525" y="1260950"/>
            <a:ext cx="5306175" cy="3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576575" y="4650500"/>
            <a:ext cx="86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Reference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88775" y="149375"/>
            <a:ext cx="681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Transformer Components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9875" y="768700"/>
            <a:ext cx="75216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transformer is a type of neural network architecture that was introduced in the paper "Attention Is All You Need" by Vaswani et al. (2017). Transformers are particularly well-suited for natural language processing (NLP) tasks such as language translation, sentiment analysis, and language modeling.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Input Embeddings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 Text to token and token to high dimensional vector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Inter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Positional Encodings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>
                <a:solidFill>
                  <a:srgbClr val="040C28"/>
                </a:solidFill>
                <a:latin typeface="Inter"/>
                <a:ea typeface="Inter"/>
                <a:cs typeface="Inter"/>
                <a:sym typeface="Inter"/>
              </a:rPr>
              <a:t> Describes the location or position of an entity in a sequence so that each position is assigned a unique representation</a:t>
            </a:r>
            <a:endParaRPr>
              <a:solidFill>
                <a:srgbClr val="040C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400"/>
              <a:buFont typeface="Inter"/>
              <a:buChar char="●"/>
            </a:pPr>
            <a:r>
              <a:rPr b="1" lang="en">
                <a:solidFill>
                  <a:srgbClr val="040C28"/>
                </a:solidFill>
                <a:latin typeface="Inter"/>
                <a:ea typeface="Inter"/>
                <a:cs typeface="Inter"/>
                <a:sym typeface="Inter"/>
              </a:rPr>
              <a:t>Transformer Encoder Layer</a:t>
            </a:r>
            <a:endParaRPr b="1">
              <a:solidFill>
                <a:srgbClr val="040C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Inter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Multi-Head Self-Attention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capture contextual relationships between different parts of a sequence at once in parallel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Inter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Layer Normalization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 Stabilize the training process and improve the performance of the model by reducing to small number to reduce computation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Inter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Feedforward Neural Network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 Type of artificial neural network where the information flows only in one direction, from the input layer to the output layer. Maps output to probabilities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Benchmark Papers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63425" y="1323500"/>
            <a:ext cx="63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Title: 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URLTran Improve Phishing URL Detection Using Transformer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Datasets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 200,100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Accuracy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 92.38%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63425" y="2369750"/>
            <a:ext cx="63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Title</a:t>
            </a:r>
            <a:r>
              <a:rPr lang="en"/>
              <a:t>: A Transformer-based Model to Detect Phishing URLs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Datasets</a:t>
            </a:r>
            <a:r>
              <a:rPr lang="en"/>
              <a:t>: 250,100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</a:t>
            </a:r>
            <a:r>
              <a:rPr lang="en"/>
              <a:t>: 91.01%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Technical Tools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67725" y="864400"/>
            <a:ext cx="76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715875" y="864400"/>
            <a:ext cx="6432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Python3.10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Pytorch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ML library for Python that provides a flexible and efficient way to build and train deep neural networks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NLTK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Python library used for NLP tasks such as tokenization, stemming, tagging, parsing, and semantic reasoning.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Pickle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Python module that provides a way to serialize and deserialize Python objects into a format that can be stored or transmitted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Sklearn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>
                <a:solidFill>
                  <a:srgbClr val="040C28"/>
                </a:solidFill>
                <a:latin typeface="Inter"/>
                <a:ea typeface="Inter"/>
                <a:cs typeface="Inter"/>
                <a:sym typeface="Inter"/>
              </a:rPr>
              <a:t>Python library to implement machine learning models and statistical modelling</a:t>
            </a:r>
            <a:endParaRPr>
              <a:solidFill>
                <a:srgbClr val="040C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400"/>
              <a:buFont typeface="Inter"/>
              <a:buChar char="●"/>
            </a:pPr>
            <a:r>
              <a:rPr b="1" lang="en">
                <a:solidFill>
                  <a:srgbClr val="040C28"/>
                </a:solidFill>
                <a:latin typeface="Inter"/>
                <a:ea typeface="Inter"/>
                <a:cs typeface="Inter"/>
                <a:sym typeface="Inter"/>
              </a:rPr>
              <a:t>Numpy</a:t>
            </a:r>
            <a:r>
              <a:rPr lang="en">
                <a:solidFill>
                  <a:srgbClr val="040C28"/>
                </a:solidFill>
                <a:latin typeface="Inter"/>
                <a:ea typeface="Inter"/>
                <a:cs typeface="Inter"/>
                <a:sym typeface="Inter"/>
              </a:rPr>
              <a:t>: Mathematical Operations</a:t>
            </a:r>
            <a:endParaRPr>
              <a:solidFill>
                <a:srgbClr val="040C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Streamlit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>
                <a:solidFill>
                  <a:srgbClr val="040C28"/>
                </a:solidFill>
                <a:latin typeface="Inter"/>
                <a:ea typeface="Inter"/>
                <a:cs typeface="Inter"/>
                <a:sym typeface="Inter"/>
              </a:rPr>
              <a:t> Open-source framework for rapid prototyping and the creation of visualizations and dashboards in Python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Dataset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12219"/>
          <a:stretch/>
        </p:blipFill>
        <p:spPr>
          <a:xfrm>
            <a:off x="1387975" y="994275"/>
            <a:ext cx="6368050" cy="3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577700" y="215750"/>
            <a:ext cx="6813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400">
                <a:latin typeface="Inter"/>
                <a:ea typeface="Inter"/>
                <a:cs typeface="Inter"/>
                <a:sym typeface="Inter"/>
              </a:rPr>
              <a:t>PseudoCode</a:t>
            </a:r>
            <a:endParaRPr b="1" i="0" sz="2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14225" y="4715050"/>
            <a:ext cx="8697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1594" r="0" t="0"/>
          <a:stretch/>
        </p:blipFill>
        <p:spPr>
          <a:xfrm>
            <a:off x="1228850" y="879050"/>
            <a:ext cx="5810651" cy="40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2"/>
          <p:cNvCxnSpPr/>
          <p:nvPr/>
        </p:nvCxnSpPr>
        <p:spPr>
          <a:xfrm>
            <a:off x="4602475" y="3594725"/>
            <a:ext cx="9600" cy="7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2"/>
          <p:cNvSpPr txBox="1"/>
          <p:nvPr/>
        </p:nvSpPr>
        <p:spPr>
          <a:xfrm>
            <a:off x="4726300" y="3762725"/>
            <a:ext cx="12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Added Multiple attention layers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6412225" y="2032625"/>
            <a:ext cx="0" cy="1019100"/>
          </a:xfrm>
          <a:prstGeom prst="straightConnector1">
            <a:avLst/>
          </a:prstGeom>
          <a:noFill/>
          <a:ln cap="flat" cmpd="sng" w="19050">
            <a:solidFill>
              <a:srgbClr val="2074B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 txBox="1"/>
          <p:nvPr/>
        </p:nvSpPr>
        <p:spPr>
          <a:xfrm rot="-5400000">
            <a:off x="5822125" y="2402400"/>
            <a:ext cx="16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Hyperparameter tuning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>
            <a:off x="2887975" y="4451975"/>
            <a:ext cx="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2"/>
          <p:cNvSpPr txBox="1"/>
          <p:nvPr/>
        </p:nvSpPr>
        <p:spPr>
          <a:xfrm>
            <a:off x="2887975" y="4377875"/>
            <a:ext cx="190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Used RELU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instead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 of GELU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