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2" r:id="rId1"/>
  </p:sldMasterIdLst>
  <p:notesMasterIdLst>
    <p:notesMasterId r:id="rId11"/>
  </p:notesMasterIdLst>
  <p:sldIdLst>
    <p:sldId id="256" r:id="rId2"/>
    <p:sldId id="409" r:id="rId3"/>
    <p:sldId id="358" r:id="rId4"/>
    <p:sldId id="408" r:id="rId5"/>
    <p:sldId id="410" r:id="rId6"/>
    <p:sldId id="411" r:id="rId7"/>
    <p:sldId id="414" r:id="rId8"/>
    <p:sldId id="413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0" autoAdjust="0"/>
    <p:restoredTop sz="94189" autoAdjust="0"/>
  </p:normalViewPr>
  <p:slideViewPr>
    <p:cSldViewPr snapToGrid="0">
      <p:cViewPr varScale="1">
        <p:scale>
          <a:sx n="80" d="100"/>
          <a:sy n="80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B4C68-C7EA-476B-9CEC-6AE599F0242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0F23A-C772-4C86-AD0A-5D6488391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25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F2414-6486-4F12-5DDC-E536C88A9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7ECA95-07C9-CD9A-3BDD-1947AF8DCA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5697A-72FD-FEE5-803B-BC55B0A45D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9A678-59FF-7B45-5E7E-314ECD3357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0F23A-C772-4C86-AD0A-5D64883916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85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0F23A-C772-4C86-AD0A-5D64883916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52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DFCBE-2181-D0C7-C24E-670A484EC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54BCC6-33B7-10C0-97C9-12ACDCDAED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E93C75-077A-A5BF-0219-3EDFD03B2F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A63DC-8F7E-29AC-FB03-2D4D522624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0F23A-C772-4C86-AD0A-5D64883916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93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F4409-2E12-94A8-3EBF-AE0B16D17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41437E-7F9B-ADBB-E21A-DCB2D065F1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7B5073-E4BE-AC22-91C9-F56046FA5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98734-17D8-8323-6BD2-265858F59F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0F23A-C772-4C86-AD0A-5D64883916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16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3F57B-2BE0-22FC-1120-E3CE0DC10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CDF8EC-18EF-36B5-AB1F-A0904B7043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C88811-5528-A76F-8792-1B41783ED4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F729D-AF53-9A36-692C-034F3C3FA8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0F23A-C772-4C86-AD0A-5D64883916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31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C599F-058E-2470-A11D-008ACC623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89D9C2-9015-2707-8800-5BD5114ECD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9B1170-9B81-51AE-3F46-A6BE153F86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FADA9-0050-F52E-9B08-A12EAAA527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0F23A-C772-4C86-AD0A-5D64883916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87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5CD09-D996-B259-D22D-3BFA025F9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D05F6E-5A13-7F9E-213E-E77E085A1B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3F78ED-4ECF-A2C3-F8CC-2A5BAC0F33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87886-C803-151D-B05F-9C9585737B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0F23A-C772-4C86-AD0A-5D64883916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79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BA98-A0A3-983B-C3E2-5EF5EC26A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D9693-7972-1204-0624-A6D05520E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EDF22-478F-F6B4-2214-013851C94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EEFD-86DB-40C5-8728-2F6A899671D7}" type="datetime1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0B055-4DA6-3AB4-76F4-4DAC6BB2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Niraj K.C., PhD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D2081-59A3-990B-D8D4-09E0250A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48C7-9F65-466D-A47D-FA00FCE82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5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E550-A82D-0F33-810C-1A573CF0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764F8-9A54-DE3E-6ED0-2190DD1AE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2E6A0-CC87-9571-8218-4A47E3B1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6386-4383-4489-8F58-B9E600FE0287}" type="datetime1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0E96B-F720-A705-266D-CED708F8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Niraj K.C., PhD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A5787-03B6-5F9F-E1C3-7BF5E417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48C7-9F65-466D-A47D-FA00FCE82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6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0C7C61-04FB-3405-B6E8-B373EC173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E3F81-1F6D-AA8E-CA65-D7CDA9FC7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9D23D-54BF-AA4A-2EA9-799659C7A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533F-A019-4751-BD52-FBD05D4CA30E}" type="datetime1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24E27-03E5-56F3-2EBE-3FA1CDE1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Niraj K.C., PhD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03778-877E-0787-75D8-15233083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48C7-9F65-466D-A47D-FA00FCE82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6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789A-04DE-6A46-1444-6BC7C5E4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4ADC2-DCC2-AD43-D0E0-8AD0D70FE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13097-9C72-31E9-78DF-98AEB66BF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0346-4FBF-4648-9BEC-50D1B937404C}" type="datetime1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FCF6C-EDD5-283F-EDDA-617BB23D5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Niraj K.C., PhD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67860-0753-9540-3082-9CDC8D1F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48C7-9F65-466D-A47D-FA00FCE82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04291-5691-D5A3-49A0-77754DA9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7B375-4A29-2F5E-5068-3F29DEF48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1DF3D-F202-3E88-48B5-95F72DB0E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0BCF7-7909-4715-84C3-81548130FDB5}" type="datetime1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045C6-138F-7290-C5EE-42CF2E9F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Niraj K.C., PhD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67472-B84B-B0E8-BC04-A6DAC844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48C7-9F65-466D-A47D-FA00FCE82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6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D1B81-57BB-672C-3EE1-825ED255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8C86D-4FB0-DE26-C940-6822C7E37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B8DCB-900A-CF58-2967-9FE45ED57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F6B80-B809-60C2-F4E6-2290E813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7949-DDEC-4237-AEEC-0545D4C49990}" type="datetime1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5F820-7028-23B4-8376-EB8B471C7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Niraj K.C., PhD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286F1-252F-7F10-33F7-E2302B85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48C7-9F65-466D-A47D-FA00FCE82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0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A9E0-ECBE-7A3C-784A-71E1D40E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1517E-1441-DE62-177B-278912A9D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30751-C240-C236-B412-15D171B5C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DEB64C-8A46-F731-B82C-46318CEC1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661CBD-E54F-D265-0D42-7A81A6CC4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1405A1-4404-1327-2C0A-DFEEE3C9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8A76-CFB8-4B58-8534-2639F1C7AF53}" type="datetime1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013F0-8629-04EC-2128-479EACF98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Niraj K.C., PhD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CFBFA-5D94-53FA-4BE9-49F10BF5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48C7-9F65-466D-A47D-FA00FCE82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7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0668-ED87-3C24-5C9F-65E5BBA8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BFC1A1-3F4D-26F8-3F21-C76699E6F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F58B-EBF0-43D3-A7A3-91B360D7AA87}" type="datetime1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0DB85-B3AA-5D5E-F3B5-0212408F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Niraj K.C., PhD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7AA95-EDA7-F706-0E1D-27D1B6FC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48C7-9F65-466D-A47D-FA00FCE82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5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FCB85-F8CF-9529-7FAB-3B9C9922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41AA-920F-48CB-9D3B-B3D12D500A87}" type="datetime1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28DC47-E271-DD64-6FBF-D6585FD5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Niraj K.C., PhD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2F7FF-1684-5C95-6CCA-FD0DC7A6F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48C7-9F65-466D-A47D-FA00FCE82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2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60514-A77D-FA49-4A2C-C7FF7CB7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79436-A168-9608-97B2-EF8F0507A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3AC82-45A7-A5C2-4864-BE7E762EE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359A5-180A-E6C6-BE24-2586B813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852F-15D7-4A37-A038-2B8FED33CF15}" type="datetime1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0534F-5097-4F77-2D1B-D5270335B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Niraj K.C., PhD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88DAF-1FC1-A5FF-6234-04CC5C05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48C7-9F65-466D-A47D-FA00FCE82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8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E77C-BCED-D663-F2D8-1290231D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DBA29-73FA-12A3-4F2B-56D3F29D7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E6163-0F66-12E7-529B-E4831D940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27648-2AE5-2E53-DEB2-EC851154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99E43-6B4B-4FC2-B912-A474E7FD3102}" type="datetime1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2E679-6B14-A3DB-D2EE-4165BF71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Niraj K.C., PhD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62D2F-81BD-2667-03FB-87AC1779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48C7-9F65-466D-A47D-FA00FCE82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4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AD794-0AB5-A1A9-31F5-AE3AA31AC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3E86F-9438-6A2C-3512-591B8DCFD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3828B-11EB-5E65-9D20-84D6077F3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2B392-78C9-470F-B2E0-1173AFDB00A5}" type="datetime1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BADD9-9A81-51F2-944B-A6D6AA456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Niraj K.C., PhD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7F6AA-FCB2-52A3-D03E-44BB0278A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448C7-9F65-466D-A47D-FA00FCE82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4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1874" y="346430"/>
            <a:ext cx="7323698" cy="1007458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sz="2700" b="1" dirty="0">
                <a:solidFill>
                  <a:srgbClr val="FF0000"/>
                </a:solidFill>
                <a:latin typeface="Cambria" panose="02040503050406030204" pitchFamily="18" charset="0"/>
              </a:rPr>
              <a:t>Presentation</a:t>
            </a:r>
            <a:br>
              <a:rPr lang="en-IN" sz="3600" dirty="0">
                <a:solidFill>
                  <a:srgbClr val="FF0000"/>
                </a:solidFill>
              </a:rPr>
            </a:br>
            <a:r>
              <a:rPr lang="en-IN" sz="3600" dirty="0">
                <a:solidFill>
                  <a:srgbClr val="FF0000"/>
                </a:solidFill>
              </a:rPr>
              <a:t>on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875CA4-5308-4F37-A5AA-E7895C139E56}"/>
              </a:ext>
            </a:extLst>
          </p:cNvPr>
          <p:cNvSpPr txBox="1"/>
          <p:nvPr/>
        </p:nvSpPr>
        <p:spPr>
          <a:xfrm>
            <a:off x="3505201" y="2009283"/>
            <a:ext cx="6338384" cy="3313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latin typeface="Cambria" panose="02040503050406030204" pitchFamily="18" charset="0"/>
              </a:rPr>
              <a:t>	</a:t>
            </a:r>
            <a:r>
              <a:rPr lang="en-GB" sz="2000" i="1" dirty="0">
                <a:latin typeface="Cambria" panose="02040503050406030204" pitchFamily="18" charset="0"/>
              </a:rPr>
              <a:t>              </a:t>
            </a:r>
            <a:r>
              <a:rPr lang="en-GB" sz="2200" b="1" i="1" u="sng" dirty="0">
                <a:latin typeface="Cambria" panose="02040503050406030204" pitchFamily="18" charset="0"/>
              </a:rPr>
              <a:t>Presented by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Cambria" panose="02040503050406030204" pitchFamily="18" charset="0"/>
              </a:rPr>
              <a:t>		</a:t>
            </a:r>
            <a:r>
              <a:rPr lang="en-GB" sz="2000" i="1" dirty="0">
                <a:latin typeface="Cambria" panose="02040503050406030204" pitchFamily="18" charset="0"/>
              </a:rPr>
              <a:t>Dr Niraj K.C.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Cambria" panose="02040503050406030204" pitchFamily="18" charset="0"/>
              </a:rPr>
              <a:t>	           </a:t>
            </a:r>
            <a:r>
              <a:rPr lang="en-GB" sz="2000" i="1" dirty="0">
                <a:latin typeface="Cambria" panose="02040503050406030204" pitchFamily="18" charset="0"/>
              </a:rPr>
              <a:t>          Dean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Cambria" panose="02040503050406030204" pitchFamily="18" charset="0"/>
              </a:rPr>
              <a:t>                        Institute of IT </a:t>
            </a:r>
            <a:r>
              <a:rPr lang="en-GB" sz="2000">
                <a:latin typeface="Cambria" panose="02040503050406030204" pitchFamily="18" charset="0"/>
              </a:rPr>
              <a:t>and Engineering</a:t>
            </a:r>
            <a:endParaRPr lang="en-GB" sz="20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000" dirty="0">
                <a:latin typeface="Cambria" panose="02040503050406030204" pitchFamily="18" charset="0"/>
              </a:rPr>
              <a:t>Lumbini Technological University (LTU), Nepalgunj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rgbClr val="00B0F0"/>
                </a:solidFill>
                <a:latin typeface="Cambria" panose="02040503050406030204" pitchFamily="18" charset="0"/>
              </a:rPr>
              <a:t>                                </a:t>
            </a:r>
          </a:p>
          <a:p>
            <a:pPr lvl="5">
              <a:lnSpc>
                <a:spcPct val="150000"/>
              </a:lnSpc>
            </a:pPr>
            <a:endParaRPr lang="en-GB" sz="2000" u="sng" dirty="0">
              <a:solidFill>
                <a:srgbClr val="00B0F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65769-CAF9-AEFF-DBFD-BA80DF43078E}"/>
              </a:ext>
            </a:extLst>
          </p:cNvPr>
          <p:cNvSpPr txBox="1"/>
          <p:nvPr/>
        </p:nvSpPr>
        <p:spPr>
          <a:xfrm>
            <a:off x="1407200" y="1414049"/>
            <a:ext cx="95545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GB" sz="2400" b="1" dirty="0">
                <a:latin typeface="Cambria" panose="02040503050406030204" pitchFamily="18" charset="0"/>
              </a:rPr>
              <a:t>Bioinformatics Data Analysis Techniques in Python</a:t>
            </a:r>
            <a:endParaRPr lang="en-US" sz="2400" b="1" dirty="0">
              <a:solidFill>
                <a:srgbClr val="002060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62567-8684-5595-50B7-3F7DCFEB6680}"/>
              </a:ext>
            </a:extLst>
          </p:cNvPr>
          <p:cNvSpPr txBox="1"/>
          <p:nvPr/>
        </p:nvSpPr>
        <p:spPr>
          <a:xfrm>
            <a:off x="462692" y="973232"/>
            <a:ext cx="173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Organized by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D72D3C-D45D-646F-E308-1E443F026D28}"/>
              </a:ext>
            </a:extLst>
          </p:cNvPr>
          <p:cNvSpPr txBox="1"/>
          <p:nvPr/>
        </p:nvSpPr>
        <p:spPr>
          <a:xfrm>
            <a:off x="2809875" y="6163039"/>
            <a:ext cx="6096000" cy="456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5">
              <a:lnSpc>
                <a:spcPct val="150000"/>
              </a:lnSpc>
            </a:pPr>
            <a:r>
              <a:rPr lang="en-GB" sz="1800" dirty="0">
                <a:solidFill>
                  <a:srgbClr val="7030A0"/>
                </a:solidFill>
                <a:latin typeface="Cambria" panose="02040503050406030204" pitchFamily="18" charset="0"/>
              </a:rPr>
              <a:t>Date:04/07/2025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42EA53-0C9E-75C6-D82B-65DD93108E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1" y="4429512"/>
            <a:ext cx="1581150" cy="15811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222324-AF8F-297C-699E-AC6D5839188A}"/>
              </a:ext>
            </a:extLst>
          </p:cNvPr>
          <p:cNvSpPr txBox="1"/>
          <p:nvPr/>
        </p:nvSpPr>
        <p:spPr>
          <a:xfrm>
            <a:off x="79210" y="2655134"/>
            <a:ext cx="29973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     School of Engineering</a:t>
            </a:r>
          </a:p>
          <a:p>
            <a:r>
              <a:rPr lang="en-US" sz="1400" b="1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Faculty of Science and Technology</a:t>
            </a:r>
          </a:p>
          <a:p>
            <a:r>
              <a:rPr lang="en-US" sz="1400" b="1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Human Resource Development Program, Pokhara University</a:t>
            </a:r>
            <a:endParaRPr lang="en-GB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37C764-8F2E-A73E-4411-A083C6C2C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27" y="1276226"/>
            <a:ext cx="1470787" cy="14364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71A4A1-3CB5-53C4-81E3-2A51305C4E49}"/>
              </a:ext>
            </a:extLst>
          </p:cNvPr>
          <p:cNvSpPr txBox="1"/>
          <p:nvPr/>
        </p:nvSpPr>
        <p:spPr>
          <a:xfrm>
            <a:off x="8496299" y="111495"/>
            <a:ext cx="34575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Science and Decision - Making: Tools, Techniques, and Applications </a:t>
            </a:r>
          </a:p>
          <a:p>
            <a:r>
              <a:rPr lang="en-GB" sz="14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“A Two-Day Workshop on Modern Approaches to Data Analysis” </a:t>
            </a:r>
          </a:p>
        </p:txBody>
      </p:sp>
    </p:spTree>
    <p:extLst>
      <p:ext uri="{BB962C8B-B14F-4D97-AF65-F5344CB8AC3E}">
        <p14:creationId xmlns:p14="http://schemas.microsoft.com/office/powerpoint/2010/main" val="278796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BC6B7-1042-6A45-E2D4-B0F363803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7CBA8-E959-141F-1CDA-C5890E082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450" y="0"/>
            <a:ext cx="6096000" cy="481781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+mn-ea"/>
                <a:cs typeface="+mn-cs"/>
              </a:rPr>
              <a:t>	Objectives (Content) of the Session</a:t>
            </a:r>
            <a:endParaRPr lang="en-US" sz="2400" b="1" dirty="0">
              <a:solidFill>
                <a:schemeClr val="tx1"/>
              </a:solidFill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50A94-991A-619A-2FE1-7A28FB00E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5073" y="738956"/>
            <a:ext cx="8918627" cy="281386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R="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70510" algn="l"/>
                <a:tab pos="571500" algn="l"/>
                <a:tab pos="628650" algn="l"/>
              </a:tabLst>
            </a:pPr>
            <a:r>
              <a:rPr lang="en-GB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Introduction to Bioinformatics Data Analysis</a:t>
            </a:r>
          </a:p>
          <a:p>
            <a:pPr marR="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70510" algn="l"/>
                <a:tab pos="571500" algn="l"/>
                <a:tab pos="628650" algn="l"/>
              </a:tabLst>
            </a:pPr>
            <a:r>
              <a:rPr lang="en-GB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Key Applications of Bioinformatics</a:t>
            </a:r>
          </a:p>
          <a:p>
            <a:pPr marR="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70510" algn="l"/>
                <a:tab pos="571500" algn="l"/>
                <a:tab pos="628650" algn="l"/>
              </a:tabLst>
            </a:pPr>
            <a:r>
              <a:rPr lang="en-GB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Role of Python in Bioinformatics</a:t>
            </a:r>
          </a:p>
          <a:p>
            <a:pPr marR="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70510" algn="l"/>
                <a:tab pos="571500" algn="l"/>
                <a:tab pos="628650" algn="l"/>
              </a:tabLst>
            </a:pPr>
            <a:r>
              <a:rPr lang="en-GB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Types of Bioinformatics Data</a:t>
            </a:r>
          </a:p>
          <a:p>
            <a:pPr marR="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70510" algn="l"/>
                <a:tab pos="571500" algn="l"/>
                <a:tab pos="628650" algn="l"/>
              </a:tabLst>
            </a:pPr>
            <a:r>
              <a:rPr lang="en-GB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Qualitative Bioinformatics Analysis</a:t>
            </a:r>
          </a:p>
          <a:p>
            <a:pPr marR="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70510" algn="l"/>
                <a:tab pos="571500" algn="l"/>
                <a:tab pos="628650" algn="l"/>
              </a:tabLst>
            </a:pPr>
            <a:r>
              <a:rPr lang="en-GB" sz="20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Quantitative Bioinformatics Analysis</a:t>
            </a:r>
            <a:endParaRPr lang="en-IN" sz="200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56538-8C2F-C103-185C-F5082A9D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6014"/>
            <a:ext cx="2743200" cy="365125"/>
          </a:xfrm>
        </p:spPr>
        <p:txBody>
          <a:bodyPr/>
          <a:lstStyle/>
          <a:p>
            <a:r>
              <a:rPr lang="en-US" sz="16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60B367-7AB2-FE20-B365-7F588A19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Niraj K.C., PhD</a:t>
            </a:r>
          </a:p>
        </p:txBody>
      </p:sp>
    </p:spTree>
    <p:extLst>
      <p:ext uri="{BB962C8B-B14F-4D97-AF65-F5344CB8AC3E}">
        <p14:creationId xmlns:p14="http://schemas.microsoft.com/office/powerpoint/2010/main" val="343594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900" y="0"/>
            <a:ext cx="6638925" cy="442608"/>
          </a:xfrm>
        </p:spPr>
        <p:txBody>
          <a:bodyPr>
            <a:noAutofit/>
          </a:bodyPr>
          <a:lstStyle/>
          <a:p>
            <a:r>
              <a:rPr lang="en-GB" sz="2400" b="1" dirty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rPr>
              <a:t>Introduction to Bioinformatics Data Analysis</a:t>
            </a:r>
            <a:endParaRPr lang="en-US" sz="2400" b="1" dirty="0">
              <a:solidFill>
                <a:schemeClr val="tx1"/>
              </a:solidFill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075" y="642632"/>
            <a:ext cx="10020299" cy="497711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marR="45720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270510" algn="l"/>
                <a:tab pos="571500" algn="l"/>
                <a:tab pos="628650" algn="l"/>
              </a:tabLst>
            </a:pPr>
            <a:r>
              <a:rPr lang="en-IN" sz="2000" i="1" dirty="0">
                <a:latin typeface="Cambria" panose="02040503050406030204" pitchFamily="18" charset="0"/>
                <a:cs typeface="Times New Roman" panose="02020603050405020304" pitchFamily="18" charset="0"/>
              </a:rPr>
              <a:t>Bioinformatics is an interdisciplinary field that integrates:</a:t>
            </a:r>
          </a:p>
          <a:p>
            <a:pPr marR="457200"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70510" algn="l"/>
                <a:tab pos="571500" algn="l"/>
                <a:tab pos="628650" algn="l"/>
              </a:tabLst>
            </a:pP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Biology (genetics, molecular biology, biochemistry)</a:t>
            </a:r>
          </a:p>
          <a:p>
            <a:pPr marR="457200"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70510" algn="l"/>
                <a:tab pos="571500" algn="l"/>
                <a:tab pos="628650" algn="l"/>
              </a:tabLst>
            </a:pP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Computer Science (algorithms, data structures, databases)</a:t>
            </a:r>
          </a:p>
          <a:p>
            <a:pPr marR="457200"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70510" algn="l"/>
                <a:tab pos="571500" algn="l"/>
                <a:tab pos="628650" algn="l"/>
              </a:tabLst>
            </a:pP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Statistics &amp; Mathematics (probability, machine learning, optimization)</a:t>
            </a:r>
          </a:p>
          <a:p>
            <a:pPr marL="0" marR="45720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270510" algn="l"/>
                <a:tab pos="571500" algn="l"/>
                <a:tab pos="628650" algn="l"/>
              </a:tabLst>
            </a:pPr>
            <a:r>
              <a:rPr lang="en-IN" sz="2000" i="1" dirty="0">
                <a:latin typeface="Cambria" panose="02040503050406030204" pitchFamily="18" charset="0"/>
                <a:cs typeface="Times New Roman" panose="02020603050405020304" pitchFamily="18" charset="0"/>
              </a:rPr>
              <a:t>Objective:</a:t>
            </a:r>
          </a:p>
          <a:p>
            <a:pPr marR="457200" algn="just">
              <a:lnSpc>
                <a:spcPct val="150000"/>
              </a:lnSpc>
              <a:spcBef>
                <a:spcPts val="0"/>
              </a:spcBef>
              <a:tabLst>
                <a:tab pos="270510" algn="l"/>
                <a:tab pos="571500" algn="l"/>
                <a:tab pos="628650" algn="l"/>
              </a:tabLst>
            </a:pPr>
            <a:r>
              <a:rPr lang="en-GB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To </a:t>
            </a:r>
            <a:r>
              <a:rPr lang="en-GB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analyze</a:t>
            </a:r>
            <a:r>
              <a:rPr lang="en-GB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, interpret, and model complex biological data using computational techniques.</a:t>
            </a:r>
          </a:p>
          <a:p>
            <a:pPr marL="0" marR="45720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270510" algn="l"/>
                <a:tab pos="571500" algn="l"/>
                <a:tab pos="628650" algn="l"/>
              </a:tabLst>
            </a:pPr>
            <a:r>
              <a:rPr lang="en-GB" sz="2000" i="1" dirty="0">
                <a:latin typeface="Cambria" panose="02040503050406030204" pitchFamily="18" charset="0"/>
                <a:cs typeface="Times New Roman" panose="02020603050405020304" pitchFamily="18" charset="0"/>
              </a:rPr>
              <a:t>Need for Bioinformatics:</a:t>
            </a:r>
          </a:p>
          <a:p>
            <a:pPr marR="457200"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70510" algn="l"/>
                <a:tab pos="571500" algn="l"/>
                <a:tab pos="628650" algn="l"/>
              </a:tabLst>
            </a:pPr>
            <a:r>
              <a:rPr lang="en-GB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Handles Large-Scale Data</a:t>
            </a:r>
          </a:p>
          <a:p>
            <a:pPr marR="457200"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70510" algn="l"/>
                <a:tab pos="571500" algn="l"/>
                <a:tab pos="628650" algn="l"/>
              </a:tabLst>
            </a:pPr>
            <a:r>
              <a:rPr lang="en-GB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Enables Precision Medicine</a:t>
            </a:r>
          </a:p>
          <a:p>
            <a:pPr marR="457200"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70510" algn="l"/>
                <a:tab pos="571500" algn="l"/>
                <a:tab pos="628650" algn="l"/>
              </a:tabLst>
            </a:pPr>
            <a:r>
              <a:rPr lang="en-GB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Drives Drug Discovery</a:t>
            </a:r>
            <a:endParaRPr lang="en-IN" sz="18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598C-8E74-3096-0CB9-A7AB40C3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sz="16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B89D62-9436-6D31-C3D5-4A0CF46FE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Niraj K.C., PhD</a:t>
            </a:r>
          </a:p>
        </p:txBody>
      </p:sp>
    </p:spTree>
    <p:extLst>
      <p:ext uri="{BB962C8B-B14F-4D97-AF65-F5344CB8AC3E}">
        <p14:creationId xmlns:p14="http://schemas.microsoft.com/office/powerpoint/2010/main" val="383405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C5C2E-22AB-285E-46F9-11530C6B4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EC7B-77CA-5E3E-6DE6-246E05F4A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140" y="33181"/>
            <a:ext cx="7308343" cy="295439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rPr>
              <a:t>Key Applications of Bioinformatics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1AE79-6E5F-5AC6-4AF7-4A0D32BE2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99" y="708822"/>
            <a:ext cx="11782425" cy="560149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marR="45720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270510" algn="l"/>
                <a:tab pos="571500" algn="l"/>
                <a:tab pos="628650" algn="l"/>
              </a:tabLst>
            </a:pPr>
            <a:r>
              <a:rPr lang="en-IN" sz="2000" i="1" dirty="0">
                <a:latin typeface="Cambria" panose="02040503050406030204" pitchFamily="18" charset="0"/>
                <a:cs typeface="Times New Roman" panose="02020603050405020304" pitchFamily="18" charset="0"/>
              </a:rPr>
              <a:t>S</a:t>
            </a:r>
            <a:r>
              <a:rPr lang="en-IN" sz="1600" i="1" dirty="0">
                <a:latin typeface="Cambria" panose="02040503050406030204" pitchFamily="18" charset="0"/>
                <a:cs typeface="Times New Roman" panose="02020603050405020304" pitchFamily="18" charset="0"/>
              </a:rPr>
              <a:t>tudy of entire genomes (DNA sequences):</a:t>
            </a:r>
          </a:p>
          <a:p>
            <a:pPr marR="457200"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70510" algn="l"/>
                <a:tab pos="571500" algn="l"/>
                <a:tab pos="628650" algn="l"/>
              </a:tabLst>
            </a:pP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Genome Assembly (reconstructing DNA fragments(from sequencing) into a complete genome).</a:t>
            </a:r>
          </a:p>
          <a:p>
            <a:pPr marR="457200"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70510" algn="l"/>
                <a:tab pos="571500" algn="l"/>
                <a:tab pos="628650" algn="l"/>
              </a:tabLst>
            </a:pPr>
            <a:r>
              <a:rPr lang="en-GB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Identifying genetic variations like SNPs (Single Nucleotide Polymorphisms) and indels (insertions/deletions) linked to disease</a:t>
            </a:r>
          </a:p>
          <a:p>
            <a:pPr marR="457200"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70510" algn="l"/>
                <a:tab pos="571500" algn="l"/>
                <a:tab pos="628650" algn="l"/>
              </a:tabLst>
            </a:pP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Comparative Genomics: </a:t>
            </a:r>
            <a:r>
              <a:rPr lang="en-GB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Comparing genomes across species to study evolution and function. </a:t>
            </a:r>
            <a:endParaRPr lang="en-IN" sz="16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45720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270510" algn="l"/>
                <a:tab pos="571500" algn="l"/>
                <a:tab pos="628650" algn="l"/>
              </a:tabLst>
            </a:pPr>
            <a:r>
              <a:rPr lang="en-IN" sz="1600" i="1" dirty="0">
                <a:latin typeface="Cambria" panose="02040503050406030204" pitchFamily="18" charset="0"/>
                <a:cs typeface="Times New Roman" panose="02020603050405020304" pitchFamily="18" charset="0"/>
              </a:rPr>
              <a:t>Analysis of protein structures &amp; functions:</a:t>
            </a:r>
          </a:p>
          <a:p>
            <a:pPr marR="457200"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70510" algn="l"/>
                <a:tab pos="571500" algn="l"/>
                <a:tab pos="628650" algn="l"/>
              </a:tabLst>
            </a:pP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Protein Folding Prediction: </a:t>
            </a:r>
            <a:r>
              <a:rPr lang="en-GB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Tools like AlphaFold and Rosetta predict 3D protein structures from amino acid sequences.</a:t>
            </a:r>
            <a:endParaRPr lang="en-IN" sz="16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R="457200"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70510" algn="l"/>
                <a:tab pos="571500" algn="l"/>
                <a:tab pos="628650" algn="l"/>
              </a:tabLst>
            </a:pP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Post-Translational Modifications (PTMs): </a:t>
            </a:r>
            <a:r>
              <a:rPr lang="en-GB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Studying chemical changes (e.g., phosphorylation, glycosylation) that regulate protein activity.</a:t>
            </a:r>
          </a:p>
          <a:p>
            <a:pPr marR="457200"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70510" algn="l"/>
                <a:tab pos="571500" algn="l"/>
                <a:tab pos="628650" algn="l"/>
              </a:tabLst>
            </a:pP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Protein-Protein Interaction Networks: </a:t>
            </a:r>
            <a:r>
              <a:rPr lang="en-GB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Mapping how proteins interact to uncover disease pathways.</a:t>
            </a:r>
            <a:endParaRPr lang="en-IN" sz="16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45720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270510" algn="l"/>
                <a:tab pos="571500" algn="l"/>
                <a:tab pos="628650" algn="l"/>
              </a:tabLst>
            </a:pPr>
            <a:r>
              <a:rPr lang="en-IN" sz="1600" i="1" dirty="0">
                <a:latin typeface="Cambria" panose="02040503050406030204" pitchFamily="18" charset="0"/>
                <a:cs typeface="Times New Roman" panose="02020603050405020304" pitchFamily="18" charset="0"/>
              </a:rPr>
              <a:t>Study of RNA molecules (gene expression):</a:t>
            </a:r>
          </a:p>
          <a:p>
            <a:pPr marR="457200"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70510" algn="l"/>
                <a:tab pos="571500" algn="l"/>
                <a:tab pos="628650" algn="l"/>
              </a:tabLst>
            </a:pP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RNA-</a:t>
            </a:r>
            <a:r>
              <a:rPr lang="en-IN" sz="16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Seq</a:t>
            </a: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lang="en-GB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Measures gene expression levels in cells.</a:t>
            </a:r>
          </a:p>
          <a:p>
            <a:pPr marR="457200"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70510" algn="l"/>
                <a:tab pos="571500" algn="l"/>
                <a:tab pos="628650" algn="l"/>
              </a:tabLst>
            </a:pP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Differential Expression Analysis: </a:t>
            </a:r>
            <a:r>
              <a:rPr lang="en-GB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Identifies genes that are upregulated (more active) or downregulated (less active) in diseases like cancer.</a:t>
            </a:r>
            <a:endParaRPr lang="en-IN" sz="16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R="457200"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70510" algn="l"/>
                <a:tab pos="571500" algn="l"/>
                <a:tab pos="628650" algn="l"/>
              </a:tabLst>
            </a:pP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Alternative Splicing Analysis: </a:t>
            </a:r>
            <a:r>
              <a:rPr lang="en-GB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Examines how a single gene can produce different proteins by rearranging RNA segments.</a:t>
            </a:r>
            <a:endParaRPr lang="en-IN" sz="16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3CC27-98E5-AF4B-01F1-31FFBD8E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sz="16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54590-C485-B364-C5B0-97D39795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9925" y="6325389"/>
            <a:ext cx="4114800" cy="365125"/>
          </a:xfrm>
        </p:spPr>
        <p:txBody>
          <a:bodyPr/>
          <a:lstStyle/>
          <a:p>
            <a:r>
              <a:rPr lang="en-US" dirty="0"/>
              <a:t>Dr. Niraj K.C., PhD</a:t>
            </a:r>
          </a:p>
        </p:txBody>
      </p:sp>
    </p:spTree>
    <p:extLst>
      <p:ext uri="{BB962C8B-B14F-4D97-AF65-F5344CB8AC3E}">
        <p14:creationId xmlns:p14="http://schemas.microsoft.com/office/powerpoint/2010/main" val="388716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B2A28-C1B8-2DFB-4424-32B43747A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8094F-78C3-F3F5-706B-D940D85A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6664" y="89376"/>
            <a:ext cx="7308343" cy="295439"/>
          </a:xfrm>
        </p:spPr>
        <p:txBody>
          <a:bodyPr>
            <a:noAutofit/>
          </a:bodyPr>
          <a:lstStyle/>
          <a:p>
            <a:r>
              <a:rPr lang="en-GB" sz="2400" b="1" dirty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rPr>
              <a:t>Role of Python in Bioinformatics</a:t>
            </a:r>
            <a:endParaRPr lang="en-US" sz="2400" b="1" dirty="0">
              <a:solidFill>
                <a:schemeClr val="tx1"/>
              </a:solidFill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A4716-6AD6-4770-805C-B09C6D65C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4" y="954568"/>
            <a:ext cx="5343526" cy="406018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just">
              <a:spcBef>
                <a:spcPts val="1372"/>
              </a:spcBef>
              <a:spcAft>
                <a:spcPts val="1029"/>
              </a:spcAft>
              <a:buNone/>
            </a:pPr>
            <a:r>
              <a:rPr lang="en-GB" sz="2000" i="1" dirty="0">
                <a:latin typeface="Cambria" panose="02040503050406030204" pitchFamily="18" charset="0"/>
                <a:cs typeface="Times New Roman" panose="02020603050405020304" pitchFamily="18" charset="0"/>
              </a:rPr>
              <a:t>Easy to Learn &amp; Readable Syntax:</a:t>
            </a:r>
          </a:p>
          <a:p>
            <a:pPr lvl="1" algn="just">
              <a:spcBef>
                <a:spcPts val="1372"/>
              </a:spcBef>
              <a:spcAft>
                <a:spcPts val="1029"/>
              </a:spcAft>
              <a:buFont typeface="Wingdings" panose="05000000000000000000" pitchFamily="2" charset="2"/>
              <a:buChar char="Ø"/>
            </a:pPr>
            <a:r>
              <a:rPr lang="en-GB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Ideal for biologists with limited coding experience.</a:t>
            </a:r>
          </a:p>
          <a:p>
            <a:pPr algn="just">
              <a:spcBef>
                <a:spcPts val="1372"/>
              </a:spcBef>
              <a:spcAft>
                <a:spcPts val="1029"/>
              </a:spcAft>
              <a:buNone/>
            </a:pP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Extensive Libraries for Bioinformatics:</a:t>
            </a:r>
          </a:p>
          <a:p>
            <a:pPr algn="just">
              <a:spcBef>
                <a:spcPts val="1372"/>
              </a:spcBef>
              <a:spcAft>
                <a:spcPts val="1029"/>
              </a:spcAft>
              <a:buNone/>
            </a:pPr>
            <a:endParaRPr lang="en-IN" sz="20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549E1-84BE-F78B-91A5-68EA519A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sz="16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FC5-CD81-A55A-A245-3A2B799F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0312"/>
            <a:ext cx="4114800" cy="365125"/>
          </a:xfrm>
        </p:spPr>
        <p:txBody>
          <a:bodyPr/>
          <a:lstStyle/>
          <a:p>
            <a:r>
              <a:rPr lang="en-US"/>
              <a:t>Dr. Niraj K.C., PhD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FFDB015-2768-687D-6C94-37FA5708D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650376"/>
              </p:ext>
            </p:extLst>
          </p:nvPr>
        </p:nvGraphicFramePr>
        <p:xfrm>
          <a:off x="585787" y="2520635"/>
          <a:ext cx="5105400" cy="233172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687424667"/>
                    </a:ext>
                  </a:extLst>
                </a:gridCol>
                <a:gridCol w="3479800">
                  <a:extLst>
                    <a:ext uri="{9D8B030D-6E8A-4147-A177-3AD203B41FA5}">
                      <a16:colId xmlns:a16="http://schemas.microsoft.com/office/drawing/2014/main" val="2992970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Library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Use Case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03829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Biopython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Sequence analysis, BLAST, PDB parsing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1815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Pandas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Handling gene expression matrices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68373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NumPy/SciPy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Statistical tests, linear algebra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31859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Matplotlib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Plotting heatmaps, PCA, bar charts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29706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Scikit-learn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Machine learning for genomics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322906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D153EE-5D42-0EA9-A0E5-82794C339DD9}"/>
              </a:ext>
            </a:extLst>
          </p:cNvPr>
          <p:cNvSpPr txBox="1">
            <a:spLocks/>
          </p:cNvSpPr>
          <p:nvPr/>
        </p:nvSpPr>
        <p:spPr>
          <a:xfrm>
            <a:off x="6438902" y="954567"/>
            <a:ext cx="5343524" cy="406018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372"/>
              </a:spcBef>
              <a:spcAft>
                <a:spcPts val="1029"/>
              </a:spcAft>
              <a:buFont typeface="Arial" panose="020B0604020202020204" pitchFamily="34" charset="0"/>
              <a:buNone/>
            </a:pPr>
            <a:r>
              <a:rPr lang="en-GB" sz="2000" i="1" dirty="0">
                <a:latin typeface="Cambria" panose="02040503050406030204" pitchFamily="18" charset="0"/>
                <a:cs typeface="Times New Roman" panose="02020603050405020304" pitchFamily="18" charset="0"/>
              </a:rPr>
              <a:t>Automation &amp; Workflow Integration:</a:t>
            </a:r>
          </a:p>
          <a:p>
            <a:pPr lvl="1" algn="just">
              <a:spcBef>
                <a:spcPts val="1372"/>
              </a:spcBef>
              <a:spcAft>
                <a:spcPts val="1029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Scripting repetitive tasks (e.g., batch-processing 1000s of sequences).</a:t>
            </a:r>
          </a:p>
          <a:p>
            <a:pPr lvl="1" algn="just">
              <a:spcBef>
                <a:spcPts val="1372"/>
              </a:spcBef>
              <a:spcAft>
                <a:spcPts val="1029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Pipeline development (</a:t>
            </a:r>
            <a:r>
              <a:rPr lang="en-GB" sz="18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Snakemake</a:t>
            </a:r>
            <a:r>
              <a:rPr lang="en-GB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GB" sz="18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Nextflow</a:t>
            </a:r>
            <a:r>
              <a:rPr lang="en-GB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 for reproducible workflows).</a:t>
            </a:r>
          </a:p>
          <a:p>
            <a:pPr algn="just">
              <a:spcBef>
                <a:spcPts val="1372"/>
              </a:spcBef>
              <a:spcAft>
                <a:spcPts val="1029"/>
              </a:spcAft>
              <a:buFont typeface="Arial" panose="020B0604020202020204" pitchFamily="34" charset="0"/>
              <a:buNone/>
            </a:pP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Machine Learning &amp; AI in Bioinformatics:</a:t>
            </a:r>
          </a:p>
          <a:p>
            <a:pPr lvl="1" algn="just">
              <a:spcBef>
                <a:spcPts val="1372"/>
              </a:spcBef>
              <a:spcAft>
                <a:spcPts val="1029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Deep learning for genomics (e.g., </a:t>
            </a:r>
            <a:r>
              <a:rPr lang="en-IN" sz="18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DeepVariant</a:t>
            </a: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 for mutation calling).</a:t>
            </a:r>
          </a:p>
          <a:p>
            <a:pPr lvl="1" algn="just">
              <a:spcBef>
                <a:spcPts val="1372"/>
              </a:spcBef>
              <a:spcAft>
                <a:spcPts val="1029"/>
              </a:spcAft>
              <a:buFont typeface="Wingdings" panose="05000000000000000000" pitchFamily="2" charset="2"/>
              <a:buChar char="Ø"/>
            </a:pP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Predictive </a:t>
            </a:r>
            <a:r>
              <a:rPr lang="en-IN" sz="18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modeling</a:t>
            </a: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 (e.g., drug response prediction).</a:t>
            </a:r>
          </a:p>
        </p:txBody>
      </p:sp>
    </p:spTree>
    <p:extLst>
      <p:ext uri="{BB962C8B-B14F-4D97-AF65-F5344CB8AC3E}">
        <p14:creationId xmlns:p14="http://schemas.microsoft.com/office/powerpoint/2010/main" val="801101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354B1-744D-FA0D-E9F9-B5AC64582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5EBA-A8AA-2FD0-A95C-ACE0E5F81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089" y="77078"/>
            <a:ext cx="7308343" cy="295439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rPr>
              <a:t>Types of Bioinformatics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EC502-8FA6-4D37-AA17-D8E9D7B4E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" y="768991"/>
            <a:ext cx="6515101" cy="550798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2000" i="1" dirty="0">
                <a:latin typeface="Cambria" panose="02040503050406030204" pitchFamily="18" charset="0"/>
                <a:ea typeface="Cambria" panose="02040503050406030204" pitchFamily="18" charset="0"/>
              </a:rPr>
              <a:t>Qualitative Data (Descriptive): helps scientists understand biological features without numerical measurements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DNA sequences (ATGC patterns).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Protein structures (secondary/tertiary folding).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Phylogenetic trees (evolutionary relationships).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2000" u="sng" dirty="0">
                <a:latin typeface="Cambria" panose="02040503050406030204" pitchFamily="18" charset="0"/>
                <a:ea typeface="Cambria" panose="02040503050406030204" pitchFamily="18" charset="0"/>
              </a:rPr>
              <a:t>Analysis Methods: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Sequence alignment (BLAST, </a:t>
            </a:r>
            <a:r>
              <a:rPr lang="en-GB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ClustalW</a:t>
            </a: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).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Motif finding (MEME Suite).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2000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Quantitative Data (Numerical):</a:t>
            </a:r>
            <a:r>
              <a:rPr lang="en-GB" sz="2000" i="1" dirty="0">
                <a:latin typeface="Cambria" panose="02040503050406030204" pitchFamily="18" charset="0"/>
                <a:ea typeface="Cambria" panose="02040503050406030204" pitchFamily="18" charset="0"/>
              </a:rPr>
              <a:t> involves measurable, statistical, and computational analysis.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Gene expression levels (RNA-</a:t>
            </a:r>
            <a:r>
              <a:rPr lang="en-GB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Seq</a:t>
            </a: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, Microarrays).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SNP frequencies (Population genetics).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Metagenomic abundance (OTU counts).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2000" u="sng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Analysis Methods: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Statistical </a:t>
            </a:r>
            <a:r>
              <a:rPr lang="en-GB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modeling</a:t>
            </a:r>
            <a:r>
              <a:rPr lang="en-GB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(DESeq2, </a:t>
            </a:r>
            <a:r>
              <a:rPr lang="en-GB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EdgeR</a:t>
            </a: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: differentially expressed genes)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Machine learning (Scikit-learn, TensorFlow).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None/>
            </a:pPr>
            <a:endParaRPr lang="en-GB" sz="2000" u="sng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endParaRPr lang="en-GB" sz="20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F4D64-4A39-A9A8-1E1A-C4AE5A38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sz="16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(5)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C6513-E8DC-CB4F-B7B9-D977847B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Dr. Niraj K.C., PhD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33E05CB-586F-E2CF-4449-079E688F0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586919"/>
              </p:ext>
            </p:extLst>
          </p:nvPr>
        </p:nvGraphicFramePr>
        <p:xfrm>
          <a:off x="6696075" y="768991"/>
          <a:ext cx="5410200" cy="4860287"/>
        </p:xfrm>
        <a:graphic>
          <a:graphicData uri="http://schemas.openxmlformats.org/drawingml/2006/table">
            <a:tbl>
              <a:tblPr/>
              <a:tblGrid>
                <a:gridCol w="1438550">
                  <a:extLst>
                    <a:ext uri="{9D8B030D-6E8A-4147-A177-3AD203B41FA5}">
                      <a16:colId xmlns:a16="http://schemas.microsoft.com/office/drawing/2014/main" val="4067793521"/>
                    </a:ext>
                  </a:extLst>
                </a:gridCol>
                <a:gridCol w="2053582">
                  <a:extLst>
                    <a:ext uri="{9D8B030D-6E8A-4147-A177-3AD203B41FA5}">
                      <a16:colId xmlns:a16="http://schemas.microsoft.com/office/drawing/2014/main" val="2496359186"/>
                    </a:ext>
                  </a:extLst>
                </a:gridCol>
                <a:gridCol w="1918068">
                  <a:extLst>
                    <a:ext uri="{9D8B030D-6E8A-4147-A177-3AD203B41FA5}">
                      <a16:colId xmlns:a16="http://schemas.microsoft.com/office/drawing/2014/main" val="575729739"/>
                    </a:ext>
                  </a:extLst>
                </a:gridCol>
              </a:tblGrid>
              <a:tr h="8015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Feature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Quantitative Analysis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Qualitative Analysis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597356"/>
                  </a:ext>
                </a:extLst>
              </a:tr>
              <a:tr h="130290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Data Type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Numerical (expression values)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Textual (annotations, literature)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715828"/>
                  </a:ext>
                </a:extLst>
              </a:tr>
              <a:tr h="65145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Methods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Statistical tests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Text mining, NLP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567317"/>
                  </a:ext>
                </a:extLst>
              </a:tr>
              <a:tr h="8015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Output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p-values, fold-changes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Themes, relationships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629515"/>
                  </a:ext>
                </a:extLst>
              </a:tr>
              <a:tr h="130290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Bio Example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DEG analysis (DESeq2)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Pathway interpretation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57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701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E902C-116C-8784-8A17-3776E741C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9DAC-FF4F-4E10-35EA-2B31F026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476" y="-7298"/>
            <a:ext cx="9705974" cy="442608"/>
          </a:xfrm>
        </p:spPr>
        <p:txBody>
          <a:bodyPr>
            <a:noAutofit/>
          </a:bodyPr>
          <a:lstStyle/>
          <a:p>
            <a:r>
              <a:rPr lang="en-GB" sz="2400" b="1" dirty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rPr>
              <a:t>Qualitative Bioinformatics Analysis</a:t>
            </a:r>
            <a:endParaRPr lang="en-GB" sz="2400" b="1" dirty="0">
              <a:solidFill>
                <a:srgbClr val="FF0000"/>
              </a:solidFill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489E-84A4-4D8B-FD83-901565E01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6" y="408252"/>
            <a:ext cx="5712543" cy="627886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marR="45720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270510" algn="l"/>
                <a:tab pos="571500" algn="l"/>
                <a:tab pos="628650" algn="l"/>
              </a:tabLst>
            </a:pPr>
            <a:r>
              <a:rPr lang="en-GB" sz="1800" i="1" dirty="0">
                <a:latin typeface="Cambria" panose="02040503050406030204" pitchFamily="18" charset="0"/>
                <a:cs typeface="Times New Roman" panose="02020603050405020304" pitchFamily="18" charset="0"/>
              </a:rPr>
              <a:t>The Data Challenge in Modern Biology:</a:t>
            </a:r>
          </a:p>
          <a:p>
            <a:pPr marR="457200"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70510" algn="l"/>
                <a:tab pos="571500" algn="l"/>
                <a:tab pos="628650" algn="l"/>
              </a:tabLst>
            </a:pPr>
            <a:r>
              <a:rPr lang="en-GB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Exponential growth of unstructured biological data (literature, annotations, clinical reports)</a:t>
            </a:r>
          </a:p>
          <a:p>
            <a:pPr marR="457200"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70510" algn="l"/>
                <a:tab pos="571500" algn="l"/>
                <a:tab pos="628650" algn="l"/>
              </a:tabLst>
            </a:pPr>
            <a:r>
              <a:rPr lang="en-GB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Limitations of quantitative approaches: Numerical data alone cannot capture complex biological relationships</a:t>
            </a:r>
          </a:p>
          <a:p>
            <a:pPr marR="457200"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70510" algn="l"/>
                <a:tab pos="571500" algn="l"/>
                <a:tab pos="628650" algn="l"/>
              </a:tabLst>
            </a:pPr>
            <a:r>
              <a:rPr lang="en-GB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Need for interpretation: Gene functions, disease mechanisms, and pathway interactions require semantic analysis</a:t>
            </a:r>
          </a:p>
          <a:p>
            <a:pPr marL="0" marR="45720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270510" algn="l"/>
                <a:tab pos="571500" algn="l"/>
                <a:tab pos="628650" algn="l"/>
              </a:tabLst>
            </a:pPr>
            <a:r>
              <a:rPr lang="en-GB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Key Findings and analysis:</a:t>
            </a:r>
          </a:p>
          <a:p>
            <a:pPr marR="457200"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70510" algn="l"/>
                <a:tab pos="571500" algn="l"/>
                <a:tab pos="628650" algn="l"/>
              </a:tabLst>
            </a:pPr>
            <a:r>
              <a:rPr lang="en-GB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Term Frequency Reveals Research Focus</a:t>
            </a:r>
          </a:p>
          <a:p>
            <a:pPr marR="457200"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70510" algn="l"/>
                <a:tab pos="571500" algn="l"/>
                <a:tab pos="628650" algn="l"/>
              </a:tabLst>
            </a:pPr>
            <a:r>
              <a:rPr lang="en-GB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Entity Recognition Identifies Biological Targets</a:t>
            </a:r>
          </a:p>
          <a:p>
            <a:pPr marR="457200"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70510" algn="l"/>
                <a:tab pos="571500" algn="l"/>
                <a:tab pos="628650" algn="l"/>
              </a:tabLst>
            </a:pPr>
            <a:r>
              <a:rPr lang="en-GB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Visual Patterns Emerge</a:t>
            </a:r>
          </a:p>
          <a:p>
            <a:pPr marL="457200" marR="457200" lvl="1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270510" algn="l"/>
                <a:tab pos="571500" algn="l"/>
                <a:tab pos="628650" algn="l"/>
              </a:tabLst>
            </a:pPr>
            <a:endParaRPr lang="en-IN" sz="18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00835-CAFD-C1D0-23C0-4FCBC9C1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sz="16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(6)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1510B-1739-4E8A-2573-0358BDDA1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6493" y="6407435"/>
            <a:ext cx="4114800" cy="365125"/>
          </a:xfrm>
        </p:spPr>
        <p:txBody>
          <a:bodyPr/>
          <a:lstStyle/>
          <a:p>
            <a:r>
              <a:rPr lang="en-US" dirty="0"/>
              <a:t>Dr. Niraj K.C., PhD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28BF87-E560-9971-7148-DD49AB3691C2}"/>
              </a:ext>
            </a:extLst>
          </p:cNvPr>
          <p:cNvSpPr txBox="1">
            <a:spLocks/>
          </p:cNvSpPr>
          <p:nvPr/>
        </p:nvSpPr>
        <p:spPr>
          <a:xfrm>
            <a:off x="6145163" y="435310"/>
            <a:ext cx="5712543" cy="62788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45720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270510" algn="l"/>
                <a:tab pos="571500" algn="l"/>
                <a:tab pos="628650" algn="l"/>
              </a:tabLst>
            </a:pPr>
            <a:r>
              <a:rPr lang="en-GB" sz="1600" i="1" dirty="0">
                <a:latin typeface="Cambria" panose="02040503050406030204" pitchFamily="18" charset="0"/>
                <a:cs typeface="Times New Roman" panose="02020603050405020304" pitchFamily="18" charset="0"/>
              </a:rPr>
              <a:t>Why This Matters: 2 Real-World Examples:</a:t>
            </a:r>
          </a:p>
          <a:p>
            <a:pPr marL="0" marR="45720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270510" algn="l"/>
                <a:tab pos="571500" algn="l"/>
                <a:tab pos="628650" algn="l"/>
              </a:tabLst>
            </a:pPr>
            <a:r>
              <a:rPr lang="en-GB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1. Drug Discovery Prioritization</a:t>
            </a:r>
          </a:p>
          <a:p>
            <a:pPr marL="0" marR="45720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270510" algn="l"/>
                <a:tab pos="571500" algn="l"/>
                <a:tab pos="628650" algn="l"/>
              </a:tabLst>
            </a:pPr>
            <a:r>
              <a:rPr lang="en-GB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Problem: A pharma company wants to develop new Alzheimer's drugs</a:t>
            </a:r>
          </a:p>
          <a:p>
            <a:pPr marL="0" marR="45720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270510" algn="l"/>
                <a:tab pos="571500" algn="l"/>
                <a:tab pos="628650" algn="l"/>
              </a:tabLst>
            </a:pPr>
            <a:r>
              <a:rPr lang="en-GB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Our Analysis Helps:</a:t>
            </a:r>
          </a:p>
          <a:p>
            <a:pPr marR="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70510" algn="l"/>
                <a:tab pos="571500" algn="l"/>
                <a:tab pos="628650" algn="l"/>
              </a:tabLst>
            </a:pPr>
            <a:r>
              <a:rPr lang="en-GB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Identifies amyloid and tau as most researched biomarkers</a:t>
            </a:r>
          </a:p>
          <a:p>
            <a:pPr marR="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70510" algn="l"/>
                <a:tab pos="571500" algn="l"/>
                <a:tab pos="628650" algn="l"/>
              </a:tabLst>
            </a:pPr>
            <a:r>
              <a:rPr lang="en-GB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Finds APOE (Apolipoprotein</a:t>
            </a:r>
            <a:r>
              <a:rPr lang="en-GB" sz="1600" dirty="0"/>
              <a:t>)</a:t>
            </a:r>
            <a:r>
              <a:rPr lang="en-GB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 gene is frequently mentioned</a:t>
            </a:r>
          </a:p>
          <a:p>
            <a:pPr marL="0" marR="45720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270510" algn="l"/>
                <a:tab pos="571500" algn="l"/>
                <a:tab pos="628650" algn="l"/>
              </a:tabLst>
            </a:pPr>
            <a:r>
              <a:rPr lang="en-GB" sz="1600" dirty="0">
                <a:solidFill>
                  <a:srgbClr val="FF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Decision: Focus drug development on tau-targeting therapies.</a:t>
            </a:r>
          </a:p>
          <a:p>
            <a:pPr marL="0" marR="45720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270510" algn="l"/>
                <a:tab pos="571500" algn="l"/>
                <a:tab pos="628650" algn="l"/>
              </a:tabLst>
            </a:pPr>
            <a:r>
              <a:rPr lang="en-GB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2. Cancer Research Trends</a:t>
            </a:r>
          </a:p>
          <a:p>
            <a:pPr marL="0" marR="45720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270510" algn="l"/>
                <a:tab pos="571500" algn="l"/>
                <a:tab pos="628650" algn="l"/>
              </a:tabLst>
            </a:pPr>
            <a:r>
              <a:rPr lang="en-GB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Problem: Hospital wants to update oncology testing</a:t>
            </a:r>
          </a:p>
          <a:p>
            <a:pPr marL="0" marR="45720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270510" algn="l"/>
                <a:tab pos="571500" algn="l"/>
                <a:tab pos="628650" algn="l"/>
              </a:tabLst>
            </a:pPr>
            <a:r>
              <a:rPr lang="en-GB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Our Data Reveals:</a:t>
            </a:r>
          </a:p>
          <a:p>
            <a:pPr marR="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70510" algn="l"/>
                <a:tab pos="571500" algn="l"/>
                <a:tab pos="628650" algn="l"/>
              </a:tabLst>
            </a:pPr>
            <a:r>
              <a:rPr lang="en-GB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TP53 and PD-L1 are most cited targets</a:t>
            </a:r>
          </a:p>
          <a:p>
            <a:pPr marR="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70510" algn="l"/>
                <a:tab pos="571500" algn="l"/>
                <a:tab pos="628650" algn="l"/>
              </a:tabLst>
            </a:pPr>
            <a:r>
              <a:rPr lang="en-GB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Immunotherapy terms are rising</a:t>
            </a:r>
          </a:p>
          <a:p>
            <a:pPr marL="0" marR="45720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270510" algn="l"/>
                <a:tab pos="571500" algn="l"/>
                <a:tab pos="628650" algn="l"/>
              </a:tabLst>
            </a:pPr>
            <a:r>
              <a:rPr lang="en-GB" sz="1600" dirty="0">
                <a:solidFill>
                  <a:srgbClr val="FF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Decision: Add PD-L1 testing to standard oncology panels</a:t>
            </a:r>
            <a:endParaRPr lang="en-IN" sz="1600" dirty="0">
              <a:solidFill>
                <a:srgbClr val="FF0000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484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11FC3-791E-F151-F1CE-DAAD23657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40E2E-8128-082B-A9B6-53E6F4B2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026" y="0"/>
            <a:ext cx="5543549" cy="442608"/>
          </a:xfrm>
        </p:spPr>
        <p:txBody>
          <a:bodyPr>
            <a:noAutofit/>
          </a:bodyPr>
          <a:lstStyle/>
          <a:p>
            <a:r>
              <a:rPr lang="en-GB" sz="2400" b="1" dirty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rPr>
              <a:t>Quantitative Bioinformatics Analysis</a:t>
            </a:r>
            <a:endParaRPr lang="en-GB" sz="2400" b="1" dirty="0">
              <a:solidFill>
                <a:srgbClr val="FF0000"/>
              </a:solidFill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C9934-FC49-0A37-AD52-E022B265B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83" y="482295"/>
            <a:ext cx="5703017" cy="619314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R="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270510" algn="l"/>
                <a:tab pos="571500" algn="l"/>
                <a:tab pos="628650" algn="l"/>
              </a:tabLst>
            </a:pPr>
            <a:r>
              <a:rPr lang="en-GB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Bioinformatics combines biology, computer science, and statistics to </a:t>
            </a:r>
            <a:r>
              <a:rPr lang="en-GB" sz="18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analyze</a:t>
            </a:r>
            <a:r>
              <a:rPr lang="en-GB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 biological data.</a:t>
            </a:r>
          </a:p>
          <a:p>
            <a:pPr marR="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270510" algn="l"/>
                <a:tab pos="571500" algn="l"/>
                <a:tab pos="628650" algn="l"/>
              </a:tabLst>
            </a:pPr>
            <a:r>
              <a:rPr lang="en-GB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Python is widely used for quantitative bioinformatics due to libraries like </a:t>
            </a:r>
            <a:r>
              <a:rPr lang="en-GB" sz="18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Biopython</a:t>
            </a:r>
            <a:r>
              <a:rPr lang="en-GB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, NumPy, Pandas, and SciPy.</a:t>
            </a:r>
          </a:p>
          <a:p>
            <a:pPr marL="0" marR="45720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270510" algn="l"/>
                <a:tab pos="571500" algn="l"/>
                <a:tab pos="628650" algn="l"/>
              </a:tabLst>
            </a:pPr>
            <a:r>
              <a:rPr lang="en-IN" sz="1800" i="1" dirty="0">
                <a:latin typeface="Cambria" panose="02040503050406030204" pitchFamily="18" charset="0"/>
                <a:cs typeface="Times New Roman" panose="02020603050405020304" pitchFamily="18" charset="0"/>
              </a:rPr>
              <a:t>DNA Sequence Analysis</a:t>
            </a:r>
          </a:p>
          <a:p>
            <a:pPr marR="457200"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70510" algn="l"/>
                <a:tab pos="571500" algn="l"/>
                <a:tab pos="628650" algn="l"/>
              </a:tabLst>
            </a:pPr>
            <a:r>
              <a:rPr lang="en-GB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Nucleotide frequency (A, T, C, G)</a:t>
            </a:r>
          </a:p>
          <a:p>
            <a:pPr marR="457200"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70510" algn="l"/>
                <a:tab pos="571500" algn="l"/>
                <a:tab pos="628650" algn="l"/>
              </a:tabLst>
            </a:pPr>
            <a:r>
              <a:rPr lang="en-GB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GC content (important for PCR and sequencing)</a:t>
            </a:r>
          </a:p>
          <a:p>
            <a:pPr marR="457200"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70510" algn="l"/>
                <a:tab pos="571500" algn="l"/>
                <a:tab pos="628650" algn="l"/>
              </a:tabLst>
            </a:pPr>
            <a:r>
              <a:rPr lang="en-GB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Reverse complement (used in primer design)</a:t>
            </a:r>
          </a:p>
          <a:p>
            <a:pPr marL="0" marR="45720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270510" algn="l"/>
                <a:tab pos="571500" algn="l"/>
                <a:tab pos="628650" algn="l"/>
              </a:tabLst>
            </a:pPr>
            <a:r>
              <a:rPr lang="en-IN" sz="1800" i="1" dirty="0">
                <a:latin typeface="Cambria" panose="02040503050406030204" pitchFamily="18" charset="0"/>
                <a:cs typeface="Times New Roman" panose="02020603050405020304" pitchFamily="18" charset="0"/>
              </a:rPr>
              <a:t>Protein Sequence Analysis</a:t>
            </a:r>
          </a:p>
          <a:p>
            <a:pPr marR="457200"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70510" algn="l"/>
                <a:tab pos="571500" algn="l"/>
                <a:tab pos="628650" algn="l"/>
              </a:tabLst>
            </a:pPr>
            <a:r>
              <a:rPr lang="en-GB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Amino acid composition</a:t>
            </a:r>
          </a:p>
          <a:p>
            <a:pPr marR="457200"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70510" algn="l"/>
                <a:tab pos="571500" algn="l"/>
                <a:tab pos="628650" algn="l"/>
              </a:tabLst>
            </a:pPr>
            <a:r>
              <a:rPr lang="en-GB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Molecular weight calculation</a:t>
            </a:r>
          </a:p>
          <a:p>
            <a:pPr marR="457200"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70510" algn="l"/>
                <a:tab pos="571500" algn="l"/>
                <a:tab pos="628650" algn="l"/>
              </a:tabLst>
            </a:pPr>
            <a:r>
              <a:rPr lang="en-GB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Protein charge at a given pH</a:t>
            </a:r>
            <a:endParaRPr lang="en-IN" sz="18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1B1B7-031E-2AD2-3A90-0C9C2CD3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sz="16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(7)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AB74A0-AE58-D854-363F-16D38502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6310312"/>
            <a:ext cx="4114800" cy="365125"/>
          </a:xfrm>
        </p:spPr>
        <p:txBody>
          <a:bodyPr/>
          <a:lstStyle/>
          <a:p>
            <a:r>
              <a:rPr lang="en-US" dirty="0"/>
              <a:t>Dr. Niraj K.C., PhD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B98AD7-1B6F-52F7-0BFC-CD733BC4A425}"/>
              </a:ext>
            </a:extLst>
          </p:cNvPr>
          <p:cNvSpPr txBox="1">
            <a:spLocks/>
          </p:cNvSpPr>
          <p:nvPr/>
        </p:nvSpPr>
        <p:spPr>
          <a:xfrm>
            <a:off x="6165133" y="482295"/>
            <a:ext cx="5703017" cy="619314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45720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270510" algn="l"/>
                <a:tab pos="571500" algn="l"/>
                <a:tab pos="628650" algn="l"/>
              </a:tabLst>
            </a:pPr>
            <a:r>
              <a:rPr lang="en-GB" sz="1800" i="1" dirty="0">
                <a:latin typeface="Cambria" panose="02040503050406030204" pitchFamily="18" charset="0"/>
                <a:cs typeface="Times New Roman" panose="02020603050405020304" pitchFamily="18" charset="0"/>
              </a:rPr>
              <a:t>Statistical Analysis of Gene Expression (RNA-</a:t>
            </a:r>
            <a:r>
              <a:rPr lang="en-GB" sz="1800" i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Seq</a:t>
            </a:r>
            <a:r>
              <a:rPr lang="en-GB" sz="1800" i="1" dirty="0">
                <a:latin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marR="457200"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70510" algn="l"/>
                <a:tab pos="571500" algn="l"/>
                <a:tab pos="628650" algn="l"/>
              </a:tabLst>
            </a:pP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Differential gene expression (DESeq2/edge R-like analysis)</a:t>
            </a:r>
          </a:p>
          <a:p>
            <a:pPr marR="457200"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70510" algn="l"/>
                <a:tab pos="571500" algn="l"/>
                <a:tab pos="628650" algn="l"/>
              </a:tabLst>
            </a:pP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Volcano plots (identifying significant genes)</a:t>
            </a:r>
          </a:p>
          <a:p>
            <a:pPr marR="457200"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70510" algn="l"/>
                <a:tab pos="571500" algn="l"/>
                <a:tab pos="628650" algn="l"/>
              </a:tabLst>
            </a:pP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Clustering &amp; PCA (dimensionality reduction)</a:t>
            </a:r>
          </a:p>
          <a:p>
            <a:pPr marL="0" marR="45720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270510" algn="l"/>
                <a:tab pos="571500" algn="l"/>
                <a:tab pos="628650" algn="l"/>
              </a:tabLst>
            </a:pPr>
            <a:r>
              <a:rPr lang="en-IN" sz="1800" i="1" dirty="0">
                <a:latin typeface="Cambria" panose="02040503050406030204" pitchFamily="18" charset="0"/>
                <a:cs typeface="Times New Roman" panose="02020603050405020304" pitchFamily="18" charset="0"/>
              </a:rPr>
              <a:t>Phylogenetic Tree Construction</a:t>
            </a:r>
          </a:p>
          <a:p>
            <a:pPr marR="457200"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70510" algn="l"/>
                <a:tab pos="571500" algn="l"/>
                <a:tab pos="628650" algn="l"/>
              </a:tabLst>
            </a:pPr>
            <a:r>
              <a:rPr lang="en-GB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Multiple sequence alignment (MSA)</a:t>
            </a:r>
          </a:p>
          <a:p>
            <a:pPr marR="457200"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70510" algn="l"/>
                <a:tab pos="571500" algn="l"/>
                <a:tab pos="628650" algn="l"/>
              </a:tabLst>
            </a:pPr>
            <a:r>
              <a:rPr lang="en-GB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Distance matrix calculation</a:t>
            </a:r>
          </a:p>
          <a:p>
            <a:pPr marR="457200"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70510" algn="l"/>
                <a:tab pos="571500" algn="l"/>
                <a:tab pos="628650" algn="l"/>
              </a:tabLst>
            </a:pPr>
            <a:r>
              <a:rPr lang="en-GB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Tree building (</a:t>
            </a:r>
            <a:r>
              <a:rPr lang="en-GB" sz="18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Neighbor</a:t>
            </a:r>
            <a:r>
              <a:rPr lang="en-GB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-Joining/UPGMA)</a:t>
            </a:r>
          </a:p>
          <a:p>
            <a:pPr marL="0" marR="45720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270510" algn="l"/>
                <a:tab pos="571500" algn="l"/>
                <a:tab pos="628650" algn="l"/>
              </a:tabLst>
            </a:pPr>
            <a:r>
              <a:rPr lang="en-IN" sz="1800" i="1" dirty="0">
                <a:latin typeface="Cambria" panose="02040503050406030204" pitchFamily="18" charset="0"/>
                <a:cs typeface="Times New Roman" panose="02020603050405020304" pitchFamily="18" charset="0"/>
              </a:rPr>
              <a:t>Machine Learning for Bioinformatics</a:t>
            </a:r>
          </a:p>
          <a:p>
            <a:pPr marR="457200"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70510" algn="l"/>
                <a:tab pos="571500" algn="l"/>
                <a:tab pos="628650" algn="l"/>
              </a:tabLst>
            </a:pPr>
            <a:r>
              <a:rPr lang="en-GB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Predicting protein function</a:t>
            </a:r>
          </a:p>
          <a:p>
            <a:pPr marR="457200"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270510" algn="l"/>
                <a:tab pos="571500" algn="l"/>
                <a:tab pos="628650" algn="l"/>
              </a:tabLst>
            </a:pPr>
            <a:r>
              <a:rPr lang="en-GB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Classifying cancer subtypes (scikit-learn)</a:t>
            </a:r>
          </a:p>
        </p:txBody>
      </p:sp>
    </p:spTree>
    <p:extLst>
      <p:ext uri="{BB962C8B-B14F-4D97-AF65-F5344CB8AC3E}">
        <p14:creationId xmlns:p14="http://schemas.microsoft.com/office/powerpoint/2010/main" val="470048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314670">
            <a:off x="1351321" y="2355502"/>
            <a:ext cx="10163945" cy="2286469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  <a:latin typeface="Cambria" panose="02040503050406030204" pitchFamily="18" charset="0"/>
              </a:rPr>
              <a:t>……………Thank You…………..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DF2D21-494B-D610-8666-E4C7CD3F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Niraj K.C., PhD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EB42E-C204-B1E2-3840-96636A30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48C7-9F65-466D-A47D-FA00FCE824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7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3959</TotalTime>
  <Words>1045</Words>
  <Application>Microsoft Office PowerPoint</Application>
  <PresentationFormat>Widescreen</PresentationFormat>
  <Paragraphs>166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  Presentation on</vt:lpstr>
      <vt:lpstr> Objectives (Content) of the Session</vt:lpstr>
      <vt:lpstr>Introduction to Bioinformatics Data Analysis</vt:lpstr>
      <vt:lpstr>Key Applications of Bioinformatics</vt:lpstr>
      <vt:lpstr>Role of Python in Bioinformatics</vt:lpstr>
      <vt:lpstr>Types of Bioinformatics Data</vt:lpstr>
      <vt:lpstr>Qualitative Bioinformatics Analysis</vt:lpstr>
      <vt:lpstr>Quantitative Bioinformatics Analysis</vt:lpstr>
      <vt:lpstr>……………Thank You…………..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Dewatering</dc:title>
  <dc:creator>Windows User</dc:creator>
  <cp:lastModifiedBy>LENOVO</cp:lastModifiedBy>
  <cp:revision>512</cp:revision>
  <dcterms:created xsi:type="dcterms:W3CDTF">2019-05-11T09:45:08Z</dcterms:created>
  <dcterms:modified xsi:type="dcterms:W3CDTF">2025-07-04T00:10:52Z</dcterms:modified>
</cp:coreProperties>
</file>