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8" r:id="rId5"/>
    <p:sldId id="260" r:id="rId6"/>
    <p:sldId id="259" r:id="rId7"/>
    <p:sldId id="256" r:id="rId8"/>
    <p:sldId id="257" r:id="rId9"/>
    <p:sldId id="264" r:id="rId10"/>
    <p:sldId id="265" r:id="rId11"/>
    <p:sldId id="266"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6E8192-7B9B-4C40-A7B2-3C55B6F8E070}" v="1" dt="2022-11-04T16:31:37.3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5" autoAdjust="0"/>
    <p:restoredTop sz="94660"/>
  </p:normalViewPr>
  <p:slideViewPr>
    <p:cSldViewPr snapToGrid="0">
      <p:cViewPr varScale="1">
        <p:scale>
          <a:sx n="79" d="100"/>
          <a:sy n="79" d="100"/>
        </p:scale>
        <p:origin x="4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A9011-B15E-4112-AD74-8B2240C300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D91776-29C8-4BD4-8B51-ECD5ADDCF3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7C3ABD-FC8D-4D4B-94F3-0E132E83D057}"/>
              </a:ext>
            </a:extLst>
          </p:cNvPr>
          <p:cNvSpPr>
            <a:spLocks noGrp="1"/>
          </p:cNvSpPr>
          <p:nvPr>
            <p:ph type="dt" sz="half" idx="10"/>
          </p:nvPr>
        </p:nvSpPr>
        <p:spPr/>
        <p:txBody>
          <a:bodyPr/>
          <a:lstStyle/>
          <a:p>
            <a:fld id="{DA37D660-AB39-4336-A8B2-DD9F4E159929}" type="datetimeFigureOut">
              <a:rPr lang="en-US" smtClean="0"/>
              <a:t>11/6/2022</a:t>
            </a:fld>
            <a:endParaRPr lang="en-US"/>
          </a:p>
        </p:txBody>
      </p:sp>
      <p:sp>
        <p:nvSpPr>
          <p:cNvPr id="5" name="Footer Placeholder 4">
            <a:extLst>
              <a:ext uri="{FF2B5EF4-FFF2-40B4-BE49-F238E27FC236}">
                <a16:creationId xmlns:a16="http://schemas.microsoft.com/office/drawing/2014/main" id="{E983B68D-C5A0-4BF0-BEE0-19A106DB1F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ABB18F-EA11-423A-A9A4-48BA6EE4AF7F}"/>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2750315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4CCCB-9F1B-46AE-A3F8-01841486D4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5C9A72-6D02-49CD-A7DD-DD409E0C32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02D05D-4417-40A0-AE33-88F41D01226B}"/>
              </a:ext>
            </a:extLst>
          </p:cNvPr>
          <p:cNvSpPr>
            <a:spLocks noGrp="1"/>
          </p:cNvSpPr>
          <p:nvPr>
            <p:ph type="dt" sz="half" idx="10"/>
          </p:nvPr>
        </p:nvSpPr>
        <p:spPr/>
        <p:txBody>
          <a:bodyPr/>
          <a:lstStyle/>
          <a:p>
            <a:fld id="{DA37D660-AB39-4336-A8B2-DD9F4E159929}" type="datetimeFigureOut">
              <a:rPr lang="en-US" smtClean="0"/>
              <a:t>11/6/2022</a:t>
            </a:fld>
            <a:endParaRPr lang="en-US"/>
          </a:p>
        </p:txBody>
      </p:sp>
      <p:sp>
        <p:nvSpPr>
          <p:cNvPr id="5" name="Footer Placeholder 4">
            <a:extLst>
              <a:ext uri="{FF2B5EF4-FFF2-40B4-BE49-F238E27FC236}">
                <a16:creationId xmlns:a16="http://schemas.microsoft.com/office/drawing/2014/main" id="{6A004B53-D50B-4186-ADCC-BE98E71D5D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947B7D-F796-4060-98D5-80635C860DC0}"/>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590287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912A92-B2CC-4C13-B146-969FCC9A3F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844FF1-F688-4E41-AA3E-2F771BAEF4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B344C5-6644-435E-8495-499CD715293F}"/>
              </a:ext>
            </a:extLst>
          </p:cNvPr>
          <p:cNvSpPr>
            <a:spLocks noGrp="1"/>
          </p:cNvSpPr>
          <p:nvPr>
            <p:ph type="dt" sz="half" idx="10"/>
          </p:nvPr>
        </p:nvSpPr>
        <p:spPr/>
        <p:txBody>
          <a:bodyPr/>
          <a:lstStyle/>
          <a:p>
            <a:fld id="{DA37D660-AB39-4336-A8B2-DD9F4E159929}" type="datetimeFigureOut">
              <a:rPr lang="en-US" smtClean="0"/>
              <a:t>11/6/2022</a:t>
            </a:fld>
            <a:endParaRPr lang="en-US"/>
          </a:p>
        </p:txBody>
      </p:sp>
      <p:sp>
        <p:nvSpPr>
          <p:cNvPr id="5" name="Footer Placeholder 4">
            <a:extLst>
              <a:ext uri="{FF2B5EF4-FFF2-40B4-BE49-F238E27FC236}">
                <a16:creationId xmlns:a16="http://schemas.microsoft.com/office/drawing/2014/main" id="{EC9DF478-4272-4C68-B0FA-79E888A05D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4C8A3A-02C2-4287-A864-91F567AEA3E9}"/>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282861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19C45-43CF-4029-9414-43260ACEF8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A20297-DF62-4134-867A-2EF0C5877F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BEA0A5-2A47-4052-893F-FC6C7B00DD72}"/>
              </a:ext>
            </a:extLst>
          </p:cNvPr>
          <p:cNvSpPr>
            <a:spLocks noGrp="1"/>
          </p:cNvSpPr>
          <p:nvPr>
            <p:ph type="dt" sz="half" idx="10"/>
          </p:nvPr>
        </p:nvSpPr>
        <p:spPr/>
        <p:txBody>
          <a:bodyPr/>
          <a:lstStyle/>
          <a:p>
            <a:fld id="{DA37D660-AB39-4336-A8B2-DD9F4E159929}" type="datetimeFigureOut">
              <a:rPr lang="en-US" smtClean="0"/>
              <a:t>11/6/2022</a:t>
            </a:fld>
            <a:endParaRPr lang="en-US"/>
          </a:p>
        </p:txBody>
      </p:sp>
      <p:sp>
        <p:nvSpPr>
          <p:cNvPr id="5" name="Footer Placeholder 4">
            <a:extLst>
              <a:ext uri="{FF2B5EF4-FFF2-40B4-BE49-F238E27FC236}">
                <a16:creationId xmlns:a16="http://schemas.microsoft.com/office/drawing/2014/main" id="{CA75F994-3462-4EB6-9430-88BB8EB952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BBEBB4-45F3-4306-9718-DBB448A6DAB8}"/>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647226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21CF0-B603-45F8-8C6C-6682568FA4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3148096-02C1-4C45-887E-6AE4937C19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C9E910-CCC7-4FA5-9AC5-2DB1BEE23E8B}"/>
              </a:ext>
            </a:extLst>
          </p:cNvPr>
          <p:cNvSpPr>
            <a:spLocks noGrp="1"/>
          </p:cNvSpPr>
          <p:nvPr>
            <p:ph type="dt" sz="half" idx="10"/>
          </p:nvPr>
        </p:nvSpPr>
        <p:spPr/>
        <p:txBody>
          <a:bodyPr/>
          <a:lstStyle/>
          <a:p>
            <a:fld id="{DA37D660-AB39-4336-A8B2-DD9F4E159929}" type="datetimeFigureOut">
              <a:rPr lang="en-US" smtClean="0"/>
              <a:t>11/6/2022</a:t>
            </a:fld>
            <a:endParaRPr lang="en-US"/>
          </a:p>
        </p:txBody>
      </p:sp>
      <p:sp>
        <p:nvSpPr>
          <p:cNvPr id="5" name="Footer Placeholder 4">
            <a:extLst>
              <a:ext uri="{FF2B5EF4-FFF2-40B4-BE49-F238E27FC236}">
                <a16:creationId xmlns:a16="http://schemas.microsoft.com/office/drawing/2014/main" id="{0F065D1E-728A-479A-BCE0-09D88A4269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8E1AE7-799A-40B9-B922-5F20E9957FE3}"/>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1167004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55D2C-00CD-4E76-976C-6AD5BE0D65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D2E6F3-7FF2-417A-87F3-2841140670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76FC0E-D008-4B5B-8DE7-DECEE34BB7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AAC8394-1010-4F5E-A975-E254A7015785}"/>
              </a:ext>
            </a:extLst>
          </p:cNvPr>
          <p:cNvSpPr>
            <a:spLocks noGrp="1"/>
          </p:cNvSpPr>
          <p:nvPr>
            <p:ph type="dt" sz="half" idx="10"/>
          </p:nvPr>
        </p:nvSpPr>
        <p:spPr/>
        <p:txBody>
          <a:bodyPr/>
          <a:lstStyle/>
          <a:p>
            <a:fld id="{DA37D660-AB39-4336-A8B2-DD9F4E159929}" type="datetimeFigureOut">
              <a:rPr lang="en-US" smtClean="0"/>
              <a:t>11/6/2022</a:t>
            </a:fld>
            <a:endParaRPr lang="en-US"/>
          </a:p>
        </p:txBody>
      </p:sp>
      <p:sp>
        <p:nvSpPr>
          <p:cNvPr id="6" name="Footer Placeholder 5">
            <a:extLst>
              <a:ext uri="{FF2B5EF4-FFF2-40B4-BE49-F238E27FC236}">
                <a16:creationId xmlns:a16="http://schemas.microsoft.com/office/drawing/2014/main" id="{AFF2EC50-FA41-4BC1-8744-509C611F7B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E14802-9D34-4B54-ABEF-06BFAD3398ED}"/>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1538079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64575-3257-47E7-865D-6EF35E9FDB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5D9F1CB-0D67-4EE8-9D39-A049F5449C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757748-8CD6-4D23-A9FD-6EB64DB861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74FF8B-2A13-498E-8D78-715397D5D3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D7EC05-9E4F-45CA-841B-BBAA8F1D4D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3E162C-8349-4F2C-8F2E-5AE999A3870E}"/>
              </a:ext>
            </a:extLst>
          </p:cNvPr>
          <p:cNvSpPr>
            <a:spLocks noGrp="1"/>
          </p:cNvSpPr>
          <p:nvPr>
            <p:ph type="dt" sz="half" idx="10"/>
          </p:nvPr>
        </p:nvSpPr>
        <p:spPr/>
        <p:txBody>
          <a:bodyPr/>
          <a:lstStyle/>
          <a:p>
            <a:fld id="{DA37D660-AB39-4336-A8B2-DD9F4E159929}" type="datetimeFigureOut">
              <a:rPr lang="en-US" smtClean="0"/>
              <a:t>11/6/2022</a:t>
            </a:fld>
            <a:endParaRPr lang="en-US"/>
          </a:p>
        </p:txBody>
      </p:sp>
      <p:sp>
        <p:nvSpPr>
          <p:cNvPr id="8" name="Footer Placeholder 7">
            <a:extLst>
              <a:ext uri="{FF2B5EF4-FFF2-40B4-BE49-F238E27FC236}">
                <a16:creationId xmlns:a16="http://schemas.microsoft.com/office/drawing/2014/main" id="{798E380D-2B91-41A8-B65C-5DA58E42D4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19FC87-33A7-4CA5-BAC7-2BA0B976C896}"/>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2062913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C6BEE-EE98-4190-8DE2-1341F30E08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4EE125D-BA8D-4926-84A9-684B52B0C4D5}"/>
              </a:ext>
            </a:extLst>
          </p:cNvPr>
          <p:cNvSpPr>
            <a:spLocks noGrp="1"/>
          </p:cNvSpPr>
          <p:nvPr>
            <p:ph type="dt" sz="half" idx="10"/>
          </p:nvPr>
        </p:nvSpPr>
        <p:spPr/>
        <p:txBody>
          <a:bodyPr/>
          <a:lstStyle/>
          <a:p>
            <a:fld id="{DA37D660-AB39-4336-A8B2-DD9F4E159929}" type="datetimeFigureOut">
              <a:rPr lang="en-US" smtClean="0"/>
              <a:t>11/6/2022</a:t>
            </a:fld>
            <a:endParaRPr lang="en-US"/>
          </a:p>
        </p:txBody>
      </p:sp>
      <p:sp>
        <p:nvSpPr>
          <p:cNvPr id="4" name="Footer Placeholder 3">
            <a:extLst>
              <a:ext uri="{FF2B5EF4-FFF2-40B4-BE49-F238E27FC236}">
                <a16:creationId xmlns:a16="http://schemas.microsoft.com/office/drawing/2014/main" id="{207059F6-63DF-4359-92F4-0753C914B5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56DE478-7947-4521-B0B5-E08B1F7F3576}"/>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2760964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C907EA-F8CE-4AD7-B4E8-EE2F13AEB54B}"/>
              </a:ext>
            </a:extLst>
          </p:cNvPr>
          <p:cNvSpPr>
            <a:spLocks noGrp="1"/>
          </p:cNvSpPr>
          <p:nvPr>
            <p:ph type="dt" sz="half" idx="10"/>
          </p:nvPr>
        </p:nvSpPr>
        <p:spPr/>
        <p:txBody>
          <a:bodyPr/>
          <a:lstStyle/>
          <a:p>
            <a:fld id="{DA37D660-AB39-4336-A8B2-DD9F4E159929}" type="datetimeFigureOut">
              <a:rPr lang="en-US" smtClean="0"/>
              <a:t>11/6/2022</a:t>
            </a:fld>
            <a:endParaRPr lang="en-US"/>
          </a:p>
        </p:txBody>
      </p:sp>
      <p:sp>
        <p:nvSpPr>
          <p:cNvPr id="3" name="Footer Placeholder 2">
            <a:extLst>
              <a:ext uri="{FF2B5EF4-FFF2-40B4-BE49-F238E27FC236}">
                <a16:creationId xmlns:a16="http://schemas.microsoft.com/office/drawing/2014/main" id="{25FD54DF-C998-4692-84D9-7DD824BE65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6FB902-3625-4686-B6B5-F21E3DC9661E}"/>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20749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46BE5-3F7F-4071-8082-3F75D53B4C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E1AA93-456E-4908-8155-99C136B63B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E0E0DC-67F2-4B78-80D1-5E2B7E4C2B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8D6091-5F0C-4447-8AB6-607A51096EEB}"/>
              </a:ext>
            </a:extLst>
          </p:cNvPr>
          <p:cNvSpPr>
            <a:spLocks noGrp="1"/>
          </p:cNvSpPr>
          <p:nvPr>
            <p:ph type="dt" sz="half" idx="10"/>
          </p:nvPr>
        </p:nvSpPr>
        <p:spPr/>
        <p:txBody>
          <a:bodyPr/>
          <a:lstStyle/>
          <a:p>
            <a:fld id="{DA37D660-AB39-4336-A8B2-DD9F4E159929}" type="datetimeFigureOut">
              <a:rPr lang="en-US" smtClean="0"/>
              <a:t>11/6/2022</a:t>
            </a:fld>
            <a:endParaRPr lang="en-US"/>
          </a:p>
        </p:txBody>
      </p:sp>
      <p:sp>
        <p:nvSpPr>
          <p:cNvPr id="6" name="Footer Placeholder 5">
            <a:extLst>
              <a:ext uri="{FF2B5EF4-FFF2-40B4-BE49-F238E27FC236}">
                <a16:creationId xmlns:a16="http://schemas.microsoft.com/office/drawing/2014/main" id="{A8B268B6-BE90-4BB7-BA06-3FA43B0080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2C2EF0-0A34-4722-A815-7C6638D7EBC8}"/>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867159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47EF3-0BF5-4778-A863-03A257B3E0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D6830D-D86A-4333-BB42-E6DEBB9AAC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099DA5-D9A5-48AB-991B-3C8BB3B283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77C054-3081-4188-984F-273F4703BCF3}"/>
              </a:ext>
            </a:extLst>
          </p:cNvPr>
          <p:cNvSpPr>
            <a:spLocks noGrp="1"/>
          </p:cNvSpPr>
          <p:nvPr>
            <p:ph type="dt" sz="half" idx="10"/>
          </p:nvPr>
        </p:nvSpPr>
        <p:spPr/>
        <p:txBody>
          <a:bodyPr/>
          <a:lstStyle/>
          <a:p>
            <a:fld id="{DA37D660-AB39-4336-A8B2-DD9F4E159929}" type="datetimeFigureOut">
              <a:rPr lang="en-US" smtClean="0"/>
              <a:t>11/6/2022</a:t>
            </a:fld>
            <a:endParaRPr lang="en-US"/>
          </a:p>
        </p:txBody>
      </p:sp>
      <p:sp>
        <p:nvSpPr>
          <p:cNvPr id="6" name="Footer Placeholder 5">
            <a:extLst>
              <a:ext uri="{FF2B5EF4-FFF2-40B4-BE49-F238E27FC236}">
                <a16:creationId xmlns:a16="http://schemas.microsoft.com/office/drawing/2014/main" id="{2773A094-8767-479B-B84A-813705649B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F9E244-43BB-4E0B-AA49-F5E816BAE229}"/>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1070514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9F043F-3B6C-44AF-8BF1-31CF127D29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40F622-FD65-45F9-8DA0-A134FE255D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9BA2D5-1A2E-4A1C-8DA3-A1BEA855C3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37D660-AB39-4336-A8B2-DD9F4E159929}" type="datetimeFigureOut">
              <a:rPr lang="en-US" smtClean="0"/>
              <a:t>11/6/2022</a:t>
            </a:fld>
            <a:endParaRPr lang="en-US"/>
          </a:p>
        </p:txBody>
      </p:sp>
      <p:sp>
        <p:nvSpPr>
          <p:cNvPr id="5" name="Footer Placeholder 4">
            <a:extLst>
              <a:ext uri="{FF2B5EF4-FFF2-40B4-BE49-F238E27FC236}">
                <a16:creationId xmlns:a16="http://schemas.microsoft.com/office/drawing/2014/main" id="{FEF0A044-9897-4E32-A78A-EE394E4CF5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25B626-D925-4D47-94ED-C017093939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60C8BC-9C4D-4BE0-8EE1-C8F38B1D6915}" type="slidenum">
              <a:rPr lang="en-US" smtClean="0"/>
              <a:t>‹#›</a:t>
            </a:fld>
            <a:endParaRPr lang="en-US"/>
          </a:p>
        </p:txBody>
      </p:sp>
    </p:spTree>
    <p:extLst>
      <p:ext uri="{BB962C8B-B14F-4D97-AF65-F5344CB8AC3E}">
        <p14:creationId xmlns:p14="http://schemas.microsoft.com/office/powerpoint/2010/main" val="27250355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svg"/><Relationship Id="rId18" Type="http://schemas.openxmlformats.org/officeDocument/2006/relationships/image" Target="../media/image22.svg"/><Relationship Id="rId3" Type="http://schemas.openxmlformats.org/officeDocument/2006/relationships/image" Target="../media/image7.svg"/><Relationship Id="rId21" Type="http://schemas.openxmlformats.org/officeDocument/2006/relationships/image" Target="../media/image25.png"/><Relationship Id="rId7" Type="http://schemas.openxmlformats.org/officeDocument/2006/relationships/image" Target="../media/image11.svg"/><Relationship Id="rId12" Type="http://schemas.openxmlformats.org/officeDocument/2006/relationships/image" Target="../media/image16.png"/><Relationship Id="rId17" Type="http://schemas.openxmlformats.org/officeDocument/2006/relationships/image" Target="../media/image21.svg"/><Relationship Id="rId2" Type="http://schemas.openxmlformats.org/officeDocument/2006/relationships/image" Target="../media/image6.png"/><Relationship Id="rId16" Type="http://schemas.openxmlformats.org/officeDocument/2006/relationships/image" Target="../media/image20.png"/><Relationship Id="rId20" Type="http://schemas.openxmlformats.org/officeDocument/2006/relationships/image" Target="../media/image24.svg"/><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svg"/><Relationship Id="rId15" Type="http://schemas.openxmlformats.org/officeDocument/2006/relationships/image" Target="../media/image19.sv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8.png"/><Relationship Id="rId9" Type="http://schemas.openxmlformats.org/officeDocument/2006/relationships/image" Target="../media/image13.svg"/><Relationship Id="rId14" Type="http://schemas.openxmlformats.org/officeDocument/2006/relationships/image" Target="../media/image18.png"/><Relationship Id="rId22" Type="http://schemas.openxmlformats.org/officeDocument/2006/relationships/image" Target="../media/image26.sv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7.svg"/><Relationship Id="rId3" Type="http://schemas.openxmlformats.org/officeDocument/2006/relationships/image" Target="../media/image9.svg"/><Relationship Id="rId7" Type="http://schemas.openxmlformats.org/officeDocument/2006/relationships/image" Target="../media/image13.svg"/><Relationship Id="rId12" Type="http://schemas.openxmlformats.org/officeDocument/2006/relationships/image" Target="../media/image16.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24.svg"/><Relationship Id="rId5" Type="http://schemas.openxmlformats.org/officeDocument/2006/relationships/image" Target="../media/image11.svg"/><Relationship Id="rId10" Type="http://schemas.openxmlformats.org/officeDocument/2006/relationships/image" Target="../media/image23.png"/><Relationship Id="rId4" Type="http://schemas.openxmlformats.org/officeDocument/2006/relationships/image" Target="../media/image10.png"/><Relationship Id="rId9" Type="http://schemas.openxmlformats.org/officeDocument/2006/relationships/image" Target="../media/image15.svg"/></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E358057-9810-49E3-BFD4-A4A4999CAF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550949C-F599-4B8B-933A-DC36FC28C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133600" y="685800"/>
            <a:ext cx="10058400" cy="5486400"/>
          </a:xfrm>
          <a:prstGeom prst="rect">
            <a:avLst/>
          </a:prstGeom>
          <a:solidFill>
            <a:schemeClr val="bg1">
              <a:lumMod val="9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6" name="Rectangle 5">
            <a:extLst>
              <a:ext uri="{FF2B5EF4-FFF2-40B4-BE49-F238E27FC236}">
                <a16:creationId xmlns:a16="http://schemas.microsoft.com/office/drawing/2014/main" id="{5787CE9E-1C82-46B7-9D2A-AE8160AFC668}"/>
              </a:ext>
            </a:extLst>
          </p:cNvPr>
          <p:cNvSpPr/>
          <p:nvPr/>
        </p:nvSpPr>
        <p:spPr>
          <a:xfrm>
            <a:off x="5933722" y="685797"/>
            <a:ext cx="5713502" cy="2824165"/>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5000" b="1" kern="1200" cap="none" spc="0" dirty="0" err="1">
                <a:ln w="22225">
                  <a:solidFill>
                    <a:schemeClr val="accent2">
                      <a:lumMod val="75000"/>
                    </a:schemeClr>
                  </a:solidFill>
                  <a:prstDash val="solid"/>
                </a:ln>
                <a:solidFill>
                  <a:schemeClr val="tx1"/>
                </a:solidFill>
                <a:effectLst/>
                <a:latin typeface="+mj-lt"/>
                <a:ea typeface="+mj-ea"/>
                <a:cs typeface="+mj-cs"/>
              </a:rPr>
              <a:t>Firehawk</a:t>
            </a:r>
            <a:r>
              <a:rPr lang="en-US" sz="5000" b="1" kern="1200" cap="none" spc="0" dirty="0">
                <a:ln w="22225">
                  <a:solidFill>
                    <a:schemeClr val="accent2">
                      <a:lumMod val="75000"/>
                    </a:schemeClr>
                  </a:solidFill>
                  <a:prstDash val="solid"/>
                </a:ln>
                <a:solidFill>
                  <a:schemeClr val="tx1"/>
                </a:solidFill>
                <a:effectLst/>
                <a:latin typeface="+mj-lt"/>
                <a:ea typeface="+mj-ea"/>
                <a:cs typeface="+mj-cs"/>
              </a:rPr>
              <a:t> Consulting</a:t>
            </a:r>
          </a:p>
        </p:txBody>
      </p:sp>
      <p:sp>
        <p:nvSpPr>
          <p:cNvPr id="17" name="Graphic 14">
            <a:extLst>
              <a:ext uri="{FF2B5EF4-FFF2-40B4-BE49-F238E27FC236}">
                <a16:creationId xmlns:a16="http://schemas.microsoft.com/office/drawing/2014/main" id="{0EED4863-2C36-4368-8EC1-8981F71E1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7507" y="3422160"/>
            <a:ext cx="2743200" cy="2746621"/>
          </a:xfrm>
          <a:custGeom>
            <a:avLst/>
            <a:gdLst>
              <a:gd name="connsiteX0" fmla="*/ 2616327 w 2616326"/>
              <a:gd name="connsiteY0" fmla="*/ 634841 h 2618803"/>
              <a:gd name="connsiteX1" fmla="*/ 2616327 w 2616326"/>
              <a:gd name="connsiteY1" fmla="*/ 0 h 2618803"/>
              <a:gd name="connsiteX2" fmla="*/ 0 w 2616326"/>
              <a:gd name="connsiteY2" fmla="*/ 0 h 2618803"/>
              <a:gd name="connsiteX3" fmla="*/ 0 w 2616326"/>
              <a:gd name="connsiteY3" fmla="*/ 2618804 h 2618803"/>
              <a:gd name="connsiteX4" fmla="*/ 634270 w 2616326"/>
              <a:gd name="connsiteY4" fmla="*/ 2618804 h 2618803"/>
              <a:gd name="connsiteX5" fmla="*/ 2616327 w 2616326"/>
              <a:gd name="connsiteY5" fmla="*/ 634841 h 2618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6326" h="2618803">
                <a:moveTo>
                  <a:pt x="2616327" y="634841"/>
                </a:moveTo>
                <a:lnTo>
                  <a:pt x="2616327" y="0"/>
                </a:lnTo>
                <a:lnTo>
                  <a:pt x="0" y="0"/>
                </a:lnTo>
                <a:lnTo>
                  <a:pt x="0" y="2618804"/>
                </a:lnTo>
                <a:lnTo>
                  <a:pt x="634270" y="2618804"/>
                </a:lnTo>
                <a:cubicBezTo>
                  <a:pt x="634270" y="1523143"/>
                  <a:pt x="1521619" y="634841"/>
                  <a:pt x="2616327" y="634841"/>
                </a:cubicBezTo>
                <a:close/>
              </a:path>
            </a:pathLst>
          </a:custGeom>
          <a:solidFill>
            <a:schemeClr val="accent2"/>
          </a:solidFill>
          <a:ln w="9525" cap="flat">
            <a:noFill/>
            <a:prstDash val="solid"/>
            <a:miter/>
          </a:ln>
        </p:spPr>
        <p:txBody>
          <a:bodyPr rtlCol="0" anchor="ctr"/>
          <a:lstStyle/>
          <a:p>
            <a:endParaRPr lang="en-US"/>
          </a:p>
        </p:txBody>
      </p:sp>
      <p:pic>
        <p:nvPicPr>
          <p:cNvPr id="8" name="Content Placeholder 7" descr="Fire">
            <a:extLst>
              <a:ext uri="{FF2B5EF4-FFF2-40B4-BE49-F238E27FC236}">
                <a16:creationId xmlns:a16="http://schemas.microsoft.com/office/drawing/2014/main" id="{DF7C9929-2BC2-40E7-94B6-F322AAB792CD}"/>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672" y="447739"/>
            <a:ext cx="5072883" cy="5072883"/>
          </a:xfrm>
          <a:prstGeom prst="rect">
            <a:avLst/>
          </a:prstGeom>
        </p:spPr>
      </p:pic>
      <p:sp>
        <p:nvSpPr>
          <p:cNvPr id="19" name="Rectangle 18">
            <a:extLst>
              <a:ext uri="{FF2B5EF4-FFF2-40B4-BE49-F238E27FC236}">
                <a16:creationId xmlns:a16="http://schemas.microsoft.com/office/drawing/2014/main" id="{6EBCA50A-5298-4A7E-A04A-6668F03E16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77289" y="685797"/>
            <a:ext cx="118872" cy="15504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Graphic 14">
            <a:extLst>
              <a:ext uri="{FF2B5EF4-FFF2-40B4-BE49-F238E27FC236}">
                <a16:creationId xmlns:a16="http://schemas.microsoft.com/office/drawing/2014/main" id="{2929DB54-1BF0-4191-88B1-ADEBA6E9A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7507" y="3425580"/>
            <a:ext cx="2743200" cy="2746621"/>
          </a:xfrm>
          <a:custGeom>
            <a:avLst/>
            <a:gdLst>
              <a:gd name="connsiteX0" fmla="*/ 2616327 w 2616326"/>
              <a:gd name="connsiteY0" fmla="*/ 634841 h 2618803"/>
              <a:gd name="connsiteX1" fmla="*/ 2616327 w 2616326"/>
              <a:gd name="connsiteY1" fmla="*/ 0 h 2618803"/>
              <a:gd name="connsiteX2" fmla="*/ 0 w 2616326"/>
              <a:gd name="connsiteY2" fmla="*/ 0 h 2618803"/>
              <a:gd name="connsiteX3" fmla="*/ 0 w 2616326"/>
              <a:gd name="connsiteY3" fmla="*/ 2618804 h 2618803"/>
              <a:gd name="connsiteX4" fmla="*/ 634270 w 2616326"/>
              <a:gd name="connsiteY4" fmla="*/ 2618804 h 2618803"/>
              <a:gd name="connsiteX5" fmla="*/ 2616327 w 2616326"/>
              <a:gd name="connsiteY5" fmla="*/ 634841 h 2618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6326" h="2618803">
                <a:moveTo>
                  <a:pt x="2616327" y="634841"/>
                </a:moveTo>
                <a:lnTo>
                  <a:pt x="2616327" y="0"/>
                </a:lnTo>
                <a:lnTo>
                  <a:pt x="0" y="0"/>
                </a:lnTo>
                <a:lnTo>
                  <a:pt x="0" y="2618804"/>
                </a:lnTo>
                <a:lnTo>
                  <a:pt x="634270" y="2618804"/>
                </a:lnTo>
                <a:cubicBezTo>
                  <a:pt x="634270" y="1523143"/>
                  <a:pt x="1521619" y="634841"/>
                  <a:pt x="2616327" y="634841"/>
                </a:cubicBezTo>
                <a:close/>
              </a:path>
            </a:pathLst>
          </a:custGeom>
          <a:solidFill>
            <a:schemeClr val="accent2">
              <a:alpha val="50000"/>
            </a:schemeClr>
          </a:solidFill>
          <a:ln w="9525" cap="flat">
            <a:noFill/>
            <a:prstDash val="solid"/>
            <a:miter/>
          </a:ln>
        </p:spPr>
        <p:txBody>
          <a:bodyPr rtlCol="0" anchor="ctr"/>
          <a:lstStyle/>
          <a:p>
            <a:endParaRPr lang="en-US"/>
          </a:p>
        </p:txBody>
      </p:sp>
      <p:sp>
        <p:nvSpPr>
          <p:cNvPr id="23" name="Rectangle 22">
            <a:extLst>
              <a:ext uri="{FF2B5EF4-FFF2-40B4-BE49-F238E27FC236}">
                <a16:creationId xmlns:a16="http://schemas.microsoft.com/office/drawing/2014/main" id="{07BBE06B-52A9-428B-BA9D-8838EE1BF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73128" y="6172201"/>
            <a:ext cx="118872"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B77DB28-D9BA-409E-B990-F609595BC947}"/>
              </a:ext>
            </a:extLst>
          </p:cNvPr>
          <p:cNvSpPr txBox="1"/>
          <p:nvPr/>
        </p:nvSpPr>
        <p:spPr>
          <a:xfrm>
            <a:off x="5931322" y="1753126"/>
            <a:ext cx="5558587" cy="5170646"/>
          </a:xfrm>
          <a:prstGeom prst="rect">
            <a:avLst/>
          </a:prstGeom>
          <a:noFill/>
        </p:spPr>
        <p:txBody>
          <a:bodyPr wrap="square" rtlCol="0">
            <a:spAutoFit/>
          </a:bodyPr>
          <a:lstStyle/>
          <a:p>
            <a:r>
              <a:rPr lang="en-US" sz="2000" dirty="0"/>
              <a:t>The following report was prepared on behalf of SwiftTech.</a:t>
            </a:r>
          </a:p>
          <a:p>
            <a:endParaRPr lang="en-US" sz="2000" dirty="0"/>
          </a:p>
          <a:p>
            <a:r>
              <a:rPr lang="en-US" sz="2000" dirty="0"/>
              <a:t>Thank you for giving </a:t>
            </a:r>
            <a:r>
              <a:rPr lang="en-US" sz="2000" dirty="0" err="1"/>
              <a:t>Firehawk</a:t>
            </a:r>
            <a:r>
              <a:rPr lang="en-US" sz="2000" dirty="0"/>
              <a:t> Consulting the opportunity to review your security posture in anticipation of performing a SOC II security assessment.  </a:t>
            </a:r>
          </a:p>
          <a:p>
            <a:endParaRPr lang="en-US" sz="2000" dirty="0"/>
          </a:p>
          <a:p>
            <a:r>
              <a:rPr lang="en-US" sz="2000" dirty="0"/>
              <a:t>We hope you find the notes below as you begin your journey.  Please do not hesitate to contact us if you have further questions.</a:t>
            </a:r>
          </a:p>
          <a:p>
            <a:endParaRPr lang="en-US" sz="2000" dirty="0"/>
          </a:p>
          <a:p>
            <a:endParaRPr lang="en-US" dirty="0"/>
          </a:p>
          <a:p>
            <a:endParaRPr lang="en-US" dirty="0"/>
          </a:p>
          <a:p>
            <a:endParaRPr lang="en-US" dirty="0"/>
          </a:p>
          <a:p>
            <a:endParaRPr lang="en-US" dirty="0"/>
          </a:p>
          <a:p>
            <a:endParaRPr lang="en-US" dirty="0"/>
          </a:p>
        </p:txBody>
      </p:sp>
      <p:sp>
        <p:nvSpPr>
          <p:cNvPr id="22" name="Title 1">
            <a:extLst>
              <a:ext uri="{FF2B5EF4-FFF2-40B4-BE49-F238E27FC236}">
                <a16:creationId xmlns:a16="http://schemas.microsoft.com/office/drawing/2014/main" id="{9FD6CC9F-CCA8-4D68-9958-3476916CC21B}"/>
              </a:ext>
            </a:extLst>
          </p:cNvPr>
          <p:cNvSpPr txBox="1">
            <a:spLocks/>
          </p:cNvSpPr>
          <p:nvPr/>
        </p:nvSpPr>
        <p:spPr>
          <a:xfrm>
            <a:off x="6190593" y="5768552"/>
            <a:ext cx="6618051" cy="13557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i="1" dirty="0">
                <a:solidFill>
                  <a:schemeClr val="accent3">
                    <a:lumMod val="50000"/>
                  </a:schemeClr>
                </a:solidFill>
                <a:latin typeface="Eras Bold ITC" panose="020B0907030504020204" pitchFamily="34" charset="0"/>
              </a:rPr>
              <a:t>SwiftTech</a:t>
            </a:r>
          </a:p>
        </p:txBody>
      </p:sp>
      <p:pic>
        <p:nvPicPr>
          <p:cNvPr id="24" name="Graphic 23" descr="Rabbit">
            <a:extLst>
              <a:ext uri="{FF2B5EF4-FFF2-40B4-BE49-F238E27FC236}">
                <a16:creationId xmlns:a16="http://schemas.microsoft.com/office/drawing/2014/main" id="{4C999368-5389-4B7E-9CC3-5F5EAE6C87C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56486" y="5544561"/>
            <a:ext cx="764749" cy="764749"/>
          </a:xfrm>
          <a:prstGeom prst="rect">
            <a:avLst/>
          </a:prstGeom>
        </p:spPr>
      </p:pic>
      <p:sp>
        <p:nvSpPr>
          <p:cNvPr id="10" name="TextBox 9">
            <a:extLst>
              <a:ext uri="{FF2B5EF4-FFF2-40B4-BE49-F238E27FC236}">
                <a16:creationId xmlns:a16="http://schemas.microsoft.com/office/drawing/2014/main" id="{0326A288-13D3-4703-9CE7-0F6C15C45B48}"/>
              </a:ext>
            </a:extLst>
          </p:cNvPr>
          <p:cNvSpPr txBox="1"/>
          <p:nvPr/>
        </p:nvSpPr>
        <p:spPr>
          <a:xfrm>
            <a:off x="8196825" y="5265683"/>
            <a:ext cx="1034218" cy="369332"/>
          </a:xfrm>
          <a:prstGeom prst="rect">
            <a:avLst/>
          </a:prstGeom>
          <a:noFill/>
        </p:spPr>
        <p:txBody>
          <a:bodyPr wrap="square" rtlCol="0">
            <a:spAutoFit/>
          </a:bodyPr>
          <a:lstStyle/>
          <a:p>
            <a:pPr algn="ctr"/>
            <a:r>
              <a:rPr lang="en-US" b="1" dirty="0"/>
              <a:t>For</a:t>
            </a:r>
            <a:r>
              <a:rPr lang="en-US" dirty="0"/>
              <a:t> </a:t>
            </a:r>
          </a:p>
        </p:txBody>
      </p:sp>
    </p:spTree>
    <p:extLst>
      <p:ext uri="{BB962C8B-B14F-4D97-AF65-F5344CB8AC3E}">
        <p14:creationId xmlns:p14="http://schemas.microsoft.com/office/powerpoint/2010/main" val="1564614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787CE9E-1C82-46B7-9D2A-AE8160AFC668}"/>
              </a:ext>
            </a:extLst>
          </p:cNvPr>
          <p:cNvSpPr/>
          <p:nvPr/>
        </p:nvSpPr>
        <p:spPr>
          <a:xfrm>
            <a:off x="1293003" y="162382"/>
            <a:ext cx="5713502" cy="2824165"/>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5000" b="1" kern="1200" cap="none" spc="0" dirty="0" err="1">
                <a:ln w="22225">
                  <a:solidFill>
                    <a:schemeClr val="accent2">
                      <a:lumMod val="75000"/>
                    </a:schemeClr>
                  </a:solidFill>
                  <a:prstDash val="solid"/>
                </a:ln>
                <a:solidFill>
                  <a:schemeClr val="tx1"/>
                </a:solidFill>
                <a:effectLst/>
                <a:latin typeface="+mj-lt"/>
                <a:ea typeface="+mj-ea"/>
                <a:cs typeface="+mj-cs"/>
              </a:rPr>
              <a:t>Firehawk</a:t>
            </a:r>
            <a:r>
              <a:rPr lang="en-US" sz="5000" b="1" kern="1200" cap="none" spc="0" dirty="0">
                <a:ln w="22225">
                  <a:solidFill>
                    <a:schemeClr val="accent2">
                      <a:lumMod val="75000"/>
                    </a:schemeClr>
                  </a:solidFill>
                  <a:prstDash val="solid"/>
                </a:ln>
                <a:solidFill>
                  <a:schemeClr val="tx1"/>
                </a:solidFill>
                <a:effectLst/>
                <a:latin typeface="+mj-lt"/>
                <a:ea typeface="+mj-ea"/>
                <a:cs typeface="+mj-cs"/>
              </a:rPr>
              <a:t> Consulting</a:t>
            </a:r>
          </a:p>
        </p:txBody>
      </p:sp>
      <p:pic>
        <p:nvPicPr>
          <p:cNvPr id="8" name="Content Placeholder 7" descr="Fire">
            <a:extLst>
              <a:ext uri="{FF2B5EF4-FFF2-40B4-BE49-F238E27FC236}">
                <a16:creationId xmlns:a16="http://schemas.microsoft.com/office/drawing/2014/main" id="{DF7C9929-2BC2-40E7-94B6-F322AAB792CD}"/>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1084" y="0"/>
            <a:ext cx="1161919" cy="1161919"/>
          </a:xfrm>
          <a:prstGeom prst="rect">
            <a:avLst/>
          </a:prstGeom>
        </p:spPr>
      </p:pic>
      <p:sp>
        <p:nvSpPr>
          <p:cNvPr id="9" name="TextBox 8">
            <a:extLst>
              <a:ext uri="{FF2B5EF4-FFF2-40B4-BE49-F238E27FC236}">
                <a16:creationId xmlns:a16="http://schemas.microsoft.com/office/drawing/2014/main" id="{4B77DB28-D9BA-409E-B990-F609595BC947}"/>
              </a:ext>
            </a:extLst>
          </p:cNvPr>
          <p:cNvSpPr txBox="1"/>
          <p:nvPr/>
        </p:nvSpPr>
        <p:spPr>
          <a:xfrm>
            <a:off x="287982" y="927013"/>
            <a:ext cx="11422644" cy="6463308"/>
          </a:xfrm>
          <a:prstGeom prst="rect">
            <a:avLst/>
          </a:prstGeom>
          <a:noFill/>
        </p:spPr>
        <p:txBody>
          <a:bodyPr wrap="square" rtlCol="0">
            <a:spAutoFit/>
          </a:bodyPr>
          <a:lstStyle/>
          <a:p>
            <a:endParaRPr lang="en-US" dirty="0"/>
          </a:p>
          <a:p>
            <a:r>
              <a:rPr lang="en-US" dirty="0"/>
              <a:t>After review, </a:t>
            </a:r>
            <a:r>
              <a:rPr lang="en-US" dirty="0" err="1"/>
              <a:t>Firehawk</a:t>
            </a:r>
            <a:r>
              <a:rPr lang="en-US" dirty="0"/>
              <a:t> has noted the following areas of concern.  You may wish to consider updating policy and security controls based on your current business goals, risk management posture, and compliance considerations.</a:t>
            </a:r>
          </a:p>
          <a:p>
            <a:endParaRPr lang="en-US" dirty="0"/>
          </a:p>
          <a:p>
            <a:r>
              <a:rPr lang="en-US" b="1" dirty="0"/>
              <a:t>Controls</a:t>
            </a:r>
          </a:p>
          <a:p>
            <a:r>
              <a:rPr lang="en-US" dirty="0"/>
              <a:t>Data Storage</a:t>
            </a:r>
          </a:p>
          <a:p>
            <a:pPr marL="285750" indent="-285750">
              <a:buFont typeface="Arial" panose="020B0604020202020204" pitchFamily="34" charset="0"/>
              <a:buChar char="•"/>
            </a:pPr>
            <a:r>
              <a:rPr lang="en-US" dirty="0"/>
              <a:t>VPC3 File storage supports only AES-128 encryption</a:t>
            </a:r>
          </a:p>
          <a:p>
            <a:pPr marL="285750" indent="-285750">
              <a:buFont typeface="Arial" panose="020B0604020202020204" pitchFamily="34" charset="0"/>
              <a:buChar char="•"/>
            </a:pPr>
            <a:r>
              <a:rPr lang="en-US" dirty="0"/>
              <a:t>Databases in production environment are unencrypted</a:t>
            </a:r>
          </a:p>
          <a:p>
            <a:r>
              <a:rPr lang="en-US" dirty="0"/>
              <a:t>End User Management</a:t>
            </a:r>
          </a:p>
          <a:p>
            <a:pPr marL="285750" indent="-285750">
              <a:buFont typeface="Arial" panose="020B0604020202020204" pitchFamily="34" charset="0"/>
              <a:buChar char="•"/>
            </a:pPr>
            <a:r>
              <a:rPr lang="en-US" dirty="0"/>
              <a:t>Internal Network users require a 7-character password</a:t>
            </a:r>
          </a:p>
          <a:p>
            <a:pPr marL="285750" indent="-285750">
              <a:buFont typeface="Arial" panose="020B0604020202020204" pitchFamily="34" charset="0"/>
              <a:buChar char="•"/>
            </a:pPr>
            <a:r>
              <a:rPr lang="en-US" dirty="0"/>
              <a:t>Passwords never expire</a:t>
            </a:r>
          </a:p>
          <a:p>
            <a:pPr marL="285750" indent="-285750">
              <a:buFont typeface="Arial" panose="020B0604020202020204" pitchFamily="34" charset="0"/>
              <a:buChar char="•"/>
            </a:pPr>
            <a:r>
              <a:rPr lang="en-US" dirty="0"/>
              <a:t>VPN access does not require MFA</a:t>
            </a:r>
          </a:p>
          <a:p>
            <a:r>
              <a:rPr lang="en-US" dirty="0"/>
              <a:t>Network Controls</a:t>
            </a:r>
          </a:p>
          <a:p>
            <a:pPr marL="285750" indent="-285750">
              <a:buFont typeface="Arial" panose="020B0604020202020204" pitchFamily="34" charset="0"/>
              <a:buChar char="•"/>
            </a:pPr>
            <a:r>
              <a:rPr lang="en-US" dirty="0"/>
              <a:t>TLS v1.1 is used between the cloud production environment and SwiftTech’s physical location</a:t>
            </a:r>
          </a:p>
          <a:p>
            <a:pPr marL="285750" indent="-285750">
              <a:buFont typeface="Arial" panose="020B0604020202020204" pitchFamily="34" charset="0"/>
              <a:buChar char="•"/>
            </a:pPr>
            <a:r>
              <a:rPr lang="en-US" dirty="0"/>
              <a:t>Application development Tiers are not logically segmented from Business Application servers</a:t>
            </a:r>
          </a:p>
          <a:p>
            <a:r>
              <a:rPr lang="en-US" dirty="0"/>
              <a:t>Patching and Vulnerability Management</a:t>
            </a:r>
          </a:p>
          <a:p>
            <a:pPr marL="285750" indent="-285750">
              <a:buFont typeface="Arial" panose="020B0604020202020204" pitchFamily="34" charset="0"/>
              <a:buChar char="•"/>
            </a:pPr>
            <a:r>
              <a:rPr lang="en-US" dirty="0"/>
              <a:t>Development Tier servers are unpatched and contain multiple vulnerabilities</a:t>
            </a:r>
          </a:p>
          <a:p>
            <a:r>
              <a:rPr lang="en-US" dirty="0"/>
              <a:t>Secure Software Development</a:t>
            </a:r>
          </a:p>
          <a:p>
            <a:pPr marL="285750" indent="-285750">
              <a:buFont typeface="Arial" panose="020B0604020202020204" pitchFamily="34" charset="0"/>
              <a:buChar char="•"/>
            </a:pPr>
            <a:r>
              <a:rPr lang="en-US" dirty="0"/>
              <a:t>Application code is not scanned for vulnerabilities before being published into production environment</a:t>
            </a:r>
          </a:p>
          <a:p>
            <a:pPr marL="285750" indent="-285750">
              <a:buFont typeface="Arial" panose="020B0604020202020204" pitchFamily="34" charset="0"/>
              <a:buChar char="•"/>
            </a:pPr>
            <a:endParaRPr lang="en-US" dirty="0"/>
          </a:p>
          <a:p>
            <a:pPr marL="342900" indent="-342900">
              <a:buAutoNum type="arabicParenR" startAt="2"/>
            </a:pPr>
            <a:endParaRPr lang="en-US" dirty="0"/>
          </a:p>
          <a:p>
            <a:endParaRPr lang="en-US" dirty="0"/>
          </a:p>
          <a:p>
            <a:endParaRPr lang="en-US" dirty="0"/>
          </a:p>
        </p:txBody>
      </p:sp>
    </p:spTree>
    <p:extLst>
      <p:ext uri="{BB962C8B-B14F-4D97-AF65-F5344CB8AC3E}">
        <p14:creationId xmlns:p14="http://schemas.microsoft.com/office/powerpoint/2010/main" val="49284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14">
            <a:extLst>
              <a:ext uri="{FF2B5EF4-FFF2-40B4-BE49-F238E27FC236}">
                <a16:creationId xmlns:a16="http://schemas.microsoft.com/office/drawing/2014/main" id="{6FC11E2E-9797-4FEA-90FD-894E32A20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48626"/>
            <a:ext cx="6738450" cy="1409374"/>
          </a:xfrm>
          <a:custGeom>
            <a:avLst/>
            <a:gdLst>
              <a:gd name="connsiteX0" fmla="*/ 0 w 6738450"/>
              <a:gd name="connsiteY0" fmla="*/ 0 h 1409374"/>
              <a:gd name="connsiteX1" fmla="*/ 6738450 w 6738450"/>
              <a:gd name="connsiteY1" fmla="*/ 0 h 1409374"/>
              <a:gd name="connsiteX2" fmla="*/ 6085725 w 6738450"/>
              <a:gd name="connsiteY2" fmla="*/ 1409374 h 1409374"/>
              <a:gd name="connsiteX3" fmla="*/ 1524000 w 6738450"/>
              <a:gd name="connsiteY3" fmla="*/ 1409374 h 1409374"/>
              <a:gd name="connsiteX4" fmla="*/ 1200418 w 6738450"/>
              <a:gd name="connsiteY4" fmla="*/ 1409374 h 1409374"/>
              <a:gd name="connsiteX5" fmla="*/ 0 w 6738450"/>
              <a:gd name="connsiteY5" fmla="*/ 1409374 h 1409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38450" h="1409374">
                <a:moveTo>
                  <a:pt x="0" y="0"/>
                </a:moveTo>
                <a:lnTo>
                  <a:pt x="6738450" y="0"/>
                </a:lnTo>
                <a:lnTo>
                  <a:pt x="6085725" y="1409374"/>
                </a:lnTo>
                <a:lnTo>
                  <a:pt x="1524000" y="1409374"/>
                </a:lnTo>
                <a:lnTo>
                  <a:pt x="1200418" y="1409374"/>
                </a:lnTo>
                <a:lnTo>
                  <a:pt x="0" y="1409374"/>
                </a:lnTo>
                <a:close/>
              </a:path>
            </a:pathLst>
          </a:custGeom>
          <a:solidFill>
            <a:schemeClr val="tx1">
              <a:lumMod val="50000"/>
              <a:lumOff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Freeform 33">
            <a:extLst>
              <a:ext uri="{FF2B5EF4-FFF2-40B4-BE49-F238E27FC236}">
                <a16:creationId xmlns:a16="http://schemas.microsoft.com/office/drawing/2014/main" id="{F8828EFD-56F8-4B00-9A0D-B623CC074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02096" y="3608996"/>
            <a:ext cx="4522796" cy="3249004"/>
          </a:xfrm>
          <a:custGeom>
            <a:avLst/>
            <a:gdLst>
              <a:gd name="connsiteX0" fmla="*/ 3018081 w 4522796"/>
              <a:gd name="connsiteY0" fmla="*/ 0 h 3249004"/>
              <a:gd name="connsiteX1" fmla="*/ 0 w 4522796"/>
              <a:gd name="connsiteY1" fmla="*/ 0 h 3249004"/>
              <a:gd name="connsiteX2" fmla="*/ 0 w 4522796"/>
              <a:gd name="connsiteY2" fmla="*/ 3249004 h 3249004"/>
              <a:gd name="connsiteX3" fmla="*/ 4522796 w 4522796"/>
              <a:gd name="connsiteY3" fmla="*/ 3249004 h 3249004"/>
            </a:gdLst>
            <a:ahLst/>
            <a:cxnLst>
              <a:cxn ang="0">
                <a:pos x="connsiteX0" y="connsiteY0"/>
              </a:cxn>
              <a:cxn ang="0">
                <a:pos x="connsiteX1" y="connsiteY1"/>
              </a:cxn>
              <a:cxn ang="0">
                <a:pos x="connsiteX2" y="connsiteY2"/>
              </a:cxn>
              <a:cxn ang="0">
                <a:pos x="connsiteX3" y="connsiteY3"/>
              </a:cxn>
            </a:cxnLst>
            <a:rect l="l" t="t" r="r" b="b"/>
            <a:pathLst>
              <a:path w="4522796" h="3249004">
                <a:moveTo>
                  <a:pt x="3018081" y="0"/>
                </a:moveTo>
                <a:lnTo>
                  <a:pt x="0" y="0"/>
                </a:lnTo>
                <a:lnTo>
                  <a:pt x="0" y="3249004"/>
                </a:lnTo>
                <a:lnTo>
                  <a:pt x="4522796" y="324900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2" name="Title 1">
            <a:extLst>
              <a:ext uri="{FF2B5EF4-FFF2-40B4-BE49-F238E27FC236}">
                <a16:creationId xmlns:a16="http://schemas.microsoft.com/office/drawing/2014/main" id="{C13A8290-E24E-4BA5-B35E-6199C8243566}"/>
              </a:ext>
            </a:extLst>
          </p:cNvPr>
          <p:cNvSpPr>
            <a:spLocks noGrp="1"/>
          </p:cNvSpPr>
          <p:nvPr>
            <p:ph type="ctrTitle"/>
          </p:nvPr>
        </p:nvSpPr>
        <p:spPr>
          <a:xfrm>
            <a:off x="1524000" y="3011117"/>
            <a:ext cx="6618051" cy="1355750"/>
          </a:xfrm>
        </p:spPr>
        <p:txBody>
          <a:bodyPr>
            <a:normAutofit/>
          </a:bodyPr>
          <a:lstStyle/>
          <a:p>
            <a:pPr algn="l"/>
            <a:r>
              <a:rPr lang="en-US" sz="5400" i="1" dirty="0">
                <a:solidFill>
                  <a:schemeClr val="accent3">
                    <a:lumMod val="50000"/>
                  </a:schemeClr>
                </a:solidFill>
                <a:latin typeface="Eras Bold ITC" panose="020B0907030504020204" pitchFamily="34" charset="0"/>
              </a:rPr>
              <a:t>SwiftTech</a:t>
            </a:r>
          </a:p>
        </p:txBody>
      </p:sp>
      <p:sp>
        <p:nvSpPr>
          <p:cNvPr id="3" name="Subtitle 2">
            <a:extLst>
              <a:ext uri="{FF2B5EF4-FFF2-40B4-BE49-F238E27FC236}">
                <a16:creationId xmlns:a16="http://schemas.microsoft.com/office/drawing/2014/main" id="{12BDB276-6658-4705-9E90-8C8ACA6C65EA}"/>
              </a:ext>
            </a:extLst>
          </p:cNvPr>
          <p:cNvSpPr>
            <a:spLocks noGrp="1"/>
          </p:cNvSpPr>
          <p:nvPr>
            <p:ph type="subTitle" idx="1"/>
          </p:nvPr>
        </p:nvSpPr>
        <p:spPr>
          <a:xfrm>
            <a:off x="1524000" y="4373823"/>
            <a:ext cx="6618051" cy="911117"/>
          </a:xfrm>
        </p:spPr>
        <p:txBody>
          <a:bodyPr>
            <a:normAutofit/>
          </a:bodyPr>
          <a:lstStyle/>
          <a:p>
            <a:pPr algn="l"/>
            <a:r>
              <a:rPr lang="en-US" sz="2000" i="1" dirty="0">
                <a:latin typeface="Eras Bold ITC" panose="020B0907030504020204" pitchFamily="34" charset="0"/>
              </a:rPr>
              <a:t>Speed, Flexibility, Success</a:t>
            </a:r>
          </a:p>
        </p:txBody>
      </p:sp>
      <p:sp>
        <p:nvSpPr>
          <p:cNvPr id="14" name="Freeform 24">
            <a:extLst>
              <a:ext uri="{FF2B5EF4-FFF2-40B4-BE49-F238E27FC236}">
                <a16:creationId xmlns:a16="http://schemas.microsoft.com/office/drawing/2014/main" id="{3D4697C8-4A0D-4493-B526-7CC15E0EE5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20618" cy="2896258"/>
          </a:xfrm>
          <a:custGeom>
            <a:avLst/>
            <a:gdLst>
              <a:gd name="connsiteX0" fmla="*/ 0 w 5920618"/>
              <a:gd name="connsiteY0" fmla="*/ 0 h 2896258"/>
              <a:gd name="connsiteX1" fmla="*/ 3191370 w 5920618"/>
              <a:gd name="connsiteY1" fmla="*/ 0 h 2896258"/>
              <a:gd name="connsiteX2" fmla="*/ 3346315 w 5920618"/>
              <a:gd name="connsiteY2" fmla="*/ 0 h 2896258"/>
              <a:gd name="connsiteX3" fmla="*/ 5920618 w 5920618"/>
              <a:gd name="connsiteY3" fmla="*/ 0 h 2896258"/>
              <a:gd name="connsiteX4" fmla="*/ 4583705 w 5920618"/>
              <a:gd name="connsiteY4" fmla="*/ 2896258 h 2896258"/>
              <a:gd name="connsiteX5" fmla="*/ 3346315 w 5920618"/>
              <a:gd name="connsiteY5" fmla="*/ 2896258 h 2896258"/>
              <a:gd name="connsiteX6" fmla="*/ 1854457 w 5920618"/>
              <a:gd name="connsiteY6" fmla="*/ 2896258 h 2896258"/>
              <a:gd name="connsiteX7" fmla="*/ 0 w 5920618"/>
              <a:gd name="connsiteY7" fmla="*/ 2896258 h 2896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0618" h="2896258">
                <a:moveTo>
                  <a:pt x="0" y="0"/>
                </a:moveTo>
                <a:lnTo>
                  <a:pt x="3191370" y="0"/>
                </a:lnTo>
                <a:lnTo>
                  <a:pt x="3346315" y="0"/>
                </a:lnTo>
                <a:lnTo>
                  <a:pt x="5920618" y="0"/>
                </a:lnTo>
                <a:lnTo>
                  <a:pt x="4583705" y="2896258"/>
                </a:lnTo>
                <a:lnTo>
                  <a:pt x="3346315" y="2896258"/>
                </a:lnTo>
                <a:lnTo>
                  <a:pt x="1854457" y="2896258"/>
                </a:lnTo>
                <a:lnTo>
                  <a:pt x="0" y="289625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descr="Rabbit">
            <a:extLst>
              <a:ext uri="{FF2B5EF4-FFF2-40B4-BE49-F238E27FC236}">
                <a16:creationId xmlns:a16="http://schemas.microsoft.com/office/drawing/2014/main" id="{A2FB2AB9-08A1-4AAE-9B27-A5A65BFBA5E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37328" y="743512"/>
            <a:ext cx="2523533" cy="2523533"/>
          </a:xfrm>
          <a:prstGeom prst="rect">
            <a:avLst/>
          </a:prstGeom>
        </p:spPr>
      </p:pic>
      <p:sp>
        <p:nvSpPr>
          <p:cNvPr id="16" name="Freeform 15">
            <a:extLst>
              <a:ext uri="{FF2B5EF4-FFF2-40B4-BE49-F238E27FC236}">
                <a16:creationId xmlns:a16="http://schemas.microsoft.com/office/drawing/2014/main" id="{A085B63A-2D2F-4B09-9BFB-E2080686C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5448626"/>
            <a:ext cx="5925190" cy="1409374"/>
          </a:xfrm>
          <a:custGeom>
            <a:avLst/>
            <a:gdLst>
              <a:gd name="connsiteX0" fmla="*/ 652725 w 5925190"/>
              <a:gd name="connsiteY0" fmla="*/ 0 h 1409374"/>
              <a:gd name="connsiteX1" fmla="*/ 5925190 w 5925190"/>
              <a:gd name="connsiteY1" fmla="*/ 0 h 1409374"/>
              <a:gd name="connsiteX2" fmla="*/ 5925190 w 5925190"/>
              <a:gd name="connsiteY2" fmla="*/ 1409374 h 1409374"/>
              <a:gd name="connsiteX3" fmla="*/ 0 w 5925190"/>
              <a:gd name="connsiteY3" fmla="*/ 1409374 h 1409374"/>
            </a:gdLst>
            <a:ahLst/>
            <a:cxnLst>
              <a:cxn ang="0">
                <a:pos x="connsiteX0" y="connsiteY0"/>
              </a:cxn>
              <a:cxn ang="0">
                <a:pos x="connsiteX1" y="connsiteY1"/>
              </a:cxn>
              <a:cxn ang="0">
                <a:pos x="connsiteX2" y="connsiteY2"/>
              </a:cxn>
              <a:cxn ang="0">
                <a:pos x="connsiteX3" y="connsiteY3"/>
              </a:cxn>
            </a:cxnLst>
            <a:rect l="l" t="t" r="r" b="b"/>
            <a:pathLst>
              <a:path w="5925190" h="1409374">
                <a:moveTo>
                  <a:pt x="652725" y="0"/>
                </a:moveTo>
                <a:lnTo>
                  <a:pt x="5925190" y="0"/>
                </a:lnTo>
                <a:lnTo>
                  <a:pt x="5925190" y="1409374"/>
                </a:lnTo>
                <a:lnTo>
                  <a:pt x="0" y="140937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38829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Cloud">
            <a:extLst>
              <a:ext uri="{FF2B5EF4-FFF2-40B4-BE49-F238E27FC236}">
                <a16:creationId xmlns:a16="http://schemas.microsoft.com/office/drawing/2014/main" id="{905D4C2C-4314-4712-B2F6-64009D8BC8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1168" y="-1628572"/>
            <a:ext cx="7881403" cy="8286152"/>
          </a:xfrm>
          <a:prstGeom prst="rect">
            <a:avLst/>
          </a:prstGeom>
        </p:spPr>
      </p:pic>
      <p:grpSp>
        <p:nvGrpSpPr>
          <p:cNvPr id="21" name="Group 20">
            <a:extLst>
              <a:ext uri="{FF2B5EF4-FFF2-40B4-BE49-F238E27FC236}">
                <a16:creationId xmlns:a16="http://schemas.microsoft.com/office/drawing/2014/main" id="{8284DE5B-4AF4-4D86-9158-A81293F2A2B3}"/>
              </a:ext>
            </a:extLst>
          </p:cNvPr>
          <p:cNvGrpSpPr/>
          <p:nvPr/>
        </p:nvGrpSpPr>
        <p:grpSpPr>
          <a:xfrm>
            <a:off x="2027176" y="1258001"/>
            <a:ext cx="2180034" cy="2795361"/>
            <a:chOff x="1202532" y="1892017"/>
            <a:chExt cx="2180034" cy="2795361"/>
          </a:xfrm>
        </p:grpSpPr>
        <p:pic>
          <p:nvPicPr>
            <p:cNvPr id="13" name="Graphic 12" descr="Web design">
              <a:extLst>
                <a:ext uri="{FF2B5EF4-FFF2-40B4-BE49-F238E27FC236}">
                  <a16:creationId xmlns:a16="http://schemas.microsoft.com/office/drawing/2014/main" id="{1DC16B76-518D-4BC4-8A9B-91F92985F63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68166" y="2076683"/>
              <a:ext cx="914400" cy="914400"/>
            </a:xfrm>
            <a:prstGeom prst="rect">
              <a:avLst/>
            </a:prstGeom>
          </p:spPr>
        </p:pic>
        <p:grpSp>
          <p:nvGrpSpPr>
            <p:cNvPr id="20" name="Group 19">
              <a:extLst>
                <a:ext uri="{FF2B5EF4-FFF2-40B4-BE49-F238E27FC236}">
                  <a16:creationId xmlns:a16="http://schemas.microsoft.com/office/drawing/2014/main" id="{87FFCBD1-5B8C-4348-B2FC-423A6FA8163F}"/>
                </a:ext>
              </a:extLst>
            </p:cNvPr>
            <p:cNvGrpSpPr/>
            <p:nvPr/>
          </p:nvGrpSpPr>
          <p:grpSpPr>
            <a:xfrm>
              <a:off x="1202532" y="1892017"/>
              <a:ext cx="2130026" cy="2795361"/>
              <a:chOff x="1202532" y="1892017"/>
              <a:chExt cx="2130026" cy="2795361"/>
            </a:xfrm>
          </p:grpSpPr>
          <p:pic>
            <p:nvPicPr>
              <p:cNvPr id="10" name="Graphic 9" descr="Web design">
                <a:extLst>
                  <a:ext uri="{FF2B5EF4-FFF2-40B4-BE49-F238E27FC236}">
                    <a16:creationId xmlns:a16="http://schemas.microsoft.com/office/drawing/2014/main" id="{8A1D6B6C-D4BB-4DC2-B618-A9E2DE516C3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02532" y="2076683"/>
                <a:ext cx="914400" cy="914400"/>
              </a:xfrm>
              <a:prstGeom prst="rect">
                <a:avLst/>
              </a:prstGeom>
            </p:spPr>
          </p:pic>
          <p:sp>
            <p:nvSpPr>
              <p:cNvPr id="12" name="TextBox 11">
                <a:extLst>
                  <a:ext uri="{FF2B5EF4-FFF2-40B4-BE49-F238E27FC236}">
                    <a16:creationId xmlns:a16="http://schemas.microsoft.com/office/drawing/2014/main" id="{ED8123CB-A3EF-40AB-B261-5D0E6059B9EA}"/>
                  </a:ext>
                </a:extLst>
              </p:cNvPr>
              <p:cNvSpPr txBox="1"/>
              <p:nvPr/>
            </p:nvSpPr>
            <p:spPr>
              <a:xfrm>
                <a:off x="1678780" y="1892017"/>
                <a:ext cx="1478757" cy="369332"/>
              </a:xfrm>
              <a:prstGeom prst="rect">
                <a:avLst/>
              </a:prstGeom>
              <a:noFill/>
            </p:spPr>
            <p:txBody>
              <a:bodyPr wrap="square" rtlCol="0">
                <a:spAutoFit/>
              </a:bodyPr>
              <a:lstStyle/>
              <a:p>
                <a:r>
                  <a:rPr lang="en-US" dirty="0"/>
                  <a:t>Web Servers</a:t>
                </a:r>
              </a:p>
            </p:txBody>
          </p:sp>
          <p:pic>
            <p:nvPicPr>
              <p:cNvPr id="15" name="Graphic 14" descr="Database">
                <a:extLst>
                  <a:ext uri="{FF2B5EF4-FFF2-40B4-BE49-F238E27FC236}">
                    <a16:creationId xmlns:a16="http://schemas.microsoft.com/office/drawing/2014/main" id="{B4BF3714-68FF-4F1D-83E6-B0DC62DE89B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02532" y="3695463"/>
                <a:ext cx="914400" cy="914400"/>
              </a:xfrm>
              <a:prstGeom prst="rect">
                <a:avLst/>
              </a:prstGeom>
            </p:spPr>
          </p:pic>
          <p:pic>
            <p:nvPicPr>
              <p:cNvPr id="16" name="Graphic 15" descr="Database">
                <a:extLst>
                  <a:ext uri="{FF2B5EF4-FFF2-40B4-BE49-F238E27FC236}">
                    <a16:creationId xmlns:a16="http://schemas.microsoft.com/office/drawing/2014/main" id="{87BBAC8A-C064-4EDA-8227-0EF66C4972F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418158" y="3695463"/>
                <a:ext cx="914400" cy="914400"/>
              </a:xfrm>
              <a:prstGeom prst="rect">
                <a:avLst/>
              </a:prstGeom>
            </p:spPr>
          </p:pic>
          <p:sp>
            <p:nvSpPr>
              <p:cNvPr id="17" name="TextBox 16">
                <a:extLst>
                  <a:ext uri="{FF2B5EF4-FFF2-40B4-BE49-F238E27FC236}">
                    <a16:creationId xmlns:a16="http://schemas.microsoft.com/office/drawing/2014/main" id="{D980939E-ADC9-494E-A808-77E57E1B616F}"/>
                  </a:ext>
                </a:extLst>
              </p:cNvPr>
              <p:cNvSpPr txBox="1"/>
              <p:nvPr/>
            </p:nvSpPr>
            <p:spPr>
              <a:xfrm>
                <a:off x="1428750" y="3429000"/>
                <a:ext cx="1800225" cy="369332"/>
              </a:xfrm>
              <a:prstGeom prst="rect">
                <a:avLst/>
              </a:prstGeom>
              <a:noFill/>
            </p:spPr>
            <p:txBody>
              <a:bodyPr wrap="square" rtlCol="0">
                <a:spAutoFit/>
              </a:bodyPr>
              <a:lstStyle/>
              <a:p>
                <a:r>
                  <a:rPr lang="en-US" dirty="0"/>
                  <a:t>Database Servers</a:t>
                </a:r>
              </a:p>
            </p:txBody>
          </p:sp>
          <p:sp>
            <p:nvSpPr>
              <p:cNvPr id="18" name="TextBox 17">
                <a:extLst>
                  <a:ext uri="{FF2B5EF4-FFF2-40B4-BE49-F238E27FC236}">
                    <a16:creationId xmlns:a16="http://schemas.microsoft.com/office/drawing/2014/main" id="{9798A93E-412E-466C-9733-5D4459C4E49D}"/>
                  </a:ext>
                </a:extLst>
              </p:cNvPr>
              <p:cNvSpPr txBox="1"/>
              <p:nvPr/>
            </p:nvSpPr>
            <p:spPr>
              <a:xfrm>
                <a:off x="2051446" y="2699266"/>
                <a:ext cx="554832" cy="369332"/>
              </a:xfrm>
              <a:prstGeom prst="rect">
                <a:avLst/>
              </a:prstGeom>
              <a:noFill/>
            </p:spPr>
            <p:txBody>
              <a:bodyPr wrap="square" rtlCol="0">
                <a:spAutoFit/>
              </a:bodyPr>
              <a:lstStyle/>
              <a:p>
                <a:r>
                  <a:rPr lang="en-US" dirty="0"/>
                  <a:t>HA</a:t>
                </a:r>
              </a:p>
            </p:txBody>
          </p:sp>
          <p:sp>
            <p:nvSpPr>
              <p:cNvPr id="19" name="TextBox 18">
                <a:extLst>
                  <a:ext uri="{FF2B5EF4-FFF2-40B4-BE49-F238E27FC236}">
                    <a16:creationId xmlns:a16="http://schemas.microsoft.com/office/drawing/2014/main" id="{7C16C062-7388-43C9-BA88-E3C341A5AC06}"/>
                  </a:ext>
                </a:extLst>
              </p:cNvPr>
              <p:cNvSpPr txBox="1"/>
              <p:nvPr/>
            </p:nvSpPr>
            <p:spPr>
              <a:xfrm>
                <a:off x="1990129" y="4318046"/>
                <a:ext cx="554832" cy="369332"/>
              </a:xfrm>
              <a:prstGeom prst="rect">
                <a:avLst/>
              </a:prstGeom>
              <a:noFill/>
            </p:spPr>
            <p:txBody>
              <a:bodyPr wrap="square" rtlCol="0">
                <a:spAutoFit/>
              </a:bodyPr>
              <a:lstStyle/>
              <a:p>
                <a:r>
                  <a:rPr lang="en-US" dirty="0"/>
                  <a:t>HA</a:t>
                </a:r>
              </a:p>
            </p:txBody>
          </p:sp>
        </p:grpSp>
      </p:grpSp>
      <p:cxnSp>
        <p:nvCxnSpPr>
          <p:cNvPr id="23" name="Straight Connector 22">
            <a:extLst>
              <a:ext uri="{FF2B5EF4-FFF2-40B4-BE49-F238E27FC236}">
                <a16:creationId xmlns:a16="http://schemas.microsoft.com/office/drawing/2014/main" id="{6C69B24B-8159-4B78-9E46-2D52DF33735C}"/>
              </a:ext>
            </a:extLst>
          </p:cNvPr>
          <p:cNvCxnSpPr/>
          <p:nvPr/>
        </p:nvCxnSpPr>
        <p:spPr>
          <a:xfrm>
            <a:off x="1649286" y="1899867"/>
            <a:ext cx="0" cy="2649694"/>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D08FC8F-745D-4CDB-931C-83B7A4A4816D}"/>
              </a:ext>
            </a:extLst>
          </p:cNvPr>
          <p:cNvCxnSpPr>
            <a:cxnSpLocks/>
          </p:cNvCxnSpPr>
          <p:nvPr/>
        </p:nvCxnSpPr>
        <p:spPr>
          <a:xfrm>
            <a:off x="4340653" y="1283310"/>
            <a:ext cx="7890" cy="3316739"/>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33AC8DE-2782-4F5D-972D-1E978AD95D87}"/>
              </a:ext>
            </a:extLst>
          </p:cNvPr>
          <p:cNvSpPr txBox="1"/>
          <p:nvPr/>
        </p:nvSpPr>
        <p:spPr>
          <a:xfrm>
            <a:off x="2754596" y="576762"/>
            <a:ext cx="683200" cy="369332"/>
          </a:xfrm>
          <a:prstGeom prst="rect">
            <a:avLst/>
          </a:prstGeom>
          <a:noFill/>
        </p:spPr>
        <p:txBody>
          <a:bodyPr wrap="none" rtlCol="0">
            <a:spAutoFit/>
          </a:bodyPr>
          <a:lstStyle/>
          <a:p>
            <a:r>
              <a:rPr lang="en-US" b="1" dirty="0">
                <a:solidFill>
                  <a:schemeClr val="accent1"/>
                </a:solidFill>
              </a:rPr>
              <a:t>VPC1</a:t>
            </a:r>
          </a:p>
        </p:txBody>
      </p:sp>
      <p:sp>
        <p:nvSpPr>
          <p:cNvPr id="27" name="TextBox 26">
            <a:extLst>
              <a:ext uri="{FF2B5EF4-FFF2-40B4-BE49-F238E27FC236}">
                <a16:creationId xmlns:a16="http://schemas.microsoft.com/office/drawing/2014/main" id="{FD6B8D21-280C-41CC-A9DD-AA4903CB210D}"/>
              </a:ext>
            </a:extLst>
          </p:cNvPr>
          <p:cNvSpPr txBox="1"/>
          <p:nvPr/>
        </p:nvSpPr>
        <p:spPr>
          <a:xfrm>
            <a:off x="4714906" y="1529169"/>
            <a:ext cx="683200" cy="369332"/>
          </a:xfrm>
          <a:prstGeom prst="rect">
            <a:avLst/>
          </a:prstGeom>
          <a:noFill/>
        </p:spPr>
        <p:txBody>
          <a:bodyPr wrap="none" rtlCol="0">
            <a:spAutoFit/>
          </a:bodyPr>
          <a:lstStyle/>
          <a:p>
            <a:r>
              <a:rPr lang="en-US" b="1" dirty="0">
                <a:solidFill>
                  <a:schemeClr val="accent1"/>
                </a:solidFill>
              </a:rPr>
              <a:t>VPC2</a:t>
            </a:r>
          </a:p>
        </p:txBody>
      </p:sp>
      <p:grpSp>
        <p:nvGrpSpPr>
          <p:cNvPr id="64" name="Group 63">
            <a:extLst>
              <a:ext uri="{FF2B5EF4-FFF2-40B4-BE49-F238E27FC236}">
                <a16:creationId xmlns:a16="http://schemas.microsoft.com/office/drawing/2014/main" id="{089868CC-379D-4932-8422-AF031317C01F}"/>
              </a:ext>
            </a:extLst>
          </p:cNvPr>
          <p:cNvGrpSpPr/>
          <p:nvPr/>
        </p:nvGrpSpPr>
        <p:grpSpPr>
          <a:xfrm>
            <a:off x="2756040" y="5838478"/>
            <a:ext cx="584002" cy="557718"/>
            <a:chOff x="2800188" y="5238112"/>
            <a:chExt cx="584002" cy="557718"/>
          </a:xfrm>
        </p:grpSpPr>
        <p:sp>
          <p:nvSpPr>
            <p:cNvPr id="28" name="Oval 27">
              <a:extLst>
                <a:ext uri="{FF2B5EF4-FFF2-40B4-BE49-F238E27FC236}">
                  <a16:creationId xmlns:a16="http://schemas.microsoft.com/office/drawing/2014/main" id="{BA27ED20-52A1-4D0A-BE7A-6CBA13193DA9}"/>
                </a:ext>
              </a:extLst>
            </p:cNvPr>
            <p:cNvSpPr/>
            <p:nvPr/>
          </p:nvSpPr>
          <p:spPr>
            <a:xfrm>
              <a:off x="2800188" y="5238112"/>
              <a:ext cx="584002" cy="5577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453A6E48-AF31-44C7-B281-8B29271FF17C}"/>
                </a:ext>
              </a:extLst>
            </p:cNvPr>
            <p:cNvCxnSpPr/>
            <p:nvPr/>
          </p:nvCxnSpPr>
          <p:spPr>
            <a:xfrm>
              <a:off x="3161121" y="5521164"/>
              <a:ext cx="223069"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54FAD14-1F13-463E-A2E7-AB532F2EA27F}"/>
                </a:ext>
              </a:extLst>
            </p:cNvPr>
            <p:cNvCxnSpPr>
              <a:cxnSpLocks/>
            </p:cNvCxnSpPr>
            <p:nvPr/>
          </p:nvCxnSpPr>
          <p:spPr>
            <a:xfrm>
              <a:off x="3100675" y="5572788"/>
              <a:ext cx="0" cy="223042"/>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63AABB6-324C-4492-B203-BD3A9D758EE7}"/>
                </a:ext>
              </a:extLst>
            </p:cNvPr>
            <p:cNvCxnSpPr>
              <a:cxnSpLocks/>
              <a:endCxn id="28" idx="2"/>
            </p:cNvCxnSpPr>
            <p:nvPr/>
          </p:nvCxnSpPr>
          <p:spPr>
            <a:xfrm flipH="1">
              <a:off x="2800188" y="5516971"/>
              <a:ext cx="240192" cy="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7A475AC-0D7A-4278-96B6-B7C3B1A374E0}"/>
                </a:ext>
              </a:extLst>
            </p:cNvPr>
            <p:cNvCxnSpPr>
              <a:cxnSpLocks/>
              <a:endCxn id="28" idx="0"/>
            </p:cNvCxnSpPr>
            <p:nvPr/>
          </p:nvCxnSpPr>
          <p:spPr>
            <a:xfrm flipH="1" flipV="1">
              <a:off x="3092189" y="5238112"/>
              <a:ext cx="8486" cy="221645"/>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pic>
        <p:nvPicPr>
          <p:cNvPr id="45" name="Graphic 44" descr="Computer">
            <a:extLst>
              <a:ext uri="{FF2B5EF4-FFF2-40B4-BE49-F238E27FC236}">
                <a16:creationId xmlns:a16="http://schemas.microsoft.com/office/drawing/2014/main" id="{D94ECE80-DDBA-4F4A-8B98-C5C97DCA33A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643467" y="1977381"/>
            <a:ext cx="1117813" cy="1117813"/>
          </a:xfrm>
          <a:prstGeom prst="rect">
            <a:avLst/>
          </a:prstGeom>
        </p:spPr>
      </p:pic>
      <p:pic>
        <p:nvPicPr>
          <p:cNvPr id="47" name="Graphic 46" descr="Gears">
            <a:extLst>
              <a:ext uri="{FF2B5EF4-FFF2-40B4-BE49-F238E27FC236}">
                <a16:creationId xmlns:a16="http://schemas.microsoft.com/office/drawing/2014/main" id="{83503A61-0642-4E20-894A-743E187C1FF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788649" y="2249916"/>
            <a:ext cx="413724" cy="413724"/>
          </a:xfrm>
          <a:prstGeom prst="rect">
            <a:avLst/>
          </a:prstGeom>
        </p:spPr>
      </p:pic>
      <p:sp>
        <p:nvSpPr>
          <p:cNvPr id="48" name="TextBox 47">
            <a:extLst>
              <a:ext uri="{FF2B5EF4-FFF2-40B4-BE49-F238E27FC236}">
                <a16:creationId xmlns:a16="http://schemas.microsoft.com/office/drawing/2014/main" id="{612C0445-C8D9-4BB1-A02D-13117CAFC058}"/>
              </a:ext>
            </a:extLst>
          </p:cNvPr>
          <p:cNvSpPr txBox="1"/>
          <p:nvPr/>
        </p:nvSpPr>
        <p:spPr>
          <a:xfrm>
            <a:off x="4340653" y="2872316"/>
            <a:ext cx="1973657" cy="646331"/>
          </a:xfrm>
          <a:prstGeom prst="rect">
            <a:avLst/>
          </a:prstGeom>
          <a:noFill/>
        </p:spPr>
        <p:txBody>
          <a:bodyPr wrap="square" rtlCol="0">
            <a:spAutoFit/>
          </a:bodyPr>
          <a:lstStyle/>
          <a:p>
            <a:pPr algn="ctr"/>
            <a:r>
              <a:rPr lang="en-US" dirty="0"/>
              <a:t>Log Management and Monitoring</a:t>
            </a:r>
          </a:p>
        </p:txBody>
      </p:sp>
      <p:pic>
        <p:nvPicPr>
          <p:cNvPr id="49" name="Graphic 48" descr="Computer">
            <a:extLst>
              <a:ext uri="{FF2B5EF4-FFF2-40B4-BE49-F238E27FC236}">
                <a16:creationId xmlns:a16="http://schemas.microsoft.com/office/drawing/2014/main" id="{2572D656-AA46-489C-BDCB-2083261592E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3359" y="2502540"/>
            <a:ext cx="1117813" cy="1117813"/>
          </a:xfrm>
          <a:prstGeom prst="rect">
            <a:avLst/>
          </a:prstGeom>
        </p:spPr>
      </p:pic>
      <p:sp>
        <p:nvSpPr>
          <p:cNvPr id="50" name="TextBox 49">
            <a:extLst>
              <a:ext uri="{FF2B5EF4-FFF2-40B4-BE49-F238E27FC236}">
                <a16:creationId xmlns:a16="http://schemas.microsoft.com/office/drawing/2014/main" id="{D69809E9-3D2D-4782-850F-B7901C8252B0}"/>
              </a:ext>
            </a:extLst>
          </p:cNvPr>
          <p:cNvSpPr txBox="1"/>
          <p:nvPr/>
        </p:nvSpPr>
        <p:spPr>
          <a:xfrm>
            <a:off x="640776" y="2294308"/>
            <a:ext cx="683200" cy="369332"/>
          </a:xfrm>
          <a:prstGeom prst="rect">
            <a:avLst/>
          </a:prstGeom>
          <a:noFill/>
        </p:spPr>
        <p:txBody>
          <a:bodyPr wrap="none" rtlCol="0">
            <a:spAutoFit/>
          </a:bodyPr>
          <a:lstStyle/>
          <a:p>
            <a:r>
              <a:rPr lang="en-US" b="1" dirty="0">
                <a:solidFill>
                  <a:schemeClr val="accent1"/>
                </a:solidFill>
              </a:rPr>
              <a:t>VPC3</a:t>
            </a:r>
          </a:p>
        </p:txBody>
      </p:sp>
      <p:pic>
        <p:nvPicPr>
          <p:cNvPr id="52" name="Graphic 51" descr="Open folder">
            <a:extLst>
              <a:ext uri="{FF2B5EF4-FFF2-40B4-BE49-F238E27FC236}">
                <a16:creationId xmlns:a16="http://schemas.microsoft.com/office/drawing/2014/main" id="{04AC3577-B30C-4676-9409-40F72C708D5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91698" y="2810451"/>
            <a:ext cx="385030" cy="385030"/>
          </a:xfrm>
          <a:prstGeom prst="rect">
            <a:avLst/>
          </a:prstGeom>
        </p:spPr>
      </p:pic>
      <p:sp>
        <p:nvSpPr>
          <p:cNvPr id="53" name="TextBox 52">
            <a:extLst>
              <a:ext uri="{FF2B5EF4-FFF2-40B4-BE49-F238E27FC236}">
                <a16:creationId xmlns:a16="http://schemas.microsoft.com/office/drawing/2014/main" id="{D502BA9F-644F-4D8A-9F15-C94CE54EADEA}"/>
              </a:ext>
            </a:extLst>
          </p:cNvPr>
          <p:cNvSpPr txBox="1"/>
          <p:nvPr/>
        </p:nvSpPr>
        <p:spPr>
          <a:xfrm>
            <a:off x="382305" y="3397832"/>
            <a:ext cx="1973657" cy="369332"/>
          </a:xfrm>
          <a:prstGeom prst="rect">
            <a:avLst/>
          </a:prstGeom>
          <a:noFill/>
        </p:spPr>
        <p:txBody>
          <a:bodyPr wrap="square" rtlCol="0">
            <a:spAutoFit/>
          </a:bodyPr>
          <a:lstStyle/>
          <a:p>
            <a:r>
              <a:rPr lang="en-US" dirty="0"/>
              <a:t>File Storage</a:t>
            </a:r>
          </a:p>
        </p:txBody>
      </p:sp>
      <p:pic>
        <p:nvPicPr>
          <p:cNvPr id="55" name="Graphic 54" descr="Flowchart">
            <a:extLst>
              <a:ext uri="{FF2B5EF4-FFF2-40B4-BE49-F238E27FC236}">
                <a16:creationId xmlns:a16="http://schemas.microsoft.com/office/drawing/2014/main" id="{A48411A9-4A58-4804-B163-217B73F9A079}"/>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442163" y="5176969"/>
            <a:ext cx="1593594" cy="1593594"/>
          </a:xfrm>
          <a:prstGeom prst="rect">
            <a:avLst/>
          </a:prstGeom>
        </p:spPr>
      </p:pic>
      <p:sp>
        <p:nvSpPr>
          <p:cNvPr id="56" name="TextBox 55">
            <a:extLst>
              <a:ext uri="{FF2B5EF4-FFF2-40B4-BE49-F238E27FC236}">
                <a16:creationId xmlns:a16="http://schemas.microsoft.com/office/drawing/2014/main" id="{D7976999-DED7-44B4-8D7E-16A18E74D1DE}"/>
              </a:ext>
            </a:extLst>
          </p:cNvPr>
          <p:cNvSpPr txBox="1"/>
          <p:nvPr/>
        </p:nvSpPr>
        <p:spPr>
          <a:xfrm>
            <a:off x="9741025" y="569955"/>
            <a:ext cx="2065495" cy="369332"/>
          </a:xfrm>
          <a:prstGeom prst="rect">
            <a:avLst/>
          </a:prstGeom>
          <a:noFill/>
        </p:spPr>
        <p:txBody>
          <a:bodyPr wrap="square" rtlCol="0">
            <a:spAutoFit/>
          </a:bodyPr>
          <a:lstStyle/>
          <a:p>
            <a:pPr algn="ctr"/>
            <a:r>
              <a:rPr lang="en-US" dirty="0"/>
              <a:t>VPN Users</a:t>
            </a:r>
          </a:p>
        </p:txBody>
      </p:sp>
      <p:grpSp>
        <p:nvGrpSpPr>
          <p:cNvPr id="67" name="Group 66">
            <a:extLst>
              <a:ext uri="{FF2B5EF4-FFF2-40B4-BE49-F238E27FC236}">
                <a16:creationId xmlns:a16="http://schemas.microsoft.com/office/drawing/2014/main" id="{065998AA-4F74-4A0A-9B45-8F41F68816E7}"/>
              </a:ext>
            </a:extLst>
          </p:cNvPr>
          <p:cNvGrpSpPr/>
          <p:nvPr/>
        </p:nvGrpSpPr>
        <p:grpSpPr>
          <a:xfrm>
            <a:off x="6823285" y="5821262"/>
            <a:ext cx="584002" cy="574934"/>
            <a:chOff x="7553257" y="5438334"/>
            <a:chExt cx="584002" cy="574934"/>
          </a:xfrm>
        </p:grpSpPr>
        <p:sp>
          <p:nvSpPr>
            <p:cNvPr id="59" name="Oval 58">
              <a:extLst>
                <a:ext uri="{FF2B5EF4-FFF2-40B4-BE49-F238E27FC236}">
                  <a16:creationId xmlns:a16="http://schemas.microsoft.com/office/drawing/2014/main" id="{5668DE22-43DA-47F5-8097-594A2D96CD3D}"/>
                </a:ext>
              </a:extLst>
            </p:cNvPr>
            <p:cNvSpPr/>
            <p:nvPr/>
          </p:nvSpPr>
          <p:spPr>
            <a:xfrm>
              <a:off x="7553257" y="5455550"/>
              <a:ext cx="584002" cy="5577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60" name="Straight Arrow Connector 59">
              <a:extLst>
                <a:ext uri="{FF2B5EF4-FFF2-40B4-BE49-F238E27FC236}">
                  <a16:creationId xmlns:a16="http://schemas.microsoft.com/office/drawing/2014/main" id="{445E19CF-DAD8-45EF-898D-B5A2D50AECD7}"/>
                </a:ext>
              </a:extLst>
            </p:cNvPr>
            <p:cNvCxnSpPr>
              <a:cxnSpLocks/>
            </p:cNvCxnSpPr>
            <p:nvPr/>
          </p:nvCxnSpPr>
          <p:spPr>
            <a:xfrm>
              <a:off x="7630425" y="5856412"/>
              <a:ext cx="436446" cy="0"/>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58" name="Graphic 57" descr="Fire">
              <a:extLst>
                <a:ext uri="{FF2B5EF4-FFF2-40B4-BE49-F238E27FC236}">
                  <a16:creationId xmlns:a16="http://schemas.microsoft.com/office/drawing/2014/main" id="{16D3BF0D-99CF-4A18-A5A0-324C7C334D69}"/>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644713" y="5438334"/>
              <a:ext cx="395335" cy="395335"/>
            </a:xfrm>
            <a:prstGeom prst="rect">
              <a:avLst/>
            </a:prstGeom>
          </p:spPr>
        </p:pic>
      </p:grpSp>
      <p:cxnSp>
        <p:nvCxnSpPr>
          <p:cNvPr id="69" name="Straight Arrow Connector 68">
            <a:extLst>
              <a:ext uri="{FF2B5EF4-FFF2-40B4-BE49-F238E27FC236}">
                <a16:creationId xmlns:a16="http://schemas.microsoft.com/office/drawing/2014/main" id="{51BC5001-5EEE-4572-AC63-F96F7FBC2DD4}"/>
              </a:ext>
            </a:extLst>
          </p:cNvPr>
          <p:cNvCxnSpPr>
            <a:cxnSpLocks/>
          </p:cNvCxnSpPr>
          <p:nvPr/>
        </p:nvCxnSpPr>
        <p:spPr>
          <a:xfrm>
            <a:off x="3463020" y="6117337"/>
            <a:ext cx="3240478" cy="0"/>
          </a:xfrm>
          <a:prstGeom prst="straightConnector1">
            <a:avLst/>
          </a:prstGeom>
          <a:ln w="28575">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51D3CFD5-BA45-402A-92CF-160BCE9BC8CE}"/>
              </a:ext>
            </a:extLst>
          </p:cNvPr>
          <p:cNvCxnSpPr>
            <a:cxnSpLocks/>
          </p:cNvCxnSpPr>
          <p:nvPr/>
        </p:nvCxnSpPr>
        <p:spPr>
          <a:xfrm flipV="1">
            <a:off x="3046680" y="4704431"/>
            <a:ext cx="0" cy="1015298"/>
          </a:xfrm>
          <a:prstGeom prst="straightConnector1">
            <a:avLst/>
          </a:prstGeom>
          <a:ln w="28575">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77" name="Group 76">
            <a:extLst>
              <a:ext uri="{FF2B5EF4-FFF2-40B4-BE49-F238E27FC236}">
                <a16:creationId xmlns:a16="http://schemas.microsoft.com/office/drawing/2014/main" id="{7766AB35-D202-479F-8F39-78A72FFAC203}"/>
              </a:ext>
            </a:extLst>
          </p:cNvPr>
          <p:cNvGrpSpPr/>
          <p:nvPr/>
        </p:nvGrpSpPr>
        <p:grpSpPr>
          <a:xfrm>
            <a:off x="7180332" y="1554074"/>
            <a:ext cx="584002" cy="574934"/>
            <a:chOff x="7553257" y="5438334"/>
            <a:chExt cx="584002" cy="574934"/>
          </a:xfrm>
        </p:grpSpPr>
        <p:sp>
          <p:nvSpPr>
            <p:cNvPr id="78" name="Oval 77">
              <a:extLst>
                <a:ext uri="{FF2B5EF4-FFF2-40B4-BE49-F238E27FC236}">
                  <a16:creationId xmlns:a16="http://schemas.microsoft.com/office/drawing/2014/main" id="{FF15C6D7-5A92-469D-953A-A5298A20EC66}"/>
                </a:ext>
              </a:extLst>
            </p:cNvPr>
            <p:cNvSpPr/>
            <p:nvPr/>
          </p:nvSpPr>
          <p:spPr>
            <a:xfrm>
              <a:off x="7553257" y="5455550"/>
              <a:ext cx="584002" cy="5577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79" name="Straight Arrow Connector 78">
              <a:extLst>
                <a:ext uri="{FF2B5EF4-FFF2-40B4-BE49-F238E27FC236}">
                  <a16:creationId xmlns:a16="http://schemas.microsoft.com/office/drawing/2014/main" id="{EB1C5326-A199-46D8-B207-8903827058BB}"/>
                </a:ext>
              </a:extLst>
            </p:cNvPr>
            <p:cNvCxnSpPr>
              <a:cxnSpLocks/>
            </p:cNvCxnSpPr>
            <p:nvPr/>
          </p:nvCxnSpPr>
          <p:spPr>
            <a:xfrm>
              <a:off x="7630425" y="5856412"/>
              <a:ext cx="436446" cy="0"/>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80" name="Graphic 79" descr="Fire">
              <a:extLst>
                <a:ext uri="{FF2B5EF4-FFF2-40B4-BE49-F238E27FC236}">
                  <a16:creationId xmlns:a16="http://schemas.microsoft.com/office/drawing/2014/main" id="{9F8F4F6B-2092-4433-BBE2-AEC70581371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644713" y="5438334"/>
              <a:ext cx="395335" cy="395335"/>
            </a:xfrm>
            <a:prstGeom prst="rect">
              <a:avLst/>
            </a:prstGeom>
          </p:spPr>
        </p:pic>
      </p:grpSp>
      <p:pic>
        <p:nvPicPr>
          <p:cNvPr id="81" name="Graphic 80" descr="Cloud">
            <a:extLst>
              <a:ext uri="{FF2B5EF4-FFF2-40B4-BE49-F238E27FC236}">
                <a16:creationId xmlns:a16="http://schemas.microsoft.com/office/drawing/2014/main" id="{89AA368E-8C02-43B3-B44B-B489AC0E0FDC}"/>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281242" y="245949"/>
            <a:ext cx="1758707" cy="1758707"/>
          </a:xfrm>
          <a:prstGeom prst="rect">
            <a:avLst/>
          </a:prstGeom>
        </p:spPr>
      </p:pic>
      <p:sp>
        <p:nvSpPr>
          <p:cNvPr id="82" name="TextBox 81">
            <a:extLst>
              <a:ext uri="{FF2B5EF4-FFF2-40B4-BE49-F238E27FC236}">
                <a16:creationId xmlns:a16="http://schemas.microsoft.com/office/drawing/2014/main" id="{A1B5EE37-6A79-48A7-BBFC-A71FEBE4F121}"/>
              </a:ext>
            </a:extLst>
          </p:cNvPr>
          <p:cNvSpPr txBox="1"/>
          <p:nvPr/>
        </p:nvSpPr>
        <p:spPr>
          <a:xfrm>
            <a:off x="8191167" y="1539508"/>
            <a:ext cx="1973657" cy="369332"/>
          </a:xfrm>
          <a:prstGeom prst="rect">
            <a:avLst/>
          </a:prstGeom>
          <a:noFill/>
        </p:spPr>
        <p:txBody>
          <a:bodyPr wrap="square" rtlCol="0">
            <a:spAutoFit/>
          </a:bodyPr>
          <a:lstStyle/>
          <a:p>
            <a:pPr algn="ctr"/>
            <a:r>
              <a:rPr lang="en-US" dirty="0"/>
              <a:t>Internet</a:t>
            </a:r>
          </a:p>
        </p:txBody>
      </p:sp>
      <p:cxnSp>
        <p:nvCxnSpPr>
          <p:cNvPr id="83" name="Straight Arrow Connector 82">
            <a:extLst>
              <a:ext uri="{FF2B5EF4-FFF2-40B4-BE49-F238E27FC236}">
                <a16:creationId xmlns:a16="http://schemas.microsoft.com/office/drawing/2014/main" id="{290A0D8D-A00E-4269-BC58-1E2C6C9B9AD7}"/>
              </a:ext>
            </a:extLst>
          </p:cNvPr>
          <p:cNvCxnSpPr>
            <a:cxnSpLocks/>
          </p:cNvCxnSpPr>
          <p:nvPr/>
        </p:nvCxnSpPr>
        <p:spPr>
          <a:xfrm flipV="1">
            <a:off x="7803847" y="1393673"/>
            <a:ext cx="428648" cy="160401"/>
          </a:xfrm>
          <a:prstGeom prst="straightConnector1">
            <a:avLst/>
          </a:prstGeom>
          <a:ln w="28575">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85" name="Group 84">
            <a:extLst>
              <a:ext uri="{FF2B5EF4-FFF2-40B4-BE49-F238E27FC236}">
                <a16:creationId xmlns:a16="http://schemas.microsoft.com/office/drawing/2014/main" id="{9CCA6B41-8985-4EFA-ACAD-6C6CBD09C711}"/>
              </a:ext>
            </a:extLst>
          </p:cNvPr>
          <p:cNvGrpSpPr/>
          <p:nvPr/>
        </p:nvGrpSpPr>
        <p:grpSpPr>
          <a:xfrm>
            <a:off x="8616756" y="5848480"/>
            <a:ext cx="584002" cy="557718"/>
            <a:chOff x="2800188" y="5238112"/>
            <a:chExt cx="584002" cy="557718"/>
          </a:xfrm>
        </p:grpSpPr>
        <p:sp>
          <p:nvSpPr>
            <p:cNvPr id="86" name="Oval 85">
              <a:extLst>
                <a:ext uri="{FF2B5EF4-FFF2-40B4-BE49-F238E27FC236}">
                  <a16:creationId xmlns:a16="http://schemas.microsoft.com/office/drawing/2014/main" id="{A4D5C57C-2327-4442-BA4A-784B8F7B6F80}"/>
                </a:ext>
              </a:extLst>
            </p:cNvPr>
            <p:cNvSpPr/>
            <p:nvPr/>
          </p:nvSpPr>
          <p:spPr>
            <a:xfrm>
              <a:off x="2800188" y="5238112"/>
              <a:ext cx="584002" cy="5577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87" name="Straight Arrow Connector 86">
              <a:extLst>
                <a:ext uri="{FF2B5EF4-FFF2-40B4-BE49-F238E27FC236}">
                  <a16:creationId xmlns:a16="http://schemas.microsoft.com/office/drawing/2014/main" id="{9E8892E3-C958-4801-AC97-7239417ECB13}"/>
                </a:ext>
              </a:extLst>
            </p:cNvPr>
            <p:cNvCxnSpPr/>
            <p:nvPr/>
          </p:nvCxnSpPr>
          <p:spPr>
            <a:xfrm>
              <a:off x="3161121" y="5521164"/>
              <a:ext cx="223069"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06E075AD-EEE8-44AD-922F-0254CD3136A0}"/>
                </a:ext>
              </a:extLst>
            </p:cNvPr>
            <p:cNvCxnSpPr>
              <a:cxnSpLocks/>
            </p:cNvCxnSpPr>
            <p:nvPr/>
          </p:nvCxnSpPr>
          <p:spPr>
            <a:xfrm>
              <a:off x="3100675" y="5572788"/>
              <a:ext cx="0" cy="223042"/>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9056C410-6E9D-4E63-89BB-83A707989CCC}"/>
                </a:ext>
              </a:extLst>
            </p:cNvPr>
            <p:cNvCxnSpPr>
              <a:cxnSpLocks/>
              <a:endCxn id="86" idx="2"/>
            </p:cNvCxnSpPr>
            <p:nvPr/>
          </p:nvCxnSpPr>
          <p:spPr>
            <a:xfrm flipH="1">
              <a:off x="2800188" y="5516971"/>
              <a:ext cx="240192" cy="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C59782F7-9E3B-4197-BA51-8D8D021BAC6C}"/>
                </a:ext>
              </a:extLst>
            </p:cNvPr>
            <p:cNvCxnSpPr>
              <a:cxnSpLocks/>
              <a:endCxn id="86" idx="0"/>
            </p:cNvCxnSpPr>
            <p:nvPr/>
          </p:nvCxnSpPr>
          <p:spPr>
            <a:xfrm flipH="1" flipV="1">
              <a:off x="3092189" y="5238112"/>
              <a:ext cx="8486" cy="221645"/>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91" name="Straight Arrow Connector 90">
            <a:extLst>
              <a:ext uri="{FF2B5EF4-FFF2-40B4-BE49-F238E27FC236}">
                <a16:creationId xmlns:a16="http://schemas.microsoft.com/office/drawing/2014/main" id="{D60FD89F-E3B8-44E5-9302-31BA819C076C}"/>
              </a:ext>
            </a:extLst>
          </p:cNvPr>
          <p:cNvCxnSpPr>
            <a:cxnSpLocks/>
          </p:cNvCxnSpPr>
          <p:nvPr/>
        </p:nvCxnSpPr>
        <p:spPr>
          <a:xfrm>
            <a:off x="9431972" y="6117337"/>
            <a:ext cx="696627" cy="0"/>
          </a:xfrm>
          <a:prstGeom prst="straightConnector1">
            <a:avLst/>
          </a:prstGeom>
          <a:ln w="28575">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B7D7A1FF-1F5F-49C9-B8B9-D039D8FA3F30}"/>
              </a:ext>
            </a:extLst>
          </p:cNvPr>
          <p:cNvGrpSpPr/>
          <p:nvPr/>
        </p:nvGrpSpPr>
        <p:grpSpPr>
          <a:xfrm>
            <a:off x="8232495" y="2616657"/>
            <a:ext cx="584002" cy="557718"/>
            <a:chOff x="2800188" y="5238112"/>
            <a:chExt cx="584002" cy="557718"/>
          </a:xfrm>
        </p:grpSpPr>
        <p:sp>
          <p:nvSpPr>
            <p:cNvPr id="93" name="Oval 92">
              <a:extLst>
                <a:ext uri="{FF2B5EF4-FFF2-40B4-BE49-F238E27FC236}">
                  <a16:creationId xmlns:a16="http://schemas.microsoft.com/office/drawing/2014/main" id="{FD1DCE9A-0A2F-43C4-940A-EE91B04BED16}"/>
                </a:ext>
              </a:extLst>
            </p:cNvPr>
            <p:cNvSpPr/>
            <p:nvPr/>
          </p:nvSpPr>
          <p:spPr>
            <a:xfrm>
              <a:off x="2800188" y="5238112"/>
              <a:ext cx="584002" cy="5577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94" name="Straight Arrow Connector 93">
              <a:extLst>
                <a:ext uri="{FF2B5EF4-FFF2-40B4-BE49-F238E27FC236}">
                  <a16:creationId xmlns:a16="http://schemas.microsoft.com/office/drawing/2014/main" id="{0EFDDA39-41C3-4101-BA58-2AF10AB4C5BC}"/>
                </a:ext>
              </a:extLst>
            </p:cNvPr>
            <p:cNvCxnSpPr/>
            <p:nvPr/>
          </p:nvCxnSpPr>
          <p:spPr>
            <a:xfrm>
              <a:off x="3161121" y="5521164"/>
              <a:ext cx="223069"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A3226880-1DF2-438F-88A5-812E2EB87CE5}"/>
                </a:ext>
              </a:extLst>
            </p:cNvPr>
            <p:cNvCxnSpPr>
              <a:cxnSpLocks/>
            </p:cNvCxnSpPr>
            <p:nvPr/>
          </p:nvCxnSpPr>
          <p:spPr>
            <a:xfrm>
              <a:off x="3100675" y="5572788"/>
              <a:ext cx="0" cy="223042"/>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997894BD-17C9-4357-B39E-952723D53785}"/>
                </a:ext>
              </a:extLst>
            </p:cNvPr>
            <p:cNvCxnSpPr>
              <a:cxnSpLocks/>
              <a:endCxn id="93" idx="2"/>
            </p:cNvCxnSpPr>
            <p:nvPr/>
          </p:nvCxnSpPr>
          <p:spPr>
            <a:xfrm flipH="1">
              <a:off x="2800188" y="5516971"/>
              <a:ext cx="240192" cy="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5E01967B-B41E-4427-8700-D8E1574BE161}"/>
                </a:ext>
              </a:extLst>
            </p:cNvPr>
            <p:cNvCxnSpPr>
              <a:cxnSpLocks/>
              <a:endCxn id="93" idx="0"/>
            </p:cNvCxnSpPr>
            <p:nvPr/>
          </p:nvCxnSpPr>
          <p:spPr>
            <a:xfrm flipH="1" flipV="1">
              <a:off x="3092189" y="5238112"/>
              <a:ext cx="8486" cy="221645"/>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98" name="Straight Arrow Connector 97">
            <a:extLst>
              <a:ext uri="{FF2B5EF4-FFF2-40B4-BE49-F238E27FC236}">
                <a16:creationId xmlns:a16="http://schemas.microsoft.com/office/drawing/2014/main" id="{2A586155-923E-47B1-BA03-762E52C952E1}"/>
              </a:ext>
            </a:extLst>
          </p:cNvPr>
          <p:cNvCxnSpPr>
            <a:cxnSpLocks/>
          </p:cNvCxnSpPr>
          <p:nvPr/>
        </p:nvCxnSpPr>
        <p:spPr>
          <a:xfrm>
            <a:off x="7568502" y="2181523"/>
            <a:ext cx="583817" cy="471474"/>
          </a:xfrm>
          <a:prstGeom prst="straightConnector1">
            <a:avLst/>
          </a:prstGeom>
          <a:ln w="28575">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4" name="Graphic 103" descr="Internet">
            <a:extLst>
              <a:ext uri="{FF2B5EF4-FFF2-40B4-BE49-F238E27FC236}">
                <a16:creationId xmlns:a16="http://schemas.microsoft.com/office/drawing/2014/main" id="{05F11656-2285-4554-8C86-7A516E2387CD}"/>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9741024" y="109199"/>
            <a:ext cx="605714" cy="605714"/>
          </a:xfrm>
          <a:prstGeom prst="rect">
            <a:avLst/>
          </a:prstGeom>
        </p:spPr>
      </p:pic>
      <p:pic>
        <p:nvPicPr>
          <p:cNvPr id="105" name="Graphic 104" descr="Internet">
            <a:extLst>
              <a:ext uri="{FF2B5EF4-FFF2-40B4-BE49-F238E27FC236}">
                <a16:creationId xmlns:a16="http://schemas.microsoft.com/office/drawing/2014/main" id="{C2190AA6-A6C8-4100-B0B0-E2E8680389F5}"/>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0470915" y="105166"/>
            <a:ext cx="605714" cy="605714"/>
          </a:xfrm>
          <a:prstGeom prst="rect">
            <a:avLst/>
          </a:prstGeom>
        </p:spPr>
      </p:pic>
      <p:pic>
        <p:nvPicPr>
          <p:cNvPr id="106" name="Graphic 105" descr="Internet">
            <a:extLst>
              <a:ext uri="{FF2B5EF4-FFF2-40B4-BE49-F238E27FC236}">
                <a16:creationId xmlns:a16="http://schemas.microsoft.com/office/drawing/2014/main" id="{FA4BE57D-4A9D-44E1-886D-79D02A1C628D}"/>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1200806" y="105166"/>
            <a:ext cx="605714" cy="605714"/>
          </a:xfrm>
          <a:prstGeom prst="rect">
            <a:avLst/>
          </a:prstGeom>
        </p:spPr>
      </p:pic>
      <p:sp>
        <p:nvSpPr>
          <p:cNvPr id="107" name="TextBox 106">
            <a:extLst>
              <a:ext uri="{FF2B5EF4-FFF2-40B4-BE49-F238E27FC236}">
                <a16:creationId xmlns:a16="http://schemas.microsoft.com/office/drawing/2014/main" id="{A2C559FA-F0DD-45BD-877C-ECB0CA072561}"/>
              </a:ext>
            </a:extLst>
          </p:cNvPr>
          <p:cNvSpPr txBox="1"/>
          <p:nvPr/>
        </p:nvSpPr>
        <p:spPr>
          <a:xfrm>
            <a:off x="10172683" y="6488668"/>
            <a:ext cx="2167100" cy="369332"/>
          </a:xfrm>
          <a:prstGeom prst="rect">
            <a:avLst/>
          </a:prstGeom>
          <a:noFill/>
        </p:spPr>
        <p:txBody>
          <a:bodyPr wrap="square" rtlCol="0">
            <a:spAutoFit/>
          </a:bodyPr>
          <a:lstStyle/>
          <a:p>
            <a:pPr algn="ctr"/>
            <a:r>
              <a:rPr lang="en-US" dirty="0"/>
              <a:t>Internal Users</a:t>
            </a:r>
          </a:p>
        </p:txBody>
      </p:sp>
      <p:cxnSp>
        <p:nvCxnSpPr>
          <p:cNvPr id="108" name="Straight Arrow Connector 107">
            <a:extLst>
              <a:ext uri="{FF2B5EF4-FFF2-40B4-BE49-F238E27FC236}">
                <a16:creationId xmlns:a16="http://schemas.microsoft.com/office/drawing/2014/main" id="{045C7A63-B554-4ABB-B754-0C9E4F3079BE}"/>
              </a:ext>
            </a:extLst>
          </p:cNvPr>
          <p:cNvCxnSpPr>
            <a:cxnSpLocks/>
            <a:endCxn id="56" idx="2"/>
          </p:cNvCxnSpPr>
          <p:nvPr/>
        </p:nvCxnSpPr>
        <p:spPr>
          <a:xfrm flipV="1">
            <a:off x="9867758" y="939287"/>
            <a:ext cx="906015" cy="127410"/>
          </a:xfrm>
          <a:prstGeom prst="straightConnector1">
            <a:avLst/>
          </a:prstGeom>
          <a:ln w="28575">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24" name="Group 123">
            <a:extLst>
              <a:ext uri="{FF2B5EF4-FFF2-40B4-BE49-F238E27FC236}">
                <a16:creationId xmlns:a16="http://schemas.microsoft.com/office/drawing/2014/main" id="{1876BEA3-2EF1-4F57-93B4-FC51C3259069}"/>
              </a:ext>
            </a:extLst>
          </p:cNvPr>
          <p:cNvGrpSpPr/>
          <p:nvPr/>
        </p:nvGrpSpPr>
        <p:grpSpPr>
          <a:xfrm>
            <a:off x="7540553" y="3427647"/>
            <a:ext cx="955966" cy="955966"/>
            <a:chOff x="7438957" y="3904600"/>
            <a:chExt cx="955966" cy="955966"/>
          </a:xfrm>
        </p:grpSpPr>
        <p:pic>
          <p:nvPicPr>
            <p:cNvPr id="111" name="Graphic 110" descr="Web design">
              <a:extLst>
                <a:ext uri="{FF2B5EF4-FFF2-40B4-BE49-F238E27FC236}">
                  <a16:creationId xmlns:a16="http://schemas.microsoft.com/office/drawing/2014/main" id="{0B8BA72B-385C-4ECC-9251-882401D16AD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45135" y="4113970"/>
              <a:ext cx="410191" cy="410191"/>
            </a:xfrm>
            <a:prstGeom prst="rect">
              <a:avLst/>
            </a:prstGeom>
          </p:spPr>
        </p:pic>
        <p:pic>
          <p:nvPicPr>
            <p:cNvPr id="120" name="Graphic 119" descr="Computer">
              <a:extLst>
                <a:ext uri="{FF2B5EF4-FFF2-40B4-BE49-F238E27FC236}">
                  <a16:creationId xmlns:a16="http://schemas.microsoft.com/office/drawing/2014/main" id="{10B40233-3305-4D81-A536-1B8F9F63237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438957" y="3904600"/>
              <a:ext cx="955966" cy="955966"/>
            </a:xfrm>
            <a:prstGeom prst="rect">
              <a:avLst/>
            </a:prstGeom>
          </p:spPr>
        </p:pic>
      </p:grpSp>
      <p:grpSp>
        <p:nvGrpSpPr>
          <p:cNvPr id="125" name="Group 124">
            <a:extLst>
              <a:ext uri="{FF2B5EF4-FFF2-40B4-BE49-F238E27FC236}">
                <a16:creationId xmlns:a16="http://schemas.microsoft.com/office/drawing/2014/main" id="{8DB11471-AEA8-4E39-8B29-D64F138951B8}"/>
              </a:ext>
            </a:extLst>
          </p:cNvPr>
          <p:cNvGrpSpPr/>
          <p:nvPr/>
        </p:nvGrpSpPr>
        <p:grpSpPr>
          <a:xfrm>
            <a:off x="8560396" y="3427647"/>
            <a:ext cx="955966" cy="955966"/>
            <a:chOff x="8615305" y="4170310"/>
            <a:chExt cx="955966" cy="955966"/>
          </a:xfrm>
        </p:grpSpPr>
        <p:pic>
          <p:nvPicPr>
            <p:cNvPr id="115" name="Graphic 114" descr="Database">
              <a:extLst>
                <a:ext uri="{FF2B5EF4-FFF2-40B4-BE49-F238E27FC236}">
                  <a16:creationId xmlns:a16="http://schemas.microsoft.com/office/drawing/2014/main" id="{DA55F74D-45FE-4F8A-A2D2-45E9F4275D5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57806" y="4409551"/>
              <a:ext cx="356415" cy="356415"/>
            </a:xfrm>
            <a:prstGeom prst="rect">
              <a:avLst/>
            </a:prstGeom>
          </p:spPr>
        </p:pic>
        <p:pic>
          <p:nvPicPr>
            <p:cNvPr id="121" name="Graphic 120" descr="Computer">
              <a:extLst>
                <a:ext uri="{FF2B5EF4-FFF2-40B4-BE49-F238E27FC236}">
                  <a16:creationId xmlns:a16="http://schemas.microsoft.com/office/drawing/2014/main" id="{EB827E79-559A-41E9-92BB-45B30F276B1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615305" y="4170310"/>
              <a:ext cx="955966" cy="955966"/>
            </a:xfrm>
            <a:prstGeom prst="rect">
              <a:avLst/>
            </a:prstGeom>
          </p:spPr>
        </p:pic>
      </p:grpSp>
      <p:pic>
        <p:nvPicPr>
          <p:cNvPr id="123" name="Graphic 122" descr="Computer">
            <a:extLst>
              <a:ext uri="{FF2B5EF4-FFF2-40B4-BE49-F238E27FC236}">
                <a16:creationId xmlns:a16="http://schemas.microsoft.com/office/drawing/2014/main" id="{A80FF365-D056-4C5E-934C-9A77514019F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023140" y="2204257"/>
            <a:ext cx="955966" cy="955966"/>
          </a:xfrm>
          <a:prstGeom prst="rect">
            <a:avLst/>
          </a:prstGeom>
        </p:spPr>
      </p:pic>
      <p:grpSp>
        <p:nvGrpSpPr>
          <p:cNvPr id="133" name="Group 132">
            <a:extLst>
              <a:ext uri="{FF2B5EF4-FFF2-40B4-BE49-F238E27FC236}">
                <a16:creationId xmlns:a16="http://schemas.microsoft.com/office/drawing/2014/main" id="{4A30F9CF-51DB-4686-B2A9-33DB41BA6874}"/>
              </a:ext>
            </a:extLst>
          </p:cNvPr>
          <p:cNvGrpSpPr/>
          <p:nvPr/>
        </p:nvGrpSpPr>
        <p:grpSpPr>
          <a:xfrm>
            <a:off x="7540553" y="4377350"/>
            <a:ext cx="955966" cy="955966"/>
            <a:chOff x="7438957" y="3904600"/>
            <a:chExt cx="955966" cy="955966"/>
          </a:xfrm>
        </p:grpSpPr>
        <p:pic>
          <p:nvPicPr>
            <p:cNvPr id="134" name="Graphic 133" descr="Web design">
              <a:extLst>
                <a:ext uri="{FF2B5EF4-FFF2-40B4-BE49-F238E27FC236}">
                  <a16:creationId xmlns:a16="http://schemas.microsoft.com/office/drawing/2014/main" id="{93F6C419-5EE0-4EF8-9AB0-5A024720753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45135" y="4113970"/>
              <a:ext cx="410191" cy="410191"/>
            </a:xfrm>
            <a:prstGeom prst="rect">
              <a:avLst/>
            </a:prstGeom>
          </p:spPr>
        </p:pic>
        <p:pic>
          <p:nvPicPr>
            <p:cNvPr id="135" name="Graphic 134" descr="Computer">
              <a:extLst>
                <a:ext uri="{FF2B5EF4-FFF2-40B4-BE49-F238E27FC236}">
                  <a16:creationId xmlns:a16="http://schemas.microsoft.com/office/drawing/2014/main" id="{361EDD4C-15AC-452B-B132-4722A8B3E47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438957" y="3904600"/>
              <a:ext cx="955966" cy="955966"/>
            </a:xfrm>
            <a:prstGeom prst="rect">
              <a:avLst/>
            </a:prstGeom>
          </p:spPr>
        </p:pic>
      </p:grpSp>
      <p:grpSp>
        <p:nvGrpSpPr>
          <p:cNvPr id="136" name="Group 135">
            <a:extLst>
              <a:ext uri="{FF2B5EF4-FFF2-40B4-BE49-F238E27FC236}">
                <a16:creationId xmlns:a16="http://schemas.microsoft.com/office/drawing/2014/main" id="{8B3C5F3C-D623-4F88-84B4-C33B11CDB46D}"/>
              </a:ext>
            </a:extLst>
          </p:cNvPr>
          <p:cNvGrpSpPr/>
          <p:nvPr/>
        </p:nvGrpSpPr>
        <p:grpSpPr>
          <a:xfrm>
            <a:off x="8560396" y="4377350"/>
            <a:ext cx="955966" cy="955966"/>
            <a:chOff x="8615305" y="4170310"/>
            <a:chExt cx="955966" cy="955966"/>
          </a:xfrm>
        </p:grpSpPr>
        <p:pic>
          <p:nvPicPr>
            <p:cNvPr id="137" name="Graphic 136" descr="Database">
              <a:extLst>
                <a:ext uri="{FF2B5EF4-FFF2-40B4-BE49-F238E27FC236}">
                  <a16:creationId xmlns:a16="http://schemas.microsoft.com/office/drawing/2014/main" id="{B551756C-0B44-4C27-8B67-55004D339EF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57806" y="4409551"/>
              <a:ext cx="356415" cy="356415"/>
            </a:xfrm>
            <a:prstGeom prst="rect">
              <a:avLst/>
            </a:prstGeom>
          </p:spPr>
        </p:pic>
        <p:pic>
          <p:nvPicPr>
            <p:cNvPr id="138" name="Graphic 137" descr="Computer">
              <a:extLst>
                <a:ext uri="{FF2B5EF4-FFF2-40B4-BE49-F238E27FC236}">
                  <a16:creationId xmlns:a16="http://schemas.microsoft.com/office/drawing/2014/main" id="{ACF00415-7929-403D-9ADA-07829E7505C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615305" y="4170310"/>
              <a:ext cx="955966" cy="955966"/>
            </a:xfrm>
            <a:prstGeom prst="rect">
              <a:avLst/>
            </a:prstGeom>
          </p:spPr>
        </p:pic>
      </p:grpSp>
      <p:cxnSp>
        <p:nvCxnSpPr>
          <p:cNvPr id="143" name="Straight Connector 142">
            <a:extLst>
              <a:ext uri="{FF2B5EF4-FFF2-40B4-BE49-F238E27FC236}">
                <a16:creationId xmlns:a16="http://schemas.microsoft.com/office/drawing/2014/main" id="{138F727C-4140-4B21-9CE5-9A59C2CBA45B}"/>
              </a:ext>
            </a:extLst>
          </p:cNvPr>
          <p:cNvCxnSpPr>
            <a:cxnSpLocks/>
          </p:cNvCxnSpPr>
          <p:nvPr/>
        </p:nvCxnSpPr>
        <p:spPr>
          <a:xfrm flipV="1">
            <a:off x="7118317" y="2065250"/>
            <a:ext cx="0" cy="3637982"/>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DB620F96-C7FD-480F-A42E-6AFDD39F0EC6}"/>
              </a:ext>
            </a:extLst>
          </p:cNvPr>
          <p:cNvCxnSpPr>
            <a:cxnSpLocks/>
          </p:cNvCxnSpPr>
          <p:nvPr/>
        </p:nvCxnSpPr>
        <p:spPr>
          <a:xfrm flipV="1">
            <a:off x="8546861" y="3222039"/>
            <a:ext cx="1" cy="209418"/>
          </a:xfrm>
          <a:prstGeom prst="straightConnector1">
            <a:avLst/>
          </a:prstGeom>
          <a:ln w="28575">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54" name="TextBox 153">
            <a:extLst>
              <a:ext uri="{FF2B5EF4-FFF2-40B4-BE49-F238E27FC236}">
                <a16:creationId xmlns:a16="http://schemas.microsoft.com/office/drawing/2014/main" id="{C34144AE-5ED5-40D3-976E-A0E77DC7A463}"/>
              </a:ext>
            </a:extLst>
          </p:cNvPr>
          <p:cNvSpPr txBox="1"/>
          <p:nvPr/>
        </p:nvSpPr>
        <p:spPr>
          <a:xfrm>
            <a:off x="7522025" y="4170330"/>
            <a:ext cx="1973657" cy="369332"/>
          </a:xfrm>
          <a:prstGeom prst="rect">
            <a:avLst/>
          </a:prstGeom>
          <a:noFill/>
        </p:spPr>
        <p:txBody>
          <a:bodyPr wrap="square" rtlCol="0">
            <a:spAutoFit/>
          </a:bodyPr>
          <a:lstStyle/>
          <a:p>
            <a:pPr algn="ctr"/>
            <a:r>
              <a:rPr lang="en-US" dirty="0"/>
              <a:t>Test</a:t>
            </a:r>
          </a:p>
        </p:txBody>
      </p:sp>
      <p:sp>
        <p:nvSpPr>
          <p:cNvPr id="155" name="TextBox 154">
            <a:extLst>
              <a:ext uri="{FF2B5EF4-FFF2-40B4-BE49-F238E27FC236}">
                <a16:creationId xmlns:a16="http://schemas.microsoft.com/office/drawing/2014/main" id="{AF71B9C5-FB9C-44BC-9EBB-55587D0BB911}"/>
              </a:ext>
            </a:extLst>
          </p:cNvPr>
          <p:cNvSpPr txBox="1"/>
          <p:nvPr/>
        </p:nvSpPr>
        <p:spPr>
          <a:xfrm>
            <a:off x="7560032" y="5101475"/>
            <a:ext cx="1973657" cy="369332"/>
          </a:xfrm>
          <a:prstGeom prst="rect">
            <a:avLst/>
          </a:prstGeom>
          <a:noFill/>
        </p:spPr>
        <p:txBody>
          <a:bodyPr wrap="square" rtlCol="0">
            <a:spAutoFit/>
          </a:bodyPr>
          <a:lstStyle/>
          <a:p>
            <a:pPr algn="ctr"/>
            <a:r>
              <a:rPr lang="en-US" dirty="0"/>
              <a:t>Dev</a:t>
            </a:r>
          </a:p>
        </p:txBody>
      </p:sp>
      <p:pic>
        <p:nvPicPr>
          <p:cNvPr id="156" name="Graphic 155" descr="Open folder">
            <a:extLst>
              <a:ext uri="{FF2B5EF4-FFF2-40B4-BE49-F238E27FC236}">
                <a16:creationId xmlns:a16="http://schemas.microsoft.com/office/drawing/2014/main" id="{6E977B24-63C5-4357-8BA1-9A36D31E9CB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166377" y="2424574"/>
            <a:ext cx="385030" cy="385030"/>
          </a:xfrm>
          <a:prstGeom prst="rect">
            <a:avLst/>
          </a:prstGeom>
        </p:spPr>
      </p:pic>
      <p:grpSp>
        <p:nvGrpSpPr>
          <p:cNvPr id="158" name="Group 157">
            <a:extLst>
              <a:ext uri="{FF2B5EF4-FFF2-40B4-BE49-F238E27FC236}">
                <a16:creationId xmlns:a16="http://schemas.microsoft.com/office/drawing/2014/main" id="{06420D6D-2CBD-4C62-9B20-C63567868FA5}"/>
              </a:ext>
            </a:extLst>
          </p:cNvPr>
          <p:cNvGrpSpPr/>
          <p:nvPr/>
        </p:nvGrpSpPr>
        <p:grpSpPr>
          <a:xfrm>
            <a:off x="11079791" y="2204257"/>
            <a:ext cx="955966" cy="955966"/>
            <a:chOff x="11079791" y="3427647"/>
            <a:chExt cx="955966" cy="955966"/>
          </a:xfrm>
        </p:grpSpPr>
        <p:pic>
          <p:nvPicPr>
            <p:cNvPr id="122" name="Graphic 121" descr="Computer">
              <a:extLst>
                <a:ext uri="{FF2B5EF4-FFF2-40B4-BE49-F238E27FC236}">
                  <a16:creationId xmlns:a16="http://schemas.microsoft.com/office/drawing/2014/main" id="{6DABABFC-FEA2-4EF8-AE1B-7C1F1A94C0C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079791" y="3427647"/>
              <a:ext cx="955966" cy="955966"/>
            </a:xfrm>
            <a:prstGeom prst="rect">
              <a:avLst/>
            </a:prstGeom>
          </p:spPr>
        </p:pic>
        <p:pic>
          <p:nvPicPr>
            <p:cNvPr id="157" name="Graphic 156" descr="Gears">
              <a:extLst>
                <a:ext uri="{FF2B5EF4-FFF2-40B4-BE49-F238E27FC236}">
                  <a16:creationId xmlns:a16="http://schemas.microsoft.com/office/drawing/2014/main" id="{795C2CA2-58F6-4A60-B048-264398E21B0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1215634" y="3681284"/>
              <a:ext cx="356237" cy="356237"/>
            </a:xfrm>
            <a:prstGeom prst="rect">
              <a:avLst/>
            </a:prstGeom>
          </p:spPr>
        </p:pic>
      </p:grpSp>
      <p:grpSp>
        <p:nvGrpSpPr>
          <p:cNvPr id="159" name="Group 158">
            <a:extLst>
              <a:ext uri="{FF2B5EF4-FFF2-40B4-BE49-F238E27FC236}">
                <a16:creationId xmlns:a16="http://schemas.microsoft.com/office/drawing/2014/main" id="{716FD513-6196-4DE3-A0E0-422C94067E53}"/>
              </a:ext>
            </a:extLst>
          </p:cNvPr>
          <p:cNvGrpSpPr/>
          <p:nvPr/>
        </p:nvGrpSpPr>
        <p:grpSpPr>
          <a:xfrm>
            <a:off x="10045284" y="2973241"/>
            <a:ext cx="955966" cy="955966"/>
            <a:chOff x="11079791" y="3427647"/>
            <a:chExt cx="955966" cy="955966"/>
          </a:xfrm>
        </p:grpSpPr>
        <p:pic>
          <p:nvPicPr>
            <p:cNvPr id="160" name="Graphic 159" descr="Computer">
              <a:extLst>
                <a:ext uri="{FF2B5EF4-FFF2-40B4-BE49-F238E27FC236}">
                  <a16:creationId xmlns:a16="http://schemas.microsoft.com/office/drawing/2014/main" id="{BE529E6D-92E1-42DA-8359-56CC5340C0E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079791" y="3427647"/>
              <a:ext cx="955966" cy="955966"/>
            </a:xfrm>
            <a:prstGeom prst="rect">
              <a:avLst/>
            </a:prstGeom>
          </p:spPr>
        </p:pic>
        <p:pic>
          <p:nvPicPr>
            <p:cNvPr id="161" name="Graphic 160" descr="Gears">
              <a:extLst>
                <a:ext uri="{FF2B5EF4-FFF2-40B4-BE49-F238E27FC236}">
                  <a16:creationId xmlns:a16="http://schemas.microsoft.com/office/drawing/2014/main" id="{173B6CB9-9E63-40AF-827A-C7C6BE03264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1215634" y="3681284"/>
              <a:ext cx="356237" cy="356237"/>
            </a:xfrm>
            <a:prstGeom prst="rect">
              <a:avLst/>
            </a:prstGeom>
          </p:spPr>
        </p:pic>
      </p:grpSp>
      <p:grpSp>
        <p:nvGrpSpPr>
          <p:cNvPr id="162" name="Group 161">
            <a:extLst>
              <a:ext uri="{FF2B5EF4-FFF2-40B4-BE49-F238E27FC236}">
                <a16:creationId xmlns:a16="http://schemas.microsoft.com/office/drawing/2014/main" id="{89906CDB-7FBE-4C7D-8EB5-42E4F516F33B}"/>
              </a:ext>
            </a:extLst>
          </p:cNvPr>
          <p:cNvGrpSpPr/>
          <p:nvPr/>
        </p:nvGrpSpPr>
        <p:grpSpPr>
          <a:xfrm>
            <a:off x="11114949" y="2979995"/>
            <a:ext cx="955966" cy="955966"/>
            <a:chOff x="11079791" y="3427647"/>
            <a:chExt cx="955966" cy="955966"/>
          </a:xfrm>
        </p:grpSpPr>
        <p:pic>
          <p:nvPicPr>
            <p:cNvPr id="163" name="Graphic 162" descr="Computer">
              <a:extLst>
                <a:ext uri="{FF2B5EF4-FFF2-40B4-BE49-F238E27FC236}">
                  <a16:creationId xmlns:a16="http://schemas.microsoft.com/office/drawing/2014/main" id="{22C58BA9-23D7-4918-BB01-C61756EF3E2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079791" y="3427647"/>
              <a:ext cx="955966" cy="955966"/>
            </a:xfrm>
            <a:prstGeom prst="rect">
              <a:avLst/>
            </a:prstGeom>
          </p:spPr>
        </p:pic>
        <p:pic>
          <p:nvPicPr>
            <p:cNvPr id="164" name="Graphic 163" descr="Gears">
              <a:extLst>
                <a:ext uri="{FF2B5EF4-FFF2-40B4-BE49-F238E27FC236}">
                  <a16:creationId xmlns:a16="http://schemas.microsoft.com/office/drawing/2014/main" id="{790AEA34-02FC-4D26-85E2-08FBA50C591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1215634" y="3681284"/>
              <a:ext cx="356237" cy="356237"/>
            </a:xfrm>
            <a:prstGeom prst="rect">
              <a:avLst/>
            </a:prstGeom>
          </p:spPr>
        </p:pic>
      </p:grpSp>
      <p:sp>
        <p:nvSpPr>
          <p:cNvPr id="165" name="TextBox 164">
            <a:extLst>
              <a:ext uri="{FF2B5EF4-FFF2-40B4-BE49-F238E27FC236}">
                <a16:creationId xmlns:a16="http://schemas.microsoft.com/office/drawing/2014/main" id="{374EE87F-64E5-4543-AAF1-467A3ED746F5}"/>
              </a:ext>
            </a:extLst>
          </p:cNvPr>
          <p:cNvSpPr txBox="1"/>
          <p:nvPr/>
        </p:nvSpPr>
        <p:spPr>
          <a:xfrm>
            <a:off x="9861895" y="3743509"/>
            <a:ext cx="2393165" cy="369332"/>
          </a:xfrm>
          <a:prstGeom prst="rect">
            <a:avLst/>
          </a:prstGeom>
          <a:noFill/>
        </p:spPr>
        <p:txBody>
          <a:bodyPr wrap="square" rtlCol="0">
            <a:spAutoFit/>
          </a:bodyPr>
          <a:lstStyle/>
          <a:p>
            <a:pPr algn="ctr"/>
            <a:r>
              <a:rPr lang="en-US" dirty="0"/>
              <a:t>Internal Applications</a:t>
            </a:r>
          </a:p>
        </p:txBody>
      </p:sp>
      <p:cxnSp>
        <p:nvCxnSpPr>
          <p:cNvPr id="170" name="Straight Connector 169">
            <a:extLst>
              <a:ext uri="{FF2B5EF4-FFF2-40B4-BE49-F238E27FC236}">
                <a16:creationId xmlns:a16="http://schemas.microsoft.com/office/drawing/2014/main" id="{C3A22D3A-3AE9-48F1-8434-431504EF43A3}"/>
              </a:ext>
            </a:extLst>
          </p:cNvPr>
          <p:cNvCxnSpPr>
            <a:cxnSpLocks/>
          </p:cNvCxnSpPr>
          <p:nvPr/>
        </p:nvCxnSpPr>
        <p:spPr>
          <a:xfrm>
            <a:off x="7864488" y="1949409"/>
            <a:ext cx="4256042" cy="0"/>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02617BE4-E150-434B-AA8F-21F3B0F4C14F}"/>
              </a:ext>
            </a:extLst>
          </p:cNvPr>
          <p:cNvCxnSpPr>
            <a:cxnSpLocks/>
          </p:cNvCxnSpPr>
          <p:nvPr/>
        </p:nvCxnSpPr>
        <p:spPr>
          <a:xfrm flipV="1">
            <a:off x="8898325" y="5529859"/>
            <a:ext cx="1" cy="209418"/>
          </a:xfrm>
          <a:prstGeom prst="straightConnector1">
            <a:avLst/>
          </a:prstGeom>
          <a:ln w="28575">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952F1E3E-345D-472A-AB30-AD4836450805}"/>
              </a:ext>
            </a:extLst>
          </p:cNvPr>
          <p:cNvCxnSpPr>
            <a:cxnSpLocks/>
          </p:cNvCxnSpPr>
          <p:nvPr/>
        </p:nvCxnSpPr>
        <p:spPr>
          <a:xfrm>
            <a:off x="7653037" y="6103481"/>
            <a:ext cx="696627" cy="0"/>
          </a:xfrm>
          <a:prstGeom prst="straightConnector1">
            <a:avLst/>
          </a:prstGeom>
          <a:ln w="28575">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78" name="TextBox 177">
            <a:extLst>
              <a:ext uri="{FF2B5EF4-FFF2-40B4-BE49-F238E27FC236}">
                <a16:creationId xmlns:a16="http://schemas.microsoft.com/office/drawing/2014/main" id="{E62237E5-4421-4E05-8ECA-AD8D651EC5BB}"/>
              </a:ext>
            </a:extLst>
          </p:cNvPr>
          <p:cNvSpPr txBox="1"/>
          <p:nvPr/>
        </p:nvSpPr>
        <p:spPr>
          <a:xfrm>
            <a:off x="8727038" y="2001657"/>
            <a:ext cx="1973657" cy="369332"/>
          </a:xfrm>
          <a:prstGeom prst="rect">
            <a:avLst/>
          </a:prstGeom>
          <a:noFill/>
        </p:spPr>
        <p:txBody>
          <a:bodyPr wrap="square" rtlCol="0">
            <a:spAutoFit/>
          </a:bodyPr>
          <a:lstStyle/>
          <a:p>
            <a:pPr algn="ctr"/>
            <a:r>
              <a:rPr lang="en-US" dirty="0">
                <a:solidFill>
                  <a:schemeClr val="accent6">
                    <a:lumMod val="75000"/>
                  </a:schemeClr>
                </a:solidFill>
              </a:rPr>
              <a:t>192.168.1.x</a:t>
            </a:r>
          </a:p>
        </p:txBody>
      </p:sp>
      <p:sp>
        <p:nvSpPr>
          <p:cNvPr id="179" name="TextBox 178">
            <a:extLst>
              <a:ext uri="{FF2B5EF4-FFF2-40B4-BE49-F238E27FC236}">
                <a16:creationId xmlns:a16="http://schemas.microsoft.com/office/drawing/2014/main" id="{84F0C176-A08C-4F8E-9D66-802F1C61B8E5}"/>
              </a:ext>
            </a:extLst>
          </p:cNvPr>
          <p:cNvSpPr txBox="1"/>
          <p:nvPr/>
        </p:nvSpPr>
        <p:spPr>
          <a:xfrm>
            <a:off x="237799" y="5751739"/>
            <a:ext cx="1973657" cy="369332"/>
          </a:xfrm>
          <a:prstGeom prst="rect">
            <a:avLst/>
          </a:prstGeom>
          <a:noFill/>
        </p:spPr>
        <p:txBody>
          <a:bodyPr wrap="square" rtlCol="0">
            <a:spAutoFit/>
          </a:bodyPr>
          <a:lstStyle/>
          <a:p>
            <a:pPr algn="ctr"/>
            <a:r>
              <a:rPr lang="en-US" b="1" dirty="0"/>
              <a:t>Network Diagram</a:t>
            </a:r>
          </a:p>
        </p:txBody>
      </p:sp>
      <p:sp>
        <p:nvSpPr>
          <p:cNvPr id="180" name="TextBox 179">
            <a:extLst>
              <a:ext uri="{FF2B5EF4-FFF2-40B4-BE49-F238E27FC236}">
                <a16:creationId xmlns:a16="http://schemas.microsoft.com/office/drawing/2014/main" id="{885A424D-0AC5-470C-806D-155D82848B75}"/>
              </a:ext>
            </a:extLst>
          </p:cNvPr>
          <p:cNvSpPr txBox="1"/>
          <p:nvPr/>
        </p:nvSpPr>
        <p:spPr>
          <a:xfrm>
            <a:off x="187553" y="6097111"/>
            <a:ext cx="1973657" cy="646331"/>
          </a:xfrm>
          <a:prstGeom prst="rect">
            <a:avLst/>
          </a:prstGeom>
          <a:noFill/>
        </p:spPr>
        <p:txBody>
          <a:bodyPr wrap="square" rtlCol="0">
            <a:spAutoFit/>
          </a:bodyPr>
          <a:lstStyle/>
          <a:p>
            <a:pPr algn="ctr"/>
            <a:r>
              <a:rPr lang="en-US" dirty="0"/>
              <a:t>Revision:  xx/xx/xx</a:t>
            </a:r>
          </a:p>
          <a:p>
            <a:pPr algn="ctr"/>
            <a:r>
              <a:rPr lang="en-US" dirty="0"/>
              <a:t>Confidential</a:t>
            </a:r>
          </a:p>
        </p:txBody>
      </p:sp>
      <p:grpSp>
        <p:nvGrpSpPr>
          <p:cNvPr id="181" name="Group 180">
            <a:extLst>
              <a:ext uri="{FF2B5EF4-FFF2-40B4-BE49-F238E27FC236}">
                <a16:creationId xmlns:a16="http://schemas.microsoft.com/office/drawing/2014/main" id="{B65E9440-5673-4B45-ACA5-360DB9DB448F}"/>
              </a:ext>
            </a:extLst>
          </p:cNvPr>
          <p:cNvGrpSpPr/>
          <p:nvPr/>
        </p:nvGrpSpPr>
        <p:grpSpPr>
          <a:xfrm>
            <a:off x="10014314" y="4158414"/>
            <a:ext cx="955966" cy="955966"/>
            <a:chOff x="8615305" y="4170310"/>
            <a:chExt cx="955966" cy="955966"/>
          </a:xfrm>
        </p:grpSpPr>
        <p:pic>
          <p:nvPicPr>
            <p:cNvPr id="182" name="Graphic 181" descr="Database">
              <a:extLst>
                <a:ext uri="{FF2B5EF4-FFF2-40B4-BE49-F238E27FC236}">
                  <a16:creationId xmlns:a16="http://schemas.microsoft.com/office/drawing/2014/main" id="{1C0C7E31-678D-4503-8684-A8244C0886E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57806" y="4409551"/>
              <a:ext cx="356415" cy="356415"/>
            </a:xfrm>
            <a:prstGeom prst="rect">
              <a:avLst/>
            </a:prstGeom>
          </p:spPr>
        </p:pic>
        <p:pic>
          <p:nvPicPr>
            <p:cNvPr id="183" name="Graphic 182" descr="Computer">
              <a:extLst>
                <a:ext uri="{FF2B5EF4-FFF2-40B4-BE49-F238E27FC236}">
                  <a16:creationId xmlns:a16="http://schemas.microsoft.com/office/drawing/2014/main" id="{4079D073-18DA-41AE-A526-C6D4E14B41C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615305" y="4170310"/>
              <a:ext cx="955966" cy="955966"/>
            </a:xfrm>
            <a:prstGeom prst="rect">
              <a:avLst/>
            </a:prstGeom>
          </p:spPr>
        </p:pic>
      </p:grpSp>
      <p:sp>
        <p:nvSpPr>
          <p:cNvPr id="184" name="TextBox 183">
            <a:extLst>
              <a:ext uri="{FF2B5EF4-FFF2-40B4-BE49-F238E27FC236}">
                <a16:creationId xmlns:a16="http://schemas.microsoft.com/office/drawing/2014/main" id="{45301CF2-9AAE-43C8-A016-48A7DADA7C84}"/>
              </a:ext>
            </a:extLst>
          </p:cNvPr>
          <p:cNvSpPr txBox="1"/>
          <p:nvPr/>
        </p:nvSpPr>
        <p:spPr>
          <a:xfrm>
            <a:off x="9877324" y="4993311"/>
            <a:ext cx="2393165" cy="369332"/>
          </a:xfrm>
          <a:prstGeom prst="rect">
            <a:avLst/>
          </a:prstGeom>
          <a:noFill/>
        </p:spPr>
        <p:txBody>
          <a:bodyPr wrap="square" rtlCol="0">
            <a:spAutoFit/>
          </a:bodyPr>
          <a:lstStyle/>
          <a:p>
            <a:pPr algn="ctr"/>
            <a:r>
              <a:rPr lang="en-US" dirty="0"/>
              <a:t>Backup and Analytics</a:t>
            </a:r>
          </a:p>
        </p:txBody>
      </p:sp>
      <p:grpSp>
        <p:nvGrpSpPr>
          <p:cNvPr id="185" name="Group 184">
            <a:extLst>
              <a:ext uri="{FF2B5EF4-FFF2-40B4-BE49-F238E27FC236}">
                <a16:creationId xmlns:a16="http://schemas.microsoft.com/office/drawing/2014/main" id="{9DAD8CE7-3533-461A-B744-C8A73D8145AE}"/>
              </a:ext>
            </a:extLst>
          </p:cNvPr>
          <p:cNvGrpSpPr/>
          <p:nvPr/>
        </p:nvGrpSpPr>
        <p:grpSpPr>
          <a:xfrm>
            <a:off x="11073906" y="4185110"/>
            <a:ext cx="955966" cy="955966"/>
            <a:chOff x="8615305" y="4170310"/>
            <a:chExt cx="955966" cy="955966"/>
          </a:xfrm>
        </p:grpSpPr>
        <p:pic>
          <p:nvPicPr>
            <p:cNvPr id="186" name="Graphic 185" descr="Database">
              <a:extLst>
                <a:ext uri="{FF2B5EF4-FFF2-40B4-BE49-F238E27FC236}">
                  <a16:creationId xmlns:a16="http://schemas.microsoft.com/office/drawing/2014/main" id="{2B58AE9A-6488-43ED-8941-C41182A0495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57806" y="4409551"/>
              <a:ext cx="356415" cy="356415"/>
            </a:xfrm>
            <a:prstGeom prst="rect">
              <a:avLst/>
            </a:prstGeom>
          </p:spPr>
        </p:pic>
        <p:pic>
          <p:nvPicPr>
            <p:cNvPr id="187" name="Graphic 186" descr="Computer">
              <a:extLst>
                <a:ext uri="{FF2B5EF4-FFF2-40B4-BE49-F238E27FC236}">
                  <a16:creationId xmlns:a16="http://schemas.microsoft.com/office/drawing/2014/main" id="{CAC31469-53C8-4E97-821F-A3214ACC9A5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615305" y="4170310"/>
              <a:ext cx="955966" cy="955966"/>
            </a:xfrm>
            <a:prstGeom prst="rect">
              <a:avLst/>
            </a:prstGeom>
          </p:spPr>
        </p:pic>
      </p:grpSp>
    </p:spTree>
    <p:extLst>
      <p:ext uri="{BB962C8B-B14F-4D97-AF65-F5344CB8AC3E}">
        <p14:creationId xmlns:p14="http://schemas.microsoft.com/office/powerpoint/2010/main" val="3032278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E1444514-939B-45BB-8586-11B5D9868686}"/>
              </a:ext>
            </a:extLst>
          </p:cNvPr>
          <p:cNvGrpSpPr/>
          <p:nvPr/>
        </p:nvGrpSpPr>
        <p:grpSpPr>
          <a:xfrm>
            <a:off x="3553278" y="633639"/>
            <a:ext cx="2180034" cy="2795361"/>
            <a:chOff x="1202532" y="1892017"/>
            <a:chExt cx="2180034" cy="2795361"/>
          </a:xfrm>
        </p:grpSpPr>
        <p:pic>
          <p:nvPicPr>
            <p:cNvPr id="5" name="Graphic 4" descr="Web design">
              <a:extLst>
                <a:ext uri="{FF2B5EF4-FFF2-40B4-BE49-F238E27FC236}">
                  <a16:creationId xmlns:a16="http://schemas.microsoft.com/office/drawing/2014/main" id="{4E430332-DC2C-4C06-BA26-5D5041357C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68166" y="2076683"/>
              <a:ext cx="914400" cy="914400"/>
            </a:xfrm>
            <a:prstGeom prst="rect">
              <a:avLst/>
            </a:prstGeom>
          </p:spPr>
        </p:pic>
        <p:grpSp>
          <p:nvGrpSpPr>
            <p:cNvPr id="6" name="Group 5">
              <a:extLst>
                <a:ext uri="{FF2B5EF4-FFF2-40B4-BE49-F238E27FC236}">
                  <a16:creationId xmlns:a16="http://schemas.microsoft.com/office/drawing/2014/main" id="{12B96C58-923A-4488-935F-C4F68FF43455}"/>
                </a:ext>
              </a:extLst>
            </p:cNvPr>
            <p:cNvGrpSpPr/>
            <p:nvPr/>
          </p:nvGrpSpPr>
          <p:grpSpPr>
            <a:xfrm>
              <a:off x="1202532" y="1892017"/>
              <a:ext cx="2130026" cy="2795361"/>
              <a:chOff x="1202532" y="1892017"/>
              <a:chExt cx="2130026" cy="2795361"/>
            </a:xfrm>
          </p:grpSpPr>
          <p:pic>
            <p:nvPicPr>
              <p:cNvPr id="7" name="Graphic 6" descr="Web design">
                <a:extLst>
                  <a:ext uri="{FF2B5EF4-FFF2-40B4-BE49-F238E27FC236}">
                    <a16:creationId xmlns:a16="http://schemas.microsoft.com/office/drawing/2014/main" id="{2010DFD7-A544-486B-AB4B-1C0B598FEA3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02532" y="2076683"/>
                <a:ext cx="914400" cy="914400"/>
              </a:xfrm>
              <a:prstGeom prst="rect">
                <a:avLst/>
              </a:prstGeom>
            </p:spPr>
          </p:pic>
          <p:sp>
            <p:nvSpPr>
              <p:cNvPr id="8" name="TextBox 7">
                <a:extLst>
                  <a:ext uri="{FF2B5EF4-FFF2-40B4-BE49-F238E27FC236}">
                    <a16:creationId xmlns:a16="http://schemas.microsoft.com/office/drawing/2014/main" id="{97AC3B2A-D141-45D2-B6B1-2C7BC410C42E}"/>
                  </a:ext>
                </a:extLst>
              </p:cNvPr>
              <p:cNvSpPr txBox="1"/>
              <p:nvPr/>
            </p:nvSpPr>
            <p:spPr>
              <a:xfrm>
                <a:off x="1678780" y="1892017"/>
                <a:ext cx="1478757" cy="369332"/>
              </a:xfrm>
              <a:prstGeom prst="rect">
                <a:avLst/>
              </a:prstGeom>
              <a:noFill/>
            </p:spPr>
            <p:txBody>
              <a:bodyPr wrap="square" rtlCol="0">
                <a:spAutoFit/>
              </a:bodyPr>
              <a:lstStyle/>
              <a:p>
                <a:r>
                  <a:rPr lang="en-US" dirty="0"/>
                  <a:t>Web Servers</a:t>
                </a:r>
              </a:p>
            </p:txBody>
          </p:sp>
          <p:pic>
            <p:nvPicPr>
              <p:cNvPr id="9" name="Graphic 8" descr="Database">
                <a:extLst>
                  <a:ext uri="{FF2B5EF4-FFF2-40B4-BE49-F238E27FC236}">
                    <a16:creationId xmlns:a16="http://schemas.microsoft.com/office/drawing/2014/main" id="{D790C93E-C048-4D14-B62F-6B065FD33DD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02532" y="3695463"/>
                <a:ext cx="914400" cy="914400"/>
              </a:xfrm>
              <a:prstGeom prst="rect">
                <a:avLst/>
              </a:prstGeom>
            </p:spPr>
          </p:pic>
          <p:pic>
            <p:nvPicPr>
              <p:cNvPr id="10" name="Graphic 9" descr="Database">
                <a:extLst>
                  <a:ext uri="{FF2B5EF4-FFF2-40B4-BE49-F238E27FC236}">
                    <a16:creationId xmlns:a16="http://schemas.microsoft.com/office/drawing/2014/main" id="{9DF4C3F4-14C7-496C-8CA0-3E0C531767E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18158" y="3695463"/>
                <a:ext cx="914400" cy="914400"/>
              </a:xfrm>
              <a:prstGeom prst="rect">
                <a:avLst/>
              </a:prstGeom>
            </p:spPr>
          </p:pic>
          <p:sp>
            <p:nvSpPr>
              <p:cNvPr id="11" name="TextBox 10">
                <a:extLst>
                  <a:ext uri="{FF2B5EF4-FFF2-40B4-BE49-F238E27FC236}">
                    <a16:creationId xmlns:a16="http://schemas.microsoft.com/office/drawing/2014/main" id="{2BA3AFAB-67D8-49BC-8D0C-8A51F158951E}"/>
                  </a:ext>
                </a:extLst>
              </p:cNvPr>
              <p:cNvSpPr txBox="1"/>
              <p:nvPr/>
            </p:nvSpPr>
            <p:spPr>
              <a:xfrm>
                <a:off x="1428750" y="3429000"/>
                <a:ext cx="1800225" cy="369332"/>
              </a:xfrm>
              <a:prstGeom prst="rect">
                <a:avLst/>
              </a:prstGeom>
              <a:noFill/>
            </p:spPr>
            <p:txBody>
              <a:bodyPr wrap="square" rtlCol="0">
                <a:spAutoFit/>
              </a:bodyPr>
              <a:lstStyle/>
              <a:p>
                <a:r>
                  <a:rPr lang="en-US" dirty="0"/>
                  <a:t>Database Servers</a:t>
                </a:r>
              </a:p>
            </p:txBody>
          </p:sp>
          <p:sp>
            <p:nvSpPr>
              <p:cNvPr id="12" name="TextBox 11">
                <a:extLst>
                  <a:ext uri="{FF2B5EF4-FFF2-40B4-BE49-F238E27FC236}">
                    <a16:creationId xmlns:a16="http://schemas.microsoft.com/office/drawing/2014/main" id="{50AF2E8B-24D3-472B-8DE0-24A01EE9BF31}"/>
                  </a:ext>
                </a:extLst>
              </p:cNvPr>
              <p:cNvSpPr txBox="1"/>
              <p:nvPr/>
            </p:nvSpPr>
            <p:spPr>
              <a:xfrm>
                <a:off x="2051446" y="2699266"/>
                <a:ext cx="554832" cy="369332"/>
              </a:xfrm>
              <a:prstGeom prst="rect">
                <a:avLst/>
              </a:prstGeom>
              <a:noFill/>
            </p:spPr>
            <p:txBody>
              <a:bodyPr wrap="square" rtlCol="0">
                <a:spAutoFit/>
              </a:bodyPr>
              <a:lstStyle/>
              <a:p>
                <a:r>
                  <a:rPr lang="en-US" dirty="0"/>
                  <a:t>HA</a:t>
                </a:r>
              </a:p>
            </p:txBody>
          </p:sp>
          <p:sp>
            <p:nvSpPr>
              <p:cNvPr id="13" name="TextBox 12">
                <a:extLst>
                  <a:ext uri="{FF2B5EF4-FFF2-40B4-BE49-F238E27FC236}">
                    <a16:creationId xmlns:a16="http://schemas.microsoft.com/office/drawing/2014/main" id="{1782F4A4-C623-4CC5-921F-3135060A69EB}"/>
                  </a:ext>
                </a:extLst>
              </p:cNvPr>
              <p:cNvSpPr txBox="1"/>
              <p:nvPr/>
            </p:nvSpPr>
            <p:spPr>
              <a:xfrm>
                <a:off x="1990129" y="4318046"/>
                <a:ext cx="554832" cy="369332"/>
              </a:xfrm>
              <a:prstGeom prst="rect">
                <a:avLst/>
              </a:prstGeom>
              <a:noFill/>
            </p:spPr>
            <p:txBody>
              <a:bodyPr wrap="square" rtlCol="0">
                <a:spAutoFit/>
              </a:bodyPr>
              <a:lstStyle/>
              <a:p>
                <a:r>
                  <a:rPr lang="en-US" dirty="0"/>
                  <a:t>HA</a:t>
                </a:r>
              </a:p>
            </p:txBody>
          </p:sp>
        </p:grpSp>
      </p:grpSp>
      <p:sp>
        <p:nvSpPr>
          <p:cNvPr id="14" name="TextBox 13">
            <a:extLst>
              <a:ext uri="{FF2B5EF4-FFF2-40B4-BE49-F238E27FC236}">
                <a16:creationId xmlns:a16="http://schemas.microsoft.com/office/drawing/2014/main" id="{84E483B7-C792-4F07-AA82-5F0B2631E056}"/>
              </a:ext>
            </a:extLst>
          </p:cNvPr>
          <p:cNvSpPr txBox="1"/>
          <p:nvPr/>
        </p:nvSpPr>
        <p:spPr>
          <a:xfrm>
            <a:off x="231695" y="292562"/>
            <a:ext cx="3147734" cy="4247317"/>
          </a:xfrm>
          <a:prstGeom prst="rect">
            <a:avLst/>
          </a:prstGeom>
          <a:noFill/>
        </p:spPr>
        <p:txBody>
          <a:bodyPr wrap="square" rtlCol="0">
            <a:spAutoFit/>
          </a:bodyPr>
          <a:lstStyle/>
          <a:p>
            <a:r>
              <a:rPr lang="en-US" b="1" dirty="0"/>
              <a:t>Inputs</a:t>
            </a:r>
          </a:p>
          <a:p>
            <a:r>
              <a:rPr lang="en-US" dirty="0"/>
              <a:t>Company Registration</a:t>
            </a:r>
          </a:p>
          <a:p>
            <a:r>
              <a:rPr lang="en-US" dirty="0"/>
              <a:t>  Company Name</a:t>
            </a:r>
          </a:p>
          <a:p>
            <a:r>
              <a:rPr lang="en-US" dirty="0"/>
              <a:t>  Company Contact Info</a:t>
            </a:r>
          </a:p>
          <a:p>
            <a:r>
              <a:rPr lang="en-US" dirty="0"/>
              <a:t>User Registration</a:t>
            </a:r>
          </a:p>
          <a:p>
            <a:r>
              <a:rPr lang="en-US" dirty="0"/>
              <a:t>  User Information (Private)</a:t>
            </a:r>
          </a:p>
          <a:p>
            <a:r>
              <a:rPr lang="en-US" dirty="0"/>
              <a:t>  Role Assignment</a:t>
            </a:r>
          </a:p>
          <a:p>
            <a:r>
              <a:rPr lang="en-US" dirty="0"/>
              <a:t>Data Input</a:t>
            </a:r>
          </a:p>
          <a:p>
            <a:r>
              <a:rPr lang="en-US" dirty="0"/>
              <a:t>  Project Details (Secret)</a:t>
            </a:r>
          </a:p>
          <a:p>
            <a:r>
              <a:rPr lang="en-US" dirty="0"/>
              <a:t>  Project Timelines</a:t>
            </a:r>
          </a:p>
          <a:p>
            <a:r>
              <a:rPr lang="en-US" dirty="0"/>
              <a:t>  Related Documentation</a:t>
            </a:r>
          </a:p>
          <a:p>
            <a:r>
              <a:rPr lang="en-US" dirty="0"/>
              <a:t>  </a:t>
            </a:r>
          </a:p>
          <a:p>
            <a:r>
              <a:rPr lang="en-US" dirty="0"/>
              <a:t>  </a:t>
            </a:r>
          </a:p>
          <a:p>
            <a:endParaRPr lang="en-US" dirty="0"/>
          </a:p>
          <a:p>
            <a:endParaRPr lang="en-US" dirty="0"/>
          </a:p>
        </p:txBody>
      </p:sp>
      <p:sp>
        <p:nvSpPr>
          <p:cNvPr id="15" name="TextBox 14">
            <a:extLst>
              <a:ext uri="{FF2B5EF4-FFF2-40B4-BE49-F238E27FC236}">
                <a16:creationId xmlns:a16="http://schemas.microsoft.com/office/drawing/2014/main" id="{CD09952A-9767-4E63-8CAA-940063D27D78}"/>
              </a:ext>
            </a:extLst>
          </p:cNvPr>
          <p:cNvSpPr txBox="1"/>
          <p:nvPr/>
        </p:nvSpPr>
        <p:spPr>
          <a:xfrm>
            <a:off x="231695" y="5751739"/>
            <a:ext cx="2023903" cy="369332"/>
          </a:xfrm>
          <a:prstGeom prst="rect">
            <a:avLst/>
          </a:prstGeom>
          <a:noFill/>
        </p:spPr>
        <p:txBody>
          <a:bodyPr wrap="square" rtlCol="0">
            <a:spAutoFit/>
          </a:bodyPr>
          <a:lstStyle/>
          <a:p>
            <a:pPr algn="ctr"/>
            <a:r>
              <a:rPr lang="en-US" b="1" dirty="0"/>
              <a:t>Data Flow Diagram</a:t>
            </a:r>
          </a:p>
        </p:txBody>
      </p:sp>
      <p:sp>
        <p:nvSpPr>
          <p:cNvPr id="16" name="TextBox 15">
            <a:extLst>
              <a:ext uri="{FF2B5EF4-FFF2-40B4-BE49-F238E27FC236}">
                <a16:creationId xmlns:a16="http://schemas.microsoft.com/office/drawing/2014/main" id="{096F67DB-DE9F-4774-B582-AAF33631D727}"/>
              </a:ext>
            </a:extLst>
          </p:cNvPr>
          <p:cNvSpPr txBox="1"/>
          <p:nvPr/>
        </p:nvSpPr>
        <p:spPr>
          <a:xfrm>
            <a:off x="187553" y="6097111"/>
            <a:ext cx="1973657" cy="646331"/>
          </a:xfrm>
          <a:prstGeom prst="rect">
            <a:avLst/>
          </a:prstGeom>
          <a:noFill/>
        </p:spPr>
        <p:txBody>
          <a:bodyPr wrap="square" rtlCol="0">
            <a:spAutoFit/>
          </a:bodyPr>
          <a:lstStyle/>
          <a:p>
            <a:pPr algn="ctr"/>
            <a:r>
              <a:rPr lang="en-US" dirty="0"/>
              <a:t>Revision:  xx/xx/xx</a:t>
            </a:r>
          </a:p>
          <a:p>
            <a:pPr algn="ctr"/>
            <a:r>
              <a:rPr lang="en-US" dirty="0"/>
              <a:t>Confidential</a:t>
            </a:r>
          </a:p>
        </p:txBody>
      </p:sp>
      <p:sp>
        <p:nvSpPr>
          <p:cNvPr id="17" name="TextBox 16">
            <a:extLst>
              <a:ext uri="{FF2B5EF4-FFF2-40B4-BE49-F238E27FC236}">
                <a16:creationId xmlns:a16="http://schemas.microsoft.com/office/drawing/2014/main" id="{430389E1-CD0C-4C79-A970-DD2DC8B69C3C}"/>
              </a:ext>
            </a:extLst>
          </p:cNvPr>
          <p:cNvSpPr txBox="1"/>
          <p:nvPr/>
        </p:nvSpPr>
        <p:spPr>
          <a:xfrm>
            <a:off x="3666413" y="292562"/>
            <a:ext cx="2241937" cy="369332"/>
          </a:xfrm>
          <a:prstGeom prst="rect">
            <a:avLst/>
          </a:prstGeom>
          <a:noFill/>
        </p:spPr>
        <p:txBody>
          <a:bodyPr wrap="square" rtlCol="0">
            <a:spAutoFit/>
          </a:bodyPr>
          <a:lstStyle/>
          <a:p>
            <a:r>
              <a:rPr lang="en-US" b="1" dirty="0"/>
              <a:t>Multi-tenant Service</a:t>
            </a:r>
          </a:p>
        </p:txBody>
      </p:sp>
      <p:cxnSp>
        <p:nvCxnSpPr>
          <p:cNvPr id="19" name="Straight Connector 18">
            <a:extLst>
              <a:ext uri="{FF2B5EF4-FFF2-40B4-BE49-F238E27FC236}">
                <a16:creationId xmlns:a16="http://schemas.microsoft.com/office/drawing/2014/main" id="{4307AFA5-2020-4B69-90D1-FF13EF44EA30}"/>
              </a:ext>
            </a:extLst>
          </p:cNvPr>
          <p:cNvCxnSpPr/>
          <p:nvPr/>
        </p:nvCxnSpPr>
        <p:spPr>
          <a:xfrm>
            <a:off x="6055969" y="195492"/>
            <a:ext cx="0" cy="4231465"/>
          </a:xfrm>
          <a:prstGeom prst="line">
            <a:avLst/>
          </a:prstGeom>
          <a:ln w="28575">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C65747-FF06-4CBB-8696-A31B5FFE2F75}"/>
              </a:ext>
            </a:extLst>
          </p:cNvPr>
          <p:cNvCxnSpPr/>
          <p:nvPr/>
        </p:nvCxnSpPr>
        <p:spPr>
          <a:xfrm>
            <a:off x="3357266" y="195492"/>
            <a:ext cx="0" cy="4231465"/>
          </a:xfrm>
          <a:prstGeom prst="line">
            <a:avLst/>
          </a:prstGeom>
          <a:ln w="28575">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1" name="Arrow: Right 20">
            <a:extLst>
              <a:ext uri="{FF2B5EF4-FFF2-40B4-BE49-F238E27FC236}">
                <a16:creationId xmlns:a16="http://schemas.microsoft.com/office/drawing/2014/main" id="{3DFD9B48-FAE7-4276-A178-A1D0FC955E6C}"/>
              </a:ext>
            </a:extLst>
          </p:cNvPr>
          <p:cNvSpPr/>
          <p:nvPr/>
        </p:nvSpPr>
        <p:spPr>
          <a:xfrm>
            <a:off x="2174544" y="3595982"/>
            <a:ext cx="2303830" cy="722865"/>
          </a:xfrm>
          <a:prstGeom prst="rightArrow">
            <a:avLst/>
          </a:prstGeom>
          <a:solidFill>
            <a:schemeClr val="bg1"/>
          </a:solid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cxnSp>
        <p:nvCxnSpPr>
          <p:cNvPr id="22" name="Straight Connector 21">
            <a:extLst>
              <a:ext uri="{FF2B5EF4-FFF2-40B4-BE49-F238E27FC236}">
                <a16:creationId xmlns:a16="http://schemas.microsoft.com/office/drawing/2014/main" id="{D5F24306-C649-4EC7-85E8-1B298CE55BCC}"/>
              </a:ext>
            </a:extLst>
          </p:cNvPr>
          <p:cNvCxnSpPr/>
          <p:nvPr/>
        </p:nvCxnSpPr>
        <p:spPr>
          <a:xfrm>
            <a:off x="6889439" y="195491"/>
            <a:ext cx="0" cy="4231465"/>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C1C8146B-DA17-4465-A40A-AD9B41F04D56}"/>
              </a:ext>
            </a:extLst>
          </p:cNvPr>
          <p:cNvGrpSpPr/>
          <p:nvPr/>
        </p:nvGrpSpPr>
        <p:grpSpPr>
          <a:xfrm>
            <a:off x="7059678" y="2170622"/>
            <a:ext cx="2393165" cy="1116343"/>
            <a:chOff x="7216232" y="628974"/>
            <a:chExt cx="2393165" cy="1116343"/>
          </a:xfrm>
        </p:grpSpPr>
        <p:grpSp>
          <p:nvGrpSpPr>
            <p:cNvPr id="23" name="Group 22">
              <a:extLst>
                <a:ext uri="{FF2B5EF4-FFF2-40B4-BE49-F238E27FC236}">
                  <a16:creationId xmlns:a16="http://schemas.microsoft.com/office/drawing/2014/main" id="{43CBB769-A64F-451C-9020-1EB2D8F06A02}"/>
                </a:ext>
              </a:extLst>
            </p:cNvPr>
            <p:cNvGrpSpPr/>
            <p:nvPr/>
          </p:nvGrpSpPr>
          <p:grpSpPr>
            <a:xfrm>
              <a:off x="7331967" y="762655"/>
              <a:ext cx="955966" cy="955966"/>
              <a:chOff x="8615305" y="4170310"/>
              <a:chExt cx="955966" cy="955966"/>
            </a:xfrm>
          </p:grpSpPr>
          <p:pic>
            <p:nvPicPr>
              <p:cNvPr id="24" name="Graphic 23" descr="Database">
                <a:extLst>
                  <a:ext uri="{FF2B5EF4-FFF2-40B4-BE49-F238E27FC236}">
                    <a16:creationId xmlns:a16="http://schemas.microsoft.com/office/drawing/2014/main" id="{5B4E8BA4-1EE8-4F70-B759-9115316E3D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57806" y="4409551"/>
                <a:ext cx="356415" cy="356415"/>
              </a:xfrm>
              <a:prstGeom prst="rect">
                <a:avLst/>
              </a:prstGeom>
            </p:spPr>
          </p:pic>
          <p:pic>
            <p:nvPicPr>
              <p:cNvPr id="25" name="Graphic 24" descr="Computer">
                <a:extLst>
                  <a:ext uri="{FF2B5EF4-FFF2-40B4-BE49-F238E27FC236}">
                    <a16:creationId xmlns:a16="http://schemas.microsoft.com/office/drawing/2014/main" id="{6CCED36A-8CB2-4698-A451-539B44E61C7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15305" y="4170310"/>
                <a:ext cx="955966" cy="955966"/>
              </a:xfrm>
              <a:prstGeom prst="rect">
                <a:avLst/>
              </a:prstGeom>
            </p:spPr>
          </p:pic>
        </p:grpSp>
        <p:sp>
          <p:nvSpPr>
            <p:cNvPr id="26" name="TextBox 25">
              <a:extLst>
                <a:ext uri="{FF2B5EF4-FFF2-40B4-BE49-F238E27FC236}">
                  <a16:creationId xmlns:a16="http://schemas.microsoft.com/office/drawing/2014/main" id="{59B85C18-3184-435F-92CA-E33CCEF66B50}"/>
                </a:ext>
              </a:extLst>
            </p:cNvPr>
            <p:cNvSpPr txBox="1"/>
            <p:nvPr/>
          </p:nvSpPr>
          <p:spPr>
            <a:xfrm>
              <a:off x="7216232" y="628974"/>
              <a:ext cx="2393165" cy="369332"/>
            </a:xfrm>
            <a:prstGeom prst="rect">
              <a:avLst/>
            </a:prstGeom>
            <a:noFill/>
          </p:spPr>
          <p:txBody>
            <a:bodyPr wrap="square" rtlCol="0">
              <a:spAutoFit/>
            </a:bodyPr>
            <a:lstStyle/>
            <a:p>
              <a:pPr algn="ctr"/>
              <a:r>
                <a:rPr lang="en-US" dirty="0"/>
                <a:t>Backup and Analytics</a:t>
              </a:r>
            </a:p>
          </p:txBody>
        </p:sp>
        <p:grpSp>
          <p:nvGrpSpPr>
            <p:cNvPr id="27" name="Group 26">
              <a:extLst>
                <a:ext uri="{FF2B5EF4-FFF2-40B4-BE49-F238E27FC236}">
                  <a16:creationId xmlns:a16="http://schemas.microsoft.com/office/drawing/2014/main" id="{10726C22-E43D-41F3-8551-41F441BA13A1}"/>
                </a:ext>
              </a:extLst>
            </p:cNvPr>
            <p:cNvGrpSpPr/>
            <p:nvPr/>
          </p:nvGrpSpPr>
          <p:grpSpPr>
            <a:xfrm>
              <a:off x="8391559" y="789351"/>
              <a:ext cx="955966" cy="955966"/>
              <a:chOff x="8615305" y="4170310"/>
              <a:chExt cx="955966" cy="955966"/>
            </a:xfrm>
          </p:grpSpPr>
          <p:pic>
            <p:nvPicPr>
              <p:cNvPr id="28" name="Graphic 27" descr="Database">
                <a:extLst>
                  <a:ext uri="{FF2B5EF4-FFF2-40B4-BE49-F238E27FC236}">
                    <a16:creationId xmlns:a16="http://schemas.microsoft.com/office/drawing/2014/main" id="{400314D0-1A45-421B-B10D-6DB31142F2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57806" y="4409551"/>
                <a:ext cx="356415" cy="356415"/>
              </a:xfrm>
              <a:prstGeom prst="rect">
                <a:avLst/>
              </a:prstGeom>
            </p:spPr>
          </p:pic>
          <p:pic>
            <p:nvPicPr>
              <p:cNvPr id="29" name="Graphic 28" descr="Computer">
                <a:extLst>
                  <a:ext uri="{FF2B5EF4-FFF2-40B4-BE49-F238E27FC236}">
                    <a16:creationId xmlns:a16="http://schemas.microsoft.com/office/drawing/2014/main" id="{0F2C05A0-D3B2-426A-93A4-5FFE33FE826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15305" y="4170310"/>
                <a:ext cx="955966" cy="955966"/>
              </a:xfrm>
              <a:prstGeom prst="rect">
                <a:avLst/>
              </a:prstGeom>
            </p:spPr>
          </p:pic>
        </p:grpSp>
      </p:grpSp>
      <p:sp>
        <p:nvSpPr>
          <p:cNvPr id="32" name="TextBox 31">
            <a:extLst>
              <a:ext uri="{FF2B5EF4-FFF2-40B4-BE49-F238E27FC236}">
                <a16:creationId xmlns:a16="http://schemas.microsoft.com/office/drawing/2014/main" id="{F654CB42-DA9C-4D0D-94AD-29E99F8C4321}"/>
              </a:ext>
            </a:extLst>
          </p:cNvPr>
          <p:cNvSpPr txBox="1"/>
          <p:nvPr/>
        </p:nvSpPr>
        <p:spPr>
          <a:xfrm>
            <a:off x="7282737" y="292562"/>
            <a:ext cx="2241937" cy="369332"/>
          </a:xfrm>
          <a:prstGeom prst="rect">
            <a:avLst/>
          </a:prstGeom>
          <a:noFill/>
        </p:spPr>
        <p:txBody>
          <a:bodyPr wrap="square" rtlCol="0">
            <a:spAutoFit/>
          </a:bodyPr>
          <a:lstStyle/>
          <a:p>
            <a:r>
              <a:rPr lang="en-US" b="1" dirty="0"/>
              <a:t>Internal Processing</a:t>
            </a:r>
          </a:p>
        </p:txBody>
      </p:sp>
      <p:sp>
        <p:nvSpPr>
          <p:cNvPr id="33" name="Arrow: Right 32">
            <a:extLst>
              <a:ext uri="{FF2B5EF4-FFF2-40B4-BE49-F238E27FC236}">
                <a16:creationId xmlns:a16="http://schemas.microsoft.com/office/drawing/2014/main" id="{A5FAF8C4-6A00-4211-AEFB-4AEF30568E71}"/>
              </a:ext>
            </a:extLst>
          </p:cNvPr>
          <p:cNvSpPr/>
          <p:nvPr/>
        </p:nvSpPr>
        <p:spPr>
          <a:xfrm>
            <a:off x="5741321" y="2417773"/>
            <a:ext cx="1322140" cy="766861"/>
          </a:xfrm>
          <a:prstGeom prst="rightArrow">
            <a:avLst/>
          </a:prstGeom>
          <a:solidFill>
            <a:schemeClr val="bg1"/>
          </a:solid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sp>
        <p:nvSpPr>
          <p:cNvPr id="36" name="Arrow: Right 35">
            <a:extLst>
              <a:ext uri="{FF2B5EF4-FFF2-40B4-BE49-F238E27FC236}">
                <a16:creationId xmlns:a16="http://schemas.microsoft.com/office/drawing/2014/main" id="{F66CCFBB-6AC4-4F46-980A-6162E2553F0B}"/>
              </a:ext>
            </a:extLst>
          </p:cNvPr>
          <p:cNvSpPr/>
          <p:nvPr/>
        </p:nvSpPr>
        <p:spPr>
          <a:xfrm flipH="1">
            <a:off x="5707714" y="965844"/>
            <a:ext cx="1322141" cy="766861"/>
          </a:xfrm>
          <a:prstGeom prst="rightArrow">
            <a:avLst/>
          </a:prstGeom>
          <a:solidFill>
            <a:schemeClr val="bg1"/>
          </a:solid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Code</a:t>
            </a:r>
          </a:p>
        </p:txBody>
      </p:sp>
      <p:grpSp>
        <p:nvGrpSpPr>
          <p:cNvPr id="37" name="Group 36">
            <a:extLst>
              <a:ext uri="{FF2B5EF4-FFF2-40B4-BE49-F238E27FC236}">
                <a16:creationId xmlns:a16="http://schemas.microsoft.com/office/drawing/2014/main" id="{491C8A55-4585-4913-927F-A151E30A77DD}"/>
              </a:ext>
            </a:extLst>
          </p:cNvPr>
          <p:cNvGrpSpPr/>
          <p:nvPr/>
        </p:nvGrpSpPr>
        <p:grpSpPr>
          <a:xfrm>
            <a:off x="7289675" y="744795"/>
            <a:ext cx="955966" cy="955966"/>
            <a:chOff x="7438957" y="3904600"/>
            <a:chExt cx="955966" cy="955966"/>
          </a:xfrm>
        </p:grpSpPr>
        <p:pic>
          <p:nvPicPr>
            <p:cNvPr id="38" name="Graphic 37" descr="Web design">
              <a:extLst>
                <a:ext uri="{FF2B5EF4-FFF2-40B4-BE49-F238E27FC236}">
                  <a16:creationId xmlns:a16="http://schemas.microsoft.com/office/drawing/2014/main" id="{5837725C-B0F2-4ED8-AA03-30AC1D49593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45135" y="4113970"/>
              <a:ext cx="410191" cy="410191"/>
            </a:xfrm>
            <a:prstGeom prst="rect">
              <a:avLst/>
            </a:prstGeom>
          </p:spPr>
        </p:pic>
        <p:pic>
          <p:nvPicPr>
            <p:cNvPr id="39" name="Graphic 38" descr="Computer">
              <a:extLst>
                <a:ext uri="{FF2B5EF4-FFF2-40B4-BE49-F238E27FC236}">
                  <a16:creationId xmlns:a16="http://schemas.microsoft.com/office/drawing/2014/main" id="{0C1E06DF-8FF4-4529-8CC1-DD4576D2F43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438957" y="3904600"/>
              <a:ext cx="955966" cy="955966"/>
            </a:xfrm>
            <a:prstGeom prst="rect">
              <a:avLst/>
            </a:prstGeom>
          </p:spPr>
        </p:pic>
      </p:grpSp>
      <p:grpSp>
        <p:nvGrpSpPr>
          <p:cNvPr id="40" name="Group 39">
            <a:extLst>
              <a:ext uri="{FF2B5EF4-FFF2-40B4-BE49-F238E27FC236}">
                <a16:creationId xmlns:a16="http://schemas.microsoft.com/office/drawing/2014/main" id="{A9153610-6311-4CBF-831C-9B14664495EC}"/>
              </a:ext>
            </a:extLst>
          </p:cNvPr>
          <p:cNvGrpSpPr/>
          <p:nvPr/>
        </p:nvGrpSpPr>
        <p:grpSpPr>
          <a:xfrm>
            <a:off x="8309518" y="744795"/>
            <a:ext cx="955966" cy="955966"/>
            <a:chOff x="8615305" y="4170310"/>
            <a:chExt cx="955966" cy="955966"/>
          </a:xfrm>
        </p:grpSpPr>
        <p:pic>
          <p:nvPicPr>
            <p:cNvPr id="41" name="Graphic 40" descr="Database">
              <a:extLst>
                <a:ext uri="{FF2B5EF4-FFF2-40B4-BE49-F238E27FC236}">
                  <a16:creationId xmlns:a16="http://schemas.microsoft.com/office/drawing/2014/main" id="{4247646F-2342-43B5-A89A-0730DEB3060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57806" y="4409551"/>
              <a:ext cx="356415" cy="356415"/>
            </a:xfrm>
            <a:prstGeom prst="rect">
              <a:avLst/>
            </a:prstGeom>
          </p:spPr>
        </p:pic>
        <p:pic>
          <p:nvPicPr>
            <p:cNvPr id="42" name="Graphic 41" descr="Computer">
              <a:extLst>
                <a:ext uri="{FF2B5EF4-FFF2-40B4-BE49-F238E27FC236}">
                  <a16:creationId xmlns:a16="http://schemas.microsoft.com/office/drawing/2014/main" id="{70B4ABA8-127D-41A3-BF0E-115744FBA8D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15305" y="4170310"/>
              <a:ext cx="955966" cy="955966"/>
            </a:xfrm>
            <a:prstGeom prst="rect">
              <a:avLst/>
            </a:prstGeom>
          </p:spPr>
        </p:pic>
      </p:grpSp>
      <p:sp>
        <p:nvSpPr>
          <p:cNvPr id="43" name="TextBox 42">
            <a:extLst>
              <a:ext uri="{FF2B5EF4-FFF2-40B4-BE49-F238E27FC236}">
                <a16:creationId xmlns:a16="http://schemas.microsoft.com/office/drawing/2014/main" id="{B9CD8E73-6EA5-49D5-9605-F469E1F659F3}"/>
              </a:ext>
            </a:extLst>
          </p:cNvPr>
          <p:cNvSpPr txBox="1"/>
          <p:nvPr/>
        </p:nvSpPr>
        <p:spPr>
          <a:xfrm>
            <a:off x="7302862" y="1475562"/>
            <a:ext cx="1973657" cy="369332"/>
          </a:xfrm>
          <a:prstGeom prst="rect">
            <a:avLst/>
          </a:prstGeom>
          <a:noFill/>
        </p:spPr>
        <p:txBody>
          <a:bodyPr wrap="square" rtlCol="0">
            <a:spAutoFit/>
          </a:bodyPr>
          <a:lstStyle/>
          <a:p>
            <a:pPr algn="ctr"/>
            <a:r>
              <a:rPr lang="en-US" dirty="0"/>
              <a:t>Test</a:t>
            </a:r>
          </a:p>
        </p:txBody>
      </p:sp>
      <p:cxnSp>
        <p:nvCxnSpPr>
          <p:cNvPr id="44" name="Straight Connector 43">
            <a:extLst>
              <a:ext uri="{FF2B5EF4-FFF2-40B4-BE49-F238E27FC236}">
                <a16:creationId xmlns:a16="http://schemas.microsoft.com/office/drawing/2014/main" id="{0CE0348D-0B6D-49CA-BB44-9EDB0B5B9137}"/>
              </a:ext>
            </a:extLst>
          </p:cNvPr>
          <p:cNvCxnSpPr/>
          <p:nvPr/>
        </p:nvCxnSpPr>
        <p:spPr>
          <a:xfrm>
            <a:off x="9554770" y="188570"/>
            <a:ext cx="0" cy="4231465"/>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pic>
        <p:nvPicPr>
          <p:cNvPr id="45" name="Graphic 44" descr="Computer">
            <a:extLst>
              <a:ext uri="{FF2B5EF4-FFF2-40B4-BE49-F238E27FC236}">
                <a16:creationId xmlns:a16="http://schemas.microsoft.com/office/drawing/2014/main" id="{DFA337DA-D79C-479D-A29D-0941556B59E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861676" y="2626276"/>
            <a:ext cx="955966" cy="955966"/>
          </a:xfrm>
          <a:prstGeom prst="rect">
            <a:avLst/>
          </a:prstGeom>
        </p:spPr>
      </p:pic>
      <p:grpSp>
        <p:nvGrpSpPr>
          <p:cNvPr id="46" name="Group 45">
            <a:extLst>
              <a:ext uri="{FF2B5EF4-FFF2-40B4-BE49-F238E27FC236}">
                <a16:creationId xmlns:a16="http://schemas.microsoft.com/office/drawing/2014/main" id="{694745DF-819A-4070-BF36-54233B045636}"/>
              </a:ext>
            </a:extLst>
          </p:cNvPr>
          <p:cNvGrpSpPr/>
          <p:nvPr/>
        </p:nvGrpSpPr>
        <p:grpSpPr>
          <a:xfrm>
            <a:off x="10918327" y="2626276"/>
            <a:ext cx="955966" cy="955966"/>
            <a:chOff x="11079791" y="3427647"/>
            <a:chExt cx="955966" cy="955966"/>
          </a:xfrm>
        </p:grpSpPr>
        <p:pic>
          <p:nvPicPr>
            <p:cNvPr id="47" name="Graphic 46" descr="Computer">
              <a:extLst>
                <a:ext uri="{FF2B5EF4-FFF2-40B4-BE49-F238E27FC236}">
                  <a16:creationId xmlns:a16="http://schemas.microsoft.com/office/drawing/2014/main" id="{3473E802-1472-4D0A-BBF2-2BE93C9D512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079791" y="3427647"/>
              <a:ext cx="955966" cy="955966"/>
            </a:xfrm>
            <a:prstGeom prst="rect">
              <a:avLst/>
            </a:prstGeom>
          </p:spPr>
        </p:pic>
        <p:pic>
          <p:nvPicPr>
            <p:cNvPr id="48" name="Graphic 47" descr="Gears">
              <a:extLst>
                <a:ext uri="{FF2B5EF4-FFF2-40B4-BE49-F238E27FC236}">
                  <a16:creationId xmlns:a16="http://schemas.microsoft.com/office/drawing/2014/main" id="{31FD6A74-AEBF-4E00-B1B5-8F68149302D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215634" y="3681284"/>
              <a:ext cx="356237" cy="356237"/>
            </a:xfrm>
            <a:prstGeom prst="rect">
              <a:avLst/>
            </a:prstGeom>
          </p:spPr>
        </p:pic>
      </p:grpSp>
      <p:grpSp>
        <p:nvGrpSpPr>
          <p:cNvPr id="49" name="Group 48">
            <a:extLst>
              <a:ext uri="{FF2B5EF4-FFF2-40B4-BE49-F238E27FC236}">
                <a16:creationId xmlns:a16="http://schemas.microsoft.com/office/drawing/2014/main" id="{244ADB6E-D434-4372-982F-698088B9518B}"/>
              </a:ext>
            </a:extLst>
          </p:cNvPr>
          <p:cNvGrpSpPr/>
          <p:nvPr/>
        </p:nvGrpSpPr>
        <p:grpSpPr>
          <a:xfrm>
            <a:off x="9883820" y="3395260"/>
            <a:ext cx="955966" cy="955966"/>
            <a:chOff x="11079791" y="3427647"/>
            <a:chExt cx="955966" cy="955966"/>
          </a:xfrm>
        </p:grpSpPr>
        <p:pic>
          <p:nvPicPr>
            <p:cNvPr id="50" name="Graphic 49" descr="Computer">
              <a:extLst>
                <a:ext uri="{FF2B5EF4-FFF2-40B4-BE49-F238E27FC236}">
                  <a16:creationId xmlns:a16="http://schemas.microsoft.com/office/drawing/2014/main" id="{7298A807-8B0E-4EF1-83CA-2DCECEF1594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079791" y="3427647"/>
              <a:ext cx="955966" cy="955966"/>
            </a:xfrm>
            <a:prstGeom prst="rect">
              <a:avLst/>
            </a:prstGeom>
          </p:spPr>
        </p:pic>
        <p:pic>
          <p:nvPicPr>
            <p:cNvPr id="51" name="Graphic 50" descr="Gears">
              <a:extLst>
                <a:ext uri="{FF2B5EF4-FFF2-40B4-BE49-F238E27FC236}">
                  <a16:creationId xmlns:a16="http://schemas.microsoft.com/office/drawing/2014/main" id="{D8245777-7FB1-48D8-A5F7-69903CFEC45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215634" y="3681284"/>
              <a:ext cx="356237" cy="356237"/>
            </a:xfrm>
            <a:prstGeom prst="rect">
              <a:avLst/>
            </a:prstGeom>
          </p:spPr>
        </p:pic>
      </p:grpSp>
      <p:grpSp>
        <p:nvGrpSpPr>
          <p:cNvPr id="52" name="Group 51">
            <a:extLst>
              <a:ext uri="{FF2B5EF4-FFF2-40B4-BE49-F238E27FC236}">
                <a16:creationId xmlns:a16="http://schemas.microsoft.com/office/drawing/2014/main" id="{D9325C46-EBE4-40B0-81EC-512989EB4FFD}"/>
              </a:ext>
            </a:extLst>
          </p:cNvPr>
          <p:cNvGrpSpPr/>
          <p:nvPr/>
        </p:nvGrpSpPr>
        <p:grpSpPr>
          <a:xfrm>
            <a:off x="10953485" y="3402014"/>
            <a:ext cx="955966" cy="955966"/>
            <a:chOff x="11079791" y="3427647"/>
            <a:chExt cx="955966" cy="955966"/>
          </a:xfrm>
        </p:grpSpPr>
        <p:pic>
          <p:nvPicPr>
            <p:cNvPr id="53" name="Graphic 52" descr="Computer">
              <a:extLst>
                <a:ext uri="{FF2B5EF4-FFF2-40B4-BE49-F238E27FC236}">
                  <a16:creationId xmlns:a16="http://schemas.microsoft.com/office/drawing/2014/main" id="{C1CA28C6-5C80-4AEF-9BF2-3979B730E4B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079791" y="3427647"/>
              <a:ext cx="955966" cy="955966"/>
            </a:xfrm>
            <a:prstGeom prst="rect">
              <a:avLst/>
            </a:prstGeom>
          </p:spPr>
        </p:pic>
        <p:pic>
          <p:nvPicPr>
            <p:cNvPr id="54" name="Graphic 53" descr="Gears">
              <a:extLst>
                <a:ext uri="{FF2B5EF4-FFF2-40B4-BE49-F238E27FC236}">
                  <a16:creationId xmlns:a16="http://schemas.microsoft.com/office/drawing/2014/main" id="{6A09CCA1-9EA7-489D-AD2D-A12E7F8B169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215634" y="3681284"/>
              <a:ext cx="356237" cy="356237"/>
            </a:xfrm>
            <a:prstGeom prst="rect">
              <a:avLst/>
            </a:prstGeom>
          </p:spPr>
        </p:pic>
      </p:grpSp>
      <p:sp>
        <p:nvSpPr>
          <p:cNvPr id="55" name="TextBox 54">
            <a:extLst>
              <a:ext uri="{FF2B5EF4-FFF2-40B4-BE49-F238E27FC236}">
                <a16:creationId xmlns:a16="http://schemas.microsoft.com/office/drawing/2014/main" id="{B6F227F1-9B0A-4BAC-9088-58F515FF4627}"/>
              </a:ext>
            </a:extLst>
          </p:cNvPr>
          <p:cNvSpPr txBox="1"/>
          <p:nvPr/>
        </p:nvSpPr>
        <p:spPr>
          <a:xfrm>
            <a:off x="9700431" y="4165528"/>
            <a:ext cx="2393165" cy="369332"/>
          </a:xfrm>
          <a:prstGeom prst="rect">
            <a:avLst/>
          </a:prstGeom>
          <a:noFill/>
        </p:spPr>
        <p:txBody>
          <a:bodyPr wrap="square" rtlCol="0">
            <a:spAutoFit/>
          </a:bodyPr>
          <a:lstStyle/>
          <a:p>
            <a:pPr algn="ctr"/>
            <a:r>
              <a:rPr lang="en-US" dirty="0"/>
              <a:t>Internal Applications</a:t>
            </a:r>
          </a:p>
        </p:txBody>
      </p:sp>
      <p:sp>
        <p:nvSpPr>
          <p:cNvPr id="56" name="TextBox 55">
            <a:extLst>
              <a:ext uri="{FF2B5EF4-FFF2-40B4-BE49-F238E27FC236}">
                <a16:creationId xmlns:a16="http://schemas.microsoft.com/office/drawing/2014/main" id="{3FFB3D0B-7CB0-4805-ABCA-27FA1B81A241}"/>
              </a:ext>
            </a:extLst>
          </p:cNvPr>
          <p:cNvSpPr txBox="1"/>
          <p:nvPr/>
        </p:nvSpPr>
        <p:spPr>
          <a:xfrm>
            <a:off x="9584867" y="2161911"/>
            <a:ext cx="2508724" cy="646331"/>
          </a:xfrm>
          <a:prstGeom prst="rect">
            <a:avLst/>
          </a:prstGeom>
          <a:noFill/>
        </p:spPr>
        <p:txBody>
          <a:bodyPr wrap="square" rtlCol="0">
            <a:spAutoFit/>
          </a:bodyPr>
          <a:lstStyle/>
          <a:p>
            <a:pPr algn="ctr"/>
            <a:r>
              <a:rPr lang="en-US" dirty="0"/>
              <a:t>Customer Acquisition and Communication</a:t>
            </a:r>
          </a:p>
        </p:txBody>
      </p:sp>
      <p:pic>
        <p:nvPicPr>
          <p:cNvPr id="57" name="Graphic 56" descr="Cloud">
            <a:extLst>
              <a:ext uri="{FF2B5EF4-FFF2-40B4-BE49-F238E27FC236}">
                <a16:creationId xmlns:a16="http://schemas.microsoft.com/office/drawing/2014/main" id="{40E286BC-D6D7-4F99-8C7A-9FF696FFCBA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017659" y="-279319"/>
            <a:ext cx="1758707" cy="1758707"/>
          </a:xfrm>
          <a:prstGeom prst="rect">
            <a:avLst/>
          </a:prstGeom>
        </p:spPr>
      </p:pic>
      <p:sp>
        <p:nvSpPr>
          <p:cNvPr id="58" name="Arrow: Right 57">
            <a:extLst>
              <a:ext uri="{FF2B5EF4-FFF2-40B4-BE49-F238E27FC236}">
                <a16:creationId xmlns:a16="http://schemas.microsoft.com/office/drawing/2014/main" id="{32404927-D91A-4EA3-96B5-335126F22CEF}"/>
              </a:ext>
            </a:extLst>
          </p:cNvPr>
          <p:cNvSpPr/>
          <p:nvPr/>
        </p:nvSpPr>
        <p:spPr>
          <a:xfrm rot="16200000">
            <a:off x="10375932" y="1242123"/>
            <a:ext cx="1016168" cy="766861"/>
          </a:xfrm>
          <a:prstGeom prst="rightArrow">
            <a:avLst/>
          </a:prstGeom>
          <a:solidFill>
            <a:schemeClr val="bg1"/>
          </a:solid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pic>
        <p:nvPicPr>
          <p:cNvPr id="59" name="Graphic 58" descr="Open folder">
            <a:extLst>
              <a:ext uri="{FF2B5EF4-FFF2-40B4-BE49-F238E27FC236}">
                <a16:creationId xmlns:a16="http://schemas.microsoft.com/office/drawing/2014/main" id="{57FE0D05-3747-411E-8F1A-6C5AAB7F0F3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033948" y="2853395"/>
            <a:ext cx="385030" cy="385030"/>
          </a:xfrm>
          <a:prstGeom prst="rect">
            <a:avLst/>
          </a:prstGeom>
        </p:spPr>
      </p:pic>
      <p:pic>
        <p:nvPicPr>
          <p:cNvPr id="61" name="Graphic 60" descr="Gears">
            <a:extLst>
              <a:ext uri="{FF2B5EF4-FFF2-40B4-BE49-F238E27FC236}">
                <a16:creationId xmlns:a16="http://schemas.microsoft.com/office/drawing/2014/main" id="{72079103-99E4-4EE4-848D-3B989E970C0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480148" y="3414405"/>
            <a:ext cx="914400" cy="914400"/>
          </a:xfrm>
          <a:prstGeom prst="rect">
            <a:avLst/>
          </a:prstGeom>
        </p:spPr>
      </p:pic>
      <p:sp>
        <p:nvSpPr>
          <p:cNvPr id="62" name="Arrow: Right 61">
            <a:extLst>
              <a:ext uri="{FF2B5EF4-FFF2-40B4-BE49-F238E27FC236}">
                <a16:creationId xmlns:a16="http://schemas.microsoft.com/office/drawing/2014/main" id="{60895EDB-DB74-4A20-8770-8F2694285D08}"/>
              </a:ext>
            </a:extLst>
          </p:cNvPr>
          <p:cNvSpPr/>
          <p:nvPr/>
        </p:nvSpPr>
        <p:spPr>
          <a:xfrm>
            <a:off x="8420793" y="3521984"/>
            <a:ext cx="1322140" cy="766861"/>
          </a:xfrm>
          <a:prstGeom prst="rightArrow">
            <a:avLst/>
          </a:prstGeom>
          <a:solidFill>
            <a:schemeClr val="bg1"/>
          </a:solid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sp>
        <p:nvSpPr>
          <p:cNvPr id="63" name="TextBox 62">
            <a:extLst>
              <a:ext uri="{FF2B5EF4-FFF2-40B4-BE49-F238E27FC236}">
                <a16:creationId xmlns:a16="http://schemas.microsoft.com/office/drawing/2014/main" id="{013EFA66-7D5F-41B4-9F49-FC394712FAB7}"/>
              </a:ext>
            </a:extLst>
          </p:cNvPr>
          <p:cNvSpPr txBox="1"/>
          <p:nvPr/>
        </p:nvSpPr>
        <p:spPr>
          <a:xfrm>
            <a:off x="7019616" y="3152577"/>
            <a:ext cx="1973657" cy="369332"/>
          </a:xfrm>
          <a:prstGeom prst="rect">
            <a:avLst/>
          </a:prstGeom>
          <a:noFill/>
        </p:spPr>
        <p:txBody>
          <a:bodyPr wrap="square" rtlCol="0">
            <a:spAutoFit/>
          </a:bodyPr>
          <a:lstStyle/>
          <a:p>
            <a:pPr algn="ctr"/>
            <a:r>
              <a:rPr lang="en-US" dirty="0"/>
              <a:t>Processing</a:t>
            </a:r>
          </a:p>
        </p:txBody>
      </p:sp>
      <p:sp>
        <p:nvSpPr>
          <p:cNvPr id="64" name="TextBox 63">
            <a:extLst>
              <a:ext uri="{FF2B5EF4-FFF2-40B4-BE49-F238E27FC236}">
                <a16:creationId xmlns:a16="http://schemas.microsoft.com/office/drawing/2014/main" id="{A811CB7A-06EA-4631-8E51-73D7DA72B866}"/>
              </a:ext>
            </a:extLst>
          </p:cNvPr>
          <p:cNvSpPr txBox="1"/>
          <p:nvPr/>
        </p:nvSpPr>
        <p:spPr>
          <a:xfrm>
            <a:off x="7286715" y="4350194"/>
            <a:ext cx="1973657" cy="646331"/>
          </a:xfrm>
          <a:prstGeom prst="rect">
            <a:avLst/>
          </a:prstGeom>
          <a:noFill/>
        </p:spPr>
        <p:txBody>
          <a:bodyPr wrap="square" rtlCol="0">
            <a:spAutoFit/>
          </a:bodyPr>
          <a:lstStyle/>
          <a:p>
            <a:r>
              <a:rPr lang="en-US" dirty="0"/>
              <a:t>-De-identification</a:t>
            </a:r>
          </a:p>
          <a:p>
            <a:r>
              <a:rPr lang="en-US" dirty="0"/>
              <a:t>-Analysis</a:t>
            </a:r>
          </a:p>
        </p:txBody>
      </p:sp>
    </p:spTree>
    <p:extLst>
      <p:ext uri="{BB962C8B-B14F-4D97-AF65-F5344CB8AC3E}">
        <p14:creationId xmlns:p14="http://schemas.microsoft.com/office/powerpoint/2010/main" val="2131241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4D0B-1FCB-4168-B9BB-7179B7C34FC8}"/>
              </a:ext>
            </a:extLst>
          </p:cNvPr>
          <p:cNvSpPr>
            <a:spLocks noGrp="1"/>
          </p:cNvSpPr>
          <p:nvPr>
            <p:ph type="title"/>
          </p:nvPr>
        </p:nvSpPr>
        <p:spPr/>
        <p:txBody>
          <a:bodyPr/>
          <a:lstStyle/>
          <a:p>
            <a:r>
              <a:rPr lang="en-US" dirty="0"/>
              <a:t>Security Posture (1.)</a:t>
            </a:r>
          </a:p>
        </p:txBody>
      </p:sp>
      <p:sp>
        <p:nvSpPr>
          <p:cNvPr id="3" name="Content Placeholder 2">
            <a:extLst>
              <a:ext uri="{FF2B5EF4-FFF2-40B4-BE49-F238E27FC236}">
                <a16:creationId xmlns:a16="http://schemas.microsoft.com/office/drawing/2014/main" id="{2FB59C18-8122-A542-64F9-946169AB3051}"/>
              </a:ext>
            </a:extLst>
          </p:cNvPr>
          <p:cNvSpPr>
            <a:spLocks noGrp="1"/>
          </p:cNvSpPr>
          <p:nvPr>
            <p:ph idx="1"/>
          </p:nvPr>
        </p:nvSpPr>
        <p:spPr/>
        <p:txBody>
          <a:bodyPr/>
          <a:lstStyle/>
          <a:p>
            <a:pPr marL="0" indent="0">
              <a:buNone/>
            </a:pPr>
            <a:r>
              <a:rPr lang="en-US" dirty="0">
                <a:solidFill>
                  <a:schemeClr val="accent1"/>
                </a:solidFill>
              </a:rPr>
              <a:t>Based on the provided Information, SwiftTech’s risk posture is neutral company as the are not afraid or aware of failures those may happen even though they have some good practices such as installing firewall among servers, testing, application development and the internet, also they other good thing is they implemented High Availability in VPC for web servers and Database servers. But,  They need to take steps to enhance their security posture, the policies need to be modified in order to avoid any unnecessary risk or challenge, they have to be proactive for updating reviewing the policies instead of waiting from a client to request to make sure they have a secure environment.</a:t>
            </a:r>
          </a:p>
        </p:txBody>
      </p:sp>
      <p:sp>
        <p:nvSpPr>
          <p:cNvPr id="5" name="Title 1">
            <a:extLst>
              <a:ext uri="{FF2B5EF4-FFF2-40B4-BE49-F238E27FC236}">
                <a16:creationId xmlns:a16="http://schemas.microsoft.com/office/drawing/2014/main" id="{2218DEF6-0865-4BFE-96B0-DA45D18E2775}"/>
              </a:ext>
            </a:extLst>
          </p:cNvPr>
          <p:cNvSpPr txBox="1">
            <a:spLocks/>
          </p:cNvSpPr>
          <p:nvPr/>
        </p:nvSpPr>
        <p:spPr>
          <a:xfrm>
            <a:off x="10028116" y="316297"/>
            <a:ext cx="2515842" cy="13557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i="1" dirty="0">
                <a:solidFill>
                  <a:schemeClr val="accent3">
                    <a:lumMod val="50000"/>
                  </a:schemeClr>
                </a:solidFill>
                <a:latin typeface="Eras Bold ITC" panose="020B0907030504020204" pitchFamily="34" charset="0"/>
              </a:rPr>
              <a:t>SwiftTech</a:t>
            </a:r>
          </a:p>
        </p:txBody>
      </p:sp>
      <p:pic>
        <p:nvPicPr>
          <p:cNvPr id="6" name="Graphic 5" descr="Rabbit">
            <a:extLst>
              <a:ext uri="{FF2B5EF4-FFF2-40B4-BE49-F238E27FC236}">
                <a16:creationId xmlns:a16="http://schemas.microsoft.com/office/drawing/2014/main" id="{C660F717-6642-4208-894C-60E0BCBAFC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86037" y="52551"/>
            <a:ext cx="764749" cy="764749"/>
          </a:xfrm>
          <a:prstGeom prst="rect">
            <a:avLst/>
          </a:prstGeom>
        </p:spPr>
      </p:pic>
      <p:sp>
        <p:nvSpPr>
          <p:cNvPr id="9" name="Rectangle 8">
            <a:extLst>
              <a:ext uri="{FF2B5EF4-FFF2-40B4-BE49-F238E27FC236}">
                <a16:creationId xmlns:a16="http://schemas.microsoft.com/office/drawing/2014/main" id="{F4EB1AAE-00E5-4E10-8745-11CB343AA13B}"/>
              </a:ext>
            </a:extLst>
          </p:cNvPr>
          <p:cNvSpPr/>
          <p:nvPr/>
        </p:nvSpPr>
        <p:spPr>
          <a:xfrm>
            <a:off x="0" y="6636412"/>
            <a:ext cx="12192000" cy="22158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6496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4D0B-1FCB-4168-B9BB-7179B7C34FC8}"/>
              </a:ext>
            </a:extLst>
          </p:cNvPr>
          <p:cNvSpPr>
            <a:spLocks noGrp="1"/>
          </p:cNvSpPr>
          <p:nvPr>
            <p:ph type="title"/>
          </p:nvPr>
        </p:nvSpPr>
        <p:spPr/>
        <p:txBody>
          <a:bodyPr/>
          <a:lstStyle/>
          <a:p>
            <a:r>
              <a:rPr lang="en-US" dirty="0"/>
              <a:t>Relevant Frameworks (2.)</a:t>
            </a:r>
          </a:p>
        </p:txBody>
      </p:sp>
      <p:sp>
        <p:nvSpPr>
          <p:cNvPr id="3" name="Content Placeholder 2">
            <a:extLst>
              <a:ext uri="{FF2B5EF4-FFF2-40B4-BE49-F238E27FC236}">
                <a16:creationId xmlns:a16="http://schemas.microsoft.com/office/drawing/2014/main" id="{4AADD8F0-E792-494C-A14D-7E0CA3F27B8D}"/>
              </a:ext>
            </a:extLst>
          </p:cNvPr>
          <p:cNvSpPr>
            <a:spLocks noGrp="1"/>
          </p:cNvSpPr>
          <p:nvPr>
            <p:ph idx="1"/>
          </p:nvPr>
        </p:nvSpPr>
        <p:spPr>
          <a:xfrm>
            <a:off x="838200" y="1499616"/>
            <a:ext cx="10515600" cy="4677347"/>
          </a:xfrm>
        </p:spPr>
        <p:txBody>
          <a:bodyPr>
            <a:normAutofit fontScale="62500" lnSpcReduction="20000"/>
          </a:bodyPr>
          <a:lstStyle/>
          <a:p>
            <a:pPr marL="0" indent="0">
              <a:buNone/>
            </a:pPr>
            <a:r>
              <a:rPr lang="en-US" dirty="0">
                <a:solidFill>
                  <a:schemeClr val="accent1"/>
                </a:solidFill>
              </a:rPr>
              <a:t>SwiftTech must follow:</a:t>
            </a:r>
          </a:p>
          <a:p>
            <a:pPr marL="514350" indent="-514350">
              <a:buAutoNum type="arabicPeriod"/>
            </a:pPr>
            <a:r>
              <a:rPr lang="en-US" dirty="0">
                <a:solidFill>
                  <a:schemeClr val="accent1"/>
                </a:solidFill>
              </a:rPr>
              <a:t>NIST Security Framework  </a:t>
            </a:r>
          </a:p>
          <a:p>
            <a:pPr marL="514350" indent="-514350">
              <a:buFont typeface="Arial" panose="020B0604020202020204" pitchFamily="34" charset="0"/>
              <a:buAutoNum type="arabicPeriod"/>
            </a:pPr>
            <a:r>
              <a:rPr lang="en-US" dirty="0">
                <a:solidFill>
                  <a:schemeClr val="accent1"/>
                </a:solidFill>
              </a:rPr>
              <a:t>HIPPA Frameworks</a:t>
            </a:r>
          </a:p>
          <a:p>
            <a:pPr marL="514350" indent="-514350">
              <a:buAutoNum type="arabicPeriod"/>
            </a:pPr>
            <a:r>
              <a:rPr lang="en-US" dirty="0">
                <a:solidFill>
                  <a:schemeClr val="accent1"/>
                </a:solidFill>
              </a:rPr>
              <a:t>Risk Management</a:t>
            </a:r>
          </a:p>
          <a:p>
            <a:pPr marL="514350" indent="-514350">
              <a:buAutoNum type="arabicPeriod"/>
            </a:pPr>
            <a:r>
              <a:rPr lang="en-US" dirty="0">
                <a:solidFill>
                  <a:schemeClr val="accent1"/>
                </a:solidFill>
              </a:rPr>
              <a:t>Operational Risk Management</a:t>
            </a:r>
          </a:p>
          <a:p>
            <a:pPr marL="514350" indent="-514350">
              <a:buAutoNum type="arabicPeriod"/>
            </a:pPr>
            <a:r>
              <a:rPr lang="en-US" dirty="0">
                <a:solidFill>
                  <a:schemeClr val="accent1"/>
                </a:solidFill>
              </a:rPr>
              <a:t>Vendor Risk Management</a:t>
            </a:r>
          </a:p>
          <a:p>
            <a:pPr marL="514350" indent="-514350">
              <a:buAutoNum type="arabicPeriod"/>
            </a:pPr>
            <a:r>
              <a:rPr lang="en-US" dirty="0">
                <a:solidFill>
                  <a:schemeClr val="accent1"/>
                </a:solidFill>
              </a:rPr>
              <a:t>End User Management</a:t>
            </a:r>
          </a:p>
          <a:p>
            <a:pPr marL="514350" indent="-514350">
              <a:buAutoNum type="arabicPeriod"/>
            </a:pPr>
            <a:endParaRPr lang="en-US" dirty="0">
              <a:solidFill>
                <a:schemeClr val="accent1"/>
              </a:solidFill>
            </a:endParaRPr>
          </a:p>
          <a:p>
            <a:pPr marL="0" indent="0">
              <a:buNone/>
            </a:pPr>
            <a:r>
              <a:rPr lang="en-US" dirty="0">
                <a:solidFill>
                  <a:schemeClr val="accent1"/>
                </a:solidFill>
              </a:rPr>
              <a:t>My choices have been made in order to maintain the stability on monitoring the risk and enhanced the environment security. NIST is an internationally recognized standard framework for cybersecurity implementation and most client would be satisfied if NIST standards are followed and applied. As SwiftTech involved in in handling of such patient data, they must follow HIPAA framework. Risk management would be helpful and useful for monitoring and identifying risk’s impacts which will lead for much better decision making and faster response time. Vendor Risk Management needs to conduct a proper risk assessments such as using automation system reporter. For End User Management, we need to set a password complexity policy that it must be at least 8 character including capital letter, small letter, numbers and special characters with duration 60 or 90 days. We need to apply Multifactor authentication for VPN accesses to add a security layer. </a:t>
            </a:r>
          </a:p>
        </p:txBody>
      </p:sp>
      <p:sp>
        <p:nvSpPr>
          <p:cNvPr id="5" name="Title 1">
            <a:extLst>
              <a:ext uri="{FF2B5EF4-FFF2-40B4-BE49-F238E27FC236}">
                <a16:creationId xmlns:a16="http://schemas.microsoft.com/office/drawing/2014/main" id="{2218DEF6-0865-4BFE-96B0-DA45D18E2775}"/>
              </a:ext>
            </a:extLst>
          </p:cNvPr>
          <p:cNvSpPr txBox="1">
            <a:spLocks/>
          </p:cNvSpPr>
          <p:nvPr/>
        </p:nvSpPr>
        <p:spPr>
          <a:xfrm>
            <a:off x="10028116" y="316297"/>
            <a:ext cx="2515842" cy="13557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i="1" dirty="0">
                <a:solidFill>
                  <a:schemeClr val="accent3">
                    <a:lumMod val="50000"/>
                  </a:schemeClr>
                </a:solidFill>
                <a:latin typeface="Eras Bold ITC" panose="020B0907030504020204" pitchFamily="34" charset="0"/>
              </a:rPr>
              <a:t>SwiftTech</a:t>
            </a:r>
          </a:p>
        </p:txBody>
      </p:sp>
      <p:pic>
        <p:nvPicPr>
          <p:cNvPr id="6" name="Graphic 5" descr="Rabbit">
            <a:extLst>
              <a:ext uri="{FF2B5EF4-FFF2-40B4-BE49-F238E27FC236}">
                <a16:creationId xmlns:a16="http://schemas.microsoft.com/office/drawing/2014/main" id="{C660F717-6642-4208-894C-60E0BCBAFC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86037" y="52551"/>
            <a:ext cx="764749" cy="764749"/>
          </a:xfrm>
          <a:prstGeom prst="rect">
            <a:avLst/>
          </a:prstGeom>
        </p:spPr>
      </p:pic>
      <p:sp>
        <p:nvSpPr>
          <p:cNvPr id="7" name="Rectangle 6">
            <a:extLst>
              <a:ext uri="{FF2B5EF4-FFF2-40B4-BE49-F238E27FC236}">
                <a16:creationId xmlns:a16="http://schemas.microsoft.com/office/drawing/2014/main" id="{A845568B-D2BF-4F9B-95AA-4A05C6448F7C}"/>
              </a:ext>
            </a:extLst>
          </p:cNvPr>
          <p:cNvSpPr/>
          <p:nvPr/>
        </p:nvSpPr>
        <p:spPr>
          <a:xfrm>
            <a:off x="0" y="6636412"/>
            <a:ext cx="12192000" cy="22158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2375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4D0B-1FCB-4168-B9BB-7179B7C34FC8}"/>
              </a:ext>
            </a:extLst>
          </p:cNvPr>
          <p:cNvSpPr>
            <a:spLocks noGrp="1"/>
          </p:cNvSpPr>
          <p:nvPr>
            <p:ph type="title"/>
          </p:nvPr>
        </p:nvSpPr>
        <p:spPr/>
        <p:txBody>
          <a:bodyPr/>
          <a:lstStyle/>
          <a:p>
            <a:r>
              <a:rPr lang="en-US" dirty="0"/>
              <a:t>Audit Against Frameworks (3.)</a:t>
            </a:r>
          </a:p>
        </p:txBody>
      </p:sp>
      <p:sp>
        <p:nvSpPr>
          <p:cNvPr id="3" name="Content Placeholder 2">
            <a:extLst>
              <a:ext uri="{FF2B5EF4-FFF2-40B4-BE49-F238E27FC236}">
                <a16:creationId xmlns:a16="http://schemas.microsoft.com/office/drawing/2014/main" id="{24C9209C-6E16-F27F-3DC3-967440B10AED}"/>
              </a:ext>
            </a:extLst>
          </p:cNvPr>
          <p:cNvSpPr>
            <a:spLocks noGrp="1"/>
          </p:cNvSpPr>
          <p:nvPr>
            <p:ph idx="1"/>
          </p:nvPr>
        </p:nvSpPr>
        <p:spPr>
          <a:xfrm>
            <a:off x="838200" y="1825625"/>
            <a:ext cx="10515600" cy="4716078"/>
          </a:xfrm>
        </p:spPr>
        <p:txBody>
          <a:bodyPr>
            <a:normAutofit fontScale="77500" lnSpcReduction="20000"/>
          </a:bodyPr>
          <a:lstStyle/>
          <a:p>
            <a:pPr marL="514350" indent="-514350">
              <a:buAutoNum type="arabicPeriod"/>
            </a:pPr>
            <a:r>
              <a:rPr lang="en-US" dirty="0">
                <a:solidFill>
                  <a:schemeClr val="accent1"/>
                </a:solidFill>
              </a:rPr>
              <a:t>VPC3 file storage support only AES-128. It needs to be changed to AES-256 as it is more secure and provide higher protection.</a:t>
            </a:r>
          </a:p>
          <a:p>
            <a:pPr marL="514350" indent="-514350">
              <a:buAutoNum type="arabicPeriod"/>
            </a:pPr>
            <a:r>
              <a:rPr lang="en-US" dirty="0">
                <a:solidFill>
                  <a:schemeClr val="accent1"/>
                </a:solidFill>
              </a:rPr>
              <a:t>MFA not applied, based on NIST it is been mentioned it is one of the ways to add security layer. So, it needs to be applied.</a:t>
            </a:r>
          </a:p>
          <a:p>
            <a:pPr marL="514350" indent="-514350">
              <a:buAutoNum type="arabicPeriod"/>
            </a:pPr>
            <a:r>
              <a:rPr lang="en-US" dirty="0">
                <a:solidFill>
                  <a:schemeClr val="accent1"/>
                </a:solidFill>
              </a:rPr>
              <a:t>Password need to complex such as at least 8 characters including capital letters, small letter, numbers and special characters with set duration for either 60 days or 90 days.</a:t>
            </a:r>
          </a:p>
          <a:p>
            <a:pPr marL="514350" indent="-514350">
              <a:buAutoNum type="arabicPeriod"/>
            </a:pPr>
            <a:r>
              <a:rPr lang="en-US" dirty="0">
                <a:solidFill>
                  <a:schemeClr val="accent1"/>
                </a:solidFill>
              </a:rPr>
              <a:t>Database not encrypted, it must be encrypted to enhance data protection and avoid any misuse.</a:t>
            </a:r>
          </a:p>
          <a:p>
            <a:pPr marL="514350" indent="-514350">
              <a:buAutoNum type="arabicPeriod"/>
            </a:pPr>
            <a:r>
              <a:rPr lang="en-US" dirty="0">
                <a:solidFill>
                  <a:schemeClr val="accent1"/>
                </a:solidFill>
              </a:rPr>
              <a:t>TLS V1.1 is not recommended. We must apply TLS V1.2.</a:t>
            </a:r>
          </a:p>
          <a:p>
            <a:pPr marL="514350" indent="-514350">
              <a:buAutoNum type="arabicPeriod"/>
            </a:pPr>
            <a:r>
              <a:rPr lang="en-US" dirty="0">
                <a:solidFill>
                  <a:schemeClr val="accent1"/>
                </a:solidFill>
              </a:rPr>
              <a:t>Application Development Tiers and Business Application Server must be separated.</a:t>
            </a:r>
          </a:p>
          <a:p>
            <a:pPr marL="514350" indent="-514350">
              <a:buAutoNum type="arabicPeriod"/>
            </a:pPr>
            <a:r>
              <a:rPr lang="en-US" dirty="0">
                <a:solidFill>
                  <a:schemeClr val="accent1"/>
                </a:solidFill>
              </a:rPr>
              <a:t>Unpatched server are easy target for attacker, all servers must be patched and updated to avoid any vulnerability.</a:t>
            </a:r>
          </a:p>
          <a:p>
            <a:pPr marL="514350" indent="-514350">
              <a:buAutoNum type="arabicPeriod"/>
            </a:pPr>
            <a:r>
              <a:rPr lang="en-US" dirty="0">
                <a:solidFill>
                  <a:schemeClr val="accent1"/>
                </a:solidFill>
              </a:rPr>
              <a:t>Application code must be tested and scanned before apply it to the production environment.</a:t>
            </a:r>
          </a:p>
          <a:p>
            <a:pPr marL="514350" indent="-514350">
              <a:buAutoNum type="arabicPeriod"/>
            </a:pPr>
            <a:endParaRPr lang="en-US" dirty="0"/>
          </a:p>
        </p:txBody>
      </p:sp>
      <p:sp>
        <p:nvSpPr>
          <p:cNvPr id="5" name="Title 1">
            <a:extLst>
              <a:ext uri="{FF2B5EF4-FFF2-40B4-BE49-F238E27FC236}">
                <a16:creationId xmlns:a16="http://schemas.microsoft.com/office/drawing/2014/main" id="{2218DEF6-0865-4BFE-96B0-DA45D18E2775}"/>
              </a:ext>
            </a:extLst>
          </p:cNvPr>
          <p:cNvSpPr txBox="1">
            <a:spLocks/>
          </p:cNvSpPr>
          <p:nvPr/>
        </p:nvSpPr>
        <p:spPr>
          <a:xfrm>
            <a:off x="10028116" y="316297"/>
            <a:ext cx="2515842" cy="13557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i="1" dirty="0">
                <a:solidFill>
                  <a:schemeClr val="accent3">
                    <a:lumMod val="50000"/>
                  </a:schemeClr>
                </a:solidFill>
                <a:latin typeface="Eras Bold ITC" panose="020B0907030504020204" pitchFamily="34" charset="0"/>
              </a:rPr>
              <a:t>SwiftTech</a:t>
            </a:r>
          </a:p>
        </p:txBody>
      </p:sp>
      <p:pic>
        <p:nvPicPr>
          <p:cNvPr id="6" name="Graphic 5" descr="Rabbit">
            <a:extLst>
              <a:ext uri="{FF2B5EF4-FFF2-40B4-BE49-F238E27FC236}">
                <a16:creationId xmlns:a16="http://schemas.microsoft.com/office/drawing/2014/main" id="{C660F717-6642-4208-894C-60E0BCBAFC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86037" y="-132573"/>
            <a:ext cx="764749" cy="764749"/>
          </a:xfrm>
          <a:prstGeom prst="rect">
            <a:avLst/>
          </a:prstGeom>
        </p:spPr>
      </p:pic>
      <p:sp>
        <p:nvSpPr>
          <p:cNvPr id="7" name="Rectangle 6">
            <a:extLst>
              <a:ext uri="{FF2B5EF4-FFF2-40B4-BE49-F238E27FC236}">
                <a16:creationId xmlns:a16="http://schemas.microsoft.com/office/drawing/2014/main" id="{4292264A-CEBB-4B03-A35B-CAFC8C7E7636}"/>
              </a:ext>
            </a:extLst>
          </p:cNvPr>
          <p:cNvSpPr/>
          <p:nvPr/>
        </p:nvSpPr>
        <p:spPr>
          <a:xfrm>
            <a:off x="0" y="6636412"/>
            <a:ext cx="12192000" cy="22158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4727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4D0B-1FCB-4168-B9BB-7179B7C34FC8}"/>
              </a:ext>
            </a:extLst>
          </p:cNvPr>
          <p:cNvSpPr>
            <a:spLocks noGrp="1"/>
          </p:cNvSpPr>
          <p:nvPr>
            <p:ph type="title"/>
          </p:nvPr>
        </p:nvSpPr>
        <p:spPr/>
        <p:txBody>
          <a:bodyPr/>
          <a:lstStyle/>
          <a:p>
            <a:r>
              <a:rPr lang="en-US" dirty="0"/>
              <a:t>Governance Mechanisms for End-User Management Controls (6.)</a:t>
            </a:r>
          </a:p>
        </p:txBody>
      </p:sp>
      <p:sp>
        <p:nvSpPr>
          <p:cNvPr id="4" name="TextBox 3">
            <a:extLst>
              <a:ext uri="{FF2B5EF4-FFF2-40B4-BE49-F238E27FC236}">
                <a16:creationId xmlns:a16="http://schemas.microsoft.com/office/drawing/2014/main" id="{7DCBFF04-BF91-4BFE-9730-8E33F6F868CD}"/>
              </a:ext>
            </a:extLst>
          </p:cNvPr>
          <p:cNvSpPr txBox="1"/>
          <p:nvPr/>
        </p:nvSpPr>
        <p:spPr>
          <a:xfrm>
            <a:off x="996381" y="2156723"/>
            <a:ext cx="10625958" cy="1200329"/>
          </a:xfrm>
          <a:prstGeom prst="rect">
            <a:avLst/>
          </a:prstGeom>
          <a:noFill/>
        </p:spPr>
        <p:txBody>
          <a:bodyPr wrap="square" rtlCol="0">
            <a:spAutoFit/>
          </a:bodyPr>
          <a:lstStyle/>
          <a:p>
            <a:r>
              <a:rPr lang="en-US" dirty="0">
                <a:solidFill>
                  <a:schemeClr val="accent1"/>
                </a:solidFill>
              </a:rPr>
              <a:t>1. Password Policy : must be complex with at least 8 characters including capital letters, small letter, numbers and special characters with set duration for 60 or 90 days.</a:t>
            </a:r>
          </a:p>
          <a:p>
            <a:r>
              <a:rPr lang="en-US" dirty="0">
                <a:solidFill>
                  <a:schemeClr val="accent1"/>
                </a:solidFill>
              </a:rPr>
              <a:t>2. Apply Multifactor Authentication for login.</a:t>
            </a:r>
          </a:p>
          <a:p>
            <a:r>
              <a:rPr lang="en-US" dirty="0">
                <a:solidFill>
                  <a:schemeClr val="accent1"/>
                </a:solidFill>
              </a:rPr>
              <a:t>3. Reduce the number of attempts login in order to avoid the risk of brute force attack.</a:t>
            </a:r>
          </a:p>
        </p:txBody>
      </p:sp>
      <p:sp>
        <p:nvSpPr>
          <p:cNvPr id="5" name="Title 1">
            <a:extLst>
              <a:ext uri="{FF2B5EF4-FFF2-40B4-BE49-F238E27FC236}">
                <a16:creationId xmlns:a16="http://schemas.microsoft.com/office/drawing/2014/main" id="{4F8DEDB7-4B11-4F63-A1A7-AC6CA25B097A}"/>
              </a:ext>
            </a:extLst>
          </p:cNvPr>
          <p:cNvSpPr txBox="1">
            <a:spLocks/>
          </p:cNvSpPr>
          <p:nvPr/>
        </p:nvSpPr>
        <p:spPr>
          <a:xfrm>
            <a:off x="10028116" y="316297"/>
            <a:ext cx="2515842" cy="13557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i="1" dirty="0">
                <a:solidFill>
                  <a:schemeClr val="accent3">
                    <a:lumMod val="50000"/>
                  </a:schemeClr>
                </a:solidFill>
                <a:latin typeface="Eras Bold ITC" panose="020B0907030504020204" pitchFamily="34" charset="0"/>
              </a:rPr>
              <a:t>SwiftTech</a:t>
            </a:r>
          </a:p>
        </p:txBody>
      </p:sp>
      <p:pic>
        <p:nvPicPr>
          <p:cNvPr id="6" name="Graphic 5" descr="Rabbit">
            <a:extLst>
              <a:ext uri="{FF2B5EF4-FFF2-40B4-BE49-F238E27FC236}">
                <a16:creationId xmlns:a16="http://schemas.microsoft.com/office/drawing/2014/main" id="{351C62C8-4686-433C-8B81-A0C795024F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86037" y="-132573"/>
            <a:ext cx="764749" cy="764749"/>
          </a:xfrm>
          <a:prstGeom prst="rect">
            <a:avLst/>
          </a:prstGeom>
        </p:spPr>
      </p:pic>
      <p:sp>
        <p:nvSpPr>
          <p:cNvPr id="3" name="Rectangle 2">
            <a:extLst>
              <a:ext uri="{FF2B5EF4-FFF2-40B4-BE49-F238E27FC236}">
                <a16:creationId xmlns:a16="http://schemas.microsoft.com/office/drawing/2014/main" id="{4531930C-8DF5-49B9-BC9B-2C2E769E1E78}"/>
              </a:ext>
            </a:extLst>
          </p:cNvPr>
          <p:cNvSpPr/>
          <p:nvPr/>
        </p:nvSpPr>
        <p:spPr>
          <a:xfrm>
            <a:off x="0" y="6636412"/>
            <a:ext cx="12192000" cy="22158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89576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595D2FE9531974D913C0C98B0258E29" ma:contentTypeVersion="10" ma:contentTypeDescription="Create a new document." ma:contentTypeScope="" ma:versionID="ed41e63b7c567859c95615fc4beb65f7">
  <xsd:schema xmlns:xsd="http://www.w3.org/2001/XMLSchema" xmlns:xs="http://www.w3.org/2001/XMLSchema" xmlns:p="http://schemas.microsoft.com/office/2006/metadata/properties" xmlns:ns3="2d491286-a54c-42e9-bafe-424d0df3449d" xmlns:ns4="0100ec3a-d5e6-443a-97a8-74ab67fd5e47" targetNamespace="http://schemas.microsoft.com/office/2006/metadata/properties" ma:root="true" ma:fieldsID="872fd3c5271cccae5f82929dcf1571e0" ns3:_="" ns4:_="">
    <xsd:import namespace="2d491286-a54c-42e9-bafe-424d0df3449d"/>
    <xsd:import namespace="0100ec3a-d5e6-443a-97a8-74ab67fd5e47"/>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d491286-a54c-42e9-bafe-424d0df3449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100ec3a-d5e6-443a-97a8-74ab67fd5e47"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E5641E9-237C-42A8-BFB9-F8C2F94A9624}">
  <ds:schemaRefs>
    <ds:schemaRef ds:uri="0100ec3a-d5e6-443a-97a8-74ab67fd5e47"/>
    <ds:schemaRef ds:uri="http://www.w3.org/XML/1998/namespace"/>
    <ds:schemaRef ds:uri="http://schemas.microsoft.com/office/2006/documentManagement/types"/>
    <ds:schemaRef ds:uri="http://purl.org/dc/dcmitype/"/>
    <ds:schemaRef ds:uri="http://purl.org/dc/elements/1.1/"/>
    <ds:schemaRef ds:uri="http://purl.org/dc/terms/"/>
    <ds:schemaRef ds:uri="http://schemas.microsoft.com/office/infopath/2007/PartnerControls"/>
    <ds:schemaRef ds:uri="http://schemas.openxmlformats.org/package/2006/metadata/core-properties"/>
    <ds:schemaRef ds:uri="2d491286-a54c-42e9-bafe-424d0df3449d"/>
    <ds:schemaRef ds:uri="http://schemas.microsoft.com/office/2006/metadata/properties"/>
  </ds:schemaRefs>
</ds:datastoreItem>
</file>

<file path=customXml/itemProps2.xml><?xml version="1.0" encoding="utf-8"?>
<ds:datastoreItem xmlns:ds="http://schemas.openxmlformats.org/officeDocument/2006/customXml" ds:itemID="{0995DFE9-463B-49DB-8D8A-67DDC8EADC79}">
  <ds:schemaRefs>
    <ds:schemaRef ds:uri="http://schemas.microsoft.com/sharepoint/v3/contenttype/forms"/>
  </ds:schemaRefs>
</ds:datastoreItem>
</file>

<file path=customXml/itemProps3.xml><?xml version="1.0" encoding="utf-8"?>
<ds:datastoreItem xmlns:ds="http://schemas.openxmlformats.org/officeDocument/2006/customXml" ds:itemID="{97D63D00-3343-4CD5-832E-22A594EF09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d491286-a54c-42e9-bafe-424d0df3449d"/>
    <ds:schemaRef ds:uri="0100ec3a-d5e6-443a-97a8-74ab67fd5e4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4467</TotalTime>
  <Words>866</Words>
  <Application>Microsoft Office PowerPoint</Application>
  <PresentationFormat>Widescreen</PresentationFormat>
  <Paragraphs>118</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Eras Bold ITC</vt:lpstr>
      <vt:lpstr>Helvetica Neue Medium</vt:lpstr>
      <vt:lpstr>Office Theme</vt:lpstr>
      <vt:lpstr>PowerPoint Presentation</vt:lpstr>
      <vt:lpstr>PowerPoint Presentation</vt:lpstr>
      <vt:lpstr>SwiftTech</vt:lpstr>
      <vt:lpstr>PowerPoint Presentation</vt:lpstr>
      <vt:lpstr>PowerPoint Presentation</vt:lpstr>
      <vt:lpstr>Security Posture (1.)</vt:lpstr>
      <vt:lpstr>Relevant Frameworks (2.)</vt:lpstr>
      <vt:lpstr>Audit Against Frameworks (3.)</vt:lpstr>
      <vt:lpstr>Governance Mechanisms for End-User Management Controls (6.)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SwiftTech</dc:title>
  <dc:creator>Christopher Pike</dc:creator>
  <cp:lastModifiedBy>محمد المدني</cp:lastModifiedBy>
  <cp:revision>33</cp:revision>
  <dcterms:created xsi:type="dcterms:W3CDTF">2020-04-13T05:32:58Z</dcterms:created>
  <dcterms:modified xsi:type="dcterms:W3CDTF">2022-11-06T17:43:24Z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0x0101007595D2FE9531974D913C0C98B0258E29</vt:lpwstr>
  </property>
</Properties>
</file>