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70" r:id="rId15"/>
    <p:sldId id="272"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68" d="100"/>
          <a:sy n="68" d="100"/>
        </p:scale>
        <p:origin x="408" y="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5F39424-32A2-4566-A82B-E17A8BA65AE2}" type="datetimeFigureOut">
              <a:rPr lang="fr-FR" smtClean="0"/>
              <a:t>29/05/2023</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C0898F6-4511-44ED-A52F-839A49FE75F7}" type="slidenum">
              <a:rPr lang="fr-FR" smtClean="0"/>
              <a:t>‹N°›</a:t>
            </a:fld>
            <a:endParaRPr lang="fr-FR"/>
          </a:p>
        </p:txBody>
      </p:sp>
    </p:spTree>
    <p:extLst>
      <p:ext uri="{BB962C8B-B14F-4D97-AF65-F5344CB8AC3E}">
        <p14:creationId xmlns:p14="http://schemas.microsoft.com/office/powerpoint/2010/main" val="16756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E5F39424-32A2-4566-A82B-E17A8BA65AE2}" type="datetimeFigureOut">
              <a:rPr lang="fr-FR" smtClean="0"/>
              <a:t>29/05/2023</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0898F6-4511-44ED-A52F-839A49FE75F7}" type="slidenum">
              <a:rPr lang="fr-FR" smtClean="0"/>
              <a:t>‹N°›</a:t>
            </a:fld>
            <a:endParaRPr lang="fr-FR"/>
          </a:p>
        </p:txBody>
      </p:sp>
    </p:spTree>
    <p:extLst>
      <p:ext uri="{BB962C8B-B14F-4D97-AF65-F5344CB8AC3E}">
        <p14:creationId xmlns:p14="http://schemas.microsoft.com/office/powerpoint/2010/main" val="844746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E5F39424-32A2-4566-A82B-E17A8BA65AE2}" type="datetimeFigureOut">
              <a:rPr lang="fr-FR" smtClean="0"/>
              <a:t>29/05/2023</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0898F6-4511-44ED-A52F-839A49FE75F7}"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74953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Modifiez les styles du texte du masque</a:t>
            </a:r>
          </a:p>
        </p:txBody>
      </p:sp>
      <p:sp>
        <p:nvSpPr>
          <p:cNvPr id="5" name="Date Placeholder 4"/>
          <p:cNvSpPr>
            <a:spLocks noGrp="1"/>
          </p:cNvSpPr>
          <p:nvPr>
            <p:ph type="dt" sz="half" idx="10"/>
          </p:nvPr>
        </p:nvSpPr>
        <p:spPr/>
        <p:txBody>
          <a:bodyPr/>
          <a:lstStyle/>
          <a:p>
            <a:fld id="{E5F39424-32A2-4566-A82B-E17A8BA65AE2}" type="datetimeFigureOut">
              <a:rPr lang="fr-FR" smtClean="0"/>
              <a:t>29/05/2023</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0898F6-4511-44ED-A52F-839A49FE75F7}" type="slidenum">
              <a:rPr lang="fr-FR" smtClean="0"/>
              <a:t>‹N°›</a:t>
            </a:fld>
            <a:endParaRPr lang="fr-FR"/>
          </a:p>
        </p:txBody>
      </p:sp>
    </p:spTree>
    <p:extLst>
      <p:ext uri="{BB962C8B-B14F-4D97-AF65-F5344CB8AC3E}">
        <p14:creationId xmlns:p14="http://schemas.microsoft.com/office/powerpoint/2010/main" val="2499643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Modifiez les styles du texte du masque</a:t>
            </a:r>
          </a:p>
        </p:txBody>
      </p:sp>
      <p:sp>
        <p:nvSpPr>
          <p:cNvPr id="5" name="Date Placeholder 4"/>
          <p:cNvSpPr>
            <a:spLocks noGrp="1"/>
          </p:cNvSpPr>
          <p:nvPr>
            <p:ph type="dt" sz="half" idx="10"/>
          </p:nvPr>
        </p:nvSpPr>
        <p:spPr/>
        <p:txBody>
          <a:bodyPr/>
          <a:lstStyle/>
          <a:p>
            <a:fld id="{E5F39424-32A2-4566-A82B-E17A8BA65AE2}" type="datetimeFigureOut">
              <a:rPr lang="fr-FR" smtClean="0"/>
              <a:t>29/05/2023</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0898F6-4511-44ED-A52F-839A49FE75F7}"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90233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Modifiez les styles du texte du masque</a:t>
            </a:r>
          </a:p>
        </p:txBody>
      </p:sp>
      <p:sp>
        <p:nvSpPr>
          <p:cNvPr id="5" name="Date Placeholder 4"/>
          <p:cNvSpPr>
            <a:spLocks noGrp="1"/>
          </p:cNvSpPr>
          <p:nvPr>
            <p:ph type="dt" sz="half" idx="10"/>
          </p:nvPr>
        </p:nvSpPr>
        <p:spPr/>
        <p:txBody>
          <a:bodyPr/>
          <a:lstStyle/>
          <a:p>
            <a:fld id="{E5F39424-32A2-4566-A82B-E17A8BA65AE2}" type="datetimeFigureOut">
              <a:rPr lang="fr-FR" smtClean="0"/>
              <a:t>29/05/2023</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0898F6-4511-44ED-A52F-839A49FE75F7}" type="slidenum">
              <a:rPr lang="fr-FR" smtClean="0"/>
              <a:t>‹N°›</a:t>
            </a:fld>
            <a:endParaRPr lang="fr-FR"/>
          </a:p>
        </p:txBody>
      </p:sp>
    </p:spTree>
    <p:extLst>
      <p:ext uri="{BB962C8B-B14F-4D97-AF65-F5344CB8AC3E}">
        <p14:creationId xmlns:p14="http://schemas.microsoft.com/office/powerpoint/2010/main" val="32826670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5F39424-32A2-4566-A82B-E17A8BA65AE2}" type="datetimeFigureOut">
              <a:rPr lang="fr-FR" smtClean="0"/>
              <a:t>29/05/2023</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0898F6-4511-44ED-A52F-839A49FE75F7}" type="slidenum">
              <a:rPr lang="fr-FR" smtClean="0"/>
              <a:t>‹N°›</a:t>
            </a:fld>
            <a:endParaRPr lang="fr-FR"/>
          </a:p>
        </p:txBody>
      </p:sp>
    </p:spTree>
    <p:extLst>
      <p:ext uri="{BB962C8B-B14F-4D97-AF65-F5344CB8AC3E}">
        <p14:creationId xmlns:p14="http://schemas.microsoft.com/office/powerpoint/2010/main" val="2168424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5F39424-32A2-4566-A82B-E17A8BA65AE2}" type="datetimeFigureOut">
              <a:rPr lang="fr-FR" smtClean="0"/>
              <a:t>29/05/2023</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0898F6-4511-44ED-A52F-839A49FE75F7}" type="slidenum">
              <a:rPr lang="fr-FR" smtClean="0"/>
              <a:t>‹N°›</a:t>
            </a:fld>
            <a:endParaRPr lang="fr-FR"/>
          </a:p>
        </p:txBody>
      </p:sp>
    </p:spTree>
    <p:extLst>
      <p:ext uri="{BB962C8B-B14F-4D97-AF65-F5344CB8AC3E}">
        <p14:creationId xmlns:p14="http://schemas.microsoft.com/office/powerpoint/2010/main" val="2911616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5F39424-32A2-4566-A82B-E17A8BA65AE2}" type="datetimeFigureOut">
              <a:rPr lang="fr-FR" smtClean="0"/>
              <a:t>29/05/2023</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0898F6-4511-44ED-A52F-839A49FE75F7}" type="slidenum">
              <a:rPr lang="fr-FR" smtClean="0"/>
              <a:t>‹N°›</a:t>
            </a:fld>
            <a:endParaRPr lang="fr-FR"/>
          </a:p>
        </p:txBody>
      </p:sp>
    </p:spTree>
    <p:extLst>
      <p:ext uri="{BB962C8B-B14F-4D97-AF65-F5344CB8AC3E}">
        <p14:creationId xmlns:p14="http://schemas.microsoft.com/office/powerpoint/2010/main" val="3930753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E5F39424-32A2-4566-A82B-E17A8BA65AE2}" type="datetimeFigureOut">
              <a:rPr lang="fr-FR" smtClean="0"/>
              <a:t>29/05/2023</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0898F6-4511-44ED-A52F-839A49FE75F7}" type="slidenum">
              <a:rPr lang="fr-FR" smtClean="0"/>
              <a:t>‹N°›</a:t>
            </a:fld>
            <a:endParaRPr lang="fr-FR"/>
          </a:p>
        </p:txBody>
      </p:sp>
    </p:spTree>
    <p:extLst>
      <p:ext uri="{BB962C8B-B14F-4D97-AF65-F5344CB8AC3E}">
        <p14:creationId xmlns:p14="http://schemas.microsoft.com/office/powerpoint/2010/main" val="1870066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5F39424-32A2-4566-A82B-E17A8BA65AE2}" type="datetimeFigureOut">
              <a:rPr lang="fr-FR" smtClean="0"/>
              <a:t>29/05/2023</a:t>
            </a:fld>
            <a:endParaRPr lang="fr-FR"/>
          </a:p>
        </p:txBody>
      </p:sp>
      <p:sp>
        <p:nvSpPr>
          <p:cNvPr id="6" name="Footer Placeholder 5"/>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C0898F6-4511-44ED-A52F-839A49FE75F7}" type="slidenum">
              <a:rPr lang="fr-FR" smtClean="0"/>
              <a:t>‹N°›</a:t>
            </a:fld>
            <a:endParaRPr lang="fr-FR"/>
          </a:p>
        </p:txBody>
      </p:sp>
    </p:spTree>
    <p:extLst>
      <p:ext uri="{BB962C8B-B14F-4D97-AF65-F5344CB8AC3E}">
        <p14:creationId xmlns:p14="http://schemas.microsoft.com/office/powerpoint/2010/main" val="1537425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5F39424-32A2-4566-A82B-E17A8BA65AE2}" type="datetimeFigureOut">
              <a:rPr lang="fr-FR" smtClean="0"/>
              <a:t>29/05/2023</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C0898F6-4511-44ED-A52F-839A49FE75F7}" type="slidenum">
              <a:rPr lang="fr-FR" smtClean="0"/>
              <a:t>‹N°›</a:t>
            </a:fld>
            <a:endParaRPr lang="fr-FR"/>
          </a:p>
        </p:txBody>
      </p:sp>
    </p:spTree>
    <p:extLst>
      <p:ext uri="{BB962C8B-B14F-4D97-AF65-F5344CB8AC3E}">
        <p14:creationId xmlns:p14="http://schemas.microsoft.com/office/powerpoint/2010/main" val="737284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5F39424-32A2-4566-A82B-E17A8BA65AE2}" type="datetimeFigureOut">
              <a:rPr lang="fr-FR" smtClean="0"/>
              <a:t>29/05/2023</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C0898F6-4511-44ED-A52F-839A49FE75F7}" type="slidenum">
              <a:rPr lang="fr-FR" smtClean="0"/>
              <a:t>‹N°›</a:t>
            </a:fld>
            <a:endParaRPr lang="fr-FR"/>
          </a:p>
        </p:txBody>
      </p:sp>
    </p:spTree>
    <p:extLst>
      <p:ext uri="{BB962C8B-B14F-4D97-AF65-F5344CB8AC3E}">
        <p14:creationId xmlns:p14="http://schemas.microsoft.com/office/powerpoint/2010/main" val="21110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F39424-32A2-4566-A82B-E17A8BA65AE2}" type="datetimeFigureOut">
              <a:rPr lang="fr-FR" smtClean="0"/>
              <a:t>29/05/2023</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C0898F6-4511-44ED-A52F-839A49FE75F7}" type="slidenum">
              <a:rPr lang="fr-FR" smtClean="0"/>
              <a:t>‹N°›</a:t>
            </a:fld>
            <a:endParaRPr lang="fr-FR"/>
          </a:p>
        </p:txBody>
      </p:sp>
    </p:spTree>
    <p:extLst>
      <p:ext uri="{BB962C8B-B14F-4D97-AF65-F5344CB8AC3E}">
        <p14:creationId xmlns:p14="http://schemas.microsoft.com/office/powerpoint/2010/main" val="2134562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E5F39424-32A2-4566-A82B-E17A8BA65AE2}" type="datetimeFigureOut">
              <a:rPr lang="fr-FR" smtClean="0"/>
              <a:t>29/05/2023</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C0898F6-4511-44ED-A52F-839A49FE75F7}" type="slidenum">
              <a:rPr lang="fr-FR" smtClean="0"/>
              <a:t>‹N°›</a:t>
            </a:fld>
            <a:endParaRPr lang="fr-FR"/>
          </a:p>
        </p:txBody>
      </p:sp>
    </p:spTree>
    <p:extLst>
      <p:ext uri="{BB962C8B-B14F-4D97-AF65-F5344CB8AC3E}">
        <p14:creationId xmlns:p14="http://schemas.microsoft.com/office/powerpoint/2010/main" val="2605241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E5F39424-32A2-4566-A82B-E17A8BA65AE2}" type="datetimeFigureOut">
              <a:rPr lang="fr-FR" smtClean="0"/>
              <a:t>29/05/2023</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0898F6-4511-44ED-A52F-839A49FE75F7}" type="slidenum">
              <a:rPr lang="fr-FR" smtClean="0"/>
              <a:t>‹N°›</a:t>
            </a:fld>
            <a:endParaRPr lang="fr-FR"/>
          </a:p>
        </p:txBody>
      </p:sp>
    </p:spTree>
    <p:extLst>
      <p:ext uri="{BB962C8B-B14F-4D97-AF65-F5344CB8AC3E}">
        <p14:creationId xmlns:p14="http://schemas.microsoft.com/office/powerpoint/2010/main" val="3267467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5F39424-32A2-4566-A82B-E17A8BA65AE2}" type="datetimeFigureOut">
              <a:rPr lang="fr-FR" smtClean="0"/>
              <a:t>29/05/2023</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C0898F6-4511-44ED-A52F-839A49FE75F7}" type="slidenum">
              <a:rPr lang="fr-FR" smtClean="0"/>
              <a:t>‹N°›</a:t>
            </a:fld>
            <a:endParaRPr lang="fr-FR"/>
          </a:p>
        </p:txBody>
      </p:sp>
    </p:spTree>
    <p:extLst>
      <p:ext uri="{BB962C8B-B14F-4D97-AF65-F5344CB8AC3E}">
        <p14:creationId xmlns:p14="http://schemas.microsoft.com/office/powerpoint/2010/main" val="3172645997"/>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2075646" y="3063094"/>
            <a:ext cx="8915399" cy="969469"/>
          </a:xfrm>
        </p:spPr>
        <p:txBody>
          <a:bodyPr/>
          <a:lstStyle/>
          <a:p>
            <a:pPr algn="ctr"/>
            <a:r>
              <a:rPr lang="en-US" i="1" dirty="0">
                <a:solidFill>
                  <a:schemeClr val="accent3">
                    <a:lumMod val="60000"/>
                    <a:lumOff val="40000"/>
                  </a:schemeClr>
                </a:solidFill>
                <a:latin typeface="Roboto" panose="02000000000000000000" pitchFamily="2" charset="0"/>
                <a:ea typeface="Roboto" panose="02000000000000000000" pitchFamily="2" charset="0"/>
              </a:rPr>
              <a:t>Subject : </a:t>
            </a:r>
            <a:r>
              <a:rPr lang="en-US" b="1" i="1" dirty="0">
                <a:solidFill>
                  <a:schemeClr val="accent3">
                    <a:lumMod val="60000"/>
                    <a:lumOff val="40000"/>
                  </a:schemeClr>
                </a:solidFill>
                <a:latin typeface="Roboto" panose="02000000000000000000" pitchFamily="2" charset="0"/>
                <a:ea typeface="Roboto" panose="02000000000000000000" pitchFamily="2" charset="0"/>
              </a:rPr>
              <a:t>Inverting Matrices </a:t>
            </a:r>
            <a:endParaRPr lang="fr-FR" dirty="0"/>
          </a:p>
        </p:txBody>
      </p:sp>
      <p:sp>
        <p:nvSpPr>
          <p:cNvPr id="8" name="Rectangle 7"/>
          <p:cNvSpPr/>
          <p:nvPr/>
        </p:nvSpPr>
        <p:spPr>
          <a:xfrm>
            <a:off x="254695" y="0"/>
            <a:ext cx="8926883" cy="2062103"/>
          </a:xfrm>
          <a:prstGeom prst="rect">
            <a:avLst/>
          </a:prstGeom>
        </p:spPr>
        <p:txBody>
          <a:bodyPr wrap="square">
            <a:spAutoFit/>
          </a:bodyPr>
          <a:lstStyle/>
          <a:p>
            <a:r>
              <a:rPr lang="fr-FR" sz="3200" b="1" dirty="0">
                <a:solidFill>
                  <a:schemeClr val="tx1"/>
                </a:solidFill>
                <a:latin typeface="Caviar Dreams" panose="020B0402020204020504"/>
              </a:rPr>
              <a:t>Université  Abdelhamid Ibn Badis de Mostaganem</a:t>
            </a:r>
            <a:br>
              <a:rPr lang="fr-FR" sz="3200" b="1" dirty="0">
                <a:solidFill>
                  <a:schemeClr val="tx1"/>
                </a:solidFill>
                <a:latin typeface="Caviar Dreams" panose="020B0402020204020504"/>
              </a:rPr>
            </a:br>
            <a:r>
              <a:rPr lang="fr-FR" sz="3200" b="1" dirty="0">
                <a:solidFill>
                  <a:schemeClr val="tx1"/>
                </a:solidFill>
                <a:latin typeface="Caviar Dreams" panose="020B0402020204020504"/>
              </a:rPr>
              <a:t>Faculté des Sciences Exactes et l‘Informatique</a:t>
            </a:r>
            <a:br>
              <a:rPr lang="fr-FR" sz="3200" b="1" dirty="0">
                <a:solidFill>
                  <a:schemeClr val="tx1"/>
                </a:solidFill>
                <a:latin typeface="Caviar Dreams" panose="020B0402020204020504"/>
              </a:rPr>
            </a:br>
            <a:r>
              <a:rPr lang="fr-FR" sz="3200" b="1" dirty="0">
                <a:solidFill>
                  <a:schemeClr val="tx1"/>
                </a:solidFill>
                <a:latin typeface="Caviar Dreams" panose="020B0402020204020504"/>
              </a:rPr>
              <a:t>Département de Mathématiques et d’Informatique</a:t>
            </a:r>
            <a:br>
              <a:rPr lang="fr-FR" sz="3200" dirty="0">
                <a:solidFill>
                  <a:schemeClr val="tx1"/>
                </a:solidFill>
              </a:rPr>
            </a:br>
            <a:endParaRPr lang="fr-FR" sz="3200" dirty="0"/>
          </a:p>
        </p:txBody>
      </p:sp>
      <p:pic>
        <p:nvPicPr>
          <p:cNvPr id="9" name="Imag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9858" y="0"/>
            <a:ext cx="1432142" cy="1515649"/>
          </a:xfrm>
          <a:prstGeom prst="rect">
            <a:avLst/>
          </a:prstGeom>
        </p:spPr>
      </p:pic>
      <p:sp>
        <p:nvSpPr>
          <p:cNvPr id="10" name="ZoneTexte 9"/>
          <p:cNvSpPr txBox="1"/>
          <p:nvPr/>
        </p:nvSpPr>
        <p:spPr>
          <a:xfrm>
            <a:off x="1415442" y="1748972"/>
            <a:ext cx="7766136" cy="954107"/>
          </a:xfrm>
          <a:prstGeom prst="rect">
            <a:avLst/>
          </a:prstGeom>
          <a:noFill/>
        </p:spPr>
        <p:txBody>
          <a:bodyPr wrap="square" rtlCol="0">
            <a:spAutoFit/>
          </a:bodyPr>
          <a:lstStyle/>
          <a:p>
            <a:r>
              <a:rPr lang="" sz="2800" b="1" dirty="0">
                <a:solidFill>
                  <a:schemeClr val="accent3">
                    <a:lumMod val="75000"/>
                  </a:schemeClr>
                </a:solidFill>
                <a:latin typeface="Roboto" panose="02000000000000000000"/>
              </a:rPr>
              <a:t>Master 1 ISI</a:t>
            </a:r>
          </a:p>
          <a:p>
            <a:r>
              <a:rPr lang="" sz="2800" b="1" dirty="0">
                <a:solidFill>
                  <a:schemeClr val="accent3">
                    <a:lumMod val="75000"/>
                  </a:schemeClr>
                </a:solidFill>
                <a:latin typeface="Roboto" panose="02000000000000000000"/>
              </a:rPr>
              <a:t>Module : </a:t>
            </a:r>
            <a:r>
              <a:rPr lang="fr-FR" sz="2800" b="1" dirty="0">
                <a:solidFill>
                  <a:schemeClr val="accent3">
                    <a:lumMod val="75000"/>
                  </a:schemeClr>
                </a:solidFill>
                <a:latin typeface="Roboto" panose="02000000000000000000"/>
              </a:rPr>
              <a:t>Techniques de programmation avancées</a:t>
            </a:r>
            <a:r>
              <a:rPr lang="" sz="2800" b="1" dirty="0">
                <a:solidFill>
                  <a:schemeClr val="accent3">
                    <a:lumMod val="75000"/>
                  </a:schemeClr>
                </a:solidFill>
                <a:latin typeface="Roboto" panose="02000000000000000000"/>
              </a:rPr>
              <a:t> </a:t>
            </a:r>
            <a:endParaRPr lang="fr-FR" sz="2800" b="1" dirty="0">
              <a:solidFill>
                <a:schemeClr val="accent3">
                  <a:lumMod val="75000"/>
                </a:schemeClr>
              </a:solidFill>
              <a:latin typeface="Roboto" panose="02000000000000000000"/>
            </a:endParaRPr>
          </a:p>
        </p:txBody>
      </p:sp>
      <p:sp>
        <p:nvSpPr>
          <p:cNvPr id="12" name="ZoneTexte 11"/>
          <p:cNvSpPr txBox="1"/>
          <p:nvPr/>
        </p:nvSpPr>
        <p:spPr>
          <a:xfrm>
            <a:off x="2200906" y="4452051"/>
            <a:ext cx="4563149" cy="1200329"/>
          </a:xfrm>
          <a:prstGeom prst="rect">
            <a:avLst/>
          </a:prstGeom>
          <a:noFill/>
        </p:spPr>
        <p:txBody>
          <a:bodyPr wrap="square" rtlCol="0">
            <a:spAutoFit/>
          </a:bodyPr>
          <a:lstStyle/>
          <a:p>
            <a:pPr marL="285750" indent="-285750">
              <a:buClr>
                <a:schemeClr val="accent3">
                  <a:lumMod val="75000"/>
                </a:schemeClr>
              </a:buClr>
              <a:buFont typeface="Wingdings" panose="05000000000000000000" pitchFamily="2" charset="2"/>
              <a:buChar char="Ø"/>
            </a:pPr>
            <a:r>
              <a:rPr lang="" sz="2400" dirty="0">
                <a:latin typeface="Roboto" panose="02000000000000000000"/>
              </a:rPr>
              <a:t>Presented by :</a:t>
            </a:r>
          </a:p>
          <a:p>
            <a:pPr marL="742950" lvl="1" indent="-285750">
              <a:buClr>
                <a:schemeClr val="accent3">
                  <a:lumMod val="75000"/>
                </a:schemeClr>
              </a:buClr>
              <a:buFont typeface="Arial" panose="020B0604020202020204" pitchFamily="34" charset="0"/>
              <a:buChar char="•"/>
            </a:pPr>
            <a:r>
              <a:rPr lang="" sz="2400" dirty="0">
                <a:latin typeface="Roboto" panose="02000000000000000000"/>
              </a:rPr>
              <a:t>Madani Mohamed El-Habib</a:t>
            </a:r>
          </a:p>
        </p:txBody>
      </p:sp>
      <p:sp>
        <p:nvSpPr>
          <p:cNvPr id="13" name="Rectangle 12"/>
          <p:cNvSpPr/>
          <p:nvPr/>
        </p:nvSpPr>
        <p:spPr>
          <a:xfrm>
            <a:off x="10428376" y="6426038"/>
            <a:ext cx="1763624" cy="523220"/>
          </a:xfrm>
          <a:prstGeom prst="rect">
            <a:avLst/>
          </a:prstGeom>
        </p:spPr>
        <p:txBody>
          <a:bodyPr wrap="none">
            <a:spAutoFit/>
          </a:bodyPr>
          <a:lstStyle/>
          <a:p>
            <a:r>
              <a:rPr lang="fr-FR" sz="2800" i="1" dirty="0">
                <a:solidFill>
                  <a:schemeClr val="accent3">
                    <a:lumMod val="75000"/>
                  </a:schemeClr>
                </a:solidFill>
                <a:latin typeface="Roboto" panose="02000000000000000000"/>
              </a:rPr>
              <a:t>202</a:t>
            </a:r>
            <a:r>
              <a:rPr lang="" sz="2800" i="1" dirty="0">
                <a:solidFill>
                  <a:schemeClr val="accent3">
                    <a:lumMod val="75000"/>
                  </a:schemeClr>
                </a:solidFill>
                <a:latin typeface="Roboto" panose="02000000000000000000"/>
              </a:rPr>
              <a:t>1</a:t>
            </a:r>
            <a:r>
              <a:rPr lang="fr-FR" sz="2800" i="1" dirty="0">
                <a:solidFill>
                  <a:schemeClr val="accent3">
                    <a:lumMod val="75000"/>
                  </a:schemeClr>
                </a:solidFill>
                <a:latin typeface="Roboto" panose="02000000000000000000"/>
              </a:rPr>
              <a:t>/202</a:t>
            </a:r>
            <a:r>
              <a:rPr lang="" sz="2800" i="1" dirty="0">
                <a:solidFill>
                  <a:schemeClr val="accent3">
                    <a:lumMod val="75000"/>
                  </a:schemeClr>
                </a:solidFill>
                <a:latin typeface="Roboto" panose="02000000000000000000"/>
              </a:rPr>
              <a:t>2</a:t>
            </a:r>
            <a:endParaRPr lang="fr-FR" sz="2800" i="1" dirty="0">
              <a:solidFill>
                <a:schemeClr val="accent3">
                  <a:lumMod val="75000"/>
                </a:schemeClr>
              </a:solidFill>
              <a:latin typeface="Roboto" panose="02000000000000000000"/>
            </a:endParaRPr>
          </a:p>
        </p:txBody>
      </p:sp>
    </p:spTree>
    <p:extLst>
      <p:ext uri="{BB962C8B-B14F-4D97-AF65-F5344CB8AC3E}">
        <p14:creationId xmlns:p14="http://schemas.microsoft.com/office/powerpoint/2010/main" val="1964388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0" grpId="0"/>
      <p:bldP spid="12"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01251" y="604276"/>
            <a:ext cx="8911687" cy="1280890"/>
          </a:xfrm>
        </p:spPr>
        <p:txBody>
          <a:bodyPr/>
          <a:lstStyle/>
          <a:p>
            <a:r>
              <a:rPr lang="" b="1" i="1" dirty="0">
                <a:latin typeface="Roboto Condensed Light"/>
                <a:ea typeface="Roboto" panose="02000000000000000000" pitchFamily="2" charset="0"/>
              </a:rPr>
              <a:t>HOW IT WORKS</a:t>
            </a:r>
            <a:endParaRPr lang="fr-FR" dirty="0"/>
          </a:p>
        </p:txBody>
      </p:sp>
      <p:sp>
        <p:nvSpPr>
          <p:cNvPr id="3" name="Rectangle 2"/>
          <p:cNvSpPr/>
          <p:nvPr/>
        </p:nvSpPr>
        <p:spPr>
          <a:xfrm>
            <a:off x="530420" y="598352"/>
            <a:ext cx="441146" cy="646331"/>
          </a:xfrm>
          <a:prstGeom prst="rect">
            <a:avLst/>
          </a:prstGeom>
        </p:spPr>
        <p:txBody>
          <a:bodyPr wrap="none">
            <a:spAutoFit/>
          </a:bodyPr>
          <a:lstStyle/>
          <a:p>
            <a:r>
              <a:rPr lang="" sz="3600" b="1" i="1" dirty="0">
                <a:solidFill>
                  <a:schemeClr val="bg1"/>
                </a:solidFill>
                <a:latin typeface="Roboto Condensed Light" panose="020B0604020202020204"/>
              </a:rPr>
              <a:t>5</a:t>
            </a:r>
            <a:endParaRPr lang="fr-FR" sz="3600" dirty="0"/>
          </a:p>
        </p:txBody>
      </p:sp>
      <p:sp>
        <p:nvSpPr>
          <p:cNvPr id="4" name="Rectangle 3"/>
          <p:cNvSpPr/>
          <p:nvPr/>
        </p:nvSpPr>
        <p:spPr>
          <a:xfrm>
            <a:off x="1601251" y="1238797"/>
            <a:ext cx="1747594" cy="369332"/>
          </a:xfrm>
          <a:prstGeom prst="rect">
            <a:avLst/>
          </a:prstGeom>
        </p:spPr>
        <p:txBody>
          <a:bodyPr wrap="none">
            <a:spAutoFit/>
          </a:bodyPr>
          <a:lstStyle/>
          <a:p>
            <a:r>
              <a:rPr lang="" b="1" i="1" dirty="0">
                <a:solidFill>
                  <a:srgbClr val="FF0000"/>
                </a:solidFill>
                <a:latin typeface="Roboto Light" panose="02000000000000000000"/>
              </a:rPr>
              <a:t>With The Example</a:t>
            </a:r>
            <a:endParaRPr lang="fr-FR" dirty="0"/>
          </a:p>
        </p:txBody>
      </p:sp>
      <mc:AlternateContent xmlns:mc="http://schemas.openxmlformats.org/markup-compatibility/2006" xmlns:a14="http://schemas.microsoft.com/office/drawing/2010/main">
        <mc:Choice Requires="a14">
          <p:sp>
            <p:nvSpPr>
              <p:cNvPr id="5" name="Rectangle 4"/>
              <p:cNvSpPr/>
              <p:nvPr/>
            </p:nvSpPr>
            <p:spPr>
              <a:xfrm>
                <a:off x="1601250" y="2242650"/>
                <a:ext cx="8585939" cy="4146200"/>
              </a:xfrm>
              <a:prstGeom prst="rect">
                <a:avLst/>
              </a:prstGeom>
            </p:spPr>
            <p:txBody>
              <a:bodyPr wrap="square">
                <a:spAutoFit/>
              </a:bodyPr>
              <a:lstStyle/>
              <a:p>
                <a:r>
                  <a:rPr lang="en-US" sz="2400" i="1" dirty="0">
                    <a:latin typeface="Roboto Light" panose="02000000000000000000"/>
                  </a:rPr>
                  <a:t>Find the inverse of the matrix A </a:t>
                </a:r>
                <a14:m>
                  <m:oMath xmlns:m="http://schemas.openxmlformats.org/officeDocument/2006/math">
                    <m:r>
                      <a:rPr lang="en-US" sz="2400" b="1" i="1" smtClean="0">
                        <a:latin typeface="Cambria Math" panose="02040503050406030204" pitchFamily="18" charset="0"/>
                        <a:ea typeface="Cambria Math" panose="02040503050406030204" pitchFamily="18" charset="0"/>
                      </a:rPr>
                      <m:t>=</m:t>
                    </m:r>
                    <m:d>
                      <m:dPr>
                        <m:ctrlPr>
                          <a:rPr lang="en-US" sz="2400" b="1" i="1">
                            <a:latin typeface="Cambria Math" panose="02040503050406030204" pitchFamily="18" charset="0"/>
                            <a:ea typeface="Cambria Math" panose="02040503050406030204" pitchFamily="18" charset="0"/>
                          </a:rPr>
                        </m:ctrlPr>
                      </m:dPr>
                      <m:e>
                        <m:m>
                          <m:mPr>
                            <m:mcs>
                              <m:mc>
                                <m:mcPr>
                                  <m:count m:val="3"/>
                                  <m:mcJc m:val="center"/>
                                </m:mcPr>
                              </m:mc>
                            </m:mcs>
                            <m:ctrlPr>
                              <a:rPr lang="en-US" sz="2400" b="1" i="1">
                                <a:latin typeface="Cambria Math" panose="02040503050406030204" pitchFamily="18" charset="0"/>
                                <a:ea typeface="Cambria Math" panose="02040503050406030204" pitchFamily="18" charset="0"/>
                              </a:rPr>
                            </m:ctrlPr>
                          </m:mPr>
                          <m:mr>
                            <m:e>
                              <m:r>
                                <m:rPr>
                                  <m:brk m:alnAt="7"/>
                                </m:rPr>
                                <a:rPr lang="" sz="2400" b="1" i="1">
                                  <a:latin typeface="Cambria Math" panose="02040503050406030204" pitchFamily="18" charset="0"/>
                                  <a:ea typeface="Cambria Math" panose="02040503050406030204" pitchFamily="18" charset="0"/>
                                </a:rPr>
                                <m:t>𝟒</m:t>
                              </m:r>
                            </m:e>
                            <m:e>
                              <m:r>
                                <a:rPr lang="en-US" sz="2400" b="1" i="1">
                                  <a:latin typeface="Cambria Math" panose="02040503050406030204" pitchFamily="18" charset="0"/>
                                  <a:ea typeface="Cambria Math" panose="02040503050406030204" pitchFamily="18" charset="0"/>
                                </a:rPr>
                                <m:t>−</m:t>
                              </m:r>
                              <m:r>
                                <a:rPr lang="" sz="2400" b="1" i="1">
                                  <a:latin typeface="Cambria Math" panose="02040503050406030204" pitchFamily="18" charset="0"/>
                                  <a:ea typeface="Cambria Math" panose="02040503050406030204" pitchFamily="18" charset="0"/>
                                </a:rPr>
                                <m:t>𝟐</m:t>
                              </m:r>
                            </m:e>
                            <m:e>
                              <m:r>
                                <a:rPr lang="" sz="2400" b="1" i="1">
                                  <a:latin typeface="Cambria Math" panose="02040503050406030204" pitchFamily="18" charset="0"/>
                                  <a:ea typeface="Cambria Math" panose="02040503050406030204" pitchFamily="18" charset="0"/>
                                </a:rPr>
                                <m:t>𝟏</m:t>
                              </m:r>
                            </m:e>
                          </m:mr>
                          <m:mr>
                            <m:e>
                              <m:r>
                                <a:rPr lang="" sz="2400" b="1" i="1">
                                  <a:latin typeface="Cambria Math" panose="02040503050406030204" pitchFamily="18" charset="0"/>
                                  <a:ea typeface="Cambria Math" panose="02040503050406030204" pitchFamily="18" charset="0"/>
                                </a:rPr>
                                <m:t>𝟓</m:t>
                              </m:r>
                            </m:e>
                            <m:e>
                              <m:r>
                                <a:rPr lang="" sz="2400" b="1" i="1">
                                  <a:latin typeface="Cambria Math" panose="02040503050406030204" pitchFamily="18" charset="0"/>
                                  <a:ea typeface="Cambria Math" panose="02040503050406030204" pitchFamily="18" charset="0"/>
                                </a:rPr>
                                <m:t>𝟎</m:t>
                              </m:r>
                            </m:e>
                            <m:e>
                              <m:r>
                                <a:rPr lang="" sz="2400" b="1" i="1">
                                  <a:latin typeface="Cambria Math" panose="02040503050406030204" pitchFamily="18" charset="0"/>
                                  <a:ea typeface="Cambria Math" panose="02040503050406030204" pitchFamily="18" charset="0"/>
                                </a:rPr>
                                <m:t>𝟑</m:t>
                              </m:r>
                            </m:e>
                          </m:mr>
                          <m:mr>
                            <m:e>
                              <m:r>
                                <a:rPr lang="en-US" sz="2400" b="1" i="1">
                                  <a:latin typeface="Cambria Math" panose="02040503050406030204" pitchFamily="18" charset="0"/>
                                  <a:ea typeface="Cambria Math" panose="02040503050406030204" pitchFamily="18" charset="0"/>
                                </a:rPr>
                                <m:t>−</m:t>
                              </m:r>
                              <m:r>
                                <a:rPr lang="" sz="2400" b="1" i="1">
                                  <a:latin typeface="Cambria Math" panose="02040503050406030204" pitchFamily="18" charset="0"/>
                                  <a:ea typeface="Cambria Math" panose="02040503050406030204" pitchFamily="18" charset="0"/>
                                </a:rPr>
                                <m:t>𝟏</m:t>
                              </m:r>
                            </m:e>
                            <m:e>
                              <m:r>
                                <a:rPr lang="" sz="2400" b="1" i="1">
                                  <a:latin typeface="Cambria Math" panose="02040503050406030204" pitchFamily="18" charset="0"/>
                                  <a:ea typeface="Cambria Math" panose="02040503050406030204" pitchFamily="18" charset="0"/>
                                </a:rPr>
                                <m:t>𝟐</m:t>
                              </m:r>
                            </m:e>
                            <m:e>
                              <m:r>
                                <a:rPr lang="" sz="2400" b="1" i="1">
                                  <a:latin typeface="Cambria Math" panose="02040503050406030204" pitchFamily="18" charset="0"/>
                                  <a:ea typeface="Cambria Math" panose="02040503050406030204" pitchFamily="18" charset="0"/>
                                </a:rPr>
                                <m:t>𝟔</m:t>
                              </m:r>
                            </m:e>
                          </m:mr>
                        </m:m>
                      </m:e>
                    </m:d>
                  </m:oMath>
                </a14:m>
                <a:endParaRPr lang="" sz="2400" b="1" i="1" dirty="0">
                  <a:latin typeface="Roboto Light" panose="02000000000000000000"/>
                  <a:ea typeface="Cambria Math" panose="02040503050406030204" pitchFamily="18" charset="0"/>
                </a:endParaRPr>
              </a:p>
              <a:p>
                <a:endParaRPr lang="" sz="2400" i="1" dirty="0">
                  <a:latin typeface="Roboto Light" panose="02000000000000000000"/>
                </a:endParaRPr>
              </a:p>
              <a:p>
                <a:r>
                  <a:rPr lang="en-US" sz="2400" i="1" dirty="0">
                    <a:latin typeface="Roboto Light" panose="02000000000000000000"/>
                  </a:rPr>
                  <a:t>The given matrix is A</a:t>
                </a:r>
                <a:r>
                  <a:rPr lang="" sz="2400" i="1" dirty="0">
                    <a:latin typeface="Roboto Light" panose="02000000000000000000"/>
                  </a:rPr>
                  <a:t> </a:t>
                </a:r>
                <a14:m>
                  <m:oMath xmlns:m="http://schemas.openxmlformats.org/officeDocument/2006/math">
                    <m:r>
                      <a:rPr lang="en-US" sz="2400" b="1" i="1">
                        <a:latin typeface="Cambria Math" panose="02040503050406030204" pitchFamily="18" charset="0"/>
                        <a:ea typeface="Cambria Math" panose="02040503050406030204" pitchFamily="18" charset="0"/>
                      </a:rPr>
                      <m:t>=</m:t>
                    </m:r>
                    <m:d>
                      <m:dPr>
                        <m:ctrlPr>
                          <a:rPr lang="en-US" sz="2400" b="1" i="1">
                            <a:latin typeface="Cambria Math" panose="02040503050406030204" pitchFamily="18" charset="0"/>
                            <a:ea typeface="Cambria Math" panose="02040503050406030204" pitchFamily="18" charset="0"/>
                          </a:rPr>
                        </m:ctrlPr>
                      </m:dPr>
                      <m:e>
                        <m:m>
                          <m:mPr>
                            <m:mcs>
                              <m:mc>
                                <m:mcPr>
                                  <m:count m:val="3"/>
                                  <m:mcJc m:val="center"/>
                                </m:mcPr>
                              </m:mc>
                            </m:mcs>
                            <m:ctrlPr>
                              <a:rPr lang="en-US" sz="2400" b="1" i="1">
                                <a:latin typeface="Cambria Math" panose="02040503050406030204" pitchFamily="18" charset="0"/>
                                <a:ea typeface="Cambria Math" panose="02040503050406030204" pitchFamily="18" charset="0"/>
                              </a:rPr>
                            </m:ctrlPr>
                          </m:mPr>
                          <m:mr>
                            <m:e>
                              <m:r>
                                <m:rPr>
                                  <m:brk m:alnAt="7"/>
                                </m:rPr>
                                <a:rPr lang="" sz="2400" b="1" i="1">
                                  <a:latin typeface="Cambria Math" panose="02040503050406030204" pitchFamily="18" charset="0"/>
                                  <a:ea typeface="Cambria Math" panose="02040503050406030204" pitchFamily="18" charset="0"/>
                                </a:rPr>
                                <m:t>𝟒</m:t>
                              </m:r>
                            </m:e>
                            <m:e>
                              <m:r>
                                <a:rPr lang="en-US" sz="2400" b="1" i="1">
                                  <a:latin typeface="Cambria Math" panose="02040503050406030204" pitchFamily="18" charset="0"/>
                                  <a:ea typeface="Cambria Math" panose="02040503050406030204" pitchFamily="18" charset="0"/>
                                </a:rPr>
                                <m:t>−</m:t>
                              </m:r>
                              <m:r>
                                <a:rPr lang="" sz="2400" b="1" i="1">
                                  <a:latin typeface="Cambria Math" panose="02040503050406030204" pitchFamily="18" charset="0"/>
                                  <a:ea typeface="Cambria Math" panose="02040503050406030204" pitchFamily="18" charset="0"/>
                                </a:rPr>
                                <m:t>𝟐</m:t>
                              </m:r>
                            </m:e>
                            <m:e>
                              <m:r>
                                <a:rPr lang="" sz="2400" b="1" i="1">
                                  <a:latin typeface="Cambria Math" panose="02040503050406030204" pitchFamily="18" charset="0"/>
                                  <a:ea typeface="Cambria Math" panose="02040503050406030204" pitchFamily="18" charset="0"/>
                                </a:rPr>
                                <m:t>𝟏</m:t>
                              </m:r>
                            </m:e>
                          </m:mr>
                          <m:mr>
                            <m:e>
                              <m:r>
                                <a:rPr lang="" sz="2400" b="1" i="1">
                                  <a:latin typeface="Cambria Math" panose="02040503050406030204" pitchFamily="18" charset="0"/>
                                  <a:ea typeface="Cambria Math" panose="02040503050406030204" pitchFamily="18" charset="0"/>
                                </a:rPr>
                                <m:t>𝟓</m:t>
                              </m:r>
                            </m:e>
                            <m:e>
                              <m:r>
                                <a:rPr lang="" sz="2400" b="1" i="1">
                                  <a:latin typeface="Cambria Math" panose="02040503050406030204" pitchFamily="18" charset="0"/>
                                  <a:ea typeface="Cambria Math" panose="02040503050406030204" pitchFamily="18" charset="0"/>
                                </a:rPr>
                                <m:t>𝟎</m:t>
                              </m:r>
                            </m:e>
                            <m:e>
                              <m:r>
                                <a:rPr lang="" sz="2400" b="1" i="1">
                                  <a:latin typeface="Cambria Math" panose="02040503050406030204" pitchFamily="18" charset="0"/>
                                  <a:ea typeface="Cambria Math" panose="02040503050406030204" pitchFamily="18" charset="0"/>
                                </a:rPr>
                                <m:t>𝟑</m:t>
                              </m:r>
                            </m:e>
                          </m:mr>
                          <m:mr>
                            <m:e>
                              <m:r>
                                <a:rPr lang="en-US" sz="2400" b="1" i="1">
                                  <a:latin typeface="Cambria Math" panose="02040503050406030204" pitchFamily="18" charset="0"/>
                                  <a:ea typeface="Cambria Math" panose="02040503050406030204" pitchFamily="18" charset="0"/>
                                </a:rPr>
                                <m:t>−</m:t>
                              </m:r>
                              <m:r>
                                <a:rPr lang="" sz="2400" b="1" i="1">
                                  <a:latin typeface="Cambria Math" panose="02040503050406030204" pitchFamily="18" charset="0"/>
                                  <a:ea typeface="Cambria Math" panose="02040503050406030204" pitchFamily="18" charset="0"/>
                                </a:rPr>
                                <m:t>𝟏</m:t>
                              </m:r>
                            </m:e>
                            <m:e>
                              <m:r>
                                <a:rPr lang="" sz="2400" b="1" i="1">
                                  <a:latin typeface="Cambria Math" panose="02040503050406030204" pitchFamily="18" charset="0"/>
                                  <a:ea typeface="Cambria Math" panose="02040503050406030204" pitchFamily="18" charset="0"/>
                                </a:rPr>
                                <m:t>𝟐</m:t>
                              </m:r>
                            </m:e>
                            <m:e>
                              <m:r>
                                <a:rPr lang="" sz="2400" b="1" i="1">
                                  <a:latin typeface="Cambria Math" panose="02040503050406030204" pitchFamily="18" charset="0"/>
                                  <a:ea typeface="Cambria Math" panose="02040503050406030204" pitchFamily="18" charset="0"/>
                                </a:rPr>
                                <m:t>𝟔</m:t>
                              </m:r>
                            </m:e>
                          </m:mr>
                        </m:m>
                      </m:e>
                    </m:d>
                  </m:oMath>
                </a14:m>
                <a:endParaRPr lang="" sz="2400" i="1" dirty="0">
                  <a:latin typeface="Roboto Light" panose="02000000000000000000"/>
                </a:endParaRPr>
              </a:p>
              <a:p>
                <a:endParaRPr lang="" sz="2400" i="1" dirty="0">
                  <a:latin typeface="Roboto Light" panose="02000000000000000000"/>
                </a:endParaRPr>
              </a:p>
              <a:p>
                <a:r>
                  <a:rPr lang="en-US" sz="2400" i="1" dirty="0">
                    <a:latin typeface="Roboto Light" panose="02000000000000000000"/>
                  </a:rPr>
                  <a:t>Step - 1: Let us find the determinant of the given matrix using </a:t>
                </a:r>
                <a:endParaRPr lang="" sz="2400" i="1" dirty="0">
                  <a:latin typeface="Roboto Light" panose="02000000000000000000"/>
                </a:endParaRPr>
              </a:p>
              <a:p>
                <a:r>
                  <a:rPr lang="en-US" sz="2400" i="1" dirty="0">
                    <a:latin typeface="Roboto Light" panose="02000000000000000000"/>
                  </a:rPr>
                  <a:t>Row - 1 of the above matrix.</a:t>
                </a:r>
                <a:endParaRPr lang="" sz="2400" i="1" dirty="0">
                  <a:latin typeface="Roboto Light" panose="02000000000000000000"/>
                </a:endParaRPr>
              </a:p>
              <a:p>
                <a:pPr/>
                <a14:m>
                  <m:oMathPara xmlns:m="http://schemas.openxmlformats.org/officeDocument/2006/math">
                    <m:oMathParaPr>
                      <m:jc m:val="left"/>
                    </m:oMathParaPr>
                    <m:oMath xmlns:m="http://schemas.openxmlformats.org/officeDocument/2006/math">
                      <m:d>
                        <m:dPr>
                          <m:begChr m:val="|"/>
                          <m:endChr m:val="|"/>
                          <m:ctrlPr>
                            <a:rPr lang="" sz="2400" b="1" i="1" smtClean="0">
                              <a:latin typeface="Cambria Math" panose="02040503050406030204" pitchFamily="18" charset="0"/>
                            </a:rPr>
                          </m:ctrlPr>
                        </m:dPr>
                        <m:e>
                          <m:r>
                            <a:rPr lang="" sz="2400" b="1" i="1" smtClean="0">
                              <a:latin typeface="Cambria Math" panose="02040503050406030204" pitchFamily="18" charset="0"/>
                            </a:rPr>
                            <m:t>𝑨</m:t>
                          </m:r>
                        </m:e>
                      </m:d>
                      <m:r>
                        <a:rPr lang="fr-FR" sz="2400" b="1" i="1" dirty="0">
                          <a:latin typeface="Cambria Math" panose="02040503050406030204" pitchFamily="18" charset="0"/>
                          <a:ea typeface="Cambria Math" panose="02040503050406030204" pitchFamily="18" charset="0"/>
                        </a:rPr>
                        <m:t>=</m:t>
                      </m:r>
                      <m:r>
                        <a:rPr lang="" sz="2400" b="1" i="1" dirty="0" smtClean="0">
                          <a:latin typeface="Cambria Math" panose="02040503050406030204" pitchFamily="18" charset="0"/>
                          <a:ea typeface="Cambria Math" panose="02040503050406030204" pitchFamily="18" charset="0"/>
                        </a:rPr>
                        <m:t>𝟒</m:t>
                      </m:r>
                      <m:d>
                        <m:dPr>
                          <m:begChr m:val="|"/>
                          <m:endChr m:val="|"/>
                          <m:ctrlPr>
                            <a:rPr lang="fr-FR" sz="2400" b="1" i="1">
                              <a:solidFill>
                                <a:srgbClr val="333333"/>
                              </a:solidFill>
                              <a:latin typeface="Cambria Math" panose="02040503050406030204" pitchFamily="18" charset="0"/>
                              <a:ea typeface="Cambria Math" panose="02040503050406030204" pitchFamily="18" charset="0"/>
                            </a:rPr>
                          </m:ctrlPr>
                        </m:dPr>
                        <m:e>
                          <m:m>
                            <m:mPr>
                              <m:mcs>
                                <m:mc>
                                  <m:mcPr>
                                    <m:count m:val="2"/>
                                    <m:mcJc m:val="center"/>
                                  </m:mcPr>
                                </m:mc>
                              </m:mcs>
                              <m:ctrlPr>
                                <a:rPr lang="fr-FR" sz="2400" b="1" i="1">
                                  <a:solidFill>
                                    <a:srgbClr val="333333"/>
                                  </a:solidFill>
                                  <a:latin typeface="Cambria Math" panose="02040503050406030204" pitchFamily="18" charset="0"/>
                                  <a:ea typeface="Cambria Math" panose="02040503050406030204" pitchFamily="18" charset="0"/>
                                </a:rPr>
                              </m:ctrlPr>
                            </m:mPr>
                            <m:mr>
                              <m:e>
                                <m:r>
                                  <m:rPr>
                                    <m:brk m:alnAt="7"/>
                                  </m:rPr>
                                  <a:rPr lang="" sz="2400" b="1" i="1" smtClean="0">
                                    <a:solidFill>
                                      <a:srgbClr val="333333"/>
                                    </a:solidFill>
                                    <a:latin typeface="Cambria Math" panose="02040503050406030204" pitchFamily="18" charset="0"/>
                                    <a:ea typeface="Cambria Math" panose="02040503050406030204" pitchFamily="18" charset="0"/>
                                  </a:rPr>
                                  <m:t>𝟎</m:t>
                                </m:r>
                              </m:e>
                              <m:e>
                                <m:r>
                                  <a:rPr lang="" sz="2400" b="1" i="1" dirty="0" smtClean="0">
                                    <a:latin typeface="Cambria Math" panose="02040503050406030204" pitchFamily="18" charset="0"/>
                                  </a:rPr>
                                  <m:t>𝟑</m:t>
                                </m:r>
                              </m:e>
                            </m:mr>
                            <m:mr>
                              <m:e>
                                <m:r>
                                  <a:rPr lang="" sz="2400" b="1" i="1" dirty="0" smtClean="0">
                                    <a:latin typeface="Cambria Math" panose="02040503050406030204" pitchFamily="18" charset="0"/>
                                  </a:rPr>
                                  <m:t>𝟐</m:t>
                                </m:r>
                              </m:e>
                              <m:e>
                                <m:r>
                                  <a:rPr lang="" sz="2400" b="1" i="1" dirty="0" smtClean="0">
                                    <a:latin typeface="Cambria Math" panose="02040503050406030204" pitchFamily="18" charset="0"/>
                                  </a:rPr>
                                  <m:t>𝟔</m:t>
                                </m:r>
                              </m:e>
                            </m:mr>
                          </m:m>
                        </m:e>
                      </m:d>
                      <m:r>
                        <a:rPr lang="" sz="2400" b="1" i="1" dirty="0" smtClean="0">
                          <a:latin typeface="Cambria Math" panose="02040503050406030204" pitchFamily="18" charset="0"/>
                        </a:rPr>
                        <m:t>−</m:t>
                      </m:r>
                      <m:r>
                        <a:rPr lang="" sz="2400" b="1" i="1" dirty="0">
                          <a:latin typeface="Cambria Math" panose="02040503050406030204" pitchFamily="18" charset="0"/>
                          <a:ea typeface="Cambria Math" panose="02040503050406030204" pitchFamily="18" charset="0"/>
                        </a:rPr>
                        <m:t>(−</m:t>
                      </m:r>
                      <m:r>
                        <a:rPr lang="" sz="2400" b="1" i="1" dirty="0" smtClean="0">
                          <a:latin typeface="Cambria Math" panose="02040503050406030204" pitchFamily="18" charset="0"/>
                          <a:ea typeface="Cambria Math" panose="02040503050406030204" pitchFamily="18" charset="0"/>
                        </a:rPr>
                        <m:t>𝟐</m:t>
                      </m:r>
                      <m:r>
                        <a:rPr lang="" sz="2400" b="1" i="1" dirty="0">
                          <a:latin typeface="Cambria Math" panose="02040503050406030204" pitchFamily="18" charset="0"/>
                          <a:ea typeface="Cambria Math" panose="02040503050406030204" pitchFamily="18" charset="0"/>
                        </a:rPr>
                        <m:t>)</m:t>
                      </m:r>
                      <m:d>
                        <m:dPr>
                          <m:begChr m:val="|"/>
                          <m:endChr m:val="|"/>
                          <m:ctrlPr>
                            <a:rPr lang="fr-FR" sz="2400" b="1" i="1" dirty="0">
                              <a:latin typeface="Cambria Math" panose="02040503050406030204" pitchFamily="18" charset="0"/>
                            </a:rPr>
                          </m:ctrlPr>
                        </m:dPr>
                        <m:e>
                          <m:m>
                            <m:mPr>
                              <m:mcs>
                                <m:mc>
                                  <m:mcPr>
                                    <m:count m:val="2"/>
                                    <m:mcJc m:val="center"/>
                                  </m:mcPr>
                                </m:mc>
                              </m:mcs>
                              <m:ctrlPr>
                                <a:rPr lang="fr-FR" sz="2400" b="1" i="1" dirty="0">
                                  <a:latin typeface="Cambria Math" panose="02040503050406030204" pitchFamily="18" charset="0"/>
                                </a:rPr>
                              </m:ctrlPr>
                            </m:mPr>
                            <m:mr>
                              <m:e>
                                <m:r>
                                  <m:rPr>
                                    <m:brk m:alnAt="7"/>
                                  </m:rPr>
                                  <a:rPr lang="" sz="2400" b="1" i="1" dirty="0" smtClean="0">
                                    <a:latin typeface="Cambria Math" panose="02040503050406030204" pitchFamily="18" charset="0"/>
                                  </a:rPr>
                                  <m:t>𝟓</m:t>
                                </m:r>
                              </m:e>
                              <m:e>
                                <m:r>
                                  <a:rPr lang="" sz="2400" b="1" i="1" dirty="0">
                                    <a:latin typeface="Cambria Math" panose="02040503050406030204" pitchFamily="18" charset="0"/>
                                  </a:rPr>
                                  <m:t>𝟑</m:t>
                                </m:r>
                              </m:e>
                            </m:mr>
                            <m:mr>
                              <m:e>
                                <m:r>
                                  <a:rPr lang="" sz="2400" b="1" i="1" dirty="0" smtClean="0">
                                    <a:latin typeface="Cambria Math" panose="02040503050406030204" pitchFamily="18" charset="0"/>
                                  </a:rPr>
                                  <m:t>−</m:t>
                                </m:r>
                                <m:r>
                                  <a:rPr lang="" sz="2400" b="1" i="1" dirty="0" smtClean="0">
                                    <a:latin typeface="Cambria Math" panose="02040503050406030204" pitchFamily="18" charset="0"/>
                                  </a:rPr>
                                  <m:t>𝟏</m:t>
                                </m:r>
                              </m:e>
                              <m:e>
                                <m:r>
                                  <a:rPr lang="" sz="2400" b="1" i="1" dirty="0" smtClean="0">
                                    <a:latin typeface="Cambria Math" panose="02040503050406030204" pitchFamily="18" charset="0"/>
                                  </a:rPr>
                                  <m:t>𝟔</m:t>
                                </m:r>
                              </m:e>
                            </m:mr>
                          </m:m>
                        </m:e>
                      </m:d>
                      <m:r>
                        <a:rPr lang="fr-FR" sz="2400" b="1" i="1" dirty="0">
                          <a:latin typeface="Cambria Math" panose="02040503050406030204" pitchFamily="18" charset="0"/>
                          <a:ea typeface="Cambria Math" panose="02040503050406030204" pitchFamily="18" charset="0"/>
                        </a:rPr>
                        <m:t>+</m:t>
                      </m:r>
                      <m:r>
                        <a:rPr lang="" sz="2400" b="1" i="1" dirty="0" smtClean="0">
                          <a:latin typeface="Cambria Math" panose="02040503050406030204" pitchFamily="18" charset="0"/>
                          <a:ea typeface="Cambria Math" panose="02040503050406030204" pitchFamily="18" charset="0"/>
                        </a:rPr>
                        <m:t>𝟏</m:t>
                      </m:r>
                      <m:d>
                        <m:dPr>
                          <m:begChr m:val="|"/>
                          <m:endChr m:val="|"/>
                          <m:ctrlPr>
                            <a:rPr lang="fr-FR" sz="2400" b="1" i="1" dirty="0">
                              <a:latin typeface="Cambria Math" panose="02040503050406030204" pitchFamily="18" charset="0"/>
                              <a:ea typeface="Cambria Math" panose="02040503050406030204" pitchFamily="18" charset="0"/>
                            </a:rPr>
                          </m:ctrlPr>
                        </m:dPr>
                        <m:e>
                          <m:m>
                            <m:mPr>
                              <m:mcs>
                                <m:mc>
                                  <m:mcPr>
                                    <m:count m:val="2"/>
                                    <m:mcJc m:val="center"/>
                                  </m:mcPr>
                                </m:mc>
                              </m:mcs>
                              <m:ctrlPr>
                                <a:rPr lang="fr-FR" sz="2400" b="1" i="1" dirty="0">
                                  <a:latin typeface="Cambria Math" panose="02040503050406030204" pitchFamily="18" charset="0"/>
                                  <a:ea typeface="Cambria Math" panose="02040503050406030204" pitchFamily="18" charset="0"/>
                                </a:rPr>
                              </m:ctrlPr>
                            </m:mPr>
                            <m:mr>
                              <m:e>
                                <m:r>
                                  <m:rPr>
                                    <m:brk m:alnAt="7"/>
                                  </m:rPr>
                                  <a:rPr lang="" sz="2400" b="1" i="1" dirty="0" smtClean="0">
                                    <a:latin typeface="Cambria Math" panose="02040503050406030204" pitchFamily="18" charset="0"/>
                                    <a:ea typeface="Cambria Math" panose="02040503050406030204" pitchFamily="18" charset="0"/>
                                  </a:rPr>
                                  <m:t>𝟓</m:t>
                                </m:r>
                              </m:e>
                              <m:e>
                                <m:r>
                                  <a:rPr lang="" sz="2400" b="1" i="1" dirty="0" smtClean="0">
                                    <a:latin typeface="Cambria Math" panose="02040503050406030204" pitchFamily="18" charset="0"/>
                                    <a:ea typeface="Cambria Math" panose="02040503050406030204" pitchFamily="18" charset="0"/>
                                  </a:rPr>
                                  <m:t>𝟎</m:t>
                                </m:r>
                              </m:e>
                            </m:mr>
                            <m:mr>
                              <m:e>
                                <m:r>
                                  <a:rPr lang="" sz="2400" b="1" i="1" dirty="0" smtClean="0">
                                    <a:latin typeface="Cambria Math" panose="02040503050406030204" pitchFamily="18" charset="0"/>
                                    <a:ea typeface="Cambria Math" panose="02040503050406030204" pitchFamily="18" charset="0"/>
                                  </a:rPr>
                                  <m:t>−</m:t>
                                </m:r>
                                <m:r>
                                  <a:rPr lang="" sz="2400" b="1" i="1" dirty="0" smtClean="0">
                                    <a:latin typeface="Cambria Math" panose="02040503050406030204" pitchFamily="18" charset="0"/>
                                    <a:ea typeface="Cambria Math" panose="02040503050406030204" pitchFamily="18" charset="0"/>
                                  </a:rPr>
                                  <m:t>𝟏</m:t>
                                </m:r>
                              </m:e>
                              <m:e>
                                <m:r>
                                  <a:rPr lang="" sz="2400" b="1" i="1" dirty="0" smtClean="0">
                                    <a:latin typeface="Cambria Math" panose="02040503050406030204" pitchFamily="18" charset="0"/>
                                    <a:ea typeface="Cambria Math" panose="02040503050406030204" pitchFamily="18" charset="0"/>
                                  </a:rPr>
                                  <m:t>𝟐</m:t>
                                </m:r>
                              </m:e>
                            </m:mr>
                          </m:m>
                        </m:e>
                      </m:d>
                    </m:oMath>
                  </m:oMathPara>
                </a14:m>
                <a:endParaRPr lang="" sz="2400" b="1" i="1" dirty="0">
                  <a:latin typeface="Roboto Light" panose="02000000000000000000"/>
                </a:endParaRPr>
              </a:p>
            </p:txBody>
          </p:sp>
        </mc:Choice>
        <mc:Fallback xmlns="">
          <p:sp>
            <p:nvSpPr>
              <p:cNvPr id="5" name="Rectangle 4"/>
              <p:cNvSpPr>
                <a:spLocks noRot="1" noChangeAspect="1" noMove="1" noResize="1" noEditPoints="1" noAdjustHandles="1" noChangeArrowheads="1" noChangeShapeType="1" noTextEdit="1"/>
              </p:cNvSpPr>
              <p:nvPr/>
            </p:nvSpPr>
            <p:spPr>
              <a:xfrm>
                <a:off x="1601250" y="2242650"/>
                <a:ext cx="8585939" cy="4146200"/>
              </a:xfrm>
              <a:prstGeom prst="rect">
                <a:avLst/>
              </a:prstGeom>
              <a:blipFill rotWithShape="0">
                <a:blip r:embed="rId2"/>
                <a:stretch>
                  <a:fillRect l="-1136"/>
                </a:stretch>
              </a:blipFill>
            </p:spPr>
            <p:txBody>
              <a:bodyPr/>
              <a:lstStyle/>
              <a:p>
                <a:r>
                  <a:rPr lang="fr-FR">
                    <a:noFill/>
                  </a:rPr>
                  <a:t> </a:t>
                </a:r>
              </a:p>
            </p:txBody>
          </p:sp>
        </mc:Fallback>
      </mc:AlternateContent>
    </p:spTree>
    <p:extLst>
      <p:ext uri="{BB962C8B-B14F-4D97-AF65-F5344CB8AC3E}">
        <p14:creationId xmlns:p14="http://schemas.microsoft.com/office/powerpoint/2010/main" val="3242392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88372" y="585473"/>
            <a:ext cx="8911687" cy="1280890"/>
          </a:xfrm>
        </p:spPr>
        <p:txBody>
          <a:bodyPr/>
          <a:lstStyle/>
          <a:p>
            <a:r>
              <a:rPr lang="" b="1" i="1" dirty="0">
                <a:latin typeface="Roboto Condensed Light"/>
                <a:ea typeface="Roboto" panose="02000000000000000000" pitchFamily="2" charset="0"/>
              </a:rPr>
              <a:t>HOW IT WORKS</a:t>
            </a:r>
            <a:endParaRPr lang="fr-FR" dirty="0"/>
          </a:p>
        </p:txBody>
      </p:sp>
      <p:sp>
        <p:nvSpPr>
          <p:cNvPr id="3" name="Rectangle 2"/>
          <p:cNvSpPr/>
          <p:nvPr/>
        </p:nvSpPr>
        <p:spPr>
          <a:xfrm>
            <a:off x="517542" y="591397"/>
            <a:ext cx="441146" cy="646331"/>
          </a:xfrm>
          <a:prstGeom prst="rect">
            <a:avLst/>
          </a:prstGeom>
        </p:spPr>
        <p:txBody>
          <a:bodyPr wrap="none">
            <a:spAutoFit/>
          </a:bodyPr>
          <a:lstStyle/>
          <a:p>
            <a:r>
              <a:rPr lang="" sz="3600" b="1" i="1" dirty="0">
                <a:solidFill>
                  <a:schemeClr val="bg1"/>
                </a:solidFill>
                <a:latin typeface="Roboto Condensed Light" panose="020B0604020202020204"/>
              </a:rPr>
              <a:t>5</a:t>
            </a:r>
            <a:endParaRPr lang="fr-FR" sz="3600" dirty="0"/>
          </a:p>
        </p:txBody>
      </p:sp>
      <p:sp>
        <p:nvSpPr>
          <p:cNvPr id="4" name="Rectangle 3"/>
          <p:cNvSpPr/>
          <p:nvPr/>
        </p:nvSpPr>
        <p:spPr>
          <a:xfrm>
            <a:off x="1588372" y="1237728"/>
            <a:ext cx="1747594" cy="369332"/>
          </a:xfrm>
          <a:prstGeom prst="rect">
            <a:avLst/>
          </a:prstGeom>
        </p:spPr>
        <p:txBody>
          <a:bodyPr wrap="none">
            <a:spAutoFit/>
          </a:bodyPr>
          <a:lstStyle/>
          <a:p>
            <a:r>
              <a:rPr lang="" b="1" i="1" dirty="0">
                <a:solidFill>
                  <a:srgbClr val="FF0000"/>
                </a:solidFill>
                <a:latin typeface="Roboto Light" panose="02000000000000000000"/>
              </a:rPr>
              <a:t>With The Example</a:t>
            </a:r>
            <a:endParaRPr lang="fr-FR" dirty="0"/>
          </a:p>
        </p:txBody>
      </p:sp>
      <mc:AlternateContent xmlns:mc="http://schemas.openxmlformats.org/markup-compatibility/2006" xmlns:a14="http://schemas.microsoft.com/office/drawing/2010/main">
        <mc:Choice Requires="a14">
          <p:sp>
            <p:nvSpPr>
              <p:cNvPr id="7" name="Rectangle 6"/>
              <p:cNvSpPr/>
              <p:nvPr/>
            </p:nvSpPr>
            <p:spPr>
              <a:xfrm>
                <a:off x="1588372" y="2145131"/>
                <a:ext cx="10182919" cy="555062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 sz="2400" b="1" i="1" smtClean="0">
                              <a:latin typeface="Cambria Math" panose="02040503050406030204" pitchFamily="18" charset="0"/>
                              <a:ea typeface="Cambria Math" panose="02040503050406030204" pitchFamily="18" charset="0"/>
                            </a:rPr>
                          </m:ctrlPr>
                        </m:dPr>
                        <m:e>
                          <m:r>
                            <a:rPr lang="" sz="2400" b="1" i="0">
                              <a:latin typeface="Cambria Math" panose="02040503050406030204" pitchFamily="18" charset="0"/>
                              <a:ea typeface="Cambria Math" panose="02040503050406030204" pitchFamily="18" charset="0"/>
                            </a:rPr>
                            <m:t>𝐀</m:t>
                          </m:r>
                        </m:e>
                      </m:d>
                      <m:r>
                        <a:rPr lang="fr-FR" sz="2400" b="1" i="0" dirty="0">
                          <a:latin typeface="Cambria Math" panose="02040503050406030204" pitchFamily="18" charset="0"/>
                          <a:ea typeface="Cambria Math" panose="02040503050406030204" pitchFamily="18" charset="0"/>
                        </a:rPr>
                        <m:t>=</m:t>
                      </m:r>
                      <m:r>
                        <m:rPr>
                          <m:nor/>
                        </m:rPr>
                        <a:rPr lang="fr-FR" sz="2400" b="1">
                          <a:latin typeface="Cambria Math" panose="02040503050406030204" pitchFamily="18" charset="0"/>
                          <a:ea typeface="Cambria Math" panose="02040503050406030204" pitchFamily="18" charset="0"/>
                        </a:rPr>
                        <m:t>4(0 </m:t>
                      </m:r>
                      <m:r>
                        <a:rPr lang="fr-FR" sz="2400" b="1" i="0" smtClean="0">
                          <a:latin typeface="Cambria Math" panose="02040503050406030204" pitchFamily="18" charset="0"/>
                          <a:ea typeface="Cambria Math" panose="02040503050406030204" pitchFamily="18" charset="0"/>
                        </a:rPr>
                        <m:t>×</m:t>
                      </m:r>
                      <m:r>
                        <m:rPr>
                          <m:nor/>
                        </m:rPr>
                        <a:rPr lang="fr-FR" sz="2400" b="1">
                          <a:latin typeface="Cambria Math" panose="02040503050406030204" pitchFamily="18" charset="0"/>
                          <a:ea typeface="Cambria Math" panose="02040503050406030204" pitchFamily="18" charset="0"/>
                        </a:rPr>
                        <m:t> 6</m:t>
                      </m:r>
                      <m:r>
                        <a:rPr lang="fr-FR" sz="2400" b="1" i="0">
                          <a:latin typeface="Cambria Math" panose="02040503050406030204" pitchFamily="18" charset="0"/>
                          <a:ea typeface="Cambria Math" panose="02040503050406030204" pitchFamily="18" charset="0"/>
                        </a:rPr>
                        <m:t>−</m:t>
                      </m:r>
                      <m:r>
                        <m:rPr>
                          <m:nor/>
                        </m:rPr>
                        <a:rPr lang="fr-FR" sz="2400" b="1">
                          <a:latin typeface="Cambria Math" panose="02040503050406030204" pitchFamily="18" charset="0"/>
                          <a:ea typeface="Cambria Math" panose="02040503050406030204" pitchFamily="18" charset="0"/>
                        </a:rPr>
                        <m:t>3 </m:t>
                      </m:r>
                      <m:r>
                        <a:rPr lang="fr-FR" sz="2400" b="1" i="0" smtClean="0">
                          <a:latin typeface="Cambria Math" panose="02040503050406030204" pitchFamily="18" charset="0"/>
                          <a:ea typeface="Cambria Math" panose="02040503050406030204" pitchFamily="18" charset="0"/>
                        </a:rPr>
                        <m:t>×</m:t>
                      </m:r>
                      <m:r>
                        <m:rPr>
                          <m:nor/>
                        </m:rPr>
                        <a:rPr lang="fr-FR" sz="2400" b="1">
                          <a:latin typeface="Cambria Math" panose="02040503050406030204" pitchFamily="18" charset="0"/>
                          <a:ea typeface="Cambria Math" panose="02040503050406030204" pitchFamily="18" charset="0"/>
                        </a:rPr>
                        <m:t> 2</m:t>
                      </m:r>
                      <m:r>
                        <m:rPr>
                          <m:nor/>
                        </m:rPr>
                        <a:rPr lang="fr-FR" sz="2400" b="1" smtClean="0">
                          <a:latin typeface="Cambria Math" panose="02040503050406030204" pitchFamily="18" charset="0"/>
                          <a:ea typeface="Cambria Math" panose="02040503050406030204" pitchFamily="18" charset="0"/>
                        </a:rPr>
                        <m:t>)</m:t>
                      </m:r>
                      <m:r>
                        <a:rPr lang="fr-FR" sz="2400" b="1" i="0" dirty="0">
                          <a:latin typeface="Cambria Math" panose="02040503050406030204" pitchFamily="18" charset="0"/>
                          <a:ea typeface="Cambria Math" panose="02040503050406030204" pitchFamily="18" charset="0"/>
                        </a:rPr>
                        <m:t>+</m:t>
                      </m:r>
                      <m:r>
                        <m:rPr>
                          <m:nor/>
                        </m:rPr>
                        <a:rPr lang="fr-FR" sz="2400" b="1">
                          <a:latin typeface="Cambria Math" panose="02040503050406030204" pitchFamily="18" charset="0"/>
                          <a:ea typeface="Cambria Math" panose="02040503050406030204" pitchFamily="18" charset="0"/>
                        </a:rPr>
                        <m:t>2(5 </m:t>
                      </m:r>
                      <m:r>
                        <a:rPr lang="fr-FR" sz="2400" b="1" i="0" smtClean="0">
                          <a:latin typeface="Cambria Math" panose="02040503050406030204" pitchFamily="18" charset="0"/>
                          <a:ea typeface="Cambria Math" panose="02040503050406030204" pitchFamily="18" charset="0"/>
                        </a:rPr>
                        <m:t>×</m:t>
                      </m:r>
                      <m:r>
                        <m:rPr>
                          <m:nor/>
                        </m:rPr>
                        <a:rPr lang="fr-FR" sz="2400" b="1">
                          <a:latin typeface="Cambria Math" panose="02040503050406030204" pitchFamily="18" charset="0"/>
                          <a:ea typeface="Cambria Math" panose="02040503050406030204" pitchFamily="18" charset="0"/>
                        </a:rPr>
                        <m:t> 6</m:t>
                      </m:r>
                      <m:r>
                        <a:rPr lang="fr-FR" sz="2400" b="1" i="0">
                          <a:latin typeface="Cambria Math" panose="02040503050406030204" pitchFamily="18" charset="0"/>
                          <a:ea typeface="Cambria Math" panose="02040503050406030204" pitchFamily="18" charset="0"/>
                        </a:rPr>
                        <m:t>−</m:t>
                      </m:r>
                      <m:r>
                        <m:rPr>
                          <m:nor/>
                        </m:rPr>
                        <a:rPr lang="fr-FR" sz="2400" b="1">
                          <a:latin typeface="Cambria Math" panose="02040503050406030204" pitchFamily="18" charset="0"/>
                          <a:ea typeface="Cambria Math" panose="02040503050406030204" pitchFamily="18" charset="0"/>
                        </a:rPr>
                        <m:t>(</m:t>
                      </m:r>
                      <m:r>
                        <a:rPr lang="fr-FR" sz="2400" b="1" i="0">
                          <a:latin typeface="Cambria Math" panose="02040503050406030204" pitchFamily="18" charset="0"/>
                          <a:ea typeface="Cambria Math" panose="02040503050406030204" pitchFamily="18" charset="0"/>
                        </a:rPr>
                        <m:t>−</m:t>
                      </m:r>
                      <m:r>
                        <m:rPr>
                          <m:nor/>
                        </m:rPr>
                        <a:rPr lang="fr-FR" sz="2400" b="1">
                          <a:latin typeface="Cambria Math" panose="02040503050406030204" pitchFamily="18" charset="0"/>
                          <a:ea typeface="Cambria Math" panose="02040503050406030204" pitchFamily="18" charset="0"/>
                        </a:rPr>
                        <m:t>1) </m:t>
                      </m:r>
                      <m:r>
                        <a:rPr lang="fr-FR" sz="2400" b="1" i="0" smtClean="0">
                          <a:latin typeface="Cambria Math" panose="02040503050406030204" pitchFamily="18" charset="0"/>
                          <a:ea typeface="Cambria Math" panose="02040503050406030204" pitchFamily="18" charset="0"/>
                        </a:rPr>
                        <m:t>×</m:t>
                      </m:r>
                      <m:r>
                        <m:rPr>
                          <m:nor/>
                        </m:rPr>
                        <a:rPr lang="fr-FR" sz="2400" b="1">
                          <a:latin typeface="Cambria Math" panose="02040503050406030204" pitchFamily="18" charset="0"/>
                          <a:ea typeface="Cambria Math" panose="02040503050406030204" pitchFamily="18" charset="0"/>
                        </a:rPr>
                        <m:t> 3)</m:t>
                      </m:r>
                      <m:r>
                        <a:rPr lang="fr-FR" sz="2400" b="1" i="0" dirty="0">
                          <a:latin typeface="Cambria Math" panose="02040503050406030204" pitchFamily="18" charset="0"/>
                          <a:ea typeface="Cambria Math" panose="02040503050406030204" pitchFamily="18" charset="0"/>
                        </a:rPr>
                        <m:t>+</m:t>
                      </m:r>
                      <m:r>
                        <m:rPr>
                          <m:nor/>
                        </m:rPr>
                        <a:rPr lang="fr-FR" sz="2400" b="1">
                          <a:latin typeface="Cambria Math" panose="02040503050406030204" pitchFamily="18" charset="0"/>
                          <a:ea typeface="Cambria Math" panose="02040503050406030204" pitchFamily="18" charset="0"/>
                        </a:rPr>
                        <m:t>1(5 </m:t>
                      </m:r>
                      <m:r>
                        <a:rPr lang="fr-FR" sz="2400" b="1" i="0" smtClean="0">
                          <a:latin typeface="Cambria Math" panose="02040503050406030204" pitchFamily="18" charset="0"/>
                          <a:ea typeface="Cambria Math" panose="02040503050406030204" pitchFamily="18" charset="0"/>
                        </a:rPr>
                        <m:t>×</m:t>
                      </m:r>
                      <m:r>
                        <m:rPr>
                          <m:nor/>
                        </m:rPr>
                        <a:rPr lang="fr-FR" sz="2400" b="1">
                          <a:latin typeface="Cambria Math" panose="02040503050406030204" pitchFamily="18" charset="0"/>
                          <a:ea typeface="Cambria Math" panose="02040503050406030204" pitchFamily="18" charset="0"/>
                        </a:rPr>
                        <m:t> 2</m:t>
                      </m:r>
                      <m:r>
                        <a:rPr lang="fr-FR" sz="2400" b="1" i="0">
                          <a:latin typeface="Cambria Math" panose="02040503050406030204" pitchFamily="18" charset="0"/>
                          <a:ea typeface="Cambria Math" panose="02040503050406030204" pitchFamily="18" charset="0"/>
                        </a:rPr>
                        <m:t>−</m:t>
                      </m:r>
                      <m:r>
                        <m:rPr>
                          <m:nor/>
                        </m:rPr>
                        <a:rPr lang="fr-FR" sz="2400" b="1">
                          <a:latin typeface="Cambria Math" panose="02040503050406030204" pitchFamily="18" charset="0"/>
                          <a:ea typeface="Cambria Math" panose="02040503050406030204" pitchFamily="18" charset="0"/>
                        </a:rPr>
                        <m:t>0 </m:t>
                      </m:r>
                      <m:r>
                        <a:rPr lang="fr-FR" sz="2400" b="1" i="0" smtClean="0">
                          <a:latin typeface="Cambria Math" panose="02040503050406030204" pitchFamily="18" charset="0"/>
                          <a:ea typeface="Cambria Math" panose="02040503050406030204" pitchFamily="18" charset="0"/>
                        </a:rPr>
                        <m:t>×</m:t>
                      </m:r>
                      <m:r>
                        <m:rPr>
                          <m:nor/>
                        </m:rPr>
                        <a:rPr lang="fr-FR" sz="2400" b="1">
                          <a:latin typeface="Cambria Math" panose="02040503050406030204" pitchFamily="18" charset="0"/>
                          <a:ea typeface="Cambria Math" panose="02040503050406030204" pitchFamily="18" charset="0"/>
                        </a:rPr>
                        <m:t> (−1))</m:t>
                      </m:r>
                    </m:oMath>
                  </m:oMathPara>
                </a14:m>
                <a:endParaRPr lang="" sz="2400" b="1" dirty="0">
                  <a:latin typeface="Cambria Math" panose="02040503050406030204" pitchFamily="18" charset="0"/>
                  <a:ea typeface="Cambria Math" panose="02040503050406030204" pitchFamily="18" charset="0"/>
                </a:endParaRPr>
              </a:p>
              <a:p>
                <a:r>
                  <a:rPr lang="" sz="2400" b="1" dirty="0">
                    <a:latin typeface="Cambria Math" panose="02040503050406030204" pitchFamily="18" charset="0"/>
                    <a:ea typeface="Cambria Math" panose="02040503050406030204" pitchFamily="18" charset="0"/>
                  </a:rPr>
                  <a:t>       </a:t>
                </a:r>
                <a14:m>
                  <m:oMath xmlns:m="http://schemas.openxmlformats.org/officeDocument/2006/math">
                    <m:r>
                      <a:rPr lang="fr-FR" sz="2400" b="1" i="0" dirty="0">
                        <a:latin typeface="Cambria Math" panose="02040503050406030204" pitchFamily="18" charset="0"/>
                        <a:ea typeface="Cambria Math" panose="02040503050406030204" pitchFamily="18" charset="0"/>
                      </a:rPr>
                      <m:t>=</m:t>
                    </m:r>
                  </m:oMath>
                </a14:m>
                <a:r>
                  <a:rPr lang="" sz="2400" b="1" dirty="0">
                    <a:latin typeface="Cambria Math" panose="02040503050406030204" pitchFamily="18" charset="0"/>
                    <a:ea typeface="Cambria Math" panose="02040503050406030204" pitchFamily="18" charset="0"/>
                  </a:rPr>
                  <a:t> 4</a:t>
                </a:r>
                <a:r>
                  <a:rPr lang="fr-FR" sz="2400" b="1" dirty="0">
                    <a:latin typeface="Cambria Math" panose="02040503050406030204" pitchFamily="18" charset="0"/>
                    <a:ea typeface="Cambria Math" panose="02040503050406030204" pitchFamily="18" charset="0"/>
                  </a:rPr>
                  <a:t>(0 </a:t>
                </a:r>
                <a14:m>
                  <m:oMath xmlns:m="http://schemas.openxmlformats.org/officeDocument/2006/math">
                    <m:r>
                      <a:rPr lang="fr-FR" sz="2400" b="1" i="0">
                        <a:latin typeface="Cambria Math" panose="02040503050406030204" pitchFamily="18" charset="0"/>
                        <a:ea typeface="Cambria Math" panose="02040503050406030204" pitchFamily="18" charset="0"/>
                      </a:rPr>
                      <m:t>− </m:t>
                    </m:r>
                  </m:oMath>
                </a14:m>
                <a:r>
                  <a:rPr lang="fr-FR" sz="2400" b="1" dirty="0">
                    <a:latin typeface="Cambria Math" panose="02040503050406030204" pitchFamily="18" charset="0"/>
                    <a:ea typeface="Cambria Math" panose="02040503050406030204" pitchFamily="18" charset="0"/>
                  </a:rPr>
                  <a:t>6) </a:t>
                </a:r>
                <a14:m>
                  <m:oMath xmlns:m="http://schemas.openxmlformats.org/officeDocument/2006/math">
                    <m:r>
                      <a:rPr lang="fr-FR" sz="2400" b="1" i="0" dirty="0">
                        <a:latin typeface="Cambria Math" panose="02040503050406030204" pitchFamily="18" charset="0"/>
                        <a:ea typeface="Cambria Math" panose="02040503050406030204" pitchFamily="18" charset="0"/>
                      </a:rPr>
                      <m:t>+</m:t>
                    </m:r>
                  </m:oMath>
                </a14:m>
                <a:r>
                  <a:rPr lang="fr-FR" sz="2400" b="1" dirty="0">
                    <a:latin typeface="Cambria Math" panose="02040503050406030204" pitchFamily="18" charset="0"/>
                    <a:ea typeface="Cambria Math" panose="02040503050406030204" pitchFamily="18" charset="0"/>
                  </a:rPr>
                  <a:t> 2(30 + 3) </a:t>
                </a:r>
                <a14:m>
                  <m:oMath xmlns:m="http://schemas.openxmlformats.org/officeDocument/2006/math">
                    <m:r>
                      <a:rPr lang="fr-FR" sz="2400" b="1" i="0" dirty="0">
                        <a:latin typeface="Cambria Math" panose="02040503050406030204" pitchFamily="18" charset="0"/>
                        <a:ea typeface="Cambria Math" panose="02040503050406030204" pitchFamily="18" charset="0"/>
                      </a:rPr>
                      <m:t>+</m:t>
                    </m:r>
                  </m:oMath>
                </a14:m>
                <a:r>
                  <a:rPr lang="fr-FR" sz="2400" b="1" dirty="0">
                    <a:latin typeface="Cambria Math" panose="02040503050406030204" pitchFamily="18" charset="0"/>
                    <a:ea typeface="Cambria Math" panose="02040503050406030204" pitchFamily="18" charset="0"/>
                  </a:rPr>
                  <a:t> 1(10 </a:t>
                </a:r>
                <a14:m>
                  <m:oMath xmlns:m="http://schemas.openxmlformats.org/officeDocument/2006/math">
                    <m:r>
                      <a:rPr lang="fr-FR" sz="2400" b="1" i="0">
                        <a:latin typeface="Cambria Math" panose="02040503050406030204" pitchFamily="18" charset="0"/>
                        <a:ea typeface="Cambria Math" panose="02040503050406030204" pitchFamily="18" charset="0"/>
                      </a:rPr>
                      <m:t>−</m:t>
                    </m:r>
                  </m:oMath>
                </a14:m>
                <a:r>
                  <a:rPr lang="fr-FR" sz="2400" b="1" dirty="0">
                    <a:latin typeface="Cambria Math" panose="02040503050406030204" pitchFamily="18" charset="0"/>
                    <a:ea typeface="Cambria Math" panose="02040503050406030204" pitchFamily="18" charset="0"/>
                  </a:rPr>
                  <a:t> 0)</a:t>
                </a:r>
                <a:endParaRPr lang="" sz="2400" b="1" dirty="0">
                  <a:latin typeface="Cambria Math" panose="02040503050406030204" pitchFamily="18" charset="0"/>
                  <a:ea typeface="Cambria Math" panose="02040503050406030204" pitchFamily="18" charset="0"/>
                </a:endParaRPr>
              </a:p>
              <a:p>
                <a:r>
                  <a:rPr lang="" sz="2400" b="1" dirty="0">
                    <a:latin typeface="Cambria Math" panose="02040503050406030204" pitchFamily="18" charset="0"/>
                    <a:ea typeface="Cambria Math" panose="02040503050406030204" pitchFamily="18" charset="0"/>
                  </a:rPr>
                  <a:t>       </a:t>
                </a:r>
                <a14:m>
                  <m:oMath xmlns:m="http://schemas.openxmlformats.org/officeDocument/2006/math">
                    <m:r>
                      <a:rPr lang="fr-FR" sz="2400" b="1" i="0" dirty="0">
                        <a:latin typeface="Cambria Math" panose="02040503050406030204" pitchFamily="18" charset="0"/>
                        <a:ea typeface="Cambria Math" panose="02040503050406030204" pitchFamily="18" charset="0"/>
                      </a:rPr>
                      <m:t>=</m:t>
                    </m:r>
                  </m:oMath>
                </a14:m>
                <a:r>
                  <a:rPr lang="fr-FR" sz="2400" b="1" dirty="0">
                    <a:latin typeface="Cambria Math" panose="02040503050406030204" pitchFamily="18" charset="0"/>
                    <a:ea typeface="Cambria Math" panose="02040503050406030204" pitchFamily="18" charset="0"/>
                  </a:rPr>
                  <a:t> </a:t>
                </a:r>
                <a14:m>
                  <m:oMath xmlns:m="http://schemas.openxmlformats.org/officeDocument/2006/math">
                    <m:r>
                      <a:rPr lang="fr-FR" sz="2400" b="1" i="0">
                        <a:latin typeface="Cambria Math" panose="02040503050406030204" pitchFamily="18" charset="0"/>
                        <a:ea typeface="Cambria Math" panose="02040503050406030204" pitchFamily="18" charset="0"/>
                      </a:rPr>
                      <m:t>−</m:t>
                    </m:r>
                    <m:r>
                      <a:rPr lang="" sz="2400" b="1" i="0" smtClean="0">
                        <a:latin typeface="Cambria Math" panose="02040503050406030204" pitchFamily="18" charset="0"/>
                        <a:ea typeface="Cambria Math" panose="02040503050406030204" pitchFamily="18" charset="0"/>
                      </a:rPr>
                      <m:t>𝟐𝟒</m:t>
                    </m:r>
                    <m:r>
                      <a:rPr lang="fr-FR" sz="2400" b="1" i="0" dirty="0">
                        <a:latin typeface="Cambria Math" panose="02040503050406030204" pitchFamily="18" charset="0"/>
                        <a:ea typeface="Cambria Math" panose="02040503050406030204" pitchFamily="18" charset="0"/>
                      </a:rPr>
                      <m:t>+</m:t>
                    </m:r>
                  </m:oMath>
                </a14:m>
                <a:r>
                  <a:rPr lang="fr-FR" sz="2400" b="1" dirty="0">
                    <a:latin typeface="Cambria Math" panose="02040503050406030204" pitchFamily="18" charset="0"/>
                    <a:ea typeface="Cambria Math" panose="02040503050406030204" pitchFamily="18" charset="0"/>
                  </a:rPr>
                  <a:t> </a:t>
                </a:r>
                <a:r>
                  <a:rPr lang="" sz="2400" b="1" dirty="0">
                    <a:latin typeface="Cambria Math" panose="02040503050406030204" pitchFamily="18" charset="0"/>
                    <a:ea typeface="Cambria Math" panose="02040503050406030204" pitchFamily="18" charset="0"/>
                  </a:rPr>
                  <a:t>66  </a:t>
                </a:r>
                <a14:m>
                  <m:oMath xmlns:m="http://schemas.openxmlformats.org/officeDocument/2006/math">
                    <m:r>
                      <a:rPr lang="fr-FR" sz="2400" b="1" i="0" dirty="0">
                        <a:latin typeface="Cambria Math" panose="02040503050406030204" pitchFamily="18" charset="0"/>
                        <a:ea typeface="Cambria Math" panose="02040503050406030204" pitchFamily="18" charset="0"/>
                      </a:rPr>
                      <m:t>+</m:t>
                    </m:r>
                  </m:oMath>
                </a14:m>
                <a:r>
                  <a:rPr lang="fr-FR" sz="2400" b="1" dirty="0">
                    <a:latin typeface="Cambria Math" panose="02040503050406030204" pitchFamily="18" charset="0"/>
                    <a:ea typeface="Cambria Math" panose="02040503050406030204" pitchFamily="18" charset="0"/>
                  </a:rPr>
                  <a:t> </a:t>
                </a:r>
                <a:r>
                  <a:rPr lang="" sz="2400" b="1" dirty="0">
                    <a:latin typeface="Cambria Math" panose="02040503050406030204" pitchFamily="18" charset="0"/>
                    <a:ea typeface="Cambria Math" panose="02040503050406030204" pitchFamily="18" charset="0"/>
                  </a:rPr>
                  <a:t>10</a:t>
                </a:r>
              </a:p>
              <a:p>
                <a:pPr/>
                <a14:m>
                  <m:oMathPara xmlns:m="http://schemas.openxmlformats.org/officeDocument/2006/math">
                    <m:oMathParaPr>
                      <m:jc m:val="left"/>
                    </m:oMathParaPr>
                    <m:oMath xmlns:m="http://schemas.openxmlformats.org/officeDocument/2006/math">
                      <m:d>
                        <m:dPr>
                          <m:begChr m:val="|"/>
                          <m:endChr m:val="|"/>
                          <m:ctrlPr>
                            <a:rPr lang="fr-FR" sz="2400" b="1" i="1" smtClean="0">
                              <a:latin typeface="Cambria Math" panose="02040503050406030204" pitchFamily="18" charset="0"/>
                              <a:ea typeface="Cambria Math" panose="02040503050406030204" pitchFamily="18" charset="0"/>
                            </a:rPr>
                          </m:ctrlPr>
                        </m:dPr>
                        <m:e>
                          <m:r>
                            <a:rPr lang="" sz="2400" b="1" i="0" smtClean="0">
                              <a:latin typeface="Cambria Math" panose="02040503050406030204" pitchFamily="18" charset="0"/>
                              <a:ea typeface="Cambria Math" panose="02040503050406030204" pitchFamily="18" charset="0"/>
                            </a:rPr>
                            <m:t>𝐀</m:t>
                          </m:r>
                        </m:e>
                      </m:d>
                      <m:r>
                        <a:rPr lang="fr-FR" sz="2400" b="1" i="0" smtClean="0">
                          <a:latin typeface="Cambria Math" panose="02040503050406030204" pitchFamily="18" charset="0"/>
                          <a:ea typeface="Cambria Math" panose="02040503050406030204" pitchFamily="18" charset="0"/>
                        </a:rPr>
                        <m:t>=</m:t>
                      </m:r>
                      <m:r>
                        <a:rPr lang="" sz="2400" b="1" i="0" smtClean="0">
                          <a:latin typeface="Cambria Math" panose="02040503050406030204" pitchFamily="18" charset="0"/>
                          <a:ea typeface="Cambria Math" panose="02040503050406030204" pitchFamily="18" charset="0"/>
                        </a:rPr>
                        <m:t>𝟓𝟐</m:t>
                      </m:r>
                    </m:oMath>
                  </m:oMathPara>
                </a14:m>
                <a:endParaRPr lang="" sz="2400" b="1" dirty="0">
                  <a:latin typeface="Cambria Math" panose="02040503050406030204" pitchFamily="18" charset="0"/>
                  <a:ea typeface="Cambria Math" panose="02040503050406030204" pitchFamily="18" charset="0"/>
                </a:endParaRPr>
              </a:p>
              <a:p>
                <a:r>
                  <a:rPr lang="en-US" sz="2400" i="1" dirty="0">
                    <a:latin typeface="Roboto Light" panose="02000000000000000000"/>
                    <a:ea typeface="Cambria Math" panose="02040503050406030204" pitchFamily="18" charset="0"/>
                  </a:rPr>
                  <a:t>Now, we will determine the adjoint of the matrix A by calculating the cofactors of each element and then taking the transpose of the cofactor matrix.</a:t>
                </a:r>
                <a:endParaRPr lang="" sz="2400" i="1" dirty="0">
                  <a:latin typeface="Roboto Light" panose="02000000000000000000"/>
                  <a:ea typeface="Cambria Math" panose="02040503050406030204" pitchFamily="18" charset="0"/>
                </a:endParaRPr>
              </a:p>
              <a:p>
                <a:endParaRPr lang="" sz="2400" i="1" dirty="0">
                  <a:latin typeface="Roboto Light" panose="02000000000000000000"/>
                  <a:ea typeface="Cambria Math" panose="02040503050406030204" pitchFamily="18" charset="0"/>
                </a:endParaRPr>
              </a:p>
              <a:p>
                <a14:m>
                  <m:oMath xmlns:m="http://schemas.openxmlformats.org/officeDocument/2006/math">
                    <m:r>
                      <a:rPr lang="fr-FR" sz="2400" b="1" i="1">
                        <a:latin typeface="Cambria Math" panose="02040503050406030204" pitchFamily="18" charset="0"/>
                        <a:ea typeface="Cambria Math" panose="02040503050406030204" pitchFamily="18" charset="0"/>
                      </a:rPr>
                      <m:t>𝑨𝒅𝒋</m:t>
                    </m:r>
                    <m:d>
                      <m:dPr>
                        <m:ctrlPr>
                          <a:rPr lang="fr-FR" sz="2400" b="1" i="1">
                            <a:latin typeface="Cambria Math" panose="02040503050406030204" pitchFamily="18" charset="0"/>
                            <a:ea typeface="Cambria Math" panose="02040503050406030204" pitchFamily="18" charset="0"/>
                          </a:rPr>
                        </m:ctrlPr>
                      </m:dPr>
                      <m:e>
                        <m:r>
                          <a:rPr lang="fr-FR" sz="2400" b="1" i="1">
                            <a:latin typeface="Cambria Math" panose="02040503050406030204" pitchFamily="18" charset="0"/>
                            <a:ea typeface="Cambria Math" panose="02040503050406030204" pitchFamily="18" charset="0"/>
                          </a:rPr>
                          <m:t>𝑨</m:t>
                        </m:r>
                      </m:e>
                    </m:d>
                  </m:oMath>
                </a14:m>
                <a:r>
                  <a:rPr lang="" sz="2400" i="1" dirty="0">
                    <a:latin typeface="Roboto Light" panose="02000000000000000000"/>
                  </a:rPr>
                  <a:t> </a:t>
                </a:r>
                <a14:m>
                  <m:oMath xmlns:m="http://schemas.openxmlformats.org/officeDocument/2006/math">
                    <m:r>
                      <a:rPr lang="fr-FR" sz="2400" i="1">
                        <a:latin typeface="Cambria Math" panose="02040503050406030204" pitchFamily="18" charset="0"/>
                        <a:ea typeface="Cambria Math" panose="02040503050406030204" pitchFamily="18" charset="0"/>
                      </a:rPr>
                      <m:t>=</m:t>
                    </m:r>
                    <m:r>
                      <a:rPr lang="" sz="2400" i="1">
                        <a:latin typeface="Cambria Math" panose="02040503050406030204" pitchFamily="18" charset="0"/>
                        <a:ea typeface="Cambria Math" panose="02040503050406030204" pitchFamily="18" charset="0"/>
                      </a:rPr>
                      <m:t> </m:t>
                    </m:r>
                    <m:d>
                      <m:dPr>
                        <m:ctrlPr>
                          <a:rPr lang="fr-FR" sz="2400" i="1">
                            <a:latin typeface="Cambria Math" panose="02040503050406030204" pitchFamily="18" charset="0"/>
                            <a:ea typeface="Cambria Math" panose="02040503050406030204" pitchFamily="18" charset="0"/>
                          </a:rPr>
                        </m:ctrlPr>
                      </m:dPr>
                      <m:e>
                        <m:m>
                          <m:mPr>
                            <m:mcs>
                              <m:mc>
                                <m:mcPr>
                                  <m:count m:val="3"/>
                                  <m:mcJc m:val="center"/>
                                </m:mcPr>
                              </m:mc>
                            </m:mcs>
                            <m:ctrlPr>
                              <a:rPr lang="fr-FR" sz="2400" i="1">
                                <a:latin typeface="Cambria Math" panose="02040503050406030204" pitchFamily="18" charset="0"/>
                                <a:ea typeface="Cambria Math" panose="02040503050406030204" pitchFamily="18" charset="0"/>
                              </a:rPr>
                            </m:ctrlPr>
                          </m:mPr>
                          <m:mr>
                            <m:e>
                              <m:d>
                                <m:dPr>
                                  <m:begChr m:val="|"/>
                                  <m:endChr m:val="|"/>
                                  <m:ctrlPr>
                                    <a:rPr lang="fr-FR" sz="2400" i="1">
                                      <a:latin typeface="Cambria Math" panose="02040503050406030204" pitchFamily="18" charset="0"/>
                                      <a:ea typeface="Cambria Math" panose="02040503050406030204" pitchFamily="18" charset="0"/>
                                    </a:rPr>
                                  </m:ctrlPr>
                                </m:dPr>
                                <m:e>
                                  <m:m>
                                    <m:mPr>
                                      <m:mcs>
                                        <m:mc>
                                          <m:mcPr>
                                            <m:count m:val="2"/>
                                            <m:mcJc m:val="center"/>
                                          </m:mcPr>
                                        </m:mc>
                                      </m:mcs>
                                      <m:ctrlPr>
                                        <a:rPr lang="fr-FR" sz="2400" i="1">
                                          <a:latin typeface="Cambria Math" panose="02040503050406030204" pitchFamily="18" charset="0"/>
                                          <a:ea typeface="Cambria Math" panose="02040503050406030204" pitchFamily="18" charset="0"/>
                                        </a:rPr>
                                      </m:ctrlPr>
                                    </m:mPr>
                                    <m:mr>
                                      <m:e>
                                        <m:r>
                                          <m:rPr>
                                            <m:brk m:alnAt="7"/>
                                          </m:rPr>
                                          <a:rPr lang="" sz="2400" b="0" i="1" smtClean="0">
                                            <a:latin typeface="Cambria Math" panose="02040503050406030204" pitchFamily="18" charset="0"/>
                                            <a:ea typeface="Cambria Math" panose="02040503050406030204" pitchFamily="18" charset="0"/>
                                          </a:rPr>
                                          <m:t>0</m:t>
                                        </m:r>
                                      </m:e>
                                      <m:e>
                                        <m:r>
                                          <a:rPr lang="" sz="2400" b="0" i="1" smtClean="0">
                                            <a:latin typeface="Cambria Math" panose="02040503050406030204" pitchFamily="18" charset="0"/>
                                            <a:ea typeface="Cambria Math" panose="02040503050406030204" pitchFamily="18" charset="0"/>
                                          </a:rPr>
                                          <m:t>3</m:t>
                                        </m:r>
                                      </m:e>
                                    </m:mr>
                                    <m:mr>
                                      <m:e>
                                        <m:r>
                                          <a:rPr lang="" sz="2400" b="0" i="1" smtClean="0">
                                            <a:latin typeface="Cambria Math" panose="02040503050406030204" pitchFamily="18" charset="0"/>
                                            <a:ea typeface="Cambria Math" panose="02040503050406030204" pitchFamily="18" charset="0"/>
                                          </a:rPr>
                                          <m:t>2</m:t>
                                        </m:r>
                                      </m:e>
                                      <m:e>
                                        <m:r>
                                          <a:rPr lang="" sz="2400" b="0" i="1" smtClean="0">
                                            <a:latin typeface="Cambria Math" panose="02040503050406030204" pitchFamily="18" charset="0"/>
                                            <a:ea typeface="Cambria Math" panose="02040503050406030204" pitchFamily="18" charset="0"/>
                                          </a:rPr>
                                          <m:t>6</m:t>
                                        </m:r>
                                      </m:e>
                                    </m:mr>
                                  </m:m>
                                </m:e>
                              </m:d>
                            </m:e>
                            <m:e>
                              <m:d>
                                <m:dPr>
                                  <m:begChr m:val="|"/>
                                  <m:endChr m:val="|"/>
                                  <m:ctrlPr>
                                    <a:rPr lang="fr-FR" sz="2400" i="1">
                                      <a:latin typeface="Cambria Math" panose="02040503050406030204" pitchFamily="18" charset="0"/>
                                      <a:ea typeface="Cambria Math" panose="02040503050406030204" pitchFamily="18" charset="0"/>
                                    </a:rPr>
                                  </m:ctrlPr>
                                </m:dPr>
                                <m:e>
                                  <m:m>
                                    <m:mPr>
                                      <m:mcs>
                                        <m:mc>
                                          <m:mcPr>
                                            <m:count m:val="2"/>
                                            <m:mcJc m:val="center"/>
                                          </m:mcPr>
                                        </m:mc>
                                      </m:mcs>
                                      <m:ctrlPr>
                                        <a:rPr lang="fr-FR" sz="2400" i="1">
                                          <a:latin typeface="Cambria Math" panose="02040503050406030204" pitchFamily="18" charset="0"/>
                                          <a:ea typeface="Cambria Math" panose="02040503050406030204" pitchFamily="18" charset="0"/>
                                        </a:rPr>
                                      </m:ctrlPr>
                                    </m:mPr>
                                    <m:mr>
                                      <m:e>
                                        <m:r>
                                          <m:rPr>
                                            <m:brk m:alnAt="7"/>
                                          </m:rPr>
                                          <a:rPr lang="" sz="2400" b="0" i="1" smtClean="0">
                                            <a:latin typeface="Cambria Math" panose="02040503050406030204" pitchFamily="18" charset="0"/>
                                            <a:ea typeface="Cambria Math" panose="02040503050406030204" pitchFamily="18" charset="0"/>
                                          </a:rPr>
                                          <m:t>1</m:t>
                                        </m:r>
                                      </m:e>
                                      <m:e>
                                        <m:r>
                                          <a:rPr lang="" sz="2400" b="0" i="1" smtClean="0">
                                            <a:latin typeface="Cambria Math" panose="02040503050406030204" pitchFamily="18" charset="0"/>
                                            <a:ea typeface="Cambria Math" panose="02040503050406030204" pitchFamily="18" charset="0"/>
                                          </a:rPr>
                                          <m:t>−2</m:t>
                                        </m:r>
                                      </m:e>
                                    </m:mr>
                                    <m:mr>
                                      <m:e>
                                        <m:r>
                                          <a:rPr lang="" sz="2400" b="0" i="1" smtClean="0">
                                            <a:latin typeface="Cambria Math" panose="02040503050406030204" pitchFamily="18" charset="0"/>
                                            <a:ea typeface="Cambria Math" panose="02040503050406030204" pitchFamily="18" charset="0"/>
                                          </a:rPr>
                                          <m:t>6</m:t>
                                        </m:r>
                                      </m:e>
                                      <m:e>
                                        <m:r>
                                          <a:rPr lang="" sz="2400" b="0" i="1" smtClean="0">
                                            <a:latin typeface="Cambria Math" panose="02040503050406030204" pitchFamily="18" charset="0"/>
                                            <a:ea typeface="Cambria Math" panose="02040503050406030204" pitchFamily="18" charset="0"/>
                                          </a:rPr>
                                          <m:t>2</m:t>
                                        </m:r>
                                      </m:e>
                                    </m:mr>
                                  </m:m>
                                </m:e>
                              </m:d>
                            </m:e>
                            <m:e>
                              <m:d>
                                <m:dPr>
                                  <m:begChr m:val="|"/>
                                  <m:endChr m:val="|"/>
                                  <m:ctrlPr>
                                    <a:rPr lang="fr-FR" sz="2400" i="1">
                                      <a:latin typeface="Cambria Math" panose="02040503050406030204" pitchFamily="18" charset="0"/>
                                      <a:ea typeface="Cambria Math" panose="02040503050406030204" pitchFamily="18" charset="0"/>
                                    </a:rPr>
                                  </m:ctrlPr>
                                </m:dPr>
                                <m:e>
                                  <m:m>
                                    <m:mPr>
                                      <m:mcs>
                                        <m:mc>
                                          <m:mcPr>
                                            <m:count m:val="2"/>
                                            <m:mcJc m:val="center"/>
                                          </m:mcPr>
                                        </m:mc>
                                      </m:mcs>
                                      <m:ctrlPr>
                                        <a:rPr lang="fr-FR" sz="2400" i="1">
                                          <a:latin typeface="Cambria Math" panose="02040503050406030204" pitchFamily="18" charset="0"/>
                                          <a:ea typeface="Cambria Math" panose="02040503050406030204" pitchFamily="18" charset="0"/>
                                        </a:rPr>
                                      </m:ctrlPr>
                                    </m:mPr>
                                    <m:mr>
                                      <m:e>
                                        <m:r>
                                          <m:rPr>
                                            <m:brk m:alnAt="7"/>
                                          </m:rPr>
                                          <a:rPr lang="" sz="2400" b="0" i="1" smtClean="0">
                                            <a:latin typeface="Cambria Math" panose="02040503050406030204" pitchFamily="18" charset="0"/>
                                            <a:ea typeface="Cambria Math" panose="02040503050406030204" pitchFamily="18" charset="0"/>
                                          </a:rPr>
                                          <m:t>−</m:t>
                                        </m:r>
                                        <m:r>
                                          <a:rPr lang="" sz="2400" b="0" i="1" smtClean="0">
                                            <a:latin typeface="Cambria Math" panose="02040503050406030204" pitchFamily="18" charset="0"/>
                                            <a:ea typeface="Cambria Math" panose="02040503050406030204" pitchFamily="18" charset="0"/>
                                          </a:rPr>
                                          <m:t>2</m:t>
                                        </m:r>
                                      </m:e>
                                      <m:e>
                                        <m:r>
                                          <a:rPr lang="" sz="2400" b="0" i="1" smtClean="0">
                                            <a:latin typeface="Cambria Math" panose="02040503050406030204" pitchFamily="18" charset="0"/>
                                            <a:ea typeface="Cambria Math" panose="02040503050406030204" pitchFamily="18" charset="0"/>
                                          </a:rPr>
                                          <m:t>1</m:t>
                                        </m:r>
                                      </m:e>
                                    </m:mr>
                                    <m:mr>
                                      <m:e>
                                        <m:r>
                                          <a:rPr lang="" sz="2400" b="0" i="1" smtClean="0">
                                            <a:latin typeface="Cambria Math" panose="02040503050406030204" pitchFamily="18" charset="0"/>
                                            <a:ea typeface="Cambria Math" panose="02040503050406030204" pitchFamily="18" charset="0"/>
                                          </a:rPr>
                                          <m:t>0</m:t>
                                        </m:r>
                                      </m:e>
                                      <m:e>
                                        <m:r>
                                          <a:rPr lang="" sz="2400" b="0" i="1" smtClean="0">
                                            <a:latin typeface="Cambria Math" panose="02040503050406030204" pitchFamily="18" charset="0"/>
                                            <a:ea typeface="Cambria Math" panose="02040503050406030204" pitchFamily="18" charset="0"/>
                                          </a:rPr>
                                          <m:t>3</m:t>
                                        </m:r>
                                      </m:e>
                                    </m:mr>
                                  </m:m>
                                </m:e>
                              </m:d>
                            </m:e>
                          </m:mr>
                          <m:mr>
                            <m:e>
                              <m:d>
                                <m:dPr>
                                  <m:begChr m:val="|"/>
                                  <m:endChr m:val="|"/>
                                  <m:ctrlPr>
                                    <a:rPr lang="fr-FR" sz="2400" i="1">
                                      <a:latin typeface="Cambria Math" panose="02040503050406030204" pitchFamily="18" charset="0"/>
                                      <a:ea typeface="Cambria Math" panose="02040503050406030204" pitchFamily="18" charset="0"/>
                                    </a:rPr>
                                  </m:ctrlPr>
                                </m:dPr>
                                <m:e>
                                  <m:m>
                                    <m:mPr>
                                      <m:mcs>
                                        <m:mc>
                                          <m:mcPr>
                                            <m:count m:val="2"/>
                                            <m:mcJc m:val="center"/>
                                          </m:mcPr>
                                        </m:mc>
                                      </m:mcs>
                                      <m:ctrlPr>
                                        <a:rPr lang="fr-FR" sz="2400" i="1">
                                          <a:latin typeface="Cambria Math" panose="02040503050406030204" pitchFamily="18" charset="0"/>
                                          <a:ea typeface="Cambria Math" panose="02040503050406030204" pitchFamily="18" charset="0"/>
                                        </a:rPr>
                                      </m:ctrlPr>
                                    </m:mPr>
                                    <m:mr>
                                      <m:e>
                                        <m:r>
                                          <m:rPr>
                                            <m:brk m:alnAt="7"/>
                                          </m:rPr>
                                          <a:rPr lang="" sz="2400" b="0" i="1" smtClean="0">
                                            <a:latin typeface="Cambria Math" panose="02040503050406030204" pitchFamily="18" charset="0"/>
                                            <a:ea typeface="Cambria Math" panose="02040503050406030204" pitchFamily="18" charset="0"/>
                                          </a:rPr>
                                          <m:t>3</m:t>
                                        </m:r>
                                      </m:e>
                                      <m:e>
                                        <m:r>
                                          <a:rPr lang="" sz="2400" b="0" i="1" smtClean="0">
                                            <a:latin typeface="Cambria Math" panose="02040503050406030204" pitchFamily="18" charset="0"/>
                                            <a:ea typeface="Cambria Math" panose="02040503050406030204" pitchFamily="18" charset="0"/>
                                          </a:rPr>
                                          <m:t>5</m:t>
                                        </m:r>
                                      </m:e>
                                    </m:mr>
                                    <m:mr>
                                      <m:e>
                                        <m:r>
                                          <a:rPr lang="" sz="2400" b="0" i="1" smtClean="0">
                                            <a:latin typeface="Cambria Math" panose="02040503050406030204" pitchFamily="18" charset="0"/>
                                            <a:ea typeface="Cambria Math" panose="02040503050406030204" pitchFamily="18" charset="0"/>
                                          </a:rPr>
                                          <m:t>6</m:t>
                                        </m:r>
                                      </m:e>
                                      <m:e>
                                        <m:r>
                                          <a:rPr lang="" sz="2400" b="0" i="1" smtClean="0">
                                            <a:latin typeface="Cambria Math" panose="02040503050406030204" pitchFamily="18" charset="0"/>
                                            <a:ea typeface="Cambria Math" panose="02040503050406030204" pitchFamily="18" charset="0"/>
                                          </a:rPr>
                                          <m:t>−1</m:t>
                                        </m:r>
                                      </m:e>
                                    </m:mr>
                                  </m:m>
                                </m:e>
                              </m:d>
                            </m:e>
                            <m:e>
                              <m:d>
                                <m:dPr>
                                  <m:begChr m:val="|"/>
                                  <m:endChr m:val="|"/>
                                  <m:ctrlPr>
                                    <a:rPr lang="fr-FR" sz="2400" i="1">
                                      <a:latin typeface="Cambria Math" panose="02040503050406030204" pitchFamily="18" charset="0"/>
                                      <a:ea typeface="Cambria Math" panose="02040503050406030204" pitchFamily="18" charset="0"/>
                                    </a:rPr>
                                  </m:ctrlPr>
                                </m:dPr>
                                <m:e>
                                  <m:m>
                                    <m:mPr>
                                      <m:mcs>
                                        <m:mc>
                                          <m:mcPr>
                                            <m:count m:val="2"/>
                                            <m:mcJc m:val="center"/>
                                          </m:mcPr>
                                        </m:mc>
                                      </m:mcs>
                                      <m:ctrlPr>
                                        <a:rPr lang="fr-FR" sz="2400" i="1">
                                          <a:latin typeface="Cambria Math" panose="02040503050406030204" pitchFamily="18" charset="0"/>
                                          <a:ea typeface="Cambria Math" panose="02040503050406030204" pitchFamily="18" charset="0"/>
                                        </a:rPr>
                                      </m:ctrlPr>
                                    </m:mPr>
                                    <m:mr>
                                      <m:e>
                                        <m:r>
                                          <m:rPr>
                                            <m:brk m:alnAt="7"/>
                                          </m:rPr>
                                          <a:rPr lang="" sz="2400" b="0" i="1" smtClean="0">
                                            <a:latin typeface="Cambria Math" panose="02040503050406030204" pitchFamily="18" charset="0"/>
                                            <a:ea typeface="Cambria Math" panose="02040503050406030204" pitchFamily="18" charset="0"/>
                                          </a:rPr>
                                          <m:t>4</m:t>
                                        </m:r>
                                      </m:e>
                                      <m:e>
                                        <m:r>
                                          <a:rPr lang="" sz="2400" b="0" i="1" smtClean="0">
                                            <a:latin typeface="Cambria Math" panose="02040503050406030204" pitchFamily="18" charset="0"/>
                                            <a:ea typeface="Cambria Math" panose="02040503050406030204" pitchFamily="18" charset="0"/>
                                          </a:rPr>
                                          <m:t>1</m:t>
                                        </m:r>
                                      </m:e>
                                    </m:mr>
                                    <m:mr>
                                      <m:e>
                                        <m:r>
                                          <a:rPr lang="" sz="2400" b="0" i="1" smtClean="0">
                                            <a:latin typeface="Cambria Math" panose="02040503050406030204" pitchFamily="18" charset="0"/>
                                            <a:ea typeface="Cambria Math" panose="02040503050406030204" pitchFamily="18" charset="0"/>
                                          </a:rPr>
                                          <m:t>−1</m:t>
                                        </m:r>
                                      </m:e>
                                      <m:e>
                                        <m:r>
                                          <a:rPr lang="" sz="2400" b="0" i="1" smtClean="0">
                                            <a:latin typeface="Cambria Math" panose="02040503050406030204" pitchFamily="18" charset="0"/>
                                            <a:ea typeface="Cambria Math" panose="02040503050406030204" pitchFamily="18" charset="0"/>
                                          </a:rPr>
                                          <m:t>6</m:t>
                                        </m:r>
                                      </m:e>
                                    </m:mr>
                                  </m:m>
                                </m:e>
                              </m:d>
                            </m:e>
                            <m:e>
                              <m:d>
                                <m:dPr>
                                  <m:begChr m:val="|"/>
                                  <m:endChr m:val="|"/>
                                  <m:ctrlPr>
                                    <a:rPr lang="fr-FR" sz="2400" i="1">
                                      <a:latin typeface="Cambria Math" panose="02040503050406030204" pitchFamily="18" charset="0"/>
                                      <a:ea typeface="Cambria Math" panose="02040503050406030204" pitchFamily="18" charset="0"/>
                                    </a:rPr>
                                  </m:ctrlPr>
                                </m:dPr>
                                <m:e>
                                  <m:m>
                                    <m:mPr>
                                      <m:mcs>
                                        <m:mc>
                                          <m:mcPr>
                                            <m:count m:val="2"/>
                                            <m:mcJc m:val="center"/>
                                          </m:mcPr>
                                        </m:mc>
                                      </m:mcs>
                                      <m:ctrlPr>
                                        <a:rPr lang="fr-FR" sz="2400" i="1">
                                          <a:latin typeface="Cambria Math" panose="02040503050406030204" pitchFamily="18" charset="0"/>
                                          <a:ea typeface="Cambria Math" panose="02040503050406030204" pitchFamily="18" charset="0"/>
                                        </a:rPr>
                                      </m:ctrlPr>
                                    </m:mPr>
                                    <m:mr>
                                      <m:e>
                                        <m:r>
                                          <m:rPr>
                                            <m:brk m:alnAt="7"/>
                                          </m:rPr>
                                          <a:rPr lang="" sz="2400" b="0" i="1" smtClean="0">
                                            <a:latin typeface="Cambria Math" panose="02040503050406030204" pitchFamily="18" charset="0"/>
                                            <a:ea typeface="Cambria Math" panose="02040503050406030204" pitchFamily="18" charset="0"/>
                                          </a:rPr>
                                          <m:t>1</m:t>
                                        </m:r>
                                      </m:e>
                                      <m:e>
                                        <m:r>
                                          <a:rPr lang="" sz="2400" b="0" i="1" smtClean="0">
                                            <a:latin typeface="Cambria Math" panose="02040503050406030204" pitchFamily="18" charset="0"/>
                                            <a:ea typeface="Cambria Math" panose="02040503050406030204" pitchFamily="18" charset="0"/>
                                          </a:rPr>
                                          <m:t>4</m:t>
                                        </m:r>
                                      </m:e>
                                    </m:mr>
                                    <m:mr>
                                      <m:e>
                                        <m:r>
                                          <a:rPr lang="" sz="2400" b="0" i="1" smtClean="0">
                                            <a:latin typeface="Cambria Math" panose="02040503050406030204" pitchFamily="18" charset="0"/>
                                            <a:ea typeface="Cambria Math" panose="02040503050406030204" pitchFamily="18" charset="0"/>
                                          </a:rPr>
                                          <m:t>3</m:t>
                                        </m:r>
                                      </m:e>
                                      <m:e>
                                        <m:r>
                                          <a:rPr lang="" sz="2400" b="0" i="1" smtClean="0">
                                            <a:latin typeface="Cambria Math" panose="02040503050406030204" pitchFamily="18" charset="0"/>
                                            <a:ea typeface="Cambria Math" panose="02040503050406030204" pitchFamily="18" charset="0"/>
                                          </a:rPr>
                                          <m:t>5</m:t>
                                        </m:r>
                                      </m:e>
                                    </m:mr>
                                  </m:m>
                                </m:e>
                              </m:d>
                            </m:e>
                          </m:mr>
                          <m:mr>
                            <m:e>
                              <m:d>
                                <m:dPr>
                                  <m:begChr m:val="|"/>
                                  <m:endChr m:val="|"/>
                                  <m:ctrlPr>
                                    <a:rPr lang="fr-FR" sz="2400" i="1">
                                      <a:latin typeface="Cambria Math" panose="02040503050406030204" pitchFamily="18" charset="0"/>
                                      <a:ea typeface="Cambria Math" panose="02040503050406030204" pitchFamily="18" charset="0"/>
                                    </a:rPr>
                                  </m:ctrlPr>
                                </m:dPr>
                                <m:e>
                                  <m:m>
                                    <m:mPr>
                                      <m:mcs>
                                        <m:mc>
                                          <m:mcPr>
                                            <m:count m:val="2"/>
                                            <m:mcJc m:val="center"/>
                                          </m:mcPr>
                                        </m:mc>
                                      </m:mcs>
                                      <m:ctrlPr>
                                        <a:rPr lang="fr-FR" sz="2400" i="1">
                                          <a:latin typeface="Cambria Math" panose="02040503050406030204" pitchFamily="18" charset="0"/>
                                          <a:ea typeface="Cambria Math" panose="02040503050406030204" pitchFamily="18" charset="0"/>
                                        </a:rPr>
                                      </m:ctrlPr>
                                    </m:mPr>
                                    <m:mr>
                                      <m:e>
                                        <m:r>
                                          <m:rPr>
                                            <m:brk m:alnAt="7"/>
                                          </m:rPr>
                                          <a:rPr lang="" sz="2400" b="0" i="1" smtClean="0">
                                            <a:latin typeface="Cambria Math" panose="02040503050406030204" pitchFamily="18" charset="0"/>
                                            <a:ea typeface="Cambria Math" panose="02040503050406030204" pitchFamily="18" charset="0"/>
                                          </a:rPr>
                                          <m:t>5</m:t>
                                        </m:r>
                                      </m:e>
                                      <m:e>
                                        <m:r>
                                          <a:rPr lang="" sz="2400" b="0" i="1" smtClean="0">
                                            <a:latin typeface="Cambria Math" panose="02040503050406030204" pitchFamily="18" charset="0"/>
                                            <a:ea typeface="Cambria Math" panose="02040503050406030204" pitchFamily="18" charset="0"/>
                                          </a:rPr>
                                          <m:t>0</m:t>
                                        </m:r>
                                      </m:e>
                                    </m:mr>
                                    <m:mr>
                                      <m:e>
                                        <m:r>
                                          <a:rPr lang="" sz="2400" b="0" i="1" smtClean="0">
                                            <a:latin typeface="Cambria Math" panose="02040503050406030204" pitchFamily="18" charset="0"/>
                                            <a:ea typeface="Cambria Math" panose="02040503050406030204" pitchFamily="18" charset="0"/>
                                          </a:rPr>
                                          <m:t>−1</m:t>
                                        </m:r>
                                      </m:e>
                                      <m:e>
                                        <m:r>
                                          <a:rPr lang="" sz="2400" b="0" i="1" smtClean="0">
                                            <a:latin typeface="Cambria Math" panose="02040503050406030204" pitchFamily="18" charset="0"/>
                                            <a:ea typeface="Cambria Math" panose="02040503050406030204" pitchFamily="18" charset="0"/>
                                          </a:rPr>
                                          <m:t>2</m:t>
                                        </m:r>
                                      </m:e>
                                    </m:mr>
                                  </m:m>
                                </m:e>
                              </m:d>
                            </m:e>
                            <m:e>
                              <m:d>
                                <m:dPr>
                                  <m:begChr m:val="|"/>
                                  <m:endChr m:val="|"/>
                                  <m:ctrlPr>
                                    <a:rPr lang="fr-FR" sz="2400" i="1">
                                      <a:latin typeface="Cambria Math" panose="02040503050406030204" pitchFamily="18" charset="0"/>
                                      <a:ea typeface="Cambria Math" panose="02040503050406030204" pitchFamily="18" charset="0"/>
                                    </a:rPr>
                                  </m:ctrlPr>
                                </m:dPr>
                                <m:e>
                                  <m:m>
                                    <m:mPr>
                                      <m:mcs>
                                        <m:mc>
                                          <m:mcPr>
                                            <m:count m:val="2"/>
                                            <m:mcJc m:val="center"/>
                                          </m:mcPr>
                                        </m:mc>
                                      </m:mcs>
                                      <m:ctrlPr>
                                        <a:rPr lang="fr-FR" sz="2400" i="1">
                                          <a:latin typeface="Cambria Math" panose="02040503050406030204" pitchFamily="18" charset="0"/>
                                          <a:ea typeface="Cambria Math" panose="02040503050406030204" pitchFamily="18" charset="0"/>
                                        </a:rPr>
                                      </m:ctrlPr>
                                    </m:mPr>
                                    <m:mr>
                                      <m:e>
                                        <m:r>
                                          <m:rPr>
                                            <m:brk m:alnAt="7"/>
                                          </m:rPr>
                                          <a:rPr lang="" sz="2400" b="0" i="1" smtClean="0">
                                            <a:latin typeface="Cambria Math" panose="02040503050406030204" pitchFamily="18" charset="0"/>
                                            <a:ea typeface="Cambria Math" panose="02040503050406030204" pitchFamily="18" charset="0"/>
                                          </a:rPr>
                                          <m:t>−</m:t>
                                        </m:r>
                                        <m:r>
                                          <a:rPr lang="" sz="2400" b="0" i="1" smtClean="0">
                                            <a:latin typeface="Cambria Math" panose="02040503050406030204" pitchFamily="18" charset="0"/>
                                            <a:ea typeface="Cambria Math" panose="02040503050406030204" pitchFamily="18" charset="0"/>
                                          </a:rPr>
                                          <m:t>2</m:t>
                                        </m:r>
                                      </m:e>
                                      <m:e>
                                        <m:r>
                                          <a:rPr lang="" sz="2400" b="0" i="1" smtClean="0">
                                            <a:latin typeface="Cambria Math" panose="02040503050406030204" pitchFamily="18" charset="0"/>
                                            <a:ea typeface="Cambria Math" panose="02040503050406030204" pitchFamily="18" charset="0"/>
                                          </a:rPr>
                                          <m:t>4</m:t>
                                        </m:r>
                                      </m:e>
                                    </m:mr>
                                    <m:mr>
                                      <m:e>
                                        <m:r>
                                          <a:rPr lang="" sz="2400" b="0" i="1" smtClean="0">
                                            <a:latin typeface="Cambria Math" panose="02040503050406030204" pitchFamily="18" charset="0"/>
                                            <a:ea typeface="Cambria Math" panose="02040503050406030204" pitchFamily="18" charset="0"/>
                                          </a:rPr>
                                          <m:t>2</m:t>
                                        </m:r>
                                      </m:e>
                                      <m:e>
                                        <m:r>
                                          <a:rPr lang="" sz="2400" b="0" i="1" smtClean="0">
                                            <a:latin typeface="Cambria Math" panose="02040503050406030204" pitchFamily="18" charset="0"/>
                                            <a:ea typeface="Cambria Math" panose="02040503050406030204" pitchFamily="18" charset="0"/>
                                          </a:rPr>
                                          <m:t>−1</m:t>
                                        </m:r>
                                      </m:e>
                                    </m:mr>
                                  </m:m>
                                </m:e>
                              </m:d>
                            </m:e>
                            <m:e>
                              <m:d>
                                <m:dPr>
                                  <m:begChr m:val="|"/>
                                  <m:endChr m:val="|"/>
                                  <m:ctrlPr>
                                    <a:rPr lang="fr-FR" sz="2400" i="1">
                                      <a:latin typeface="Cambria Math" panose="02040503050406030204" pitchFamily="18" charset="0"/>
                                      <a:ea typeface="Cambria Math" panose="02040503050406030204" pitchFamily="18" charset="0"/>
                                    </a:rPr>
                                  </m:ctrlPr>
                                </m:dPr>
                                <m:e>
                                  <m:m>
                                    <m:mPr>
                                      <m:mcs>
                                        <m:mc>
                                          <m:mcPr>
                                            <m:count m:val="2"/>
                                            <m:mcJc m:val="center"/>
                                          </m:mcPr>
                                        </m:mc>
                                      </m:mcs>
                                      <m:ctrlPr>
                                        <a:rPr lang="fr-FR" sz="2400" i="1">
                                          <a:latin typeface="Cambria Math" panose="02040503050406030204" pitchFamily="18" charset="0"/>
                                          <a:ea typeface="Cambria Math" panose="02040503050406030204" pitchFamily="18" charset="0"/>
                                        </a:rPr>
                                      </m:ctrlPr>
                                    </m:mPr>
                                    <m:mr>
                                      <m:e>
                                        <m:r>
                                          <m:rPr>
                                            <m:brk m:alnAt="7"/>
                                          </m:rPr>
                                          <a:rPr lang="" sz="2400" b="0" i="1" smtClean="0">
                                            <a:latin typeface="Cambria Math" panose="02040503050406030204" pitchFamily="18" charset="0"/>
                                            <a:ea typeface="Cambria Math" panose="02040503050406030204" pitchFamily="18" charset="0"/>
                                          </a:rPr>
                                          <m:t>4</m:t>
                                        </m:r>
                                      </m:e>
                                      <m:e>
                                        <m:r>
                                          <a:rPr lang="" sz="2400" b="0" i="1" smtClean="0">
                                            <a:latin typeface="Cambria Math" panose="02040503050406030204" pitchFamily="18" charset="0"/>
                                            <a:ea typeface="Cambria Math" panose="02040503050406030204" pitchFamily="18" charset="0"/>
                                          </a:rPr>
                                          <m:t>−2</m:t>
                                        </m:r>
                                      </m:e>
                                    </m:mr>
                                    <m:mr>
                                      <m:e>
                                        <m:r>
                                          <a:rPr lang="" sz="2400" b="0" i="1" smtClean="0">
                                            <a:latin typeface="Cambria Math" panose="02040503050406030204" pitchFamily="18" charset="0"/>
                                            <a:ea typeface="Cambria Math" panose="02040503050406030204" pitchFamily="18" charset="0"/>
                                          </a:rPr>
                                          <m:t>5</m:t>
                                        </m:r>
                                      </m:e>
                                      <m:e>
                                        <m:r>
                                          <a:rPr lang="" sz="2400" b="0" i="1" smtClean="0">
                                            <a:latin typeface="Cambria Math" panose="02040503050406030204" pitchFamily="18" charset="0"/>
                                            <a:ea typeface="Cambria Math" panose="02040503050406030204" pitchFamily="18" charset="0"/>
                                          </a:rPr>
                                          <m:t>0</m:t>
                                        </m:r>
                                      </m:e>
                                    </m:mr>
                                  </m:m>
                                </m:e>
                              </m:d>
                            </m:e>
                          </m:mr>
                        </m:m>
                      </m:e>
                    </m:d>
                  </m:oMath>
                </a14:m>
                <a:endParaRPr lang="" sz="2400" i="1" dirty="0">
                  <a:latin typeface="Roboto Light" panose="02000000000000000000"/>
                  <a:ea typeface="Cambria Math" panose="02040503050406030204" pitchFamily="18" charset="0"/>
                </a:endParaRPr>
              </a:p>
              <a:p>
                <a:endParaRPr lang="" dirty="0"/>
              </a:p>
              <a:p>
                <a:endParaRPr lang="" dirty="0"/>
              </a:p>
              <a:p>
                <a:endParaRPr lang="fr-FR" dirty="0"/>
              </a:p>
            </p:txBody>
          </p:sp>
        </mc:Choice>
        <mc:Fallback xmlns="">
          <p:sp>
            <p:nvSpPr>
              <p:cNvPr id="7" name="Rectangle 6"/>
              <p:cNvSpPr>
                <a:spLocks noRot="1" noChangeAspect="1" noMove="1" noResize="1" noEditPoints="1" noAdjustHandles="1" noChangeArrowheads="1" noChangeShapeType="1" noTextEdit="1"/>
              </p:cNvSpPr>
              <p:nvPr/>
            </p:nvSpPr>
            <p:spPr>
              <a:xfrm>
                <a:off x="1588372" y="2145131"/>
                <a:ext cx="10182919" cy="5550622"/>
              </a:xfrm>
              <a:prstGeom prst="rect">
                <a:avLst/>
              </a:prstGeom>
              <a:blipFill rotWithShape="0">
                <a:blip r:embed="rId2"/>
                <a:stretch>
                  <a:fillRect l="-958" r="-1617"/>
                </a:stretch>
              </a:blipFill>
            </p:spPr>
            <p:txBody>
              <a:bodyPr/>
              <a:lstStyle/>
              <a:p>
                <a:r>
                  <a:rPr lang="fr-FR">
                    <a:noFill/>
                  </a:rPr>
                  <a:t> </a:t>
                </a:r>
              </a:p>
            </p:txBody>
          </p:sp>
        </mc:Fallback>
      </mc:AlternateContent>
    </p:spTree>
    <p:extLst>
      <p:ext uri="{BB962C8B-B14F-4D97-AF65-F5344CB8AC3E}">
        <p14:creationId xmlns:p14="http://schemas.microsoft.com/office/powerpoint/2010/main" val="1452694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01251" y="572594"/>
            <a:ext cx="8911687" cy="1280890"/>
          </a:xfrm>
        </p:spPr>
        <p:txBody>
          <a:bodyPr/>
          <a:lstStyle/>
          <a:p>
            <a:r>
              <a:rPr lang="" b="1" i="1" dirty="0">
                <a:latin typeface="Roboto Condensed Light"/>
                <a:ea typeface="Roboto" panose="02000000000000000000" pitchFamily="2" charset="0"/>
              </a:rPr>
              <a:t>HOW IT WORKS</a:t>
            </a:r>
            <a:endParaRPr lang="fr-FR" dirty="0"/>
          </a:p>
        </p:txBody>
      </p:sp>
      <mc:AlternateContent xmlns:mc="http://schemas.openxmlformats.org/markup-compatibility/2006" xmlns:a14="http://schemas.microsoft.com/office/drawing/2010/main">
        <mc:Choice Requires="a14">
          <p:sp>
            <p:nvSpPr>
              <p:cNvPr id="3" name="Rectangle 2"/>
              <p:cNvSpPr/>
              <p:nvPr/>
            </p:nvSpPr>
            <p:spPr>
              <a:xfrm>
                <a:off x="1601251" y="2493929"/>
                <a:ext cx="10298828" cy="3556551"/>
              </a:xfrm>
              <a:prstGeom prst="rect">
                <a:avLst/>
              </a:prstGeom>
            </p:spPr>
            <p:txBody>
              <a:bodyPr wrap="square">
                <a:spAutoFit/>
              </a:bodyPr>
              <a:lstStyle/>
              <a:p>
                <a14:m>
                  <m:oMath xmlns:m="http://schemas.openxmlformats.org/officeDocument/2006/math">
                    <m:r>
                      <a:rPr lang="fr-FR" sz="2400" b="1" i="1" smtClean="0">
                        <a:latin typeface="Cambria Math" panose="02040503050406030204" pitchFamily="18" charset="0"/>
                        <a:ea typeface="Cambria Math" panose="02040503050406030204" pitchFamily="18" charset="0"/>
                      </a:rPr>
                      <m:t>𝑨𝒅𝒋</m:t>
                    </m:r>
                    <m:d>
                      <m:dPr>
                        <m:ctrlPr>
                          <a:rPr lang="fr-FR" sz="2400" b="1" i="1">
                            <a:latin typeface="Cambria Math" panose="02040503050406030204" pitchFamily="18" charset="0"/>
                            <a:ea typeface="Cambria Math" panose="02040503050406030204" pitchFamily="18" charset="0"/>
                          </a:rPr>
                        </m:ctrlPr>
                      </m:dPr>
                      <m:e>
                        <m:r>
                          <a:rPr lang="fr-FR" sz="2400" b="1" i="1">
                            <a:latin typeface="Cambria Math" panose="02040503050406030204" pitchFamily="18" charset="0"/>
                            <a:ea typeface="Cambria Math" panose="02040503050406030204" pitchFamily="18" charset="0"/>
                          </a:rPr>
                          <m:t>𝑨</m:t>
                        </m:r>
                      </m:e>
                    </m:d>
                  </m:oMath>
                </a14:m>
                <a:r>
                  <a:rPr lang="" sz="2400" i="1" dirty="0">
                    <a:latin typeface="Roboto Light" panose="02000000000000000000"/>
                  </a:rPr>
                  <a:t> </a:t>
                </a:r>
                <a14:m>
                  <m:oMath xmlns:m="http://schemas.openxmlformats.org/officeDocument/2006/math">
                    <m:r>
                      <a:rPr lang="fr-FR" sz="2400" i="1">
                        <a:latin typeface="Cambria Math" panose="02040503050406030204" pitchFamily="18" charset="0"/>
                        <a:ea typeface="Cambria Math" panose="02040503050406030204" pitchFamily="18" charset="0"/>
                      </a:rPr>
                      <m:t>=</m:t>
                    </m:r>
                    <m:r>
                      <a:rPr lang="" sz="2400" b="0" i="1" smtClean="0">
                        <a:latin typeface="Cambria Math" panose="02040503050406030204" pitchFamily="18" charset="0"/>
                        <a:ea typeface="Cambria Math" panose="02040503050406030204" pitchFamily="18" charset="0"/>
                      </a:rPr>
                      <m:t> </m:t>
                    </m:r>
                    <m:d>
                      <m:dPr>
                        <m:ctrlPr>
                          <a:rPr lang="fr-FR" sz="2400" b="0" i="1" smtClean="0">
                            <a:latin typeface="Cambria Math" panose="02040503050406030204" pitchFamily="18" charset="0"/>
                            <a:ea typeface="Cambria Math" panose="02040503050406030204" pitchFamily="18" charset="0"/>
                          </a:rPr>
                        </m:ctrlPr>
                      </m:dPr>
                      <m:e>
                        <m:m>
                          <m:mPr>
                            <m:mcs>
                              <m:mc>
                                <m:mcPr>
                                  <m:count m:val="3"/>
                                  <m:mcJc m:val="center"/>
                                </m:mcPr>
                              </m:mc>
                            </m:mcs>
                            <m:ctrlPr>
                              <a:rPr lang="fr-FR" sz="2400" b="0" i="1" smtClean="0">
                                <a:latin typeface="Cambria Math" panose="02040503050406030204" pitchFamily="18" charset="0"/>
                                <a:ea typeface="Cambria Math" panose="02040503050406030204" pitchFamily="18" charset="0"/>
                              </a:rPr>
                            </m:ctrlPr>
                          </m:mPr>
                          <m:mr>
                            <m:e>
                              <m:d>
                                <m:dPr>
                                  <m:ctrlPr>
                                    <a:rPr lang="fr-FR" sz="2400" b="0" i="1" smtClean="0">
                                      <a:latin typeface="Cambria Math" panose="02040503050406030204" pitchFamily="18" charset="0"/>
                                      <a:ea typeface="Cambria Math" panose="02040503050406030204" pitchFamily="18" charset="0"/>
                                    </a:rPr>
                                  </m:ctrlPr>
                                </m:dPr>
                                <m:e>
                                  <m:d>
                                    <m:dPr>
                                      <m:ctrlPr>
                                        <a:rPr lang="fr-FR" sz="2400" b="0" i="1" smtClean="0">
                                          <a:latin typeface="Cambria Math" panose="02040503050406030204" pitchFamily="18" charset="0"/>
                                          <a:ea typeface="Cambria Math" panose="02040503050406030204" pitchFamily="18" charset="0"/>
                                        </a:rPr>
                                      </m:ctrlPr>
                                    </m:dPr>
                                    <m:e>
                                      <m:r>
                                        <a:rPr lang="" sz="2400" b="0" i="1" smtClean="0">
                                          <a:latin typeface="Cambria Math" panose="02040503050406030204" pitchFamily="18" charset="0"/>
                                          <a:ea typeface="Cambria Math" panose="02040503050406030204" pitchFamily="18" charset="0"/>
                                        </a:rPr>
                                        <m:t>0</m:t>
                                      </m:r>
                                      <m:r>
                                        <a:rPr lang="fr-FR" sz="2400" b="0" i="1" smtClean="0">
                                          <a:latin typeface="Cambria Math" panose="02040503050406030204" pitchFamily="18" charset="0"/>
                                          <a:ea typeface="Cambria Math" panose="02040503050406030204" pitchFamily="18" charset="0"/>
                                        </a:rPr>
                                        <m:t>×</m:t>
                                      </m:r>
                                      <m:r>
                                        <a:rPr lang="" sz="2400" b="0" i="1" smtClean="0">
                                          <a:latin typeface="Cambria Math" panose="02040503050406030204" pitchFamily="18" charset="0"/>
                                          <a:ea typeface="Cambria Math" panose="02040503050406030204" pitchFamily="18" charset="0"/>
                                        </a:rPr>
                                        <m:t>6</m:t>
                                      </m:r>
                                    </m:e>
                                  </m:d>
                                  <m:r>
                                    <a:rPr lang="fr-FR" sz="2400" b="0" i="1" smtClean="0">
                                      <a:latin typeface="Cambria Math" panose="02040503050406030204" pitchFamily="18" charset="0"/>
                                      <a:ea typeface="Cambria Math" panose="02040503050406030204" pitchFamily="18" charset="0"/>
                                    </a:rPr>
                                    <m:t>−</m:t>
                                  </m:r>
                                  <m:d>
                                    <m:dPr>
                                      <m:ctrlPr>
                                        <a:rPr lang="fr-FR" sz="2400" b="0" i="1" smtClean="0">
                                          <a:latin typeface="Cambria Math" panose="02040503050406030204" pitchFamily="18" charset="0"/>
                                          <a:ea typeface="Cambria Math" panose="02040503050406030204" pitchFamily="18" charset="0"/>
                                        </a:rPr>
                                      </m:ctrlPr>
                                    </m:dPr>
                                    <m:e>
                                      <m:r>
                                        <a:rPr lang="" sz="2400" b="0" i="1" smtClean="0">
                                          <a:latin typeface="Cambria Math" panose="02040503050406030204" pitchFamily="18" charset="0"/>
                                          <a:ea typeface="Cambria Math" panose="02040503050406030204" pitchFamily="18" charset="0"/>
                                        </a:rPr>
                                        <m:t>3</m:t>
                                      </m:r>
                                      <m:r>
                                        <a:rPr lang="fr-FR" sz="2400" b="0" i="1" smtClean="0">
                                          <a:latin typeface="Cambria Math" panose="02040503050406030204" pitchFamily="18" charset="0"/>
                                          <a:ea typeface="Cambria Math" panose="02040503050406030204" pitchFamily="18" charset="0"/>
                                        </a:rPr>
                                        <m:t>×</m:t>
                                      </m:r>
                                      <m:r>
                                        <a:rPr lang="" sz="2400" b="0" i="1" smtClean="0">
                                          <a:latin typeface="Cambria Math" panose="02040503050406030204" pitchFamily="18" charset="0"/>
                                          <a:ea typeface="Cambria Math" panose="02040503050406030204" pitchFamily="18" charset="0"/>
                                        </a:rPr>
                                        <m:t>2</m:t>
                                      </m:r>
                                    </m:e>
                                  </m:d>
                                </m:e>
                              </m:d>
                            </m:e>
                            <m:e>
                              <m:d>
                                <m:dPr>
                                  <m:ctrlPr>
                                    <a:rPr lang="fr-FR" sz="2400" i="1">
                                      <a:latin typeface="Cambria Math" panose="02040503050406030204" pitchFamily="18" charset="0"/>
                                      <a:ea typeface="Cambria Math" panose="02040503050406030204" pitchFamily="18" charset="0"/>
                                    </a:rPr>
                                  </m:ctrlPr>
                                </m:dPr>
                                <m:e>
                                  <m:d>
                                    <m:dPr>
                                      <m:ctrlPr>
                                        <a:rPr lang="fr-FR" sz="2400" i="1">
                                          <a:latin typeface="Cambria Math" panose="02040503050406030204" pitchFamily="18" charset="0"/>
                                          <a:ea typeface="Cambria Math" panose="02040503050406030204" pitchFamily="18" charset="0"/>
                                        </a:rPr>
                                      </m:ctrlPr>
                                    </m:dPr>
                                    <m:e>
                                      <m:r>
                                        <a:rPr lang="" sz="2400" b="0" i="1" smtClean="0">
                                          <a:latin typeface="Cambria Math" panose="02040503050406030204" pitchFamily="18" charset="0"/>
                                          <a:ea typeface="Cambria Math" panose="02040503050406030204" pitchFamily="18" charset="0"/>
                                        </a:rPr>
                                        <m:t>1</m:t>
                                      </m:r>
                                      <m:r>
                                        <a:rPr lang="fr-FR" sz="2400" i="1">
                                          <a:latin typeface="Cambria Math" panose="02040503050406030204" pitchFamily="18" charset="0"/>
                                          <a:ea typeface="Cambria Math" panose="02040503050406030204" pitchFamily="18" charset="0"/>
                                        </a:rPr>
                                        <m:t>×</m:t>
                                      </m:r>
                                      <m:r>
                                        <a:rPr lang="" sz="2400" b="0" i="1" smtClean="0">
                                          <a:latin typeface="Cambria Math" panose="02040503050406030204" pitchFamily="18" charset="0"/>
                                          <a:ea typeface="Cambria Math" panose="02040503050406030204" pitchFamily="18" charset="0"/>
                                        </a:rPr>
                                        <m:t>2</m:t>
                                      </m:r>
                                    </m:e>
                                  </m:d>
                                  <m:r>
                                    <a:rPr lang="fr-FR" sz="2400" i="1">
                                      <a:latin typeface="Cambria Math" panose="02040503050406030204" pitchFamily="18" charset="0"/>
                                      <a:ea typeface="Cambria Math" panose="02040503050406030204" pitchFamily="18" charset="0"/>
                                    </a:rPr>
                                    <m:t>−</m:t>
                                  </m:r>
                                  <m:d>
                                    <m:dPr>
                                      <m:ctrlPr>
                                        <a:rPr lang="fr-FR" sz="2400" i="1">
                                          <a:latin typeface="Cambria Math" panose="02040503050406030204" pitchFamily="18" charset="0"/>
                                          <a:ea typeface="Cambria Math" panose="02040503050406030204" pitchFamily="18" charset="0"/>
                                        </a:rPr>
                                      </m:ctrlPr>
                                    </m:dPr>
                                    <m:e>
                                      <m:r>
                                        <a:rPr lang="" sz="2400" b="0" i="1" smtClean="0">
                                          <a:latin typeface="Cambria Math" panose="02040503050406030204" pitchFamily="18" charset="0"/>
                                          <a:ea typeface="Cambria Math" panose="02040503050406030204" pitchFamily="18" charset="0"/>
                                        </a:rPr>
                                        <m:t>−</m:t>
                                      </m:r>
                                      <m:r>
                                        <a:rPr lang="" sz="2400" i="1">
                                          <a:latin typeface="Cambria Math" panose="02040503050406030204" pitchFamily="18" charset="0"/>
                                          <a:ea typeface="Cambria Math" panose="02040503050406030204" pitchFamily="18" charset="0"/>
                                        </a:rPr>
                                        <m:t>2</m:t>
                                      </m:r>
                                      <m:r>
                                        <a:rPr lang="fr-FR" sz="2400" i="1">
                                          <a:latin typeface="Cambria Math" panose="02040503050406030204" pitchFamily="18" charset="0"/>
                                          <a:ea typeface="Cambria Math" panose="02040503050406030204" pitchFamily="18" charset="0"/>
                                        </a:rPr>
                                        <m:t>×</m:t>
                                      </m:r>
                                      <m:r>
                                        <a:rPr lang="" sz="2400" b="0" i="1" smtClean="0">
                                          <a:latin typeface="Cambria Math" panose="02040503050406030204" pitchFamily="18" charset="0"/>
                                          <a:ea typeface="Cambria Math" panose="02040503050406030204" pitchFamily="18" charset="0"/>
                                        </a:rPr>
                                        <m:t>6</m:t>
                                      </m:r>
                                    </m:e>
                                  </m:d>
                                </m:e>
                              </m:d>
                            </m:e>
                            <m:e>
                              <m:d>
                                <m:dPr>
                                  <m:ctrlPr>
                                    <a:rPr lang="fr-FR" sz="2400" i="1">
                                      <a:latin typeface="Cambria Math" panose="02040503050406030204" pitchFamily="18" charset="0"/>
                                      <a:ea typeface="Cambria Math" panose="02040503050406030204" pitchFamily="18" charset="0"/>
                                    </a:rPr>
                                  </m:ctrlPr>
                                </m:dPr>
                                <m:e>
                                  <m:d>
                                    <m:dPr>
                                      <m:ctrlPr>
                                        <a:rPr lang="fr-FR" sz="2400" i="1">
                                          <a:latin typeface="Cambria Math" panose="02040503050406030204" pitchFamily="18" charset="0"/>
                                          <a:ea typeface="Cambria Math" panose="02040503050406030204" pitchFamily="18" charset="0"/>
                                        </a:rPr>
                                      </m:ctrlPr>
                                    </m:dPr>
                                    <m:e>
                                      <m:r>
                                        <a:rPr lang="" sz="2400" b="0" i="1" smtClean="0">
                                          <a:latin typeface="Cambria Math" panose="02040503050406030204" pitchFamily="18" charset="0"/>
                                          <a:ea typeface="Cambria Math" panose="02040503050406030204" pitchFamily="18" charset="0"/>
                                        </a:rPr>
                                        <m:t>−2</m:t>
                                      </m:r>
                                      <m:r>
                                        <a:rPr lang="fr-FR" sz="2400" i="1">
                                          <a:latin typeface="Cambria Math" panose="02040503050406030204" pitchFamily="18" charset="0"/>
                                          <a:ea typeface="Cambria Math" panose="02040503050406030204" pitchFamily="18" charset="0"/>
                                        </a:rPr>
                                        <m:t>×</m:t>
                                      </m:r>
                                      <m:r>
                                        <a:rPr lang="" sz="2400" b="0" i="1" smtClean="0">
                                          <a:latin typeface="Cambria Math" panose="02040503050406030204" pitchFamily="18" charset="0"/>
                                          <a:ea typeface="Cambria Math" panose="02040503050406030204" pitchFamily="18" charset="0"/>
                                        </a:rPr>
                                        <m:t>3</m:t>
                                      </m:r>
                                    </m:e>
                                  </m:d>
                                  <m:r>
                                    <a:rPr lang="fr-FR" sz="2400" i="1">
                                      <a:latin typeface="Cambria Math" panose="02040503050406030204" pitchFamily="18" charset="0"/>
                                      <a:ea typeface="Cambria Math" panose="02040503050406030204" pitchFamily="18" charset="0"/>
                                    </a:rPr>
                                    <m:t>−</m:t>
                                  </m:r>
                                  <m:d>
                                    <m:dPr>
                                      <m:ctrlPr>
                                        <a:rPr lang="fr-FR" sz="2400" i="1">
                                          <a:latin typeface="Cambria Math" panose="02040503050406030204" pitchFamily="18" charset="0"/>
                                          <a:ea typeface="Cambria Math" panose="02040503050406030204" pitchFamily="18" charset="0"/>
                                        </a:rPr>
                                      </m:ctrlPr>
                                    </m:dPr>
                                    <m:e>
                                      <m:r>
                                        <a:rPr lang="" sz="2400" b="0" i="1" smtClean="0">
                                          <a:latin typeface="Cambria Math" panose="02040503050406030204" pitchFamily="18" charset="0"/>
                                          <a:ea typeface="Cambria Math" panose="02040503050406030204" pitchFamily="18" charset="0"/>
                                        </a:rPr>
                                        <m:t>1</m:t>
                                      </m:r>
                                      <m:r>
                                        <a:rPr lang="fr-FR" sz="2400" i="1">
                                          <a:latin typeface="Cambria Math" panose="02040503050406030204" pitchFamily="18" charset="0"/>
                                          <a:ea typeface="Cambria Math" panose="02040503050406030204" pitchFamily="18" charset="0"/>
                                        </a:rPr>
                                        <m:t>×</m:t>
                                      </m:r>
                                      <m:r>
                                        <a:rPr lang="" sz="2400" b="0" i="1" smtClean="0">
                                          <a:latin typeface="Cambria Math" panose="02040503050406030204" pitchFamily="18" charset="0"/>
                                          <a:ea typeface="Cambria Math" panose="02040503050406030204" pitchFamily="18" charset="0"/>
                                        </a:rPr>
                                        <m:t>0</m:t>
                                      </m:r>
                                    </m:e>
                                  </m:d>
                                </m:e>
                              </m:d>
                            </m:e>
                          </m:mr>
                          <m:mr>
                            <m:e>
                              <m:d>
                                <m:dPr>
                                  <m:ctrlPr>
                                    <a:rPr lang="fr-FR" sz="2400" i="1">
                                      <a:latin typeface="Cambria Math" panose="02040503050406030204" pitchFamily="18" charset="0"/>
                                      <a:ea typeface="Cambria Math" panose="02040503050406030204" pitchFamily="18" charset="0"/>
                                    </a:rPr>
                                  </m:ctrlPr>
                                </m:dPr>
                                <m:e>
                                  <m:d>
                                    <m:dPr>
                                      <m:ctrlPr>
                                        <a:rPr lang="fr-FR" sz="2400" i="1">
                                          <a:latin typeface="Cambria Math" panose="02040503050406030204" pitchFamily="18" charset="0"/>
                                          <a:ea typeface="Cambria Math" panose="02040503050406030204" pitchFamily="18" charset="0"/>
                                        </a:rPr>
                                      </m:ctrlPr>
                                    </m:dPr>
                                    <m:e>
                                      <m:r>
                                        <a:rPr lang="" sz="2400" b="0" i="1" smtClean="0">
                                          <a:latin typeface="Cambria Math" panose="02040503050406030204" pitchFamily="18" charset="0"/>
                                          <a:ea typeface="Cambria Math" panose="02040503050406030204" pitchFamily="18" charset="0"/>
                                        </a:rPr>
                                        <m:t>3</m:t>
                                      </m:r>
                                      <m:r>
                                        <a:rPr lang="fr-FR" sz="2400" i="1">
                                          <a:latin typeface="Cambria Math" panose="02040503050406030204" pitchFamily="18" charset="0"/>
                                          <a:ea typeface="Cambria Math" panose="02040503050406030204" pitchFamily="18" charset="0"/>
                                        </a:rPr>
                                        <m:t>×</m:t>
                                      </m:r>
                                      <m:r>
                                        <a:rPr lang="" sz="2400" b="0" i="1" smtClean="0">
                                          <a:latin typeface="Cambria Math" panose="02040503050406030204" pitchFamily="18" charset="0"/>
                                          <a:ea typeface="Cambria Math" panose="02040503050406030204" pitchFamily="18" charset="0"/>
                                        </a:rPr>
                                        <m:t>−1</m:t>
                                      </m:r>
                                    </m:e>
                                  </m:d>
                                  <m:r>
                                    <a:rPr lang="fr-FR" sz="2400" i="1">
                                      <a:latin typeface="Cambria Math" panose="02040503050406030204" pitchFamily="18" charset="0"/>
                                      <a:ea typeface="Cambria Math" panose="02040503050406030204" pitchFamily="18" charset="0"/>
                                    </a:rPr>
                                    <m:t>−</m:t>
                                  </m:r>
                                  <m:d>
                                    <m:dPr>
                                      <m:ctrlPr>
                                        <a:rPr lang="fr-FR" sz="2400" i="1">
                                          <a:latin typeface="Cambria Math" panose="02040503050406030204" pitchFamily="18" charset="0"/>
                                          <a:ea typeface="Cambria Math" panose="02040503050406030204" pitchFamily="18" charset="0"/>
                                        </a:rPr>
                                      </m:ctrlPr>
                                    </m:dPr>
                                    <m:e>
                                      <m:r>
                                        <a:rPr lang="" sz="2400" b="0" i="1" smtClean="0">
                                          <a:latin typeface="Cambria Math" panose="02040503050406030204" pitchFamily="18" charset="0"/>
                                          <a:ea typeface="Cambria Math" panose="02040503050406030204" pitchFamily="18" charset="0"/>
                                        </a:rPr>
                                        <m:t>5</m:t>
                                      </m:r>
                                      <m:r>
                                        <a:rPr lang="fr-FR" sz="2400" i="1">
                                          <a:latin typeface="Cambria Math" panose="02040503050406030204" pitchFamily="18" charset="0"/>
                                          <a:ea typeface="Cambria Math" panose="02040503050406030204" pitchFamily="18" charset="0"/>
                                        </a:rPr>
                                        <m:t>×</m:t>
                                      </m:r>
                                      <m:r>
                                        <a:rPr lang="" sz="2400" b="0" i="1" smtClean="0">
                                          <a:latin typeface="Cambria Math" panose="02040503050406030204" pitchFamily="18" charset="0"/>
                                          <a:ea typeface="Cambria Math" panose="02040503050406030204" pitchFamily="18" charset="0"/>
                                        </a:rPr>
                                        <m:t>6</m:t>
                                      </m:r>
                                    </m:e>
                                  </m:d>
                                </m:e>
                              </m:d>
                            </m:e>
                            <m:e>
                              <m:d>
                                <m:dPr>
                                  <m:ctrlPr>
                                    <a:rPr lang="fr-FR" sz="2400" i="1">
                                      <a:latin typeface="Cambria Math" panose="02040503050406030204" pitchFamily="18" charset="0"/>
                                      <a:ea typeface="Cambria Math" panose="02040503050406030204" pitchFamily="18" charset="0"/>
                                    </a:rPr>
                                  </m:ctrlPr>
                                </m:dPr>
                                <m:e>
                                  <m:d>
                                    <m:dPr>
                                      <m:ctrlPr>
                                        <a:rPr lang="fr-FR" sz="2400" i="1">
                                          <a:latin typeface="Cambria Math" panose="02040503050406030204" pitchFamily="18" charset="0"/>
                                          <a:ea typeface="Cambria Math" panose="02040503050406030204" pitchFamily="18" charset="0"/>
                                        </a:rPr>
                                      </m:ctrlPr>
                                    </m:dPr>
                                    <m:e>
                                      <m:r>
                                        <a:rPr lang="" sz="2400" b="0" i="1" smtClean="0">
                                          <a:latin typeface="Cambria Math" panose="02040503050406030204" pitchFamily="18" charset="0"/>
                                          <a:ea typeface="Cambria Math" panose="02040503050406030204" pitchFamily="18" charset="0"/>
                                        </a:rPr>
                                        <m:t>4</m:t>
                                      </m:r>
                                      <m:r>
                                        <a:rPr lang="fr-FR" sz="2400" i="1">
                                          <a:latin typeface="Cambria Math" panose="02040503050406030204" pitchFamily="18" charset="0"/>
                                          <a:ea typeface="Cambria Math" panose="02040503050406030204" pitchFamily="18" charset="0"/>
                                        </a:rPr>
                                        <m:t>×</m:t>
                                      </m:r>
                                      <m:r>
                                        <a:rPr lang="" sz="2400" i="1">
                                          <a:latin typeface="Cambria Math" panose="02040503050406030204" pitchFamily="18" charset="0"/>
                                          <a:ea typeface="Cambria Math" panose="02040503050406030204" pitchFamily="18" charset="0"/>
                                        </a:rPr>
                                        <m:t>6</m:t>
                                      </m:r>
                                    </m:e>
                                  </m:d>
                                  <m:r>
                                    <a:rPr lang="fr-FR" sz="2400" i="1">
                                      <a:latin typeface="Cambria Math" panose="02040503050406030204" pitchFamily="18" charset="0"/>
                                      <a:ea typeface="Cambria Math" panose="02040503050406030204" pitchFamily="18" charset="0"/>
                                    </a:rPr>
                                    <m:t>−</m:t>
                                  </m:r>
                                  <m:d>
                                    <m:dPr>
                                      <m:ctrlPr>
                                        <a:rPr lang="fr-FR" sz="2400" i="1" smtClean="0">
                                          <a:latin typeface="Cambria Math" panose="02040503050406030204" pitchFamily="18" charset="0"/>
                                          <a:ea typeface="Cambria Math" panose="02040503050406030204" pitchFamily="18" charset="0"/>
                                        </a:rPr>
                                      </m:ctrlPr>
                                    </m:dPr>
                                    <m:e>
                                      <m:r>
                                        <a:rPr lang="" sz="2400" b="0" i="1" smtClean="0">
                                          <a:latin typeface="Cambria Math" panose="02040503050406030204" pitchFamily="18" charset="0"/>
                                          <a:ea typeface="Cambria Math" panose="02040503050406030204" pitchFamily="18" charset="0"/>
                                        </a:rPr>
                                        <m:t>1</m:t>
                                      </m:r>
                                      <m:r>
                                        <a:rPr lang="fr-FR" sz="2400" i="1">
                                          <a:latin typeface="Cambria Math" panose="02040503050406030204" pitchFamily="18" charset="0"/>
                                          <a:ea typeface="Cambria Math" panose="02040503050406030204" pitchFamily="18" charset="0"/>
                                        </a:rPr>
                                        <m:t>×</m:t>
                                      </m:r>
                                      <m:r>
                                        <a:rPr lang="" sz="2400" b="0" i="1" smtClean="0">
                                          <a:latin typeface="Cambria Math" panose="02040503050406030204" pitchFamily="18" charset="0"/>
                                          <a:ea typeface="Cambria Math" panose="02040503050406030204" pitchFamily="18" charset="0"/>
                                        </a:rPr>
                                        <m:t>−1</m:t>
                                      </m:r>
                                    </m:e>
                                  </m:d>
                                </m:e>
                              </m:d>
                            </m:e>
                            <m:e>
                              <m:d>
                                <m:dPr>
                                  <m:ctrlPr>
                                    <a:rPr lang="fr-FR" sz="2400" i="1">
                                      <a:latin typeface="Cambria Math" panose="02040503050406030204" pitchFamily="18" charset="0"/>
                                      <a:ea typeface="Cambria Math" panose="02040503050406030204" pitchFamily="18" charset="0"/>
                                    </a:rPr>
                                  </m:ctrlPr>
                                </m:dPr>
                                <m:e>
                                  <m:d>
                                    <m:dPr>
                                      <m:ctrlPr>
                                        <a:rPr lang="fr-FR" sz="2400" i="1">
                                          <a:latin typeface="Cambria Math" panose="02040503050406030204" pitchFamily="18" charset="0"/>
                                          <a:ea typeface="Cambria Math" panose="02040503050406030204" pitchFamily="18" charset="0"/>
                                        </a:rPr>
                                      </m:ctrlPr>
                                    </m:dPr>
                                    <m:e>
                                      <m:r>
                                        <a:rPr lang="" sz="2400" b="0" i="1" smtClean="0">
                                          <a:latin typeface="Cambria Math" panose="02040503050406030204" pitchFamily="18" charset="0"/>
                                          <a:ea typeface="Cambria Math" panose="02040503050406030204" pitchFamily="18" charset="0"/>
                                        </a:rPr>
                                        <m:t>1</m:t>
                                      </m:r>
                                      <m:r>
                                        <a:rPr lang="fr-FR" sz="2400" i="1">
                                          <a:latin typeface="Cambria Math" panose="02040503050406030204" pitchFamily="18" charset="0"/>
                                          <a:ea typeface="Cambria Math" panose="02040503050406030204" pitchFamily="18" charset="0"/>
                                        </a:rPr>
                                        <m:t>×</m:t>
                                      </m:r>
                                      <m:r>
                                        <a:rPr lang="" sz="2400" b="0" i="1" smtClean="0">
                                          <a:latin typeface="Cambria Math" panose="02040503050406030204" pitchFamily="18" charset="0"/>
                                          <a:ea typeface="Cambria Math" panose="02040503050406030204" pitchFamily="18" charset="0"/>
                                        </a:rPr>
                                        <m:t>5</m:t>
                                      </m:r>
                                    </m:e>
                                  </m:d>
                                  <m:r>
                                    <a:rPr lang="fr-FR" sz="2400" i="1">
                                      <a:latin typeface="Cambria Math" panose="02040503050406030204" pitchFamily="18" charset="0"/>
                                      <a:ea typeface="Cambria Math" panose="02040503050406030204" pitchFamily="18" charset="0"/>
                                    </a:rPr>
                                    <m:t>−</m:t>
                                  </m:r>
                                  <m:d>
                                    <m:dPr>
                                      <m:ctrlPr>
                                        <a:rPr lang="fr-FR" sz="2400" i="1">
                                          <a:latin typeface="Cambria Math" panose="02040503050406030204" pitchFamily="18" charset="0"/>
                                          <a:ea typeface="Cambria Math" panose="02040503050406030204" pitchFamily="18" charset="0"/>
                                        </a:rPr>
                                      </m:ctrlPr>
                                    </m:dPr>
                                    <m:e>
                                      <m:r>
                                        <a:rPr lang="" sz="2400" b="0" i="1" smtClean="0">
                                          <a:latin typeface="Cambria Math" panose="02040503050406030204" pitchFamily="18" charset="0"/>
                                          <a:ea typeface="Cambria Math" panose="02040503050406030204" pitchFamily="18" charset="0"/>
                                        </a:rPr>
                                        <m:t>4</m:t>
                                      </m:r>
                                      <m:r>
                                        <a:rPr lang="fr-FR" sz="2400" i="1">
                                          <a:latin typeface="Cambria Math" panose="02040503050406030204" pitchFamily="18" charset="0"/>
                                          <a:ea typeface="Cambria Math" panose="02040503050406030204" pitchFamily="18" charset="0"/>
                                        </a:rPr>
                                        <m:t>×</m:t>
                                      </m:r>
                                      <m:r>
                                        <a:rPr lang="" sz="2400" i="1">
                                          <a:latin typeface="Cambria Math" panose="02040503050406030204" pitchFamily="18" charset="0"/>
                                          <a:ea typeface="Cambria Math" panose="02040503050406030204" pitchFamily="18" charset="0"/>
                                        </a:rPr>
                                        <m:t>3</m:t>
                                      </m:r>
                                    </m:e>
                                  </m:d>
                                </m:e>
                              </m:d>
                            </m:e>
                          </m:mr>
                          <m:mr>
                            <m:e>
                              <m:d>
                                <m:dPr>
                                  <m:ctrlPr>
                                    <a:rPr lang="fr-FR" sz="2400" i="1">
                                      <a:latin typeface="Cambria Math" panose="02040503050406030204" pitchFamily="18" charset="0"/>
                                      <a:ea typeface="Cambria Math" panose="02040503050406030204" pitchFamily="18" charset="0"/>
                                    </a:rPr>
                                  </m:ctrlPr>
                                </m:dPr>
                                <m:e>
                                  <m:d>
                                    <m:dPr>
                                      <m:ctrlPr>
                                        <a:rPr lang="fr-FR" sz="2400" i="1">
                                          <a:latin typeface="Cambria Math" panose="02040503050406030204" pitchFamily="18" charset="0"/>
                                          <a:ea typeface="Cambria Math" panose="02040503050406030204" pitchFamily="18" charset="0"/>
                                        </a:rPr>
                                      </m:ctrlPr>
                                    </m:dPr>
                                    <m:e>
                                      <m:r>
                                        <a:rPr lang="" sz="2400" b="0" i="1" smtClean="0">
                                          <a:latin typeface="Cambria Math" panose="02040503050406030204" pitchFamily="18" charset="0"/>
                                          <a:ea typeface="Cambria Math" panose="02040503050406030204" pitchFamily="18" charset="0"/>
                                        </a:rPr>
                                        <m:t>5</m:t>
                                      </m:r>
                                      <m:r>
                                        <a:rPr lang="fr-FR" sz="2400" i="1">
                                          <a:latin typeface="Cambria Math" panose="02040503050406030204" pitchFamily="18" charset="0"/>
                                          <a:ea typeface="Cambria Math" panose="02040503050406030204" pitchFamily="18" charset="0"/>
                                        </a:rPr>
                                        <m:t>×</m:t>
                                      </m:r>
                                      <m:r>
                                        <a:rPr lang="" sz="2400" b="0" i="1" smtClean="0">
                                          <a:latin typeface="Cambria Math" panose="02040503050406030204" pitchFamily="18" charset="0"/>
                                          <a:ea typeface="Cambria Math" panose="02040503050406030204" pitchFamily="18" charset="0"/>
                                        </a:rPr>
                                        <m:t>2</m:t>
                                      </m:r>
                                    </m:e>
                                  </m:d>
                                  <m:r>
                                    <a:rPr lang="fr-FR" sz="2400" i="1">
                                      <a:latin typeface="Cambria Math" panose="02040503050406030204" pitchFamily="18" charset="0"/>
                                      <a:ea typeface="Cambria Math" panose="02040503050406030204" pitchFamily="18" charset="0"/>
                                    </a:rPr>
                                    <m:t>−</m:t>
                                  </m:r>
                                  <m:d>
                                    <m:dPr>
                                      <m:ctrlPr>
                                        <a:rPr lang="fr-FR" sz="2400" i="1">
                                          <a:latin typeface="Cambria Math" panose="02040503050406030204" pitchFamily="18" charset="0"/>
                                          <a:ea typeface="Cambria Math" panose="02040503050406030204" pitchFamily="18" charset="0"/>
                                        </a:rPr>
                                      </m:ctrlPr>
                                    </m:dPr>
                                    <m:e>
                                      <m:r>
                                        <a:rPr lang="" sz="2400" b="0" i="1" smtClean="0">
                                          <a:latin typeface="Cambria Math" panose="02040503050406030204" pitchFamily="18" charset="0"/>
                                          <a:ea typeface="Cambria Math" panose="02040503050406030204" pitchFamily="18" charset="0"/>
                                        </a:rPr>
                                        <m:t>0</m:t>
                                      </m:r>
                                      <m:r>
                                        <a:rPr lang="fr-FR" sz="2400" i="1">
                                          <a:latin typeface="Cambria Math" panose="02040503050406030204" pitchFamily="18" charset="0"/>
                                          <a:ea typeface="Cambria Math" panose="02040503050406030204" pitchFamily="18" charset="0"/>
                                        </a:rPr>
                                        <m:t>×</m:t>
                                      </m:r>
                                      <m:r>
                                        <a:rPr lang="" sz="2400" b="0" i="1" smtClean="0">
                                          <a:latin typeface="Cambria Math" panose="02040503050406030204" pitchFamily="18" charset="0"/>
                                          <a:ea typeface="Cambria Math" panose="02040503050406030204" pitchFamily="18" charset="0"/>
                                        </a:rPr>
                                        <m:t>−1</m:t>
                                      </m:r>
                                    </m:e>
                                  </m:d>
                                </m:e>
                              </m:d>
                            </m:e>
                            <m:e>
                              <m:d>
                                <m:dPr>
                                  <m:ctrlPr>
                                    <a:rPr lang="fr-FR" sz="2400" i="1">
                                      <a:latin typeface="Cambria Math" panose="02040503050406030204" pitchFamily="18" charset="0"/>
                                      <a:ea typeface="Cambria Math" panose="02040503050406030204" pitchFamily="18" charset="0"/>
                                    </a:rPr>
                                  </m:ctrlPr>
                                </m:dPr>
                                <m:e>
                                  <m:d>
                                    <m:dPr>
                                      <m:ctrlPr>
                                        <a:rPr lang="fr-FR" sz="2400" i="1">
                                          <a:latin typeface="Cambria Math" panose="02040503050406030204" pitchFamily="18" charset="0"/>
                                          <a:ea typeface="Cambria Math" panose="02040503050406030204" pitchFamily="18" charset="0"/>
                                        </a:rPr>
                                      </m:ctrlPr>
                                    </m:dPr>
                                    <m:e>
                                      <m:r>
                                        <a:rPr lang="" sz="2400" b="0" i="1" smtClean="0">
                                          <a:latin typeface="Cambria Math" panose="02040503050406030204" pitchFamily="18" charset="0"/>
                                          <a:ea typeface="Cambria Math" panose="02040503050406030204" pitchFamily="18" charset="0"/>
                                        </a:rPr>
                                        <m:t>−2</m:t>
                                      </m:r>
                                      <m:r>
                                        <a:rPr lang="fr-FR" sz="2400" i="1">
                                          <a:latin typeface="Cambria Math" panose="02040503050406030204" pitchFamily="18" charset="0"/>
                                          <a:ea typeface="Cambria Math" panose="02040503050406030204" pitchFamily="18" charset="0"/>
                                        </a:rPr>
                                        <m:t>×</m:t>
                                      </m:r>
                                      <m:r>
                                        <a:rPr lang="" sz="2400" b="0" i="1" smtClean="0">
                                          <a:latin typeface="Cambria Math" panose="02040503050406030204" pitchFamily="18" charset="0"/>
                                          <a:ea typeface="Cambria Math" panose="02040503050406030204" pitchFamily="18" charset="0"/>
                                        </a:rPr>
                                        <m:t>−1</m:t>
                                      </m:r>
                                    </m:e>
                                  </m:d>
                                  <m:r>
                                    <a:rPr lang="fr-FR" sz="2400" i="1">
                                      <a:latin typeface="Cambria Math" panose="02040503050406030204" pitchFamily="18" charset="0"/>
                                      <a:ea typeface="Cambria Math" panose="02040503050406030204" pitchFamily="18" charset="0"/>
                                    </a:rPr>
                                    <m:t>−</m:t>
                                  </m:r>
                                  <m:d>
                                    <m:dPr>
                                      <m:ctrlPr>
                                        <a:rPr lang="fr-FR" sz="2400" i="1">
                                          <a:latin typeface="Cambria Math" panose="02040503050406030204" pitchFamily="18" charset="0"/>
                                          <a:ea typeface="Cambria Math" panose="02040503050406030204" pitchFamily="18" charset="0"/>
                                        </a:rPr>
                                      </m:ctrlPr>
                                    </m:dPr>
                                    <m:e>
                                      <m:r>
                                        <a:rPr lang="" sz="2400" b="0" i="1" smtClean="0">
                                          <a:latin typeface="Cambria Math" panose="02040503050406030204" pitchFamily="18" charset="0"/>
                                          <a:ea typeface="Cambria Math" panose="02040503050406030204" pitchFamily="18" charset="0"/>
                                        </a:rPr>
                                        <m:t>4</m:t>
                                      </m:r>
                                      <m:r>
                                        <a:rPr lang="fr-FR" sz="2400" i="1">
                                          <a:latin typeface="Cambria Math" panose="02040503050406030204" pitchFamily="18" charset="0"/>
                                          <a:ea typeface="Cambria Math" panose="02040503050406030204" pitchFamily="18" charset="0"/>
                                        </a:rPr>
                                        <m:t>×</m:t>
                                      </m:r>
                                      <m:r>
                                        <a:rPr lang="" sz="2400" b="0" i="1" smtClean="0">
                                          <a:latin typeface="Cambria Math" panose="02040503050406030204" pitchFamily="18" charset="0"/>
                                          <a:ea typeface="Cambria Math" panose="02040503050406030204" pitchFamily="18" charset="0"/>
                                        </a:rPr>
                                        <m:t>2</m:t>
                                      </m:r>
                                    </m:e>
                                  </m:d>
                                </m:e>
                              </m:d>
                            </m:e>
                            <m:e>
                              <m:d>
                                <m:dPr>
                                  <m:ctrlPr>
                                    <a:rPr lang="fr-FR" sz="2400" i="1">
                                      <a:latin typeface="Cambria Math" panose="02040503050406030204" pitchFamily="18" charset="0"/>
                                      <a:ea typeface="Cambria Math" panose="02040503050406030204" pitchFamily="18" charset="0"/>
                                    </a:rPr>
                                  </m:ctrlPr>
                                </m:dPr>
                                <m:e>
                                  <m:d>
                                    <m:dPr>
                                      <m:ctrlPr>
                                        <a:rPr lang="fr-FR" sz="2400" i="1">
                                          <a:latin typeface="Cambria Math" panose="02040503050406030204" pitchFamily="18" charset="0"/>
                                          <a:ea typeface="Cambria Math" panose="02040503050406030204" pitchFamily="18" charset="0"/>
                                        </a:rPr>
                                      </m:ctrlPr>
                                    </m:dPr>
                                    <m:e>
                                      <m:r>
                                        <a:rPr lang="" sz="2400" b="0" i="1" smtClean="0">
                                          <a:latin typeface="Cambria Math" panose="02040503050406030204" pitchFamily="18" charset="0"/>
                                          <a:ea typeface="Cambria Math" panose="02040503050406030204" pitchFamily="18" charset="0"/>
                                        </a:rPr>
                                        <m:t>4</m:t>
                                      </m:r>
                                      <m:r>
                                        <a:rPr lang="fr-FR" sz="2400" i="1">
                                          <a:latin typeface="Cambria Math" panose="02040503050406030204" pitchFamily="18" charset="0"/>
                                          <a:ea typeface="Cambria Math" panose="02040503050406030204" pitchFamily="18" charset="0"/>
                                        </a:rPr>
                                        <m:t>×</m:t>
                                      </m:r>
                                      <m:r>
                                        <a:rPr lang="" sz="2400" b="0" i="1" smtClean="0">
                                          <a:latin typeface="Cambria Math" panose="02040503050406030204" pitchFamily="18" charset="0"/>
                                          <a:ea typeface="Cambria Math" panose="02040503050406030204" pitchFamily="18" charset="0"/>
                                        </a:rPr>
                                        <m:t>0</m:t>
                                      </m:r>
                                    </m:e>
                                  </m:d>
                                  <m:r>
                                    <a:rPr lang="fr-FR" sz="2400" i="1">
                                      <a:latin typeface="Cambria Math" panose="02040503050406030204" pitchFamily="18" charset="0"/>
                                      <a:ea typeface="Cambria Math" panose="02040503050406030204" pitchFamily="18" charset="0"/>
                                    </a:rPr>
                                    <m:t>−</m:t>
                                  </m:r>
                                  <m:d>
                                    <m:dPr>
                                      <m:ctrlPr>
                                        <a:rPr lang="fr-FR" sz="2400" i="1">
                                          <a:latin typeface="Cambria Math" panose="02040503050406030204" pitchFamily="18" charset="0"/>
                                          <a:ea typeface="Cambria Math" panose="02040503050406030204" pitchFamily="18" charset="0"/>
                                        </a:rPr>
                                      </m:ctrlPr>
                                    </m:dPr>
                                    <m:e>
                                      <m:r>
                                        <a:rPr lang="" sz="2400" b="0" i="1" smtClean="0">
                                          <a:latin typeface="Cambria Math" panose="02040503050406030204" pitchFamily="18" charset="0"/>
                                          <a:ea typeface="Cambria Math" panose="02040503050406030204" pitchFamily="18" charset="0"/>
                                        </a:rPr>
                                        <m:t>−2</m:t>
                                      </m:r>
                                      <m:r>
                                        <a:rPr lang="fr-FR" sz="2400" i="1">
                                          <a:latin typeface="Cambria Math" panose="02040503050406030204" pitchFamily="18" charset="0"/>
                                          <a:ea typeface="Cambria Math" panose="02040503050406030204" pitchFamily="18" charset="0"/>
                                        </a:rPr>
                                        <m:t>×</m:t>
                                      </m:r>
                                      <m:r>
                                        <a:rPr lang="" sz="2400" b="0" i="1" smtClean="0">
                                          <a:latin typeface="Cambria Math" panose="02040503050406030204" pitchFamily="18" charset="0"/>
                                          <a:ea typeface="Cambria Math" panose="02040503050406030204" pitchFamily="18" charset="0"/>
                                        </a:rPr>
                                        <m:t>5</m:t>
                                      </m:r>
                                    </m:e>
                                  </m:d>
                                </m:e>
                              </m:d>
                            </m:e>
                          </m:mr>
                        </m:m>
                      </m:e>
                    </m:d>
                  </m:oMath>
                </a14:m>
                <a:endParaRPr lang="" sz="2400" dirty="0"/>
              </a:p>
              <a:p>
                <a:endParaRPr lang="" sz="2400" dirty="0"/>
              </a:p>
              <a:p>
                <a:endParaRPr lang="" sz="2400" dirty="0"/>
              </a:p>
              <a:p>
                <a14:m>
                  <m:oMath xmlns:m="http://schemas.openxmlformats.org/officeDocument/2006/math">
                    <m:r>
                      <a:rPr lang="fr-FR" sz="2400" b="1" i="1">
                        <a:latin typeface="Cambria Math" panose="02040503050406030204" pitchFamily="18" charset="0"/>
                        <a:ea typeface="Cambria Math" panose="02040503050406030204" pitchFamily="18" charset="0"/>
                      </a:rPr>
                      <m:t>𝑨𝒅𝒋</m:t>
                    </m:r>
                    <m:d>
                      <m:dPr>
                        <m:ctrlPr>
                          <a:rPr lang="fr-FR" sz="2400" b="1" i="1">
                            <a:latin typeface="Cambria Math" panose="02040503050406030204" pitchFamily="18" charset="0"/>
                            <a:ea typeface="Cambria Math" panose="02040503050406030204" pitchFamily="18" charset="0"/>
                          </a:rPr>
                        </m:ctrlPr>
                      </m:dPr>
                      <m:e>
                        <m:r>
                          <a:rPr lang="fr-FR" sz="2400" b="1" i="1">
                            <a:latin typeface="Cambria Math" panose="02040503050406030204" pitchFamily="18" charset="0"/>
                            <a:ea typeface="Cambria Math" panose="02040503050406030204" pitchFamily="18" charset="0"/>
                          </a:rPr>
                          <m:t>𝑨</m:t>
                        </m:r>
                      </m:e>
                    </m:d>
                  </m:oMath>
                </a14:m>
                <a:r>
                  <a:rPr lang="" sz="2400" i="1" dirty="0">
                    <a:latin typeface="Roboto Light" panose="02000000000000000000"/>
                  </a:rPr>
                  <a:t> </a:t>
                </a:r>
                <a14:m>
                  <m:oMath xmlns:m="http://schemas.openxmlformats.org/officeDocument/2006/math">
                    <m:r>
                      <a:rPr lang="fr-FR" sz="2400" i="1">
                        <a:latin typeface="Cambria Math" panose="02040503050406030204" pitchFamily="18" charset="0"/>
                        <a:ea typeface="Cambria Math" panose="02040503050406030204" pitchFamily="18" charset="0"/>
                      </a:rPr>
                      <m:t>=</m:t>
                    </m:r>
                    <m:d>
                      <m:dPr>
                        <m:ctrlPr>
                          <a:rPr lang="fr-FR" sz="2400" i="1">
                            <a:latin typeface="Cambria Math" panose="02040503050406030204" pitchFamily="18" charset="0"/>
                            <a:ea typeface="Cambria Math" panose="02040503050406030204" pitchFamily="18" charset="0"/>
                          </a:rPr>
                        </m:ctrlPr>
                      </m:dPr>
                      <m:e>
                        <m:m>
                          <m:mPr>
                            <m:mcs>
                              <m:mc>
                                <m:mcPr>
                                  <m:count m:val="3"/>
                                  <m:mcJc m:val="center"/>
                                </m:mcPr>
                              </m:mc>
                            </m:mcs>
                            <m:ctrlPr>
                              <a:rPr lang="fr-FR" sz="2400" i="1">
                                <a:latin typeface="Cambria Math" panose="02040503050406030204" pitchFamily="18" charset="0"/>
                                <a:ea typeface="Cambria Math" panose="02040503050406030204" pitchFamily="18" charset="0"/>
                              </a:rPr>
                            </m:ctrlPr>
                          </m:mPr>
                          <m:mr>
                            <m:e>
                              <m:r>
                                <m:rPr>
                                  <m:brk m:alnAt="7"/>
                                </m:rPr>
                                <a:rPr lang="fr-FR" sz="2400" i="1">
                                  <a:latin typeface="Cambria Math" panose="02040503050406030204" pitchFamily="18" charset="0"/>
                                  <a:ea typeface="Cambria Math" panose="02040503050406030204" pitchFamily="18" charset="0"/>
                                </a:rPr>
                                <m:t>−</m:t>
                              </m:r>
                              <m:r>
                                <a:rPr lang="" sz="2400" i="1">
                                  <a:latin typeface="Cambria Math" panose="02040503050406030204" pitchFamily="18" charset="0"/>
                                  <a:ea typeface="Cambria Math" panose="02040503050406030204" pitchFamily="18" charset="0"/>
                                </a:rPr>
                                <m:t>6</m:t>
                              </m:r>
                            </m:e>
                            <m:e>
                              <m:r>
                                <a:rPr lang="" sz="2400" i="1">
                                  <a:latin typeface="Cambria Math" panose="02040503050406030204" pitchFamily="18" charset="0"/>
                                  <a:ea typeface="Cambria Math" panose="02040503050406030204" pitchFamily="18" charset="0"/>
                                </a:rPr>
                                <m:t>14</m:t>
                              </m:r>
                            </m:e>
                            <m:e>
                              <m:r>
                                <a:rPr lang="fr-FR" sz="2400" i="1">
                                  <a:latin typeface="Cambria Math" panose="02040503050406030204" pitchFamily="18" charset="0"/>
                                  <a:ea typeface="Cambria Math" panose="02040503050406030204" pitchFamily="18" charset="0"/>
                                </a:rPr>
                                <m:t>−</m:t>
                              </m:r>
                              <m:r>
                                <a:rPr lang="" sz="2400" i="1">
                                  <a:latin typeface="Cambria Math" panose="02040503050406030204" pitchFamily="18" charset="0"/>
                                  <a:ea typeface="Cambria Math" panose="02040503050406030204" pitchFamily="18" charset="0"/>
                                </a:rPr>
                                <m:t>6</m:t>
                              </m:r>
                            </m:e>
                          </m:mr>
                          <m:mr>
                            <m:e>
                              <m:r>
                                <a:rPr lang="" sz="2400" i="1">
                                  <a:latin typeface="Cambria Math" panose="02040503050406030204" pitchFamily="18" charset="0"/>
                                  <a:ea typeface="Cambria Math" panose="02040503050406030204" pitchFamily="18" charset="0"/>
                                </a:rPr>
                                <m:t>−33</m:t>
                              </m:r>
                            </m:e>
                            <m:e>
                              <m:r>
                                <a:rPr lang="" sz="2400" i="1">
                                  <a:latin typeface="Cambria Math" panose="02040503050406030204" pitchFamily="18" charset="0"/>
                                  <a:ea typeface="Cambria Math" panose="02040503050406030204" pitchFamily="18" charset="0"/>
                                </a:rPr>
                                <m:t>25</m:t>
                              </m:r>
                            </m:e>
                            <m:e>
                              <m:r>
                                <a:rPr lang="" sz="2400" i="1">
                                  <a:latin typeface="Cambria Math" panose="02040503050406030204" pitchFamily="18" charset="0"/>
                                  <a:ea typeface="Cambria Math" panose="02040503050406030204" pitchFamily="18" charset="0"/>
                                </a:rPr>
                                <m:t>−7</m:t>
                              </m:r>
                            </m:e>
                          </m:mr>
                          <m:mr>
                            <m:e>
                              <m:r>
                                <a:rPr lang="" sz="2400" i="1">
                                  <a:latin typeface="Cambria Math" panose="02040503050406030204" pitchFamily="18" charset="0"/>
                                  <a:ea typeface="Cambria Math" panose="02040503050406030204" pitchFamily="18" charset="0"/>
                                </a:rPr>
                                <m:t>10</m:t>
                              </m:r>
                            </m:e>
                            <m:e>
                              <m:r>
                                <a:rPr lang="" sz="2400" i="1">
                                  <a:latin typeface="Cambria Math" panose="02040503050406030204" pitchFamily="18" charset="0"/>
                                  <a:ea typeface="Cambria Math" panose="02040503050406030204" pitchFamily="18" charset="0"/>
                                </a:rPr>
                                <m:t>−6</m:t>
                              </m:r>
                            </m:e>
                            <m:e>
                              <m:r>
                                <a:rPr lang="" sz="2400" i="1">
                                  <a:latin typeface="Cambria Math" panose="02040503050406030204" pitchFamily="18" charset="0"/>
                                  <a:ea typeface="Cambria Math" panose="02040503050406030204" pitchFamily="18" charset="0"/>
                                </a:rPr>
                                <m:t>10</m:t>
                              </m:r>
                            </m:e>
                          </m:mr>
                        </m:m>
                      </m:e>
                    </m:d>
                  </m:oMath>
                </a14:m>
                <a:endParaRPr lang="fr-FR" sz="2400" dirty="0"/>
              </a:p>
            </p:txBody>
          </p:sp>
        </mc:Choice>
        <mc:Fallback xmlns="">
          <p:sp>
            <p:nvSpPr>
              <p:cNvPr id="3" name="Rectangle 2"/>
              <p:cNvSpPr>
                <a:spLocks noRot="1" noChangeAspect="1" noMove="1" noResize="1" noEditPoints="1" noAdjustHandles="1" noChangeArrowheads="1" noChangeShapeType="1" noTextEdit="1"/>
              </p:cNvSpPr>
              <p:nvPr/>
            </p:nvSpPr>
            <p:spPr>
              <a:xfrm>
                <a:off x="1601251" y="2493929"/>
                <a:ext cx="10298828" cy="3556551"/>
              </a:xfrm>
              <a:prstGeom prst="rect">
                <a:avLst/>
              </a:prstGeom>
              <a:blipFill rotWithShape="0">
                <a:blip r:embed="rId2"/>
                <a:stretch>
                  <a:fillRect l="-533"/>
                </a:stretch>
              </a:blipFill>
            </p:spPr>
            <p:txBody>
              <a:bodyPr/>
              <a:lstStyle/>
              <a:p>
                <a:r>
                  <a:rPr lang="fr-FR">
                    <a:noFill/>
                  </a:rPr>
                  <a:t> </a:t>
                </a:r>
              </a:p>
            </p:txBody>
          </p:sp>
        </mc:Fallback>
      </mc:AlternateContent>
      <p:sp>
        <p:nvSpPr>
          <p:cNvPr id="4" name="Rectangle 3"/>
          <p:cNvSpPr/>
          <p:nvPr/>
        </p:nvSpPr>
        <p:spPr>
          <a:xfrm>
            <a:off x="478904" y="572594"/>
            <a:ext cx="441146" cy="646331"/>
          </a:xfrm>
          <a:prstGeom prst="rect">
            <a:avLst/>
          </a:prstGeom>
        </p:spPr>
        <p:txBody>
          <a:bodyPr wrap="none">
            <a:spAutoFit/>
          </a:bodyPr>
          <a:lstStyle/>
          <a:p>
            <a:r>
              <a:rPr lang="" sz="3600" b="1" i="1" dirty="0">
                <a:solidFill>
                  <a:schemeClr val="bg1"/>
                </a:solidFill>
                <a:latin typeface="Roboto Condensed Light" panose="020B0604020202020204"/>
              </a:rPr>
              <a:t>5</a:t>
            </a:r>
            <a:endParaRPr lang="fr-FR" sz="3600" dirty="0"/>
          </a:p>
        </p:txBody>
      </p:sp>
      <p:sp>
        <p:nvSpPr>
          <p:cNvPr id="5" name="Rectangle 4"/>
          <p:cNvSpPr/>
          <p:nvPr/>
        </p:nvSpPr>
        <p:spPr>
          <a:xfrm>
            <a:off x="1601251" y="1213039"/>
            <a:ext cx="1747594" cy="369332"/>
          </a:xfrm>
          <a:prstGeom prst="rect">
            <a:avLst/>
          </a:prstGeom>
        </p:spPr>
        <p:txBody>
          <a:bodyPr wrap="none">
            <a:spAutoFit/>
          </a:bodyPr>
          <a:lstStyle/>
          <a:p>
            <a:r>
              <a:rPr lang="" b="1" i="1" dirty="0">
                <a:solidFill>
                  <a:srgbClr val="FF0000"/>
                </a:solidFill>
                <a:latin typeface="Roboto Light" panose="02000000000000000000"/>
              </a:rPr>
              <a:t>With The Example</a:t>
            </a:r>
            <a:endParaRPr lang="fr-FR" dirty="0"/>
          </a:p>
        </p:txBody>
      </p:sp>
    </p:spTree>
    <p:extLst>
      <p:ext uri="{BB962C8B-B14F-4D97-AF65-F5344CB8AC3E}">
        <p14:creationId xmlns:p14="http://schemas.microsoft.com/office/powerpoint/2010/main" val="3197041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01250" y="663404"/>
            <a:ext cx="8911687" cy="1280890"/>
          </a:xfrm>
        </p:spPr>
        <p:txBody>
          <a:bodyPr/>
          <a:lstStyle/>
          <a:p>
            <a:r>
              <a:rPr lang="" b="1" i="1" dirty="0">
                <a:latin typeface="Roboto Condensed Light"/>
                <a:ea typeface="Roboto" panose="02000000000000000000" pitchFamily="2" charset="0"/>
              </a:rPr>
              <a:t>HOW IT WORKS</a:t>
            </a:r>
            <a:endParaRPr lang="fr-FR" dirty="0"/>
          </a:p>
        </p:txBody>
      </p:sp>
      <p:sp>
        <p:nvSpPr>
          <p:cNvPr id="3" name="Rectangle 2"/>
          <p:cNvSpPr/>
          <p:nvPr/>
        </p:nvSpPr>
        <p:spPr>
          <a:xfrm>
            <a:off x="530420" y="638342"/>
            <a:ext cx="441146" cy="646331"/>
          </a:xfrm>
          <a:prstGeom prst="rect">
            <a:avLst/>
          </a:prstGeom>
        </p:spPr>
        <p:txBody>
          <a:bodyPr wrap="none">
            <a:spAutoFit/>
          </a:bodyPr>
          <a:lstStyle/>
          <a:p>
            <a:r>
              <a:rPr lang="" sz="3600" b="1" i="1" dirty="0">
                <a:solidFill>
                  <a:schemeClr val="bg1"/>
                </a:solidFill>
                <a:latin typeface="Roboto Condensed Light" panose="020B0604020202020204"/>
              </a:rPr>
              <a:t>5</a:t>
            </a:r>
            <a:endParaRPr lang="fr-FR" sz="3600" dirty="0"/>
          </a:p>
        </p:txBody>
      </p:sp>
      <p:sp>
        <p:nvSpPr>
          <p:cNvPr id="4" name="Rectangle 3"/>
          <p:cNvSpPr/>
          <p:nvPr/>
        </p:nvSpPr>
        <p:spPr>
          <a:xfrm>
            <a:off x="1601250" y="1303849"/>
            <a:ext cx="1747594" cy="369332"/>
          </a:xfrm>
          <a:prstGeom prst="rect">
            <a:avLst/>
          </a:prstGeom>
        </p:spPr>
        <p:txBody>
          <a:bodyPr wrap="none">
            <a:spAutoFit/>
          </a:bodyPr>
          <a:lstStyle/>
          <a:p>
            <a:r>
              <a:rPr lang="" b="1" i="1" dirty="0">
                <a:solidFill>
                  <a:srgbClr val="FF0000"/>
                </a:solidFill>
                <a:latin typeface="Roboto Light" panose="02000000000000000000"/>
              </a:rPr>
              <a:t>With The Example</a:t>
            </a:r>
            <a:endParaRPr lang="fr-FR" dirty="0"/>
          </a:p>
        </p:txBody>
      </p:sp>
      <mc:AlternateContent xmlns:mc="http://schemas.openxmlformats.org/markup-compatibility/2006" xmlns:a14="http://schemas.microsoft.com/office/drawing/2010/main">
        <mc:Choice Requires="a14">
          <p:sp>
            <p:nvSpPr>
              <p:cNvPr id="5" name="Rectangle 4"/>
              <p:cNvSpPr/>
              <p:nvPr/>
            </p:nvSpPr>
            <p:spPr>
              <a:xfrm>
                <a:off x="1601249" y="2353906"/>
                <a:ext cx="9320035" cy="3935693"/>
              </a:xfrm>
              <a:prstGeom prst="rect">
                <a:avLst/>
              </a:prstGeom>
            </p:spPr>
            <p:txBody>
              <a:bodyPr wrap="square">
                <a:spAutoFit/>
              </a:bodyPr>
              <a:lstStyle/>
              <a:p>
                <a:r>
                  <a:rPr lang="" sz="2400" i="1" dirty="0">
                    <a:latin typeface="Roboto Light" panose="02000000000000000000"/>
                  </a:rPr>
                  <a:t>T</a:t>
                </a:r>
                <a:r>
                  <a:rPr lang="en-US" sz="2400" i="1" dirty="0">
                    <a:latin typeface="Roboto Light" panose="02000000000000000000"/>
                  </a:rPr>
                  <a:t>he inverse of matrix A is given by the formula</a:t>
                </a:r>
                <a:r>
                  <a:rPr lang="" sz="2400" i="1" dirty="0">
                    <a:latin typeface="Roboto Light" panose="02000000000000000000"/>
                  </a:rPr>
                  <a:t>  </a:t>
                </a:r>
                <a14:m>
                  <m:oMath xmlns:m="http://schemas.openxmlformats.org/officeDocument/2006/math">
                    <m:sSup>
                      <m:sSupPr>
                        <m:ctrlPr>
                          <a:rPr lang="en-US" sz="2400" b="1" i="1">
                            <a:latin typeface="Cambria Math" panose="02040503050406030204" pitchFamily="18" charset="0"/>
                            <a:ea typeface="Roboto Light" panose="02000000000000000000" pitchFamily="2" charset="0"/>
                          </a:rPr>
                        </m:ctrlPr>
                      </m:sSupPr>
                      <m:e>
                        <m:r>
                          <a:rPr lang="fr-FR" sz="2400" b="1" i="1">
                            <a:latin typeface="Cambria Math" panose="02040503050406030204" pitchFamily="18" charset="0"/>
                            <a:ea typeface="Roboto Light" panose="02000000000000000000" pitchFamily="2" charset="0"/>
                          </a:rPr>
                          <m:t>𝑨</m:t>
                        </m:r>
                      </m:e>
                      <m:sup>
                        <m:r>
                          <a:rPr lang="fr-FR" sz="2400" b="1" i="1">
                            <a:latin typeface="Cambria Math" panose="02040503050406030204" pitchFamily="18" charset="0"/>
                            <a:ea typeface="Roboto Light" panose="02000000000000000000" pitchFamily="2" charset="0"/>
                          </a:rPr>
                          <m:t>−</m:t>
                        </m:r>
                        <m:r>
                          <a:rPr lang="fr-FR" sz="2400" b="1" i="1">
                            <a:latin typeface="Cambria Math" panose="02040503050406030204" pitchFamily="18" charset="0"/>
                            <a:ea typeface="Roboto Light" panose="02000000000000000000" pitchFamily="2" charset="0"/>
                          </a:rPr>
                          <m:t>𝟏</m:t>
                        </m:r>
                      </m:sup>
                    </m:sSup>
                    <m:r>
                      <a:rPr lang="fr-FR" sz="2400" b="1" i="1">
                        <a:latin typeface="Cambria Math" panose="02040503050406030204" pitchFamily="18" charset="0"/>
                        <a:ea typeface="Roboto Light" panose="02000000000000000000" pitchFamily="2" charset="0"/>
                      </a:rPr>
                      <m:t>=</m:t>
                    </m:r>
                    <m:f>
                      <m:fPr>
                        <m:ctrlPr>
                          <a:rPr lang="fr-FR" sz="2400" b="1" i="1">
                            <a:latin typeface="Cambria Math" panose="02040503050406030204" pitchFamily="18" charset="0"/>
                            <a:ea typeface="Roboto Light" panose="02000000000000000000" pitchFamily="2" charset="0"/>
                          </a:rPr>
                        </m:ctrlPr>
                      </m:fPr>
                      <m:num>
                        <m:r>
                          <a:rPr lang="fr-FR" sz="2400" b="1" i="1">
                            <a:latin typeface="Cambria Math" panose="02040503050406030204" pitchFamily="18" charset="0"/>
                            <a:ea typeface="Roboto Light" panose="02000000000000000000" pitchFamily="2" charset="0"/>
                          </a:rPr>
                          <m:t>𝟏</m:t>
                        </m:r>
                      </m:num>
                      <m:den>
                        <m:d>
                          <m:dPr>
                            <m:begChr m:val="|"/>
                            <m:endChr m:val="|"/>
                            <m:ctrlPr>
                              <a:rPr lang="fr-FR" sz="2400" b="1" i="1">
                                <a:latin typeface="Cambria Math" panose="02040503050406030204" pitchFamily="18" charset="0"/>
                                <a:ea typeface="Roboto Light" panose="02000000000000000000" pitchFamily="2" charset="0"/>
                              </a:rPr>
                            </m:ctrlPr>
                          </m:dPr>
                          <m:e>
                            <m:r>
                              <a:rPr lang="fr-FR" sz="2400" b="1" i="1">
                                <a:latin typeface="Cambria Math" panose="02040503050406030204" pitchFamily="18" charset="0"/>
                                <a:ea typeface="Roboto Light" panose="02000000000000000000" pitchFamily="2" charset="0"/>
                              </a:rPr>
                              <m:t>𝑨</m:t>
                            </m:r>
                          </m:e>
                        </m:d>
                      </m:den>
                    </m:f>
                    <m:r>
                      <a:rPr lang="fr-FR" sz="2400" b="1">
                        <a:latin typeface="Cambria Math" panose="02040503050406030204" pitchFamily="18" charset="0"/>
                        <a:ea typeface="Cambria Math" panose="02040503050406030204" pitchFamily="18" charset="0"/>
                      </a:rPr>
                      <m:t>×</m:t>
                    </m:r>
                    <m:r>
                      <a:rPr lang="fr-FR" sz="2400" b="1" i="1">
                        <a:latin typeface="Cambria Math" panose="02040503050406030204" pitchFamily="18" charset="0"/>
                        <a:ea typeface="Cambria Math" panose="02040503050406030204" pitchFamily="18" charset="0"/>
                      </a:rPr>
                      <m:t>𝑨𝒅𝒋</m:t>
                    </m:r>
                    <m:d>
                      <m:dPr>
                        <m:ctrlPr>
                          <a:rPr lang="fr-FR" sz="2400" b="1" i="1">
                            <a:latin typeface="Cambria Math" panose="02040503050406030204" pitchFamily="18" charset="0"/>
                            <a:ea typeface="Cambria Math" panose="02040503050406030204" pitchFamily="18" charset="0"/>
                          </a:rPr>
                        </m:ctrlPr>
                      </m:dPr>
                      <m:e>
                        <m:r>
                          <a:rPr lang="fr-FR" sz="2400" b="1" i="1">
                            <a:latin typeface="Cambria Math" panose="02040503050406030204" pitchFamily="18" charset="0"/>
                            <a:ea typeface="Cambria Math" panose="02040503050406030204" pitchFamily="18" charset="0"/>
                          </a:rPr>
                          <m:t>𝑨</m:t>
                        </m:r>
                      </m:e>
                    </m:d>
                  </m:oMath>
                </a14:m>
                <a:endParaRPr lang="" sz="2400" i="1" dirty="0">
                  <a:latin typeface="Roboto Light" panose="02000000000000000000"/>
                </a:endParaRPr>
              </a:p>
              <a:p>
                <a:endParaRPr lang="" sz="2400" i="1" dirty="0">
                  <a:latin typeface="Roboto Light" panose="02000000000000000000"/>
                </a:endParaRPr>
              </a:p>
              <a:p>
                <a:r>
                  <a:rPr lang="" sz="2400" b="1" dirty="0">
                    <a:latin typeface="Roboto Light" panose="02000000000000000000"/>
                  </a:rPr>
                  <a:t> </a:t>
                </a:r>
                <a14:m>
                  <m:oMath xmlns:m="http://schemas.openxmlformats.org/officeDocument/2006/math">
                    <m:sSup>
                      <m:sSupPr>
                        <m:ctrlPr>
                          <a:rPr lang="en-US" sz="2400" b="1" i="1">
                            <a:latin typeface="Cambria Math" panose="02040503050406030204" pitchFamily="18" charset="0"/>
                            <a:ea typeface="Roboto Light" panose="02000000000000000000" pitchFamily="2" charset="0"/>
                          </a:rPr>
                        </m:ctrlPr>
                      </m:sSupPr>
                      <m:e>
                        <m:r>
                          <a:rPr lang="fr-FR" sz="2400" b="1" i="0">
                            <a:latin typeface="Cambria Math" panose="02040503050406030204" pitchFamily="18" charset="0"/>
                            <a:ea typeface="Roboto Light" panose="02000000000000000000" pitchFamily="2" charset="0"/>
                          </a:rPr>
                          <m:t>𝐀</m:t>
                        </m:r>
                      </m:e>
                      <m:sup>
                        <m:r>
                          <a:rPr lang="fr-FR" sz="2400" b="1" i="0">
                            <a:latin typeface="Cambria Math" panose="02040503050406030204" pitchFamily="18" charset="0"/>
                            <a:ea typeface="Roboto Light" panose="02000000000000000000" pitchFamily="2" charset="0"/>
                          </a:rPr>
                          <m:t>−</m:t>
                        </m:r>
                        <m:r>
                          <a:rPr lang="fr-FR" sz="2400" b="1" i="0">
                            <a:latin typeface="Cambria Math" panose="02040503050406030204" pitchFamily="18" charset="0"/>
                            <a:ea typeface="Roboto Light" panose="02000000000000000000" pitchFamily="2" charset="0"/>
                          </a:rPr>
                          <m:t>𝟏</m:t>
                        </m:r>
                      </m:sup>
                    </m:sSup>
                  </m:oMath>
                </a14:m>
                <a:r>
                  <a:rPr lang="fr-FR" sz="2400" b="1" dirty="0">
                    <a:ea typeface="Roboto Light" panose="02000000000000000000" pitchFamily="2" charset="0"/>
                  </a:rPr>
                  <a:t> </a:t>
                </a:r>
                <a14:m>
                  <m:oMath xmlns:m="http://schemas.openxmlformats.org/officeDocument/2006/math">
                    <m:r>
                      <a:rPr lang="fr-FR" sz="2400" b="1" i="0">
                        <a:latin typeface="Cambria Math" panose="02040503050406030204" pitchFamily="18" charset="0"/>
                        <a:ea typeface="Roboto Light" panose="02000000000000000000" pitchFamily="2" charset="0"/>
                      </a:rPr>
                      <m:t>=</m:t>
                    </m:r>
                    <m:f>
                      <m:fPr>
                        <m:ctrlPr>
                          <a:rPr lang="fr-FR" sz="2400" b="1" i="1">
                            <a:latin typeface="Cambria Math" panose="02040503050406030204" pitchFamily="18" charset="0"/>
                            <a:ea typeface="Roboto Light" panose="02000000000000000000" pitchFamily="2" charset="0"/>
                          </a:rPr>
                        </m:ctrlPr>
                      </m:fPr>
                      <m:num>
                        <m:r>
                          <a:rPr lang="fr-FR" sz="2400" b="1" i="0">
                            <a:latin typeface="Cambria Math" panose="02040503050406030204" pitchFamily="18" charset="0"/>
                            <a:ea typeface="Roboto Light" panose="02000000000000000000" pitchFamily="2" charset="0"/>
                          </a:rPr>
                          <m:t>𝟏</m:t>
                        </m:r>
                      </m:num>
                      <m:den>
                        <m:r>
                          <a:rPr lang="" sz="2400" b="1" i="0" smtClean="0">
                            <a:latin typeface="Cambria Math" panose="02040503050406030204" pitchFamily="18" charset="0"/>
                            <a:ea typeface="Roboto Light" panose="02000000000000000000" pitchFamily="2" charset="0"/>
                          </a:rPr>
                          <m:t>𝟓𝟐</m:t>
                        </m:r>
                      </m:den>
                    </m:f>
                    <m:r>
                      <a:rPr lang="fr-FR" sz="2400" b="1" i="0">
                        <a:latin typeface="Cambria Math" panose="02040503050406030204" pitchFamily="18" charset="0"/>
                        <a:ea typeface="Cambria Math" panose="02040503050406030204" pitchFamily="18" charset="0"/>
                      </a:rPr>
                      <m:t>×</m:t>
                    </m:r>
                    <m:d>
                      <m:dPr>
                        <m:ctrlPr>
                          <a:rPr lang="fr-FR" sz="2400" b="1" i="1">
                            <a:latin typeface="Cambria Math" panose="02040503050406030204" pitchFamily="18" charset="0"/>
                            <a:ea typeface="Cambria Math" panose="02040503050406030204" pitchFamily="18" charset="0"/>
                          </a:rPr>
                        </m:ctrlPr>
                      </m:dPr>
                      <m:e>
                        <m:m>
                          <m:mPr>
                            <m:mcs>
                              <m:mc>
                                <m:mcPr>
                                  <m:count m:val="3"/>
                                  <m:mcJc m:val="center"/>
                                </m:mcPr>
                              </m:mc>
                            </m:mcs>
                            <m:ctrlPr>
                              <a:rPr lang="fr-FR" sz="2400" b="1" i="1">
                                <a:latin typeface="Cambria Math" panose="02040503050406030204" pitchFamily="18" charset="0"/>
                                <a:ea typeface="Cambria Math" panose="02040503050406030204" pitchFamily="18" charset="0"/>
                              </a:rPr>
                            </m:ctrlPr>
                          </m:mPr>
                          <m:mr>
                            <m:e>
                              <m:r>
                                <m:rPr>
                                  <m:brk m:alnAt="7"/>
                                </m:rPr>
                                <a:rPr lang="fr-FR" sz="2400" b="1" i="0">
                                  <a:latin typeface="Cambria Math" panose="02040503050406030204" pitchFamily="18" charset="0"/>
                                  <a:ea typeface="Cambria Math" panose="02040503050406030204" pitchFamily="18" charset="0"/>
                                </a:rPr>
                                <m:t>−</m:t>
                              </m:r>
                              <m:r>
                                <a:rPr lang="" sz="2400" b="1" i="0">
                                  <a:latin typeface="Cambria Math" panose="02040503050406030204" pitchFamily="18" charset="0"/>
                                  <a:ea typeface="Cambria Math" panose="02040503050406030204" pitchFamily="18" charset="0"/>
                                </a:rPr>
                                <m:t>𝟔</m:t>
                              </m:r>
                            </m:e>
                            <m:e>
                              <m:r>
                                <a:rPr lang="" sz="2400" b="1" i="0">
                                  <a:latin typeface="Cambria Math" panose="02040503050406030204" pitchFamily="18" charset="0"/>
                                  <a:ea typeface="Cambria Math" panose="02040503050406030204" pitchFamily="18" charset="0"/>
                                </a:rPr>
                                <m:t>𝟏𝟒</m:t>
                              </m:r>
                            </m:e>
                            <m:e>
                              <m:r>
                                <a:rPr lang="fr-FR" sz="2400" b="1" i="0">
                                  <a:latin typeface="Cambria Math" panose="02040503050406030204" pitchFamily="18" charset="0"/>
                                  <a:ea typeface="Cambria Math" panose="02040503050406030204" pitchFamily="18" charset="0"/>
                                </a:rPr>
                                <m:t>−</m:t>
                              </m:r>
                              <m:r>
                                <a:rPr lang="" sz="2400" b="1" i="0">
                                  <a:latin typeface="Cambria Math" panose="02040503050406030204" pitchFamily="18" charset="0"/>
                                  <a:ea typeface="Cambria Math" panose="02040503050406030204" pitchFamily="18" charset="0"/>
                                </a:rPr>
                                <m:t>𝟔</m:t>
                              </m:r>
                            </m:e>
                          </m:mr>
                          <m:mr>
                            <m:e>
                              <m:r>
                                <a:rPr lang="" sz="2400" b="1" i="0">
                                  <a:latin typeface="Cambria Math" panose="02040503050406030204" pitchFamily="18" charset="0"/>
                                  <a:ea typeface="Cambria Math" panose="02040503050406030204" pitchFamily="18" charset="0"/>
                                </a:rPr>
                                <m:t>−</m:t>
                              </m:r>
                              <m:r>
                                <a:rPr lang="" sz="2400" b="1" i="0">
                                  <a:latin typeface="Cambria Math" panose="02040503050406030204" pitchFamily="18" charset="0"/>
                                  <a:ea typeface="Cambria Math" panose="02040503050406030204" pitchFamily="18" charset="0"/>
                                </a:rPr>
                                <m:t>𝟑𝟑</m:t>
                              </m:r>
                            </m:e>
                            <m:e>
                              <m:r>
                                <a:rPr lang="" sz="2400" b="1" i="0">
                                  <a:latin typeface="Cambria Math" panose="02040503050406030204" pitchFamily="18" charset="0"/>
                                  <a:ea typeface="Cambria Math" panose="02040503050406030204" pitchFamily="18" charset="0"/>
                                </a:rPr>
                                <m:t>𝟐𝟓</m:t>
                              </m:r>
                            </m:e>
                            <m:e>
                              <m:r>
                                <a:rPr lang="" sz="2400" b="1" i="0">
                                  <a:latin typeface="Cambria Math" panose="02040503050406030204" pitchFamily="18" charset="0"/>
                                  <a:ea typeface="Cambria Math" panose="02040503050406030204" pitchFamily="18" charset="0"/>
                                </a:rPr>
                                <m:t>−</m:t>
                              </m:r>
                              <m:r>
                                <a:rPr lang="" sz="2400" b="1" i="0">
                                  <a:latin typeface="Cambria Math" panose="02040503050406030204" pitchFamily="18" charset="0"/>
                                  <a:ea typeface="Cambria Math" panose="02040503050406030204" pitchFamily="18" charset="0"/>
                                </a:rPr>
                                <m:t>𝟕</m:t>
                              </m:r>
                            </m:e>
                          </m:mr>
                          <m:mr>
                            <m:e>
                              <m:r>
                                <a:rPr lang="" sz="2400" b="1" i="0">
                                  <a:latin typeface="Cambria Math" panose="02040503050406030204" pitchFamily="18" charset="0"/>
                                  <a:ea typeface="Cambria Math" panose="02040503050406030204" pitchFamily="18" charset="0"/>
                                </a:rPr>
                                <m:t>𝟏𝟎</m:t>
                              </m:r>
                            </m:e>
                            <m:e>
                              <m:r>
                                <a:rPr lang="" sz="2400" b="1" i="0">
                                  <a:latin typeface="Cambria Math" panose="02040503050406030204" pitchFamily="18" charset="0"/>
                                  <a:ea typeface="Cambria Math" panose="02040503050406030204" pitchFamily="18" charset="0"/>
                                </a:rPr>
                                <m:t>−</m:t>
                              </m:r>
                              <m:r>
                                <a:rPr lang="" sz="2400" b="1" i="0">
                                  <a:latin typeface="Cambria Math" panose="02040503050406030204" pitchFamily="18" charset="0"/>
                                  <a:ea typeface="Cambria Math" panose="02040503050406030204" pitchFamily="18" charset="0"/>
                                </a:rPr>
                                <m:t>𝟔</m:t>
                              </m:r>
                            </m:e>
                            <m:e>
                              <m:r>
                                <a:rPr lang="" sz="2400" b="1" i="0">
                                  <a:latin typeface="Cambria Math" panose="02040503050406030204" pitchFamily="18" charset="0"/>
                                  <a:ea typeface="Cambria Math" panose="02040503050406030204" pitchFamily="18" charset="0"/>
                                </a:rPr>
                                <m:t>𝟏𝟎</m:t>
                              </m:r>
                            </m:e>
                          </m:mr>
                        </m:m>
                      </m:e>
                    </m:d>
                  </m:oMath>
                </a14:m>
                <a:endParaRPr lang="" sz="2400" b="1" dirty="0">
                  <a:latin typeface="Roboto Light" panose="02000000000000000000"/>
                </a:endParaRPr>
              </a:p>
              <a:p>
                <a:endParaRPr lang="" sz="2400" b="1" dirty="0">
                  <a:latin typeface="Roboto Light" panose="02000000000000000000"/>
                </a:endParaRPr>
              </a:p>
              <a:p>
                <a:r>
                  <a:rPr lang="fr-FR" sz="2400" b="1" dirty="0">
                    <a:ea typeface="Roboto Light" panose="02000000000000000000" pitchFamily="2" charset="0"/>
                  </a:rPr>
                  <a:t> </a:t>
                </a:r>
                <a14:m>
                  <m:oMath xmlns:m="http://schemas.openxmlformats.org/officeDocument/2006/math">
                    <m:sSup>
                      <m:sSupPr>
                        <m:ctrlPr>
                          <a:rPr lang="en-US" sz="2400" b="1" i="1">
                            <a:latin typeface="Cambria Math" panose="02040503050406030204" pitchFamily="18" charset="0"/>
                            <a:ea typeface="Roboto Light" panose="02000000000000000000" pitchFamily="2" charset="0"/>
                          </a:rPr>
                        </m:ctrlPr>
                      </m:sSupPr>
                      <m:e>
                        <m:r>
                          <a:rPr lang="fr-FR" sz="2400" b="1" i="0">
                            <a:latin typeface="Cambria Math" panose="02040503050406030204" pitchFamily="18" charset="0"/>
                            <a:ea typeface="Roboto Light" panose="02000000000000000000" pitchFamily="2" charset="0"/>
                          </a:rPr>
                          <m:t>𝐀</m:t>
                        </m:r>
                      </m:e>
                      <m:sup>
                        <m:r>
                          <a:rPr lang="fr-FR" sz="2400" b="1" i="0">
                            <a:latin typeface="Cambria Math" panose="02040503050406030204" pitchFamily="18" charset="0"/>
                            <a:ea typeface="Roboto Light" panose="02000000000000000000" pitchFamily="2" charset="0"/>
                          </a:rPr>
                          <m:t>−</m:t>
                        </m:r>
                        <m:r>
                          <a:rPr lang="fr-FR" sz="2400" b="1" i="0">
                            <a:latin typeface="Cambria Math" panose="02040503050406030204" pitchFamily="18" charset="0"/>
                            <a:ea typeface="Roboto Light" panose="02000000000000000000" pitchFamily="2" charset="0"/>
                          </a:rPr>
                          <m:t>𝟏</m:t>
                        </m:r>
                      </m:sup>
                    </m:sSup>
                    <m:r>
                      <a:rPr lang="fr-FR" sz="2400" b="1" i="0" smtClean="0">
                        <a:latin typeface="Cambria Math" panose="02040503050406030204" pitchFamily="18" charset="0"/>
                        <a:ea typeface="Cambria Math" panose="02040503050406030204" pitchFamily="18" charset="0"/>
                      </a:rPr>
                      <m:t>=</m:t>
                    </m:r>
                    <m:d>
                      <m:dPr>
                        <m:ctrlPr>
                          <a:rPr lang="fr-FR" sz="2400" b="1" i="1" smtClean="0">
                            <a:latin typeface="Cambria Math" panose="02040503050406030204" pitchFamily="18" charset="0"/>
                            <a:ea typeface="Cambria Math" panose="02040503050406030204" pitchFamily="18" charset="0"/>
                          </a:rPr>
                        </m:ctrlPr>
                      </m:dPr>
                      <m:e>
                        <m:m>
                          <m:mPr>
                            <m:mcs>
                              <m:mc>
                                <m:mcPr>
                                  <m:count m:val="3"/>
                                  <m:mcJc m:val="center"/>
                                </m:mcPr>
                              </m:mc>
                            </m:mcs>
                            <m:ctrlPr>
                              <a:rPr lang="fr-FR" sz="2400" b="1" i="1" smtClean="0">
                                <a:latin typeface="Cambria Math" panose="02040503050406030204" pitchFamily="18" charset="0"/>
                                <a:ea typeface="Cambria Math" panose="02040503050406030204" pitchFamily="18" charset="0"/>
                              </a:rPr>
                            </m:ctrlPr>
                          </m:mPr>
                          <m:mr>
                            <m:e>
                              <m:r>
                                <m:rPr>
                                  <m:brk m:alnAt="7"/>
                                </m:rPr>
                                <a:rPr lang="fr-FR" sz="2400" b="1" i="0">
                                  <a:latin typeface="Cambria Math" panose="02040503050406030204" pitchFamily="18" charset="0"/>
                                  <a:ea typeface="Cambria Math" panose="02040503050406030204" pitchFamily="18" charset="0"/>
                                </a:rPr>
                                <m:t> </m:t>
                              </m:r>
                              <m:r>
                                <a:rPr lang="" sz="2400" b="1" i="0" smtClean="0">
                                  <a:latin typeface="Cambria Math" panose="02040503050406030204" pitchFamily="18" charset="0"/>
                                  <a:ea typeface="Cambria Math" panose="02040503050406030204" pitchFamily="18" charset="0"/>
                                </a:rPr>
                                <m:t>−</m:t>
                              </m:r>
                              <m:r>
                                <a:rPr lang="" sz="2400" b="1" i="0" smtClean="0">
                                  <a:latin typeface="Cambria Math" panose="02040503050406030204" pitchFamily="18" charset="0"/>
                                  <a:ea typeface="Cambria Math" panose="02040503050406030204" pitchFamily="18" charset="0"/>
                                </a:rPr>
                                <m:t>𝟑</m:t>
                              </m:r>
                              <m:r>
                                <a:rPr lang="" sz="2400" b="1" i="0" smtClean="0">
                                  <a:latin typeface="Cambria Math" panose="02040503050406030204" pitchFamily="18" charset="0"/>
                                  <a:ea typeface="Cambria Math" panose="02040503050406030204" pitchFamily="18" charset="0"/>
                                </a:rPr>
                                <m:t>/</m:t>
                              </m:r>
                              <m:r>
                                <a:rPr lang="" sz="2400" b="1" i="0" smtClean="0">
                                  <a:latin typeface="Cambria Math" panose="02040503050406030204" pitchFamily="18" charset="0"/>
                                  <a:ea typeface="Cambria Math" panose="02040503050406030204" pitchFamily="18" charset="0"/>
                                </a:rPr>
                                <m:t>𝟐𝟔</m:t>
                              </m:r>
                            </m:e>
                            <m:e>
                              <m:r>
                                <a:rPr lang="fr-FR" sz="2400" b="1" i="0">
                                  <a:latin typeface="Cambria Math" panose="02040503050406030204" pitchFamily="18" charset="0"/>
                                  <a:ea typeface="Cambria Math" panose="02040503050406030204" pitchFamily="18" charset="0"/>
                                </a:rPr>
                                <m:t>𝟕</m:t>
                              </m:r>
                              <m:r>
                                <a:rPr lang="fr-FR" sz="2400" b="1" i="0">
                                  <a:latin typeface="Cambria Math" panose="02040503050406030204" pitchFamily="18" charset="0"/>
                                  <a:ea typeface="Cambria Math" panose="02040503050406030204" pitchFamily="18" charset="0"/>
                                </a:rPr>
                                <m:t> /</m:t>
                              </m:r>
                              <m:r>
                                <a:rPr lang="fr-FR" sz="2400" b="1" i="0">
                                  <a:latin typeface="Cambria Math" panose="02040503050406030204" pitchFamily="18" charset="0"/>
                                  <a:ea typeface="Cambria Math" panose="02040503050406030204" pitchFamily="18" charset="0"/>
                                </a:rPr>
                                <m:t>𝟐𝟔</m:t>
                              </m:r>
                              <m:r>
                                <a:rPr lang="fr-FR" sz="2400" b="1" i="0">
                                  <a:latin typeface="Cambria Math" panose="02040503050406030204" pitchFamily="18" charset="0"/>
                                  <a:ea typeface="Cambria Math" panose="02040503050406030204" pitchFamily="18" charset="0"/>
                                </a:rPr>
                                <m:t> </m:t>
                              </m:r>
                            </m:e>
                            <m:e>
                              <m:r>
                                <m:rPr>
                                  <m:nor/>
                                </m:rPr>
                                <a:rPr lang="fr-FR" sz="2400" b="1">
                                  <a:latin typeface="Cambria Math" panose="02040503050406030204" pitchFamily="18" charset="0"/>
                                  <a:ea typeface="Cambria Math" panose="02040503050406030204" pitchFamily="18" charset="0"/>
                                </a:rPr>
                                <m:t>−3/26</m:t>
                              </m:r>
                            </m:e>
                          </m:mr>
                          <m:mr>
                            <m:e>
                              <m:r>
                                <m:rPr>
                                  <m:nor/>
                                </m:rPr>
                                <a:rPr lang="fr-FR" sz="2400" b="1">
                                  <a:latin typeface="Cambria Math" panose="02040503050406030204" pitchFamily="18" charset="0"/>
                                  <a:ea typeface="Cambria Math" panose="02040503050406030204" pitchFamily="18" charset="0"/>
                                </a:rPr>
                                <m:t>−33/52</m:t>
                              </m:r>
                            </m:e>
                            <m:e>
                              <m:r>
                                <m:rPr>
                                  <m:nor/>
                                </m:rPr>
                                <a:rPr lang="fr-FR" sz="2400" b="1">
                                  <a:latin typeface="Cambria Math" panose="02040503050406030204" pitchFamily="18" charset="0"/>
                                  <a:ea typeface="Cambria Math" panose="02040503050406030204" pitchFamily="18" charset="0"/>
                                </a:rPr>
                                <m:t>25/52</m:t>
                              </m:r>
                            </m:e>
                            <m:e>
                              <m:r>
                                <m:rPr>
                                  <m:nor/>
                                </m:rPr>
                                <a:rPr lang="fr-FR" sz="2400" b="1">
                                  <a:latin typeface="Cambria Math" panose="02040503050406030204" pitchFamily="18" charset="0"/>
                                  <a:ea typeface="Cambria Math" panose="02040503050406030204" pitchFamily="18" charset="0"/>
                                </a:rPr>
                                <m:t>−7/52</m:t>
                              </m:r>
                            </m:e>
                          </m:mr>
                          <m:mr>
                            <m:e>
                              <m:r>
                                <m:rPr>
                                  <m:nor/>
                                </m:rPr>
                                <a:rPr lang="fr-FR" sz="2400" b="1">
                                  <a:latin typeface="Cambria Math" panose="02040503050406030204" pitchFamily="18" charset="0"/>
                                  <a:ea typeface="Cambria Math" panose="02040503050406030204" pitchFamily="18" charset="0"/>
                                </a:rPr>
                                <m:t>5/26</m:t>
                              </m:r>
                            </m:e>
                            <m:e>
                              <m:r>
                                <m:rPr>
                                  <m:nor/>
                                </m:rPr>
                                <a:rPr lang="fr-FR" sz="2400" b="1">
                                  <a:latin typeface="Cambria Math" panose="02040503050406030204" pitchFamily="18" charset="0"/>
                                  <a:ea typeface="Cambria Math" panose="02040503050406030204" pitchFamily="18" charset="0"/>
                                </a:rPr>
                                <m:t>−3/26</m:t>
                              </m:r>
                            </m:e>
                            <m:e>
                              <m:r>
                                <m:rPr>
                                  <m:nor/>
                                </m:rPr>
                                <a:rPr lang="fr-FR" sz="2400" b="1">
                                  <a:latin typeface="Cambria Math" panose="02040503050406030204" pitchFamily="18" charset="0"/>
                                  <a:ea typeface="Cambria Math" panose="02040503050406030204" pitchFamily="18" charset="0"/>
                                </a:rPr>
                                <m:t>5/26</m:t>
                              </m:r>
                            </m:e>
                          </m:mr>
                        </m:m>
                      </m:e>
                    </m:d>
                    <m:r>
                      <a:rPr lang="" sz="2400" b="1" i="0" smtClean="0">
                        <a:latin typeface="Cambria Math" panose="02040503050406030204" pitchFamily="18" charset="0"/>
                        <a:ea typeface="Roboto Light" panose="02000000000000000000" pitchFamily="2" charset="0"/>
                      </a:rPr>
                      <m:t> </m:t>
                    </m:r>
                  </m:oMath>
                </a14:m>
                <a:endParaRPr lang="" sz="2400" b="1" dirty="0">
                  <a:latin typeface="Roboto Light" panose="02000000000000000000"/>
                </a:endParaRPr>
              </a:p>
              <a:p>
                <a:r>
                  <a:rPr lang="" sz="2400" i="1" dirty="0">
                    <a:latin typeface="Roboto Light" panose="02000000000000000000"/>
                  </a:rPr>
                  <a:t> </a:t>
                </a:r>
                <a:endParaRPr lang="fr-FR" sz="2400" i="1" dirty="0">
                  <a:latin typeface="Roboto Light" panose="02000000000000000000"/>
                </a:endParaRPr>
              </a:p>
            </p:txBody>
          </p:sp>
        </mc:Choice>
        <mc:Fallback xmlns="">
          <p:sp>
            <p:nvSpPr>
              <p:cNvPr id="5" name="Rectangle 4"/>
              <p:cNvSpPr>
                <a:spLocks noRot="1" noChangeAspect="1" noMove="1" noResize="1" noEditPoints="1" noAdjustHandles="1" noChangeArrowheads="1" noChangeShapeType="1" noTextEdit="1"/>
              </p:cNvSpPr>
              <p:nvPr/>
            </p:nvSpPr>
            <p:spPr>
              <a:xfrm>
                <a:off x="1601249" y="2353906"/>
                <a:ext cx="9320035" cy="3935693"/>
              </a:xfrm>
              <a:prstGeom prst="rect">
                <a:avLst/>
              </a:prstGeom>
              <a:blipFill rotWithShape="0">
                <a:blip r:embed="rId2"/>
                <a:stretch>
                  <a:fillRect l="-1046"/>
                </a:stretch>
              </a:blipFill>
            </p:spPr>
            <p:txBody>
              <a:bodyPr/>
              <a:lstStyle/>
              <a:p>
                <a:r>
                  <a:rPr lang="fr-FR">
                    <a:noFill/>
                  </a:rPr>
                  <a:t> </a:t>
                </a:r>
              </a:p>
            </p:txBody>
          </p:sp>
        </mc:Fallback>
      </mc:AlternateContent>
    </p:spTree>
    <p:extLst>
      <p:ext uri="{BB962C8B-B14F-4D97-AF65-F5344CB8AC3E}">
        <p14:creationId xmlns:p14="http://schemas.microsoft.com/office/powerpoint/2010/main" val="1831099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01251" y="624110"/>
            <a:ext cx="8911687" cy="1280890"/>
          </a:xfrm>
        </p:spPr>
        <p:txBody>
          <a:bodyPr/>
          <a:lstStyle/>
          <a:p>
            <a:r>
              <a:rPr lang="en-US" b="1" i="1" dirty="0">
                <a:latin typeface="Roboto Condensed Light"/>
                <a:ea typeface="Roboto" panose="02000000000000000000" pitchFamily="2" charset="0"/>
              </a:rPr>
              <a:t>EXECUTION</a:t>
            </a:r>
            <a:endParaRPr lang="fr-FR" dirty="0"/>
          </a:p>
        </p:txBody>
      </p:sp>
      <p:sp>
        <p:nvSpPr>
          <p:cNvPr id="3" name="Rectangle 2"/>
          <p:cNvSpPr/>
          <p:nvPr/>
        </p:nvSpPr>
        <p:spPr>
          <a:xfrm>
            <a:off x="478904" y="624110"/>
            <a:ext cx="441146" cy="646331"/>
          </a:xfrm>
          <a:prstGeom prst="rect">
            <a:avLst/>
          </a:prstGeom>
        </p:spPr>
        <p:txBody>
          <a:bodyPr wrap="none">
            <a:spAutoFit/>
          </a:bodyPr>
          <a:lstStyle/>
          <a:p>
            <a:r>
              <a:rPr lang="" sz="3600" b="1" i="1" dirty="0">
                <a:solidFill>
                  <a:schemeClr val="bg1"/>
                </a:solidFill>
                <a:latin typeface="Roboto Condensed Light" panose="020B0604020202020204"/>
              </a:rPr>
              <a:t>6</a:t>
            </a:r>
            <a:endParaRPr lang="fr-FR" sz="3600" dirty="0"/>
          </a:p>
        </p:txBody>
      </p:sp>
      <p:sp>
        <p:nvSpPr>
          <p:cNvPr id="4" name="Rectangle 3"/>
          <p:cNvSpPr/>
          <p:nvPr/>
        </p:nvSpPr>
        <p:spPr>
          <a:xfrm>
            <a:off x="1601251" y="1264555"/>
            <a:ext cx="1835567" cy="369332"/>
          </a:xfrm>
          <a:prstGeom prst="rect">
            <a:avLst/>
          </a:prstGeom>
        </p:spPr>
        <p:txBody>
          <a:bodyPr wrap="none">
            <a:spAutoFit/>
          </a:bodyPr>
          <a:lstStyle/>
          <a:p>
            <a:r>
              <a:rPr lang="" b="1" i="1" dirty="0">
                <a:solidFill>
                  <a:srgbClr val="FF0000"/>
                </a:solidFill>
                <a:latin typeface="Roboto Light" panose="02000000000000000000"/>
              </a:rPr>
              <a:t>With The </a:t>
            </a:r>
            <a:r>
              <a:rPr lang="fr-FR" b="1" i="1" dirty="0">
                <a:solidFill>
                  <a:srgbClr val="FF0000"/>
                </a:solidFill>
                <a:latin typeface="Roboto Light" panose="02000000000000000000"/>
              </a:rPr>
              <a:t>Interface </a:t>
            </a:r>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1251" y="1737893"/>
            <a:ext cx="8547301" cy="3953496"/>
          </a:xfrm>
          <a:prstGeom prst="rect">
            <a:avLst/>
          </a:prstGeom>
        </p:spPr>
      </p:pic>
      <p:sp>
        <p:nvSpPr>
          <p:cNvPr id="7" name="Rectangle 6"/>
          <p:cNvSpPr/>
          <p:nvPr/>
        </p:nvSpPr>
        <p:spPr>
          <a:xfrm>
            <a:off x="1601251" y="6064807"/>
            <a:ext cx="4959178" cy="461665"/>
          </a:xfrm>
          <a:prstGeom prst="rect">
            <a:avLst/>
          </a:prstGeom>
        </p:spPr>
        <p:txBody>
          <a:bodyPr wrap="none">
            <a:spAutoFit/>
          </a:bodyPr>
          <a:lstStyle/>
          <a:p>
            <a:r>
              <a:rPr lang="en-US" sz="2400" dirty="0">
                <a:latin typeface="Roboto Light" panose="02000000000000000000"/>
              </a:rPr>
              <a:t>𝑨𝒅𝒋 (𝑨) write in transposed matrix form</a:t>
            </a:r>
            <a:endParaRPr lang="fr-FR" sz="2400" dirty="0">
              <a:latin typeface="Roboto Light" panose="02000000000000000000"/>
            </a:endParaRPr>
          </a:p>
        </p:txBody>
      </p:sp>
    </p:spTree>
    <p:extLst>
      <p:ext uri="{BB962C8B-B14F-4D97-AF65-F5344CB8AC3E}">
        <p14:creationId xmlns:p14="http://schemas.microsoft.com/office/powerpoint/2010/main" val="1133648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36176" y="635358"/>
            <a:ext cx="8915400" cy="2724845"/>
          </a:xfrm>
        </p:spPr>
        <p:txBody>
          <a:bodyPr/>
          <a:lstStyle/>
          <a:p>
            <a:pPr algn="ctr"/>
            <a:r>
              <a:rPr lang="en-US" b="1" i="1" dirty="0">
                <a:latin typeface="Roboto Condensed Light"/>
                <a:ea typeface="Roboto" panose="02000000000000000000" pitchFamily="2" charset="0"/>
              </a:rPr>
              <a:t>THE END</a:t>
            </a:r>
            <a:endParaRPr lang="fr-FR" dirty="0"/>
          </a:p>
        </p:txBody>
      </p:sp>
      <p:sp>
        <p:nvSpPr>
          <p:cNvPr id="3" name="Espace réservé du texte 2"/>
          <p:cNvSpPr>
            <a:spLocks noGrp="1"/>
          </p:cNvSpPr>
          <p:nvPr>
            <p:ph type="body" sz="half" idx="2"/>
          </p:nvPr>
        </p:nvSpPr>
        <p:spPr>
          <a:xfrm>
            <a:off x="1636176" y="3468709"/>
            <a:ext cx="8915400" cy="729622"/>
          </a:xfrm>
        </p:spPr>
        <p:txBody>
          <a:bodyPr/>
          <a:lstStyle/>
          <a:p>
            <a:pPr algn="ctr"/>
            <a:r>
              <a:rPr lang="en-US" sz="2400" b="1" i="1" dirty="0">
                <a:solidFill>
                  <a:schemeClr val="tx1"/>
                </a:solidFill>
                <a:latin typeface="Roboto Light"/>
                <a:ea typeface="Roboto" panose="02000000000000000000" pitchFamily="2" charset="0"/>
              </a:rPr>
              <a:t>THANKS</a:t>
            </a:r>
            <a:endParaRPr lang="fr-FR" sz="2400" b="1" dirty="0">
              <a:solidFill>
                <a:schemeClr val="tx1"/>
              </a:solidFill>
              <a:latin typeface="Roboto Light"/>
            </a:endParaRPr>
          </a:p>
        </p:txBody>
      </p:sp>
    </p:spTree>
    <p:extLst>
      <p:ext uri="{BB962C8B-B14F-4D97-AF65-F5344CB8AC3E}">
        <p14:creationId xmlns:p14="http://schemas.microsoft.com/office/powerpoint/2010/main" val="3523046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53680" y="624110"/>
            <a:ext cx="8911687" cy="1280890"/>
          </a:xfrm>
        </p:spPr>
        <p:txBody>
          <a:bodyPr/>
          <a:lstStyle/>
          <a:p>
            <a:pPr algn="ctr"/>
            <a:r>
              <a:rPr lang="fr-FR" b="1" i="1" dirty="0">
                <a:solidFill>
                  <a:schemeClr val="accent3">
                    <a:lumMod val="75000"/>
                  </a:schemeClr>
                </a:solidFill>
                <a:latin typeface="Roboto Condensed Light"/>
              </a:rPr>
              <a:t>Work plans </a:t>
            </a:r>
          </a:p>
        </p:txBody>
      </p:sp>
      <p:sp>
        <p:nvSpPr>
          <p:cNvPr id="3" name="ZoneTexte 2"/>
          <p:cNvSpPr txBox="1"/>
          <p:nvPr/>
        </p:nvSpPr>
        <p:spPr>
          <a:xfrm>
            <a:off x="3407079" y="1779740"/>
            <a:ext cx="6488482" cy="3970318"/>
          </a:xfrm>
          <a:prstGeom prst="rect">
            <a:avLst/>
          </a:prstGeom>
          <a:noFill/>
        </p:spPr>
        <p:txBody>
          <a:bodyPr wrap="square" rtlCol="0">
            <a:spAutoFit/>
          </a:bodyPr>
          <a:lstStyle/>
          <a:p>
            <a:pPr marL="342900" indent="-342900">
              <a:lnSpc>
                <a:spcPct val="150000"/>
              </a:lnSpc>
              <a:buClr>
                <a:schemeClr val="accent3">
                  <a:lumMod val="75000"/>
                </a:schemeClr>
              </a:buClr>
              <a:buFont typeface="+mj-lt"/>
              <a:buAutoNum type="arabicPeriod"/>
            </a:pPr>
            <a:r>
              <a:rPr lang="en-US" sz="2800" b="1" i="1" dirty="0">
                <a:latin typeface="Roboto Condensed Light"/>
                <a:ea typeface="Roboto" panose="02000000000000000000" pitchFamily="2" charset="0"/>
              </a:rPr>
              <a:t>HOW TO DESIGN ALGORITHMS</a:t>
            </a:r>
            <a:endParaRPr lang="" sz="2800" b="1" i="1" dirty="0">
              <a:latin typeface="Roboto Condensed Light"/>
              <a:ea typeface="Roboto" panose="02000000000000000000" pitchFamily="2" charset="0"/>
            </a:endParaRPr>
          </a:p>
          <a:p>
            <a:pPr marL="342900" indent="-342900">
              <a:lnSpc>
                <a:spcPct val="150000"/>
              </a:lnSpc>
              <a:buClr>
                <a:schemeClr val="accent3">
                  <a:lumMod val="75000"/>
                </a:schemeClr>
              </a:buClr>
              <a:buFont typeface="+mj-lt"/>
              <a:buAutoNum type="arabicPeriod"/>
            </a:pPr>
            <a:r>
              <a:rPr lang="en-US" sz="2800" b="1" i="1" dirty="0">
                <a:latin typeface="Roboto Condensed Light"/>
                <a:ea typeface="Roboto" panose="02000000000000000000" pitchFamily="2" charset="0"/>
              </a:rPr>
              <a:t>DYNAMIC PROGRAMMING</a:t>
            </a:r>
            <a:endParaRPr lang="" sz="2800" b="1" i="1" dirty="0">
              <a:latin typeface="Roboto Condensed Light"/>
              <a:ea typeface="Roboto" panose="02000000000000000000" pitchFamily="2" charset="0"/>
            </a:endParaRPr>
          </a:p>
          <a:p>
            <a:pPr marL="342900" indent="-342900">
              <a:lnSpc>
                <a:spcPct val="150000"/>
              </a:lnSpc>
              <a:buClr>
                <a:schemeClr val="accent3">
                  <a:lumMod val="75000"/>
                </a:schemeClr>
              </a:buClr>
              <a:buFont typeface="+mj-lt"/>
              <a:buAutoNum type="arabicPeriod"/>
            </a:pPr>
            <a:r>
              <a:rPr lang="" sz="2800" b="1" i="1" dirty="0">
                <a:latin typeface="Roboto Condensed Light"/>
              </a:rPr>
              <a:t>M</a:t>
            </a:r>
            <a:r>
              <a:rPr lang="fr-FR" sz="2800" b="1" i="1" dirty="0">
                <a:latin typeface="Roboto Condensed Light"/>
              </a:rPr>
              <a:t>ULTITHREADED</a:t>
            </a:r>
            <a:r>
              <a:rPr lang="fr-FR" sz="2800" b="1" i="1" dirty="0"/>
              <a:t> </a:t>
            </a:r>
            <a:r>
              <a:rPr lang="fr-FR" sz="2800" b="1" i="1" dirty="0">
                <a:latin typeface="Roboto Condensed Light"/>
              </a:rPr>
              <a:t>ALGORITHMS</a:t>
            </a:r>
            <a:endParaRPr lang="" sz="2800" b="1" i="1" dirty="0">
              <a:latin typeface="Roboto Condensed Light"/>
            </a:endParaRPr>
          </a:p>
          <a:p>
            <a:pPr marL="342900" indent="-342900">
              <a:lnSpc>
                <a:spcPct val="150000"/>
              </a:lnSpc>
              <a:buClr>
                <a:schemeClr val="accent3">
                  <a:lumMod val="75000"/>
                </a:schemeClr>
              </a:buClr>
              <a:buFont typeface="+mj-lt"/>
              <a:buAutoNum type="arabicPeriod"/>
            </a:pPr>
            <a:r>
              <a:rPr lang="en-US" sz="2800" b="1" i="1" dirty="0">
                <a:latin typeface="Roboto Condensed Light"/>
                <a:ea typeface="Roboto" panose="02000000000000000000" pitchFamily="2" charset="0"/>
              </a:rPr>
              <a:t>INVERTING MATRICES</a:t>
            </a:r>
            <a:endParaRPr lang="" sz="2800" b="1" i="1" dirty="0">
              <a:latin typeface="Roboto Condensed Light"/>
              <a:ea typeface="Roboto" panose="02000000000000000000" pitchFamily="2" charset="0"/>
            </a:endParaRPr>
          </a:p>
          <a:p>
            <a:pPr marL="342900" indent="-342900">
              <a:lnSpc>
                <a:spcPct val="150000"/>
              </a:lnSpc>
              <a:buClr>
                <a:schemeClr val="accent3">
                  <a:lumMod val="75000"/>
                </a:schemeClr>
              </a:buClr>
              <a:buFont typeface="+mj-lt"/>
              <a:buAutoNum type="arabicPeriod"/>
            </a:pPr>
            <a:r>
              <a:rPr lang="en-US" sz="2800" b="1" i="1" dirty="0">
                <a:latin typeface="Roboto Condensed Light"/>
                <a:ea typeface="Roboto" panose="02000000000000000000" pitchFamily="2" charset="0"/>
              </a:rPr>
              <a:t>HOW IT WORKS</a:t>
            </a:r>
            <a:endParaRPr lang="" sz="2800" b="1" i="1" dirty="0">
              <a:latin typeface="Roboto Condensed Light"/>
              <a:ea typeface="Roboto" panose="02000000000000000000" pitchFamily="2" charset="0"/>
            </a:endParaRPr>
          </a:p>
          <a:p>
            <a:pPr marL="342900" indent="-342900">
              <a:lnSpc>
                <a:spcPct val="150000"/>
              </a:lnSpc>
              <a:buClr>
                <a:schemeClr val="accent3">
                  <a:lumMod val="75000"/>
                </a:schemeClr>
              </a:buClr>
              <a:buFont typeface="+mj-lt"/>
              <a:buAutoNum type="arabicPeriod"/>
            </a:pPr>
            <a:r>
              <a:rPr lang="en-US" sz="2800" b="1" i="1" dirty="0">
                <a:latin typeface="Roboto Condensed Light"/>
                <a:ea typeface="Roboto" panose="02000000000000000000" pitchFamily="2" charset="0"/>
              </a:rPr>
              <a:t>EXECUTION</a:t>
            </a:r>
            <a:endParaRPr lang="" sz="2800" b="1" i="1" dirty="0">
              <a:latin typeface="Roboto Condensed Light"/>
            </a:endParaRPr>
          </a:p>
        </p:txBody>
      </p:sp>
    </p:spTree>
    <p:extLst>
      <p:ext uri="{BB962C8B-B14F-4D97-AF65-F5344CB8AC3E}">
        <p14:creationId xmlns:p14="http://schemas.microsoft.com/office/powerpoint/2010/main" val="214650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78316" y="482769"/>
            <a:ext cx="8911687" cy="1280890"/>
          </a:xfrm>
        </p:spPr>
        <p:txBody>
          <a:bodyPr/>
          <a:lstStyle/>
          <a:p>
            <a:pPr marL="342900" indent="-342900">
              <a:lnSpc>
                <a:spcPct val="150000"/>
              </a:lnSpc>
            </a:pPr>
            <a:r>
              <a:rPr lang="en-US" b="1" i="1" dirty="0">
                <a:latin typeface="Roboto Condensed Light"/>
                <a:ea typeface="Roboto" panose="02000000000000000000" pitchFamily="2" charset="0"/>
              </a:rPr>
              <a:t>HOW TO DESIGN ALGORITHMS</a:t>
            </a:r>
            <a:endParaRPr lang="" b="1" i="1" dirty="0">
              <a:latin typeface="Roboto Condensed Light"/>
              <a:ea typeface="Roboto" panose="02000000000000000000" pitchFamily="2" charset="0"/>
            </a:endParaRPr>
          </a:p>
        </p:txBody>
      </p:sp>
      <p:sp>
        <p:nvSpPr>
          <p:cNvPr id="3" name="ZoneTexte 2"/>
          <p:cNvSpPr txBox="1"/>
          <p:nvPr/>
        </p:nvSpPr>
        <p:spPr>
          <a:xfrm>
            <a:off x="501041" y="651353"/>
            <a:ext cx="726510" cy="646331"/>
          </a:xfrm>
          <a:prstGeom prst="rect">
            <a:avLst/>
          </a:prstGeom>
          <a:noFill/>
        </p:spPr>
        <p:txBody>
          <a:bodyPr wrap="square" rtlCol="0">
            <a:spAutoFit/>
          </a:bodyPr>
          <a:lstStyle/>
          <a:p>
            <a:r>
              <a:rPr lang="" sz="3600" b="1" i="1" dirty="0">
                <a:solidFill>
                  <a:schemeClr val="bg1"/>
                </a:solidFill>
                <a:latin typeface="Roboto Condensed Light" panose="020B0604020202020204"/>
              </a:rPr>
              <a:t>1</a:t>
            </a:r>
            <a:endParaRPr lang="fr-FR" sz="3600" b="1" i="1" dirty="0">
              <a:solidFill>
                <a:schemeClr val="bg1"/>
              </a:solidFill>
              <a:latin typeface="Roboto Condensed Light" panose="020B0604020202020204"/>
            </a:endParaRPr>
          </a:p>
        </p:txBody>
      </p:sp>
      <p:sp>
        <p:nvSpPr>
          <p:cNvPr id="4" name="ZoneTexte 3"/>
          <p:cNvSpPr txBox="1"/>
          <p:nvPr/>
        </p:nvSpPr>
        <p:spPr>
          <a:xfrm>
            <a:off x="1578316" y="2139481"/>
            <a:ext cx="10158608" cy="2308324"/>
          </a:xfrm>
          <a:prstGeom prst="rect">
            <a:avLst/>
          </a:prstGeom>
          <a:noFill/>
        </p:spPr>
        <p:txBody>
          <a:bodyPr wrap="square" rtlCol="0">
            <a:spAutoFit/>
          </a:bodyPr>
          <a:lstStyle/>
          <a:p>
            <a:r>
              <a:rPr lang="en-US" sz="2400" i="1" dirty="0">
                <a:latin typeface="Roboto Light" panose="02000000000000000000"/>
              </a:rPr>
              <a:t>Planning the correct algorithm for a given application is a major innovation.</a:t>
            </a:r>
          </a:p>
          <a:p>
            <a:r>
              <a:rPr lang="en-US" sz="2400" i="1" dirty="0">
                <a:latin typeface="Roboto Light" panose="02000000000000000000"/>
              </a:rPr>
              <a:t>The design of the algorithm is incremental by asking yourself questions to guide your staring process.</a:t>
            </a:r>
          </a:p>
          <a:p>
            <a:endParaRPr lang="en-US" sz="2400" i="1" dirty="0">
              <a:latin typeface="Roboto Light" panose="02000000000000000000"/>
            </a:endParaRPr>
          </a:p>
          <a:p>
            <a:pPr marL="800100" lvl="1" indent="-342900">
              <a:buFont typeface="Arial" panose="020B0604020202020204" pitchFamily="34" charset="0"/>
              <a:buChar char="•"/>
            </a:pPr>
            <a:r>
              <a:rPr lang="en-US" sz="2400" i="1" dirty="0">
                <a:latin typeface="Roboto Light" panose="02000000000000000000"/>
              </a:rPr>
              <a:t>Do I really understand the problem</a:t>
            </a:r>
            <a:r>
              <a:rPr lang="" sz="2400" i="1" dirty="0">
                <a:latin typeface="Roboto Light" panose="02000000000000000000"/>
              </a:rPr>
              <a:t>?</a:t>
            </a:r>
            <a:endParaRPr lang="en-US" sz="2400" i="1" dirty="0">
              <a:latin typeface="Roboto Light" panose="02000000000000000000"/>
            </a:endParaRPr>
          </a:p>
          <a:p>
            <a:pPr marL="800100" lvl="1" indent="-342900">
              <a:buFont typeface="Arial" panose="020B0604020202020204" pitchFamily="34" charset="0"/>
              <a:buChar char="•"/>
            </a:pPr>
            <a:r>
              <a:rPr lang="en-US" sz="2400" i="1" dirty="0">
                <a:latin typeface="Roboto Light" panose="02000000000000000000"/>
              </a:rPr>
              <a:t>Can I find a simple algorithm for my problem?</a:t>
            </a:r>
            <a:endParaRPr lang="fr-FR" sz="2400" i="1" dirty="0">
              <a:latin typeface="Roboto Light" panose="02000000000000000000"/>
            </a:endParaRPr>
          </a:p>
        </p:txBody>
      </p:sp>
    </p:spTree>
    <p:extLst>
      <p:ext uri="{BB962C8B-B14F-4D97-AF65-F5344CB8AC3E}">
        <p14:creationId xmlns:p14="http://schemas.microsoft.com/office/powerpoint/2010/main" val="365892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15894" y="646971"/>
            <a:ext cx="8911687" cy="1280890"/>
          </a:xfrm>
        </p:spPr>
        <p:txBody>
          <a:bodyPr/>
          <a:lstStyle/>
          <a:p>
            <a:r>
              <a:rPr lang="en-US" b="1" i="1" dirty="0">
                <a:latin typeface="Roboto Condensed Light"/>
                <a:ea typeface="Roboto" panose="02000000000000000000" pitchFamily="2" charset="0"/>
              </a:rPr>
              <a:t>DYNAMIC PROGRAMMING</a:t>
            </a:r>
            <a:endParaRPr lang="fr-FR" dirty="0"/>
          </a:p>
        </p:txBody>
      </p:sp>
      <p:sp>
        <p:nvSpPr>
          <p:cNvPr id="4" name="Rectangle 3"/>
          <p:cNvSpPr/>
          <p:nvPr/>
        </p:nvSpPr>
        <p:spPr>
          <a:xfrm>
            <a:off x="478200" y="661688"/>
            <a:ext cx="441146" cy="646331"/>
          </a:xfrm>
          <a:prstGeom prst="rect">
            <a:avLst/>
          </a:prstGeom>
        </p:spPr>
        <p:txBody>
          <a:bodyPr wrap="none">
            <a:spAutoFit/>
          </a:bodyPr>
          <a:lstStyle/>
          <a:p>
            <a:r>
              <a:rPr lang="" sz="3600" b="1" i="1" dirty="0">
                <a:solidFill>
                  <a:schemeClr val="bg1"/>
                </a:solidFill>
                <a:latin typeface="Roboto Condensed Light" panose="020B0604020202020204"/>
              </a:rPr>
              <a:t>2</a:t>
            </a:r>
            <a:endParaRPr lang="fr-FR" sz="3600" b="1" i="1" dirty="0">
              <a:solidFill>
                <a:schemeClr val="bg1"/>
              </a:solidFill>
              <a:latin typeface="Roboto Condensed Light" panose="020B0604020202020204"/>
            </a:endParaRPr>
          </a:p>
        </p:txBody>
      </p:sp>
      <p:sp>
        <p:nvSpPr>
          <p:cNvPr id="5" name="Rectangle 4"/>
          <p:cNvSpPr/>
          <p:nvPr/>
        </p:nvSpPr>
        <p:spPr>
          <a:xfrm>
            <a:off x="1615894" y="2317668"/>
            <a:ext cx="10258427" cy="830997"/>
          </a:xfrm>
          <a:prstGeom prst="rect">
            <a:avLst/>
          </a:prstGeom>
        </p:spPr>
        <p:txBody>
          <a:bodyPr wrap="square">
            <a:spAutoFit/>
          </a:bodyPr>
          <a:lstStyle/>
          <a:p>
            <a:r>
              <a:rPr lang="fr-FR" sz="2400" i="1" dirty="0">
                <a:latin typeface="Roboto Light" panose="02000000000000000000"/>
              </a:rPr>
              <a:t>Is to solve a problem by splitting it into sub-problems, then solving sub-problems, </a:t>
            </a:r>
            <a:r>
              <a:rPr lang="" sz="2400" i="1" dirty="0">
                <a:latin typeface="Roboto Light" panose="02000000000000000000"/>
              </a:rPr>
              <a:t>Fr</a:t>
            </a:r>
            <a:r>
              <a:rPr lang="fr-FR" sz="2400" i="1" dirty="0">
                <a:latin typeface="Roboto Light" panose="02000000000000000000"/>
              </a:rPr>
              <a:t>om smallest to large by storing intermediate results</a:t>
            </a:r>
            <a:r>
              <a:rPr lang="" sz="2400" i="1" dirty="0">
                <a:latin typeface="Roboto Light" panose="02000000000000000000"/>
              </a:rPr>
              <a:t>.</a:t>
            </a:r>
            <a:endParaRPr lang="fr-FR" sz="2400" i="1" dirty="0">
              <a:latin typeface="Roboto Light" panose="02000000000000000000"/>
            </a:endParaRPr>
          </a:p>
        </p:txBody>
      </p:sp>
    </p:spTree>
    <p:extLst>
      <p:ext uri="{BB962C8B-B14F-4D97-AF65-F5344CB8AC3E}">
        <p14:creationId xmlns:p14="http://schemas.microsoft.com/office/powerpoint/2010/main" val="420077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78315" y="461272"/>
            <a:ext cx="8911687" cy="1280890"/>
          </a:xfrm>
        </p:spPr>
        <p:txBody>
          <a:bodyPr/>
          <a:lstStyle/>
          <a:p>
            <a:pPr marL="342900" indent="-342900">
              <a:lnSpc>
                <a:spcPct val="150000"/>
              </a:lnSpc>
            </a:pPr>
            <a:r>
              <a:rPr lang="" b="1" i="1" dirty="0">
                <a:latin typeface="Roboto Condensed Light"/>
              </a:rPr>
              <a:t>M</a:t>
            </a:r>
            <a:r>
              <a:rPr lang="fr-FR" b="1" i="1" dirty="0">
                <a:latin typeface="Roboto Condensed Light"/>
              </a:rPr>
              <a:t>ULTITHREADED</a:t>
            </a:r>
            <a:r>
              <a:rPr lang="fr-FR" b="1" i="1" dirty="0"/>
              <a:t> </a:t>
            </a:r>
            <a:r>
              <a:rPr lang="fr-FR" b="1" i="1" dirty="0">
                <a:latin typeface="Roboto Condensed Light"/>
              </a:rPr>
              <a:t>ALGORITHMS</a:t>
            </a:r>
            <a:endParaRPr lang="" b="1" i="1" dirty="0">
              <a:latin typeface="Roboto Condensed Light"/>
            </a:endParaRPr>
          </a:p>
        </p:txBody>
      </p:sp>
      <p:sp>
        <p:nvSpPr>
          <p:cNvPr id="3" name="Rectangle 2"/>
          <p:cNvSpPr/>
          <p:nvPr/>
        </p:nvSpPr>
        <p:spPr>
          <a:xfrm>
            <a:off x="503250" y="641478"/>
            <a:ext cx="441146" cy="646331"/>
          </a:xfrm>
          <a:prstGeom prst="rect">
            <a:avLst/>
          </a:prstGeom>
        </p:spPr>
        <p:txBody>
          <a:bodyPr wrap="none">
            <a:spAutoFit/>
          </a:bodyPr>
          <a:lstStyle/>
          <a:p>
            <a:r>
              <a:rPr lang="" sz="3600" b="1" i="1" dirty="0">
                <a:solidFill>
                  <a:schemeClr val="bg1"/>
                </a:solidFill>
                <a:latin typeface="Roboto Condensed Light" panose="020B0604020202020204"/>
              </a:rPr>
              <a:t>3</a:t>
            </a:r>
            <a:endParaRPr lang="fr-FR" sz="3600" dirty="0"/>
          </a:p>
        </p:txBody>
      </p:sp>
      <p:sp>
        <p:nvSpPr>
          <p:cNvPr id="4" name="ZoneTexte 3"/>
          <p:cNvSpPr txBox="1"/>
          <p:nvPr/>
        </p:nvSpPr>
        <p:spPr>
          <a:xfrm>
            <a:off x="1578315" y="2317667"/>
            <a:ext cx="9569885" cy="830997"/>
          </a:xfrm>
          <a:prstGeom prst="rect">
            <a:avLst/>
          </a:prstGeom>
          <a:noFill/>
        </p:spPr>
        <p:txBody>
          <a:bodyPr wrap="square" rtlCol="0">
            <a:spAutoFit/>
          </a:bodyPr>
          <a:lstStyle/>
          <a:p>
            <a:r>
              <a:rPr lang="en-US" sz="2400" i="1" dirty="0">
                <a:latin typeface="Roboto Light" panose="02000000000000000000"/>
              </a:rPr>
              <a:t>Multithread Algorithms execute multiple operations at the same time in order to minimize the execution time</a:t>
            </a:r>
            <a:r>
              <a:rPr lang="" sz="2400" i="1" dirty="0">
                <a:latin typeface="Roboto Light" panose="02000000000000000000"/>
              </a:rPr>
              <a:t>.</a:t>
            </a:r>
            <a:endParaRPr lang="fr-FR" sz="2400" i="1" dirty="0">
              <a:latin typeface="Roboto Light" panose="02000000000000000000"/>
            </a:endParaRPr>
          </a:p>
        </p:txBody>
      </p:sp>
    </p:spTree>
    <p:extLst>
      <p:ext uri="{BB962C8B-B14F-4D97-AF65-F5344CB8AC3E}">
        <p14:creationId xmlns:p14="http://schemas.microsoft.com/office/powerpoint/2010/main" val="69739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90842" y="636636"/>
            <a:ext cx="8911687" cy="1280890"/>
          </a:xfrm>
        </p:spPr>
        <p:txBody>
          <a:bodyPr/>
          <a:lstStyle/>
          <a:p>
            <a:r>
              <a:rPr lang="en-US" b="1" i="1" dirty="0">
                <a:latin typeface="Roboto Condensed Light"/>
                <a:ea typeface="Roboto" panose="02000000000000000000" pitchFamily="2" charset="0"/>
              </a:rPr>
              <a:t>INVERTING MATRICES</a:t>
            </a:r>
            <a:endParaRPr lang="fr-FR" dirty="0"/>
          </a:p>
        </p:txBody>
      </p:sp>
      <p:sp>
        <p:nvSpPr>
          <p:cNvPr id="3" name="Rectangle 2"/>
          <p:cNvSpPr/>
          <p:nvPr/>
        </p:nvSpPr>
        <p:spPr>
          <a:xfrm>
            <a:off x="490724" y="636636"/>
            <a:ext cx="441146" cy="646331"/>
          </a:xfrm>
          <a:prstGeom prst="rect">
            <a:avLst/>
          </a:prstGeom>
        </p:spPr>
        <p:txBody>
          <a:bodyPr wrap="none">
            <a:spAutoFit/>
          </a:bodyPr>
          <a:lstStyle/>
          <a:p>
            <a:r>
              <a:rPr lang="" sz="3600" b="1" i="1" dirty="0">
                <a:solidFill>
                  <a:schemeClr val="bg1"/>
                </a:solidFill>
                <a:latin typeface="Roboto Condensed Light" panose="020B0604020202020204"/>
              </a:rPr>
              <a:t>4</a:t>
            </a:r>
            <a:endParaRPr lang="fr-FR" sz="3600" dirty="0"/>
          </a:p>
        </p:txBody>
      </p:sp>
      <p:sp>
        <p:nvSpPr>
          <p:cNvPr id="6" name="Rectangle 5"/>
          <p:cNvSpPr/>
          <p:nvPr/>
        </p:nvSpPr>
        <p:spPr>
          <a:xfrm>
            <a:off x="1590841" y="2178556"/>
            <a:ext cx="9665293" cy="3416320"/>
          </a:xfrm>
          <a:prstGeom prst="rect">
            <a:avLst/>
          </a:prstGeom>
        </p:spPr>
        <p:txBody>
          <a:bodyPr wrap="square">
            <a:spAutoFit/>
          </a:bodyPr>
          <a:lstStyle/>
          <a:p>
            <a:r>
              <a:rPr lang="en-US" sz="2400" i="1" dirty="0">
                <a:latin typeface="Roboto Light" panose="02000000000000000000"/>
              </a:rPr>
              <a:t>Inverse of Matrix for a matrix A is A-1. The inverse of a 2 × 2 matrix can be calculated using a simple formula. Further, to find the inverse of a 3 × 3 matrix, we need to know about the determinant and adjoint of the matrix. The inverse of matrix is another matrix, which on multiplying with the given matrix gives the multiplicative identity.</a:t>
            </a:r>
          </a:p>
          <a:p>
            <a:endParaRPr lang="en-US" sz="2400" i="1" dirty="0">
              <a:latin typeface="Roboto Light" panose="02000000000000000000"/>
            </a:endParaRPr>
          </a:p>
          <a:p>
            <a:r>
              <a:rPr lang="en-US" sz="2400" i="1" dirty="0">
                <a:latin typeface="Roboto Light" panose="02000000000000000000"/>
              </a:rPr>
              <a:t>The inverse of matrix is used of find the solution of linear equations through the matrix inversion method. Here, let us learn about the formula, methods, and terms related to the inverse of matrix.</a:t>
            </a:r>
            <a:endParaRPr lang="fr-FR" sz="2400" i="1" dirty="0">
              <a:latin typeface="Roboto Light" panose="02000000000000000000"/>
            </a:endParaRPr>
          </a:p>
        </p:txBody>
      </p:sp>
    </p:spTree>
    <p:extLst>
      <p:ext uri="{BB962C8B-B14F-4D97-AF65-F5344CB8AC3E}">
        <p14:creationId xmlns:p14="http://schemas.microsoft.com/office/powerpoint/2010/main" val="4102070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88372" y="649868"/>
            <a:ext cx="8911687" cy="1280890"/>
          </a:xfrm>
        </p:spPr>
        <p:txBody>
          <a:bodyPr/>
          <a:lstStyle/>
          <a:p>
            <a:r>
              <a:rPr lang="" b="1" i="1" dirty="0">
                <a:latin typeface="Roboto Condensed Light"/>
                <a:ea typeface="Roboto" panose="02000000000000000000" pitchFamily="2" charset="0"/>
              </a:rPr>
              <a:t>HOW IT WORKS</a:t>
            </a:r>
            <a:endParaRPr lang="fr-FR" dirty="0"/>
          </a:p>
        </p:txBody>
      </p:sp>
      <p:sp>
        <p:nvSpPr>
          <p:cNvPr id="3" name="Rectangle 2"/>
          <p:cNvSpPr/>
          <p:nvPr/>
        </p:nvSpPr>
        <p:spPr>
          <a:xfrm>
            <a:off x="478904" y="643982"/>
            <a:ext cx="441146" cy="646331"/>
          </a:xfrm>
          <a:prstGeom prst="rect">
            <a:avLst/>
          </a:prstGeom>
        </p:spPr>
        <p:txBody>
          <a:bodyPr wrap="none">
            <a:spAutoFit/>
          </a:bodyPr>
          <a:lstStyle/>
          <a:p>
            <a:r>
              <a:rPr lang="" sz="3600" b="1" i="1" dirty="0">
                <a:solidFill>
                  <a:schemeClr val="bg1"/>
                </a:solidFill>
                <a:latin typeface="Roboto Condensed Light" panose="020B0604020202020204"/>
              </a:rPr>
              <a:t>5</a:t>
            </a:r>
            <a:endParaRPr lang="fr-FR" sz="3600" dirty="0"/>
          </a:p>
        </p:txBody>
      </p:sp>
      <p:sp>
        <p:nvSpPr>
          <p:cNvPr id="5" name="Rectangle 4"/>
          <p:cNvSpPr/>
          <p:nvPr/>
        </p:nvSpPr>
        <p:spPr>
          <a:xfrm>
            <a:off x="1588371" y="2191022"/>
            <a:ext cx="8817759" cy="3416320"/>
          </a:xfrm>
          <a:prstGeom prst="rect">
            <a:avLst/>
          </a:prstGeom>
        </p:spPr>
        <p:txBody>
          <a:bodyPr wrap="square">
            <a:spAutoFit/>
          </a:bodyPr>
          <a:lstStyle/>
          <a:p>
            <a:r>
              <a:rPr lang="en-US" sz="2400" i="1" dirty="0">
                <a:latin typeface="Roboto Light" panose="02000000000000000000"/>
              </a:rPr>
              <a:t>The inverse of matrix can be computed using the inverse of matrix formula, by dividing the adjoint of a matrix by the determinant of the matrix. The inverse of a matrix can be calculated by following the given steps:</a:t>
            </a:r>
          </a:p>
          <a:p>
            <a:endParaRPr lang="en-US" sz="2400" i="1" dirty="0">
              <a:latin typeface="Roboto Light" panose="02000000000000000000"/>
            </a:endParaRPr>
          </a:p>
          <a:p>
            <a:pPr marL="800100" lvl="1" indent="-342900">
              <a:buFont typeface="Arial" panose="020B0604020202020204" pitchFamily="34" charset="0"/>
              <a:buChar char="•"/>
            </a:pPr>
            <a:r>
              <a:rPr lang="en-US" sz="2400" i="1" dirty="0">
                <a:latin typeface="Roboto Light" panose="02000000000000000000"/>
              </a:rPr>
              <a:t>Step 1: Calculate the minor for the given matrix.</a:t>
            </a:r>
          </a:p>
          <a:p>
            <a:pPr marL="800100" lvl="1" indent="-342900">
              <a:buFont typeface="Arial" panose="020B0604020202020204" pitchFamily="34" charset="0"/>
              <a:buChar char="•"/>
            </a:pPr>
            <a:r>
              <a:rPr lang="en-US" sz="2400" i="1" dirty="0">
                <a:latin typeface="Roboto Light" panose="02000000000000000000"/>
              </a:rPr>
              <a:t>Step 2: Turn the obtained matrix into the matrix of cofactors.</a:t>
            </a:r>
          </a:p>
          <a:p>
            <a:pPr marL="800100" lvl="1" indent="-342900">
              <a:buFont typeface="Arial" panose="020B0604020202020204" pitchFamily="34" charset="0"/>
              <a:buChar char="•"/>
            </a:pPr>
            <a:r>
              <a:rPr lang="en-US" sz="2400" i="1" dirty="0">
                <a:latin typeface="Roboto Light" panose="02000000000000000000"/>
              </a:rPr>
              <a:t>Step 3: Then, the adjugate, and</a:t>
            </a:r>
          </a:p>
          <a:p>
            <a:pPr marL="800100" lvl="1" indent="-342900">
              <a:buFont typeface="Arial" panose="020B0604020202020204" pitchFamily="34" charset="0"/>
              <a:buChar char="•"/>
            </a:pPr>
            <a:r>
              <a:rPr lang="en-US" sz="2400" i="1" dirty="0">
                <a:latin typeface="Roboto Light" panose="02000000000000000000"/>
              </a:rPr>
              <a:t>Step 4: Multiply that by reciprocal of determinant.</a:t>
            </a:r>
            <a:endParaRPr lang="fr-FR" sz="2400" i="1" dirty="0">
              <a:latin typeface="Roboto Light" panose="02000000000000000000"/>
            </a:endParaRPr>
          </a:p>
        </p:txBody>
      </p:sp>
      <p:sp>
        <p:nvSpPr>
          <p:cNvPr id="6" name="ZoneTexte 5"/>
          <p:cNvSpPr txBox="1"/>
          <p:nvPr/>
        </p:nvSpPr>
        <p:spPr>
          <a:xfrm>
            <a:off x="1588371" y="1290313"/>
            <a:ext cx="4825307" cy="400110"/>
          </a:xfrm>
          <a:prstGeom prst="rect">
            <a:avLst/>
          </a:prstGeom>
          <a:noFill/>
        </p:spPr>
        <p:txBody>
          <a:bodyPr wrap="square" rtlCol="0">
            <a:spAutoFit/>
          </a:bodyPr>
          <a:lstStyle/>
          <a:p>
            <a:r>
              <a:rPr lang="en-US" sz="2000" b="1" i="1" dirty="0">
                <a:solidFill>
                  <a:srgbClr val="FF0000"/>
                </a:solidFill>
                <a:latin typeface="Roboto Light" panose="02000000000000000000"/>
              </a:rPr>
              <a:t>Inverse of Matrix Formula</a:t>
            </a:r>
            <a:endParaRPr lang="fr-FR" sz="2000" dirty="0"/>
          </a:p>
        </p:txBody>
      </p:sp>
    </p:spTree>
    <p:extLst>
      <p:ext uri="{BB962C8B-B14F-4D97-AF65-F5344CB8AC3E}">
        <p14:creationId xmlns:p14="http://schemas.microsoft.com/office/powerpoint/2010/main" val="39320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01251" y="598352"/>
            <a:ext cx="8911687" cy="1280890"/>
          </a:xfrm>
        </p:spPr>
        <p:txBody>
          <a:bodyPr/>
          <a:lstStyle/>
          <a:p>
            <a:r>
              <a:rPr lang="" b="1" i="1" dirty="0">
                <a:latin typeface="Roboto Condensed Light"/>
                <a:ea typeface="Roboto" panose="02000000000000000000" pitchFamily="2" charset="0"/>
              </a:rPr>
              <a:t>HOW IT WORKS</a:t>
            </a:r>
            <a:endParaRPr lang="fr-FR" dirty="0"/>
          </a:p>
        </p:txBody>
      </p:sp>
      <p:sp>
        <p:nvSpPr>
          <p:cNvPr id="3" name="Rectangle 2"/>
          <p:cNvSpPr/>
          <p:nvPr/>
        </p:nvSpPr>
        <p:spPr>
          <a:xfrm>
            <a:off x="466026" y="598352"/>
            <a:ext cx="441146" cy="646331"/>
          </a:xfrm>
          <a:prstGeom prst="rect">
            <a:avLst/>
          </a:prstGeom>
        </p:spPr>
        <p:txBody>
          <a:bodyPr wrap="none">
            <a:spAutoFit/>
          </a:bodyPr>
          <a:lstStyle/>
          <a:p>
            <a:r>
              <a:rPr lang="" sz="3600" b="1" i="1" dirty="0">
                <a:solidFill>
                  <a:schemeClr val="bg1"/>
                </a:solidFill>
                <a:latin typeface="Roboto Condensed Light" panose="020B0604020202020204"/>
              </a:rPr>
              <a:t>5</a:t>
            </a:r>
            <a:endParaRPr lang="fr-FR" sz="3600" dirty="0"/>
          </a:p>
        </p:txBody>
      </p:sp>
      <p:sp>
        <p:nvSpPr>
          <p:cNvPr id="4" name="Rectangle 3"/>
          <p:cNvSpPr/>
          <p:nvPr/>
        </p:nvSpPr>
        <p:spPr>
          <a:xfrm>
            <a:off x="1601251" y="1238797"/>
            <a:ext cx="1475084" cy="400110"/>
          </a:xfrm>
          <a:prstGeom prst="rect">
            <a:avLst/>
          </a:prstGeom>
        </p:spPr>
        <p:txBody>
          <a:bodyPr wrap="none">
            <a:spAutoFit/>
          </a:bodyPr>
          <a:lstStyle/>
          <a:p>
            <a:r>
              <a:rPr lang="" sz="2000" b="1" i="1" dirty="0">
                <a:solidFill>
                  <a:srgbClr val="FF0000"/>
                </a:solidFill>
                <a:latin typeface="Roboto Light" panose="02000000000000000000"/>
              </a:rPr>
              <a:t>With The Law</a:t>
            </a:r>
            <a:endParaRPr lang="fr-FR" sz="2000" dirty="0"/>
          </a:p>
        </p:txBody>
      </p:sp>
      <mc:AlternateContent xmlns:mc="http://schemas.openxmlformats.org/markup-compatibility/2006" xmlns:a14="http://schemas.microsoft.com/office/drawing/2010/main">
        <mc:Choice Requires="a14">
          <p:sp>
            <p:nvSpPr>
              <p:cNvPr id="5" name="Rectangle 4"/>
              <p:cNvSpPr/>
              <p:nvPr/>
            </p:nvSpPr>
            <p:spPr>
              <a:xfrm>
                <a:off x="1601251" y="2128397"/>
                <a:ext cx="10440495" cy="5086264"/>
              </a:xfrm>
              <a:prstGeom prst="rect">
                <a:avLst/>
              </a:prstGeom>
            </p:spPr>
            <p:txBody>
              <a:bodyPr wrap="square">
                <a:spAutoFit/>
              </a:bodyPr>
              <a:lstStyle/>
              <a:p>
                <a:r>
                  <a:rPr lang="en-US" sz="2400" i="1" dirty="0">
                    <a:latin typeface="Roboto Light" panose="02000000000000000000"/>
                  </a:rPr>
                  <a:t>For a matrix A</a:t>
                </a:r>
                <a:r>
                  <a:rPr lang="" sz="2400" i="1" dirty="0">
                    <a:latin typeface="Roboto Light" panose="02000000000000000000"/>
                  </a:rPr>
                  <a:t> 3x3 </a:t>
                </a:r>
                <a:r>
                  <a:rPr lang="en-US" sz="2400" i="1" dirty="0">
                    <a:latin typeface="Roboto Light" panose="02000000000000000000"/>
                  </a:rPr>
                  <a:t>, its inverse  </a:t>
                </a:r>
                <a:r>
                  <a:rPr lang="en-US" sz="2400" i="1" dirty="0">
                    <a:solidFill>
                      <a:schemeClr val="bg1">
                        <a:lumMod val="75000"/>
                      </a:schemeClr>
                    </a:solidFill>
                    <a:latin typeface="Roboto Light" panose="02000000000000000000"/>
                    <a:ea typeface="Roboto Light" panose="02000000000000000000" pitchFamily="2" charset="0"/>
                  </a:rPr>
                  <a:t> </a:t>
                </a:r>
                <a14:m>
                  <m:oMath xmlns:m="http://schemas.openxmlformats.org/officeDocument/2006/math">
                    <m:sSup>
                      <m:sSupPr>
                        <m:ctrlPr>
                          <a:rPr lang="en-US" sz="2400" b="1" i="1" smtClean="0">
                            <a:solidFill>
                              <a:schemeClr val="tx1"/>
                            </a:solidFill>
                            <a:latin typeface="Cambria Math" panose="02040503050406030204" pitchFamily="18" charset="0"/>
                            <a:ea typeface="Roboto Light" panose="02000000000000000000" pitchFamily="2" charset="0"/>
                          </a:rPr>
                        </m:ctrlPr>
                      </m:sSupPr>
                      <m:e>
                        <m:r>
                          <a:rPr lang="fr-FR" sz="2400" b="1" i="1">
                            <a:solidFill>
                              <a:schemeClr val="tx1"/>
                            </a:solidFill>
                            <a:latin typeface="Cambria Math" panose="02040503050406030204" pitchFamily="18" charset="0"/>
                            <a:ea typeface="Roboto Light" panose="02000000000000000000" pitchFamily="2" charset="0"/>
                          </a:rPr>
                          <m:t>𝑨</m:t>
                        </m:r>
                      </m:e>
                      <m:sup>
                        <m:r>
                          <a:rPr lang="fr-FR" sz="2400" b="1" i="1">
                            <a:solidFill>
                              <a:schemeClr val="tx1"/>
                            </a:solidFill>
                            <a:latin typeface="Cambria Math" panose="02040503050406030204" pitchFamily="18" charset="0"/>
                            <a:ea typeface="Roboto Light" panose="02000000000000000000" pitchFamily="2" charset="0"/>
                          </a:rPr>
                          <m:t>−</m:t>
                        </m:r>
                        <m:r>
                          <a:rPr lang="fr-FR" sz="2400" b="1" i="1">
                            <a:solidFill>
                              <a:schemeClr val="tx1"/>
                            </a:solidFill>
                            <a:latin typeface="Cambria Math" panose="02040503050406030204" pitchFamily="18" charset="0"/>
                            <a:ea typeface="Roboto Light" panose="02000000000000000000" pitchFamily="2" charset="0"/>
                          </a:rPr>
                          <m:t>𝟏</m:t>
                        </m:r>
                      </m:sup>
                    </m:sSup>
                    <m:r>
                      <a:rPr lang="fr-FR" sz="2400" b="1" i="1">
                        <a:solidFill>
                          <a:schemeClr val="tx1"/>
                        </a:solidFill>
                        <a:latin typeface="Cambria Math" panose="02040503050406030204" pitchFamily="18" charset="0"/>
                        <a:ea typeface="Roboto Light" panose="02000000000000000000" pitchFamily="2" charset="0"/>
                      </a:rPr>
                      <m:t>=</m:t>
                    </m:r>
                    <m:f>
                      <m:fPr>
                        <m:ctrlPr>
                          <a:rPr lang="fr-FR" sz="2400" b="1" i="1">
                            <a:solidFill>
                              <a:schemeClr val="tx1"/>
                            </a:solidFill>
                            <a:latin typeface="Cambria Math" panose="02040503050406030204" pitchFamily="18" charset="0"/>
                            <a:ea typeface="Roboto Light" panose="02000000000000000000" pitchFamily="2" charset="0"/>
                          </a:rPr>
                        </m:ctrlPr>
                      </m:fPr>
                      <m:num>
                        <m:r>
                          <a:rPr lang="fr-FR" sz="2400" b="1" i="1">
                            <a:solidFill>
                              <a:schemeClr val="tx1"/>
                            </a:solidFill>
                            <a:latin typeface="Cambria Math" panose="02040503050406030204" pitchFamily="18" charset="0"/>
                            <a:ea typeface="Roboto Light" panose="02000000000000000000" pitchFamily="2" charset="0"/>
                          </a:rPr>
                          <m:t>𝟏</m:t>
                        </m:r>
                      </m:num>
                      <m:den>
                        <m:d>
                          <m:dPr>
                            <m:begChr m:val="|"/>
                            <m:endChr m:val="|"/>
                            <m:ctrlPr>
                              <a:rPr lang="fr-FR" sz="2400" b="1" i="1">
                                <a:solidFill>
                                  <a:schemeClr val="tx1"/>
                                </a:solidFill>
                                <a:latin typeface="Cambria Math" panose="02040503050406030204" pitchFamily="18" charset="0"/>
                                <a:ea typeface="Roboto Light" panose="02000000000000000000" pitchFamily="2" charset="0"/>
                              </a:rPr>
                            </m:ctrlPr>
                          </m:dPr>
                          <m:e>
                            <m:r>
                              <a:rPr lang="fr-FR" sz="2400" b="1" i="1">
                                <a:solidFill>
                                  <a:schemeClr val="tx1"/>
                                </a:solidFill>
                                <a:latin typeface="Cambria Math" panose="02040503050406030204" pitchFamily="18" charset="0"/>
                                <a:ea typeface="Roboto Light" panose="02000000000000000000" pitchFamily="2" charset="0"/>
                              </a:rPr>
                              <m:t>𝑨</m:t>
                            </m:r>
                          </m:e>
                        </m:d>
                      </m:den>
                    </m:f>
                    <m:r>
                      <a:rPr lang="fr-FR" sz="2400" b="1">
                        <a:latin typeface="Cambria Math" panose="02040503050406030204" pitchFamily="18" charset="0"/>
                        <a:ea typeface="Cambria Math" panose="02040503050406030204" pitchFamily="18" charset="0"/>
                      </a:rPr>
                      <m:t>×</m:t>
                    </m:r>
                    <m:r>
                      <a:rPr lang="fr-FR" sz="2400" b="1" i="1">
                        <a:solidFill>
                          <a:schemeClr val="tx1"/>
                        </a:solidFill>
                        <a:latin typeface="Cambria Math" panose="02040503050406030204" pitchFamily="18" charset="0"/>
                        <a:ea typeface="Cambria Math" panose="02040503050406030204" pitchFamily="18" charset="0"/>
                      </a:rPr>
                      <m:t>𝑨𝒅𝒋</m:t>
                    </m:r>
                    <m:d>
                      <m:dPr>
                        <m:ctrlPr>
                          <a:rPr lang="fr-FR" sz="2400" b="1" i="1">
                            <a:solidFill>
                              <a:schemeClr val="tx1"/>
                            </a:solidFill>
                            <a:latin typeface="Cambria Math" panose="02040503050406030204" pitchFamily="18" charset="0"/>
                            <a:ea typeface="Cambria Math" panose="02040503050406030204" pitchFamily="18" charset="0"/>
                          </a:rPr>
                        </m:ctrlPr>
                      </m:dPr>
                      <m:e>
                        <m:r>
                          <a:rPr lang="fr-FR" sz="2400" b="1" i="1">
                            <a:solidFill>
                              <a:schemeClr val="tx1"/>
                            </a:solidFill>
                            <a:latin typeface="Cambria Math" panose="02040503050406030204" pitchFamily="18" charset="0"/>
                            <a:ea typeface="Cambria Math" panose="02040503050406030204" pitchFamily="18" charset="0"/>
                          </a:rPr>
                          <m:t>𝑨</m:t>
                        </m:r>
                      </m:e>
                    </m:d>
                  </m:oMath>
                </a14:m>
                <a:r>
                  <a:rPr lang="en-US" sz="2400" i="1" dirty="0">
                    <a:latin typeface="Roboto Light" panose="02000000000000000000"/>
                  </a:rPr>
                  <a:t>.</a:t>
                </a:r>
                <a:endParaRPr lang="" sz="2400" i="1" dirty="0">
                  <a:latin typeface="Roboto Light" panose="02000000000000000000"/>
                </a:endParaRPr>
              </a:p>
              <a:p>
                <a:r>
                  <a:rPr lang="en-US" sz="2400" i="1" dirty="0">
                    <a:latin typeface="Roboto Light" panose="02000000000000000000"/>
                  </a:rPr>
                  <a:t>|𝐴| : is the determinant</a:t>
                </a:r>
              </a:p>
              <a:p>
                <a:r>
                  <a:rPr lang="en-US" sz="2400" b="1" i="1" dirty="0">
                    <a:latin typeface="Roboto Light" panose="02000000000000000000"/>
                  </a:rPr>
                  <a:t>𝐴𝑑𝑗(𝐴) </a:t>
                </a:r>
                <a:r>
                  <a:rPr lang="en-US" sz="2400" i="1" dirty="0">
                    <a:latin typeface="Roboto Light" panose="02000000000000000000"/>
                  </a:rPr>
                  <a:t>: is the adjoint of the matrix 𝐴. </a:t>
                </a:r>
              </a:p>
              <a:p>
                <a:endParaRPr lang="" sz="2400" i="1" dirty="0">
                  <a:latin typeface="Roboto Light" panose="02000000000000000000"/>
                </a:endParaRPr>
              </a:p>
              <a:p>
                <a14:m>
                  <m:oMath xmlns:m="http://schemas.openxmlformats.org/officeDocument/2006/math">
                    <m:r>
                      <a:rPr lang="fr-FR" sz="2400" b="1" i="1">
                        <a:latin typeface="Cambria Math" panose="02040503050406030204" pitchFamily="18" charset="0"/>
                        <a:ea typeface="Cambria Math" panose="02040503050406030204" pitchFamily="18" charset="0"/>
                      </a:rPr>
                      <m:t>𝑨</m:t>
                    </m:r>
                  </m:oMath>
                </a14:m>
                <a:r>
                  <a:rPr lang="" sz="2400" b="1" i="1" dirty="0">
                    <a:latin typeface="Roboto Light" panose="02000000000000000000"/>
                  </a:rPr>
                  <a:t> </a:t>
                </a:r>
                <a14:m>
                  <m:oMath xmlns:m="http://schemas.openxmlformats.org/officeDocument/2006/math">
                    <m:r>
                      <a:rPr lang="fr-FR" sz="2400" b="1" i="1" dirty="0" smtClean="0">
                        <a:latin typeface="Cambria Math" panose="02040503050406030204" pitchFamily="18" charset="0"/>
                        <a:ea typeface="Cambria Math" panose="02040503050406030204" pitchFamily="18" charset="0"/>
                      </a:rPr>
                      <m:t>=</m:t>
                    </m:r>
                    <m:d>
                      <m:dPr>
                        <m:ctrlPr>
                          <a:rPr lang="fr-FR" sz="2400" b="1" i="1" dirty="0">
                            <a:latin typeface="Cambria Math" panose="02040503050406030204" pitchFamily="18" charset="0"/>
                          </a:rPr>
                        </m:ctrlPr>
                      </m:dPr>
                      <m:e>
                        <m:m>
                          <m:mPr>
                            <m:mcs>
                              <m:mc>
                                <m:mcPr>
                                  <m:count m:val="3"/>
                                  <m:mcJc m:val="center"/>
                                </m:mcPr>
                              </m:mc>
                            </m:mcs>
                            <m:ctrlPr>
                              <a:rPr lang="fr-FR" sz="2400" b="1" i="1" dirty="0">
                                <a:latin typeface="Cambria Math" panose="02040503050406030204" pitchFamily="18" charset="0"/>
                              </a:rPr>
                            </m:ctrlPr>
                          </m:mPr>
                          <m:mr>
                            <m:e>
                              <m:r>
                                <m:rPr>
                                  <m:brk m:alnAt="7"/>
                                </m:rPr>
                                <a:rPr lang="fr-FR" sz="2400" b="1" i="1" dirty="0">
                                  <a:latin typeface="Cambria Math" panose="02040503050406030204" pitchFamily="18" charset="0"/>
                                </a:rPr>
                                <m:t>𝒂</m:t>
                              </m:r>
                              <m:r>
                                <a:rPr lang="fr-FR" sz="2400" b="1" i="1" dirty="0">
                                  <a:latin typeface="Cambria Math" panose="02040503050406030204" pitchFamily="18" charset="0"/>
                                </a:rPr>
                                <m:t>𝟏𝟏</m:t>
                              </m:r>
                            </m:e>
                            <m:e>
                              <m:r>
                                <a:rPr lang="fr-FR" sz="2400" b="1" i="1" dirty="0">
                                  <a:latin typeface="Cambria Math" panose="02040503050406030204" pitchFamily="18" charset="0"/>
                                </a:rPr>
                                <m:t>𝒂</m:t>
                              </m:r>
                              <m:r>
                                <a:rPr lang="fr-FR" sz="2400" b="1" i="1" dirty="0">
                                  <a:latin typeface="Cambria Math" panose="02040503050406030204" pitchFamily="18" charset="0"/>
                                </a:rPr>
                                <m:t>𝟏𝟐</m:t>
                              </m:r>
                            </m:e>
                            <m:e>
                              <m:r>
                                <a:rPr lang="fr-FR" sz="2400" b="1" i="1" dirty="0">
                                  <a:latin typeface="Cambria Math" panose="02040503050406030204" pitchFamily="18" charset="0"/>
                                </a:rPr>
                                <m:t>𝒂</m:t>
                              </m:r>
                              <m:r>
                                <a:rPr lang="fr-FR" sz="2400" b="1" i="1" dirty="0">
                                  <a:latin typeface="Cambria Math" panose="02040503050406030204" pitchFamily="18" charset="0"/>
                                </a:rPr>
                                <m:t>𝟏𝟑</m:t>
                              </m:r>
                            </m:e>
                          </m:mr>
                          <m:mr>
                            <m:e>
                              <m:r>
                                <a:rPr lang="fr-FR" sz="2400" b="1" i="1" dirty="0">
                                  <a:latin typeface="Cambria Math" panose="02040503050406030204" pitchFamily="18" charset="0"/>
                                </a:rPr>
                                <m:t>𝒂</m:t>
                              </m:r>
                              <m:r>
                                <a:rPr lang="" sz="2400" b="1" i="1" dirty="0">
                                  <a:latin typeface="Cambria Math" panose="02040503050406030204" pitchFamily="18" charset="0"/>
                                </a:rPr>
                                <m:t>𝟐</m:t>
                              </m:r>
                              <m:r>
                                <a:rPr lang="fr-FR" sz="2400" b="1" i="1" dirty="0">
                                  <a:latin typeface="Cambria Math" panose="02040503050406030204" pitchFamily="18" charset="0"/>
                                </a:rPr>
                                <m:t>𝟏</m:t>
                              </m:r>
                            </m:e>
                            <m:e>
                              <m:r>
                                <a:rPr lang="fr-FR" sz="2400" b="1" i="1" dirty="0">
                                  <a:latin typeface="Cambria Math" panose="02040503050406030204" pitchFamily="18" charset="0"/>
                                </a:rPr>
                                <m:t>𝒂</m:t>
                              </m:r>
                              <m:r>
                                <a:rPr lang="" sz="2400" b="1" i="1" dirty="0">
                                  <a:latin typeface="Cambria Math" panose="02040503050406030204" pitchFamily="18" charset="0"/>
                                </a:rPr>
                                <m:t>𝟐𝟐</m:t>
                              </m:r>
                            </m:e>
                            <m:e>
                              <m:r>
                                <a:rPr lang="fr-FR" sz="2400" b="1" i="1" dirty="0">
                                  <a:latin typeface="Cambria Math" panose="02040503050406030204" pitchFamily="18" charset="0"/>
                                </a:rPr>
                                <m:t>𝒂</m:t>
                              </m:r>
                              <m:r>
                                <a:rPr lang="" sz="2400" b="1" i="1" dirty="0">
                                  <a:latin typeface="Cambria Math" panose="02040503050406030204" pitchFamily="18" charset="0"/>
                                </a:rPr>
                                <m:t>𝟐𝟑</m:t>
                              </m:r>
                            </m:e>
                          </m:mr>
                          <m:mr>
                            <m:e>
                              <m:r>
                                <a:rPr lang="fr-FR" sz="2400" b="1" i="1" dirty="0">
                                  <a:latin typeface="Cambria Math" panose="02040503050406030204" pitchFamily="18" charset="0"/>
                                </a:rPr>
                                <m:t>𝒂</m:t>
                              </m:r>
                              <m:r>
                                <a:rPr lang="" sz="2400" b="1" i="1" dirty="0">
                                  <a:latin typeface="Cambria Math" panose="02040503050406030204" pitchFamily="18" charset="0"/>
                                </a:rPr>
                                <m:t>𝟑</m:t>
                              </m:r>
                              <m:r>
                                <a:rPr lang="fr-FR" sz="2400" b="1" i="1" dirty="0">
                                  <a:latin typeface="Cambria Math" panose="02040503050406030204" pitchFamily="18" charset="0"/>
                                </a:rPr>
                                <m:t>𝟏</m:t>
                              </m:r>
                            </m:e>
                            <m:e>
                              <m:r>
                                <a:rPr lang="fr-FR" sz="2400" b="1" i="1" dirty="0">
                                  <a:latin typeface="Cambria Math" panose="02040503050406030204" pitchFamily="18" charset="0"/>
                                </a:rPr>
                                <m:t>𝒂</m:t>
                              </m:r>
                              <m:r>
                                <a:rPr lang="" sz="2400" b="1" i="1" dirty="0">
                                  <a:latin typeface="Cambria Math" panose="02040503050406030204" pitchFamily="18" charset="0"/>
                                </a:rPr>
                                <m:t>𝟑𝟐</m:t>
                              </m:r>
                            </m:e>
                            <m:e>
                              <m:r>
                                <a:rPr lang="fr-FR" sz="2400" b="1" i="1" dirty="0">
                                  <a:latin typeface="Cambria Math" panose="02040503050406030204" pitchFamily="18" charset="0"/>
                                </a:rPr>
                                <m:t>𝒂</m:t>
                              </m:r>
                              <m:r>
                                <a:rPr lang="" sz="2400" b="1" i="1" dirty="0">
                                  <a:latin typeface="Cambria Math" panose="02040503050406030204" pitchFamily="18" charset="0"/>
                                </a:rPr>
                                <m:t>𝟑𝟑</m:t>
                              </m:r>
                            </m:e>
                          </m:mr>
                        </m:m>
                      </m:e>
                    </m:d>
                  </m:oMath>
                </a14:m>
                <a:endParaRPr lang="" sz="2400" b="1" i="1" dirty="0">
                  <a:latin typeface="Roboto Light" panose="02000000000000000000"/>
                </a:endParaRPr>
              </a:p>
              <a:p>
                <a:endParaRPr lang="" sz="2400" b="1" i="1" dirty="0">
                  <a:latin typeface="Roboto Light" panose="02000000000000000000"/>
                </a:endParaRPr>
              </a:p>
              <a:p>
                <a14:m>
                  <m:oMath xmlns:m="http://schemas.openxmlformats.org/officeDocument/2006/math">
                    <m:d>
                      <m:dPr>
                        <m:begChr m:val="|"/>
                        <m:endChr m:val="|"/>
                        <m:ctrlPr>
                          <a:rPr lang="fr-FR" sz="2400" b="1" i="1" smtClean="0">
                            <a:latin typeface="Cambria Math" panose="02040503050406030204" pitchFamily="18" charset="0"/>
                          </a:rPr>
                        </m:ctrlPr>
                      </m:dPr>
                      <m:e>
                        <m:r>
                          <a:rPr lang="" sz="2400" b="1" i="1" smtClean="0">
                            <a:latin typeface="Cambria Math" panose="02040503050406030204" pitchFamily="18" charset="0"/>
                            <a:ea typeface="Cambria Math" panose="02040503050406030204" pitchFamily="18" charset="0"/>
                          </a:rPr>
                          <m:t>𝑨</m:t>
                        </m:r>
                      </m:e>
                    </m:d>
                  </m:oMath>
                </a14:m>
                <a:r>
                  <a:rPr lang="" sz="2400" b="1" i="1" dirty="0">
                    <a:latin typeface="Roboto Light" panose="02000000000000000000"/>
                  </a:rPr>
                  <a:t> </a:t>
                </a:r>
                <a14:m>
                  <m:oMath xmlns:m="http://schemas.openxmlformats.org/officeDocument/2006/math">
                    <m:r>
                      <a:rPr lang="fr-FR" sz="2400" b="1" i="1" dirty="0">
                        <a:latin typeface="Cambria Math" panose="02040503050406030204" pitchFamily="18" charset="0"/>
                        <a:ea typeface="Cambria Math" panose="02040503050406030204" pitchFamily="18" charset="0"/>
                      </a:rPr>
                      <m:t>=</m:t>
                    </m:r>
                    <m:r>
                      <m:rPr>
                        <m:brk m:alnAt="7"/>
                      </m:rPr>
                      <a:rPr lang="fr-FR" sz="2400" b="1" i="1" dirty="0">
                        <a:latin typeface="Cambria Math" panose="02040503050406030204" pitchFamily="18" charset="0"/>
                        <a:ea typeface="Cambria Math" panose="02040503050406030204" pitchFamily="18" charset="0"/>
                      </a:rPr>
                      <m:t>𝒂</m:t>
                    </m:r>
                    <m:r>
                      <a:rPr lang="fr-FR" sz="2400" b="1" i="1" dirty="0">
                        <a:latin typeface="Cambria Math" panose="02040503050406030204" pitchFamily="18" charset="0"/>
                        <a:ea typeface="Cambria Math" panose="02040503050406030204" pitchFamily="18" charset="0"/>
                      </a:rPr>
                      <m:t>𝟏𝟏</m:t>
                    </m:r>
                  </m:oMath>
                </a14:m>
                <a:r>
                  <a:rPr lang="fr-FR" sz="2400" b="1" i="1" dirty="0">
                    <a:solidFill>
                      <a:srgbClr val="333333"/>
                    </a:solidFill>
                    <a:latin typeface="Cambria Math" panose="02040503050406030204" pitchFamily="18" charset="0"/>
                    <a:ea typeface="Cambria Math" panose="02040503050406030204" pitchFamily="18" charset="0"/>
                  </a:rPr>
                  <a:t> </a:t>
                </a:r>
                <a14:m>
                  <m:oMath xmlns:m="http://schemas.openxmlformats.org/officeDocument/2006/math">
                    <m:sSup>
                      <m:sSupPr>
                        <m:ctrlPr>
                          <a:rPr lang="fr-FR" sz="2400" b="1" i="1" smtClean="0">
                            <a:solidFill>
                              <a:srgbClr val="333333"/>
                            </a:solidFill>
                            <a:latin typeface="Cambria Math" panose="02040503050406030204" pitchFamily="18" charset="0"/>
                            <a:ea typeface="Cambria Math" panose="02040503050406030204" pitchFamily="18" charset="0"/>
                          </a:rPr>
                        </m:ctrlPr>
                      </m:sSupPr>
                      <m:e>
                        <m:r>
                          <a:rPr lang="" sz="2400" b="1" i="1" smtClean="0">
                            <a:solidFill>
                              <a:srgbClr val="333333"/>
                            </a:solidFill>
                            <a:latin typeface="Cambria Math" panose="02040503050406030204" pitchFamily="18" charset="0"/>
                            <a:ea typeface="Cambria Math" panose="02040503050406030204" pitchFamily="18" charset="0"/>
                          </a:rPr>
                          <m:t>(−</m:t>
                        </m:r>
                        <m:r>
                          <a:rPr lang="" sz="2400" b="1" i="1" smtClean="0">
                            <a:solidFill>
                              <a:srgbClr val="333333"/>
                            </a:solidFill>
                            <a:latin typeface="Cambria Math" panose="02040503050406030204" pitchFamily="18" charset="0"/>
                            <a:ea typeface="Cambria Math" panose="02040503050406030204" pitchFamily="18" charset="0"/>
                          </a:rPr>
                          <m:t>𝟏</m:t>
                        </m:r>
                        <m:r>
                          <a:rPr lang="" sz="2400" b="1" i="1" smtClean="0">
                            <a:solidFill>
                              <a:srgbClr val="333333"/>
                            </a:solidFill>
                            <a:latin typeface="Cambria Math" panose="02040503050406030204" pitchFamily="18" charset="0"/>
                            <a:ea typeface="Cambria Math" panose="02040503050406030204" pitchFamily="18" charset="0"/>
                          </a:rPr>
                          <m:t>)</m:t>
                        </m:r>
                      </m:e>
                      <m:sup>
                        <m:r>
                          <a:rPr lang="" sz="2400" b="1" i="1" smtClean="0">
                            <a:solidFill>
                              <a:srgbClr val="333333"/>
                            </a:solidFill>
                            <a:latin typeface="Cambria Math" panose="02040503050406030204" pitchFamily="18" charset="0"/>
                            <a:ea typeface="Cambria Math" panose="02040503050406030204" pitchFamily="18" charset="0"/>
                          </a:rPr>
                          <m:t>𝟏</m:t>
                        </m:r>
                        <m:r>
                          <a:rPr lang="" sz="2400" b="1" i="1" smtClean="0">
                            <a:solidFill>
                              <a:srgbClr val="333333"/>
                            </a:solidFill>
                            <a:latin typeface="Cambria Math" panose="02040503050406030204" pitchFamily="18" charset="0"/>
                            <a:ea typeface="Cambria Math" panose="02040503050406030204" pitchFamily="18" charset="0"/>
                          </a:rPr>
                          <m:t>+</m:t>
                        </m:r>
                        <m:r>
                          <a:rPr lang="" sz="2400" b="1" i="1" smtClean="0">
                            <a:solidFill>
                              <a:srgbClr val="333333"/>
                            </a:solidFill>
                            <a:latin typeface="Cambria Math" panose="02040503050406030204" pitchFamily="18" charset="0"/>
                            <a:ea typeface="Cambria Math" panose="02040503050406030204" pitchFamily="18" charset="0"/>
                          </a:rPr>
                          <m:t>𝟏</m:t>
                        </m:r>
                      </m:sup>
                    </m:sSup>
                    <m:d>
                      <m:dPr>
                        <m:begChr m:val="|"/>
                        <m:endChr m:val="|"/>
                        <m:ctrlPr>
                          <a:rPr lang="fr-FR" sz="2400" b="1" i="1" smtClean="0">
                            <a:solidFill>
                              <a:srgbClr val="333333"/>
                            </a:solidFill>
                            <a:latin typeface="Cambria Math" panose="02040503050406030204" pitchFamily="18" charset="0"/>
                            <a:ea typeface="Cambria Math" panose="02040503050406030204" pitchFamily="18" charset="0"/>
                          </a:rPr>
                        </m:ctrlPr>
                      </m:dPr>
                      <m:e>
                        <m:m>
                          <m:mPr>
                            <m:mcs>
                              <m:mc>
                                <m:mcPr>
                                  <m:count m:val="2"/>
                                  <m:mcJc m:val="center"/>
                                </m:mcPr>
                              </m:mc>
                            </m:mcs>
                            <m:ctrlPr>
                              <a:rPr lang="fr-FR" sz="2400" b="1" i="1" smtClean="0">
                                <a:solidFill>
                                  <a:srgbClr val="333333"/>
                                </a:solidFill>
                                <a:latin typeface="Cambria Math" panose="02040503050406030204" pitchFamily="18" charset="0"/>
                                <a:ea typeface="Cambria Math" panose="02040503050406030204" pitchFamily="18" charset="0"/>
                              </a:rPr>
                            </m:ctrlPr>
                          </m:mPr>
                          <m:mr>
                            <m:e>
                              <m:r>
                                <a:rPr lang="fr-FR" sz="2400" b="1" i="1" dirty="0">
                                  <a:latin typeface="Cambria Math" panose="02040503050406030204" pitchFamily="18" charset="0"/>
                                </a:rPr>
                                <m:t>𝒂</m:t>
                              </m:r>
                              <m:r>
                                <a:rPr lang="" sz="2400" b="1" i="1" dirty="0">
                                  <a:latin typeface="Cambria Math" panose="02040503050406030204" pitchFamily="18" charset="0"/>
                                </a:rPr>
                                <m:t>𝟐𝟐</m:t>
                              </m:r>
                            </m:e>
                            <m:e>
                              <m:r>
                                <a:rPr lang="fr-FR" sz="2400" b="1" i="1" dirty="0">
                                  <a:latin typeface="Cambria Math" panose="02040503050406030204" pitchFamily="18" charset="0"/>
                                </a:rPr>
                                <m:t>𝒂</m:t>
                              </m:r>
                              <m:r>
                                <a:rPr lang="fr-FR" sz="2400" b="1" i="1" dirty="0">
                                  <a:latin typeface="Cambria Math" panose="02040503050406030204" pitchFamily="18" charset="0"/>
                                </a:rPr>
                                <m:t>𝟐𝟑</m:t>
                              </m:r>
                            </m:e>
                          </m:mr>
                          <m:mr>
                            <m:e>
                              <m:r>
                                <a:rPr lang="fr-FR" sz="2400" b="1" i="1" dirty="0">
                                  <a:latin typeface="Cambria Math" panose="02040503050406030204" pitchFamily="18" charset="0"/>
                                </a:rPr>
                                <m:t>𝒂</m:t>
                              </m:r>
                              <m:r>
                                <a:rPr lang="fr-FR" sz="2400" b="1" i="1" dirty="0">
                                  <a:latin typeface="Cambria Math" panose="02040503050406030204" pitchFamily="18" charset="0"/>
                                </a:rPr>
                                <m:t>𝟑𝟐</m:t>
                              </m:r>
                            </m:e>
                            <m:e>
                              <m:r>
                                <a:rPr lang="fr-FR" sz="2400" b="1" i="1" dirty="0">
                                  <a:latin typeface="Cambria Math" panose="02040503050406030204" pitchFamily="18" charset="0"/>
                                </a:rPr>
                                <m:t>𝒂</m:t>
                              </m:r>
                              <m:r>
                                <a:rPr lang="" sz="2400" b="1" i="1" dirty="0">
                                  <a:latin typeface="Cambria Math" panose="02040503050406030204" pitchFamily="18" charset="0"/>
                                </a:rPr>
                                <m:t>𝟑𝟑</m:t>
                              </m:r>
                            </m:e>
                          </m:mr>
                        </m:m>
                      </m:e>
                    </m:d>
                    <m:r>
                      <a:rPr lang="fr-FR" sz="2400" b="1" i="1" smtClean="0">
                        <a:solidFill>
                          <a:srgbClr val="333333"/>
                        </a:solidFill>
                        <a:latin typeface="Cambria Math" panose="02040503050406030204" pitchFamily="18" charset="0"/>
                        <a:ea typeface="Cambria Math" panose="02040503050406030204" pitchFamily="18" charset="0"/>
                      </a:rPr>
                      <m:t>+</m:t>
                    </m:r>
                  </m:oMath>
                </a14:m>
                <a:r>
                  <a:rPr lang="fr-FR" sz="2400" b="1" i="1" dirty="0"/>
                  <a:t> </a:t>
                </a:r>
                <a14:m>
                  <m:oMath xmlns:m="http://schemas.openxmlformats.org/officeDocument/2006/math">
                    <m:r>
                      <a:rPr lang="fr-FR" sz="2400" b="1" i="1" dirty="0">
                        <a:latin typeface="Cambria Math" panose="02040503050406030204" pitchFamily="18" charset="0"/>
                      </a:rPr>
                      <m:t>𝒂</m:t>
                    </m:r>
                    <m:r>
                      <a:rPr lang="fr-FR" sz="2400" b="1" i="1" dirty="0">
                        <a:latin typeface="Cambria Math" panose="02040503050406030204" pitchFamily="18" charset="0"/>
                      </a:rPr>
                      <m:t>𝟏𝟐</m:t>
                    </m:r>
                    <m:sSup>
                      <m:sSupPr>
                        <m:ctrlPr>
                          <a:rPr lang="fr-FR" sz="2400" b="1" i="1" dirty="0" smtClean="0">
                            <a:latin typeface="Cambria Math" panose="02040503050406030204" pitchFamily="18" charset="0"/>
                          </a:rPr>
                        </m:ctrlPr>
                      </m:sSupPr>
                      <m:e>
                        <m:r>
                          <a:rPr lang="" sz="2400" b="1" i="1" dirty="0" smtClean="0">
                            <a:latin typeface="Cambria Math" panose="02040503050406030204" pitchFamily="18" charset="0"/>
                          </a:rPr>
                          <m:t>(−</m:t>
                        </m:r>
                        <m:r>
                          <a:rPr lang="" sz="2400" b="1" i="1" dirty="0" smtClean="0">
                            <a:latin typeface="Cambria Math" panose="02040503050406030204" pitchFamily="18" charset="0"/>
                          </a:rPr>
                          <m:t>𝟏</m:t>
                        </m:r>
                        <m:r>
                          <a:rPr lang="" sz="2400" b="1" i="1" dirty="0" smtClean="0">
                            <a:latin typeface="Cambria Math" panose="02040503050406030204" pitchFamily="18" charset="0"/>
                          </a:rPr>
                          <m:t>)</m:t>
                        </m:r>
                      </m:e>
                      <m:sup>
                        <m:r>
                          <a:rPr lang="" sz="2400" b="1" i="1" dirty="0" smtClean="0">
                            <a:latin typeface="Cambria Math" panose="02040503050406030204" pitchFamily="18" charset="0"/>
                          </a:rPr>
                          <m:t>𝟏</m:t>
                        </m:r>
                        <m:r>
                          <a:rPr lang="" sz="2400" b="1" i="1" dirty="0" smtClean="0">
                            <a:latin typeface="Cambria Math" panose="02040503050406030204" pitchFamily="18" charset="0"/>
                          </a:rPr>
                          <m:t>+</m:t>
                        </m:r>
                        <m:r>
                          <a:rPr lang="" sz="2400" b="1" i="1" dirty="0" smtClean="0">
                            <a:latin typeface="Cambria Math" panose="02040503050406030204" pitchFamily="18" charset="0"/>
                          </a:rPr>
                          <m:t>𝟐</m:t>
                        </m:r>
                      </m:sup>
                    </m:sSup>
                    <m:d>
                      <m:dPr>
                        <m:begChr m:val="|"/>
                        <m:endChr m:val="|"/>
                        <m:ctrlPr>
                          <a:rPr lang="fr-FR" sz="2400" b="1" i="1" dirty="0" smtClean="0">
                            <a:latin typeface="Cambria Math" panose="02040503050406030204" pitchFamily="18" charset="0"/>
                          </a:rPr>
                        </m:ctrlPr>
                      </m:dPr>
                      <m:e>
                        <m:m>
                          <m:mPr>
                            <m:mcs>
                              <m:mc>
                                <m:mcPr>
                                  <m:count m:val="2"/>
                                  <m:mcJc m:val="center"/>
                                </m:mcPr>
                              </m:mc>
                            </m:mcs>
                            <m:ctrlPr>
                              <a:rPr lang="fr-FR" sz="2400" b="1" i="1" dirty="0" smtClean="0">
                                <a:latin typeface="Cambria Math" panose="02040503050406030204" pitchFamily="18" charset="0"/>
                              </a:rPr>
                            </m:ctrlPr>
                          </m:mPr>
                          <m:mr>
                            <m:e>
                              <m:r>
                                <a:rPr lang="fr-FR" sz="2400" b="1" i="1" dirty="0">
                                  <a:latin typeface="Cambria Math" panose="02040503050406030204" pitchFamily="18" charset="0"/>
                                </a:rPr>
                                <m:t>𝒂</m:t>
                              </m:r>
                              <m:r>
                                <a:rPr lang="fr-FR" sz="2400" b="1" i="1" dirty="0">
                                  <a:latin typeface="Cambria Math" panose="02040503050406030204" pitchFamily="18" charset="0"/>
                                </a:rPr>
                                <m:t>𝟐𝟏</m:t>
                              </m:r>
                            </m:e>
                            <m:e>
                              <m:r>
                                <a:rPr lang="" sz="2400" b="1" i="1" dirty="0" smtClean="0">
                                  <a:latin typeface="Cambria Math" panose="02040503050406030204" pitchFamily="18" charset="0"/>
                                </a:rPr>
                                <m:t>𝒂</m:t>
                              </m:r>
                              <m:r>
                                <a:rPr lang="" sz="2400" b="1" i="1" dirty="0" smtClean="0">
                                  <a:latin typeface="Cambria Math" panose="02040503050406030204" pitchFamily="18" charset="0"/>
                                </a:rPr>
                                <m:t>𝟐𝟑</m:t>
                              </m:r>
                            </m:e>
                          </m:mr>
                          <m:mr>
                            <m:e>
                              <m:r>
                                <a:rPr lang="" sz="2400" b="1" i="1" dirty="0" smtClean="0">
                                  <a:latin typeface="Cambria Math" panose="02040503050406030204" pitchFamily="18" charset="0"/>
                                </a:rPr>
                                <m:t>𝒂</m:t>
                              </m:r>
                              <m:r>
                                <a:rPr lang="" sz="2400" b="1" i="1" dirty="0" smtClean="0">
                                  <a:latin typeface="Cambria Math" panose="02040503050406030204" pitchFamily="18" charset="0"/>
                                </a:rPr>
                                <m:t>𝟑𝟏</m:t>
                              </m:r>
                            </m:e>
                            <m:e>
                              <m:r>
                                <a:rPr lang="" sz="2400" b="1" i="1" dirty="0" smtClean="0">
                                  <a:latin typeface="Cambria Math" panose="02040503050406030204" pitchFamily="18" charset="0"/>
                                </a:rPr>
                                <m:t>𝒂</m:t>
                              </m:r>
                              <m:r>
                                <a:rPr lang="" sz="2400" b="1" i="1" dirty="0" smtClean="0">
                                  <a:latin typeface="Cambria Math" panose="02040503050406030204" pitchFamily="18" charset="0"/>
                                </a:rPr>
                                <m:t>𝟑𝟑</m:t>
                              </m:r>
                            </m:e>
                          </m:mr>
                        </m:m>
                      </m:e>
                    </m:d>
                    <m:r>
                      <a:rPr lang="fr-FR" sz="2400" b="1" i="1" dirty="0" smtClean="0">
                        <a:latin typeface="Cambria Math" panose="02040503050406030204" pitchFamily="18" charset="0"/>
                        <a:ea typeface="Cambria Math" panose="02040503050406030204" pitchFamily="18" charset="0"/>
                      </a:rPr>
                      <m:t>+</m:t>
                    </m:r>
                    <m:r>
                      <a:rPr lang="" sz="2400" b="1" i="1" dirty="0" smtClean="0">
                        <a:latin typeface="Cambria Math" panose="02040503050406030204" pitchFamily="18" charset="0"/>
                        <a:ea typeface="Cambria Math" panose="02040503050406030204" pitchFamily="18" charset="0"/>
                      </a:rPr>
                      <m:t>𝒂</m:t>
                    </m:r>
                    <m:r>
                      <a:rPr lang="" sz="2400" b="1" i="1" dirty="0" smtClean="0">
                        <a:latin typeface="Cambria Math" panose="02040503050406030204" pitchFamily="18" charset="0"/>
                        <a:ea typeface="Cambria Math" panose="02040503050406030204" pitchFamily="18" charset="0"/>
                      </a:rPr>
                      <m:t>𝟏𝟑</m:t>
                    </m:r>
                    <m:sSup>
                      <m:sSupPr>
                        <m:ctrlPr>
                          <a:rPr lang="fr-FR" sz="2400" b="1" i="1" dirty="0" smtClean="0">
                            <a:latin typeface="Cambria Math" panose="02040503050406030204" pitchFamily="18" charset="0"/>
                            <a:ea typeface="Cambria Math" panose="02040503050406030204" pitchFamily="18" charset="0"/>
                          </a:rPr>
                        </m:ctrlPr>
                      </m:sSupPr>
                      <m:e>
                        <m:r>
                          <a:rPr lang="" sz="2400" b="1" i="1" dirty="0" smtClean="0">
                            <a:latin typeface="Cambria Math" panose="02040503050406030204" pitchFamily="18" charset="0"/>
                            <a:ea typeface="Cambria Math" panose="02040503050406030204" pitchFamily="18" charset="0"/>
                          </a:rPr>
                          <m:t>(−</m:t>
                        </m:r>
                        <m:r>
                          <a:rPr lang="" sz="2400" b="1" i="1" dirty="0" smtClean="0">
                            <a:latin typeface="Cambria Math" panose="02040503050406030204" pitchFamily="18" charset="0"/>
                            <a:ea typeface="Cambria Math" panose="02040503050406030204" pitchFamily="18" charset="0"/>
                          </a:rPr>
                          <m:t>𝟏</m:t>
                        </m:r>
                        <m:r>
                          <a:rPr lang="" sz="2400" b="1" i="1" dirty="0" smtClean="0">
                            <a:latin typeface="Cambria Math" panose="02040503050406030204" pitchFamily="18" charset="0"/>
                            <a:ea typeface="Cambria Math" panose="02040503050406030204" pitchFamily="18" charset="0"/>
                          </a:rPr>
                          <m:t>)</m:t>
                        </m:r>
                      </m:e>
                      <m:sup>
                        <m:r>
                          <a:rPr lang="" sz="2400" b="1" i="1" dirty="0" smtClean="0">
                            <a:latin typeface="Cambria Math" panose="02040503050406030204" pitchFamily="18" charset="0"/>
                            <a:ea typeface="Cambria Math" panose="02040503050406030204" pitchFamily="18" charset="0"/>
                          </a:rPr>
                          <m:t>𝟏</m:t>
                        </m:r>
                        <m:r>
                          <a:rPr lang="" sz="2400" b="1" i="1" dirty="0" smtClean="0">
                            <a:latin typeface="Cambria Math" panose="02040503050406030204" pitchFamily="18" charset="0"/>
                            <a:ea typeface="Cambria Math" panose="02040503050406030204" pitchFamily="18" charset="0"/>
                          </a:rPr>
                          <m:t>+</m:t>
                        </m:r>
                        <m:r>
                          <a:rPr lang="" sz="2400" b="1" i="1" dirty="0" smtClean="0">
                            <a:latin typeface="Cambria Math" panose="02040503050406030204" pitchFamily="18" charset="0"/>
                            <a:ea typeface="Cambria Math" panose="02040503050406030204" pitchFamily="18" charset="0"/>
                          </a:rPr>
                          <m:t>𝟐</m:t>
                        </m:r>
                      </m:sup>
                    </m:sSup>
                    <m:d>
                      <m:dPr>
                        <m:begChr m:val="|"/>
                        <m:endChr m:val="|"/>
                        <m:ctrlPr>
                          <a:rPr lang="fr-FR" sz="2400" b="1" i="1" dirty="0" smtClean="0">
                            <a:latin typeface="Cambria Math" panose="02040503050406030204" pitchFamily="18" charset="0"/>
                            <a:ea typeface="Cambria Math" panose="02040503050406030204" pitchFamily="18" charset="0"/>
                          </a:rPr>
                        </m:ctrlPr>
                      </m:dPr>
                      <m:e>
                        <m:m>
                          <m:mPr>
                            <m:mcs>
                              <m:mc>
                                <m:mcPr>
                                  <m:count m:val="2"/>
                                  <m:mcJc m:val="center"/>
                                </m:mcPr>
                              </m:mc>
                            </m:mcs>
                            <m:ctrlPr>
                              <a:rPr lang="fr-FR" sz="2400" b="1" i="1" dirty="0" smtClean="0">
                                <a:latin typeface="Cambria Math" panose="02040503050406030204" pitchFamily="18" charset="0"/>
                                <a:ea typeface="Cambria Math" panose="02040503050406030204" pitchFamily="18" charset="0"/>
                              </a:rPr>
                            </m:ctrlPr>
                          </m:mPr>
                          <m:mr>
                            <m:e>
                              <m:r>
                                <m:rPr>
                                  <m:brk m:alnAt="7"/>
                                </m:rPr>
                                <a:rPr lang="" sz="2400" b="1" i="1" dirty="0" smtClean="0">
                                  <a:latin typeface="Cambria Math" panose="02040503050406030204" pitchFamily="18" charset="0"/>
                                  <a:ea typeface="Cambria Math" panose="02040503050406030204" pitchFamily="18" charset="0"/>
                                </a:rPr>
                                <m:t>𝒂</m:t>
                              </m:r>
                              <m:r>
                                <a:rPr lang="" sz="2400" b="1" i="1" dirty="0" smtClean="0">
                                  <a:latin typeface="Cambria Math" panose="02040503050406030204" pitchFamily="18" charset="0"/>
                                  <a:ea typeface="Cambria Math" panose="02040503050406030204" pitchFamily="18" charset="0"/>
                                </a:rPr>
                                <m:t>𝟐𝟏</m:t>
                              </m:r>
                            </m:e>
                            <m:e>
                              <m:r>
                                <a:rPr lang="" sz="2400" b="1" i="1" dirty="0" smtClean="0">
                                  <a:latin typeface="Cambria Math" panose="02040503050406030204" pitchFamily="18" charset="0"/>
                                  <a:ea typeface="Cambria Math" panose="02040503050406030204" pitchFamily="18" charset="0"/>
                                </a:rPr>
                                <m:t>𝒂</m:t>
                              </m:r>
                              <m:r>
                                <a:rPr lang="" sz="2400" b="1" i="1" dirty="0" smtClean="0">
                                  <a:latin typeface="Cambria Math" panose="02040503050406030204" pitchFamily="18" charset="0"/>
                                  <a:ea typeface="Cambria Math" panose="02040503050406030204" pitchFamily="18" charset="0"/>
                                </a:rPr>
                                <m:t>𝟐𝟐</m:t>
                              </m:r>
                            </m:e>
                          </m:mr>
                          <m:mr>
                            <m:e>
                              <m:r>
                                <a:rPr lang="" sz="2400" b="1" i="1" dirty="0" smtClean="0">
                                  <a:latin typeface="Cambria Math" panose="02040503050406030204" pitchFamily="18" charset="0"/>
                                  <a:ea typeface="Cambria Math" panose="02040503050406030204" pitchFamily="18" charset="0"/>
                                </a:rPr>
                                <m:t>𝒂</m:t>
                              </m:r>
                              <m:r>
                                <a:rPr lang="" sz="2400" b="1" i="1" dirty="0" smtClean="0">
                                  <a:latin typeface="Cambria Math" panose="02040503050406030204" pitchFamily="18" charset="0"/>
                                  <a:ea typeface="Cambria Math" panose="02040503050406030204" pitchFamily="18" charset="0"/>
                                </a:rPr>
                                <m:t>𝟑𝟏</m:t>
                              </m:r>
                            </m:e>
                            <m:e>
                              <m:r>
                                <a:rPr lang="" sz="2400" b="1" i="1" dirty="0" smtClean="0">
                                  <a:latin typeface="Cambria Math" panose="02040503050406030204" pitchFamily="18" charset="0"/>
                                  <a:ea typeface="Cambria Math" panose="02040503050406030204" pitchFamily="18" charset="0"/>
                                </a:rPr>
                                <m:t>𝒂</m:t>
                              </m:r>
                              <m:r>
                                <a:rPr lang="" sz="2400" b="1" i="1" dirty="0" smtClean="0">
                                  <a:latin typeface="Cambria Math" panose="02040503050406030204" pitchFamily="18" charset="0"/>
                                  <a:ea typeface="Cambria Math" panose="02040503050406030204" pitchFamily="18" charset="0"/>
                                </a:rPr>
                                <m:t>𝟑𝟐</m:t>
                              </m:r>
                            </m:e>
                          </m:mr>
                        </m:m>
                      </m:e>
                    </m:d>
                  </m:oMath>
                </a14:m>
                <a:endParaRPr lang="" sz="2400" b="1" i="1" dirty="0">
                  <a:latin typeface="Cambria Math" panose="02040503050406030204" pitchFamily="18" charset="0"/>
                  <a:ea typeface="Cambria Math" panose="02040503050406030204" pitchFamily="18" charset="0"/>
                </a:endParaRPr>
              </a:p>
              <a:p>
                <a:endParaRPr lang="" sz="2400" b="1" i="1" dirty="0">
                  <a:latin typeface="Roboto Light" panose="02000000000000000000"/>
                </a:endParaRPr>
              </a:p>
              <a:p>
                <a:endParaRPr lang="fr-FR" sz="2400" i="1" dirty="0">
                  <a:latin typeface="Roboto Light" panose="02000000000000000000"/>
                </a:endParaRPr>
              </a:p>
            </p:txBody>
          </p:sp>
        </mc:Choice>
        <mc:Fallback xmlns="">
          <p:sp>
            <p:nvSpPr>
              <p:cNvPr id="5" name="Rectangle 4"/>
              <p:cNvSpPr>
                <a:spLocks noRot="1" noChangeAspect="1" noMove="1" noResize="1" noEditPoints="1" noAdjustHandles="1" noChangeArrowheads="1" noChangeShapeType="1" noTextEdit="1"/>
              </p:cNvSpPr>
              <p:nvPr/>
            </p:nvSpPr>
            <p:spPr>
              <a:xfrm>
                <a:off x="1601251" y="2128397"/>
                <a:ext cx="10440495" cy="5086264"/>
              </a:xfrm>
              <a:prstGeom prst="rect">
                <a:avLst/>
              </a:prstGeom>
              <a:blipFill rotWithShape="0">
                <a:blip r:embed="rId2"/>
                <a:stretch>
                  <a:fillRect l="-935"/>
                </a:stretch>
              </a:blipFill>
            </p:spPr>
            <p:txBody>
              <a:bodyPr/>
              <a:lstStyle/>
              <a:p>
                <a:r>
                  <a:rPr lang="fr-FR">
                    <a:noFill/>
                  </a:rPr>
                  <a:t> </a:t>
                </a:r>
              </a:p>
            </p:txBody>
          </p:sp>
        </mc:Fallback>
      </mc:AlternateContent>
    </p:spTree>
    <p:extLst>
      <p:ext uri="{BB962C8B-B14F-4D97-AF65-F5344CB8AC3E}">
        <p14:creationId xmlns:p14="http://schemas.microsoft.com/office/powerpoint/2010/main" val="60869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75494" y="591397"/>
            <a:ext cx="8911687" cy="1280890"/>
          </a:xfrm>
        </p:spPr>
        <p:txBody>
          <a:bodyPr/>
          <a:lstStyle/>
          <a:p>
            <a:r>
              <a:rPr lang="" b="1" i="1" dirty="0">
                <a:latin typeface="Roboto Condensed Light"/>
                <a:ea typeface="Roboto" panose="02000000000000000000" pitchFamily="2" charset="0"/>
              </a:rPr>
              <a:t>HOW IT WORKS</a:t>
            </a:r>
            <a:endParaRPr lang="fr-FR" dirty="0"/>
          </a:p>
        </p:txBody>
      </p:sp>
      <p:sp>
        <p:nvSpPr>
          <p:cNvPr id="4" name="Rectangle 3"/>
          <p:cNvSpPr/>
          <p:nvPr/>
        </p:nvSpPr>
        <p:spPr>
          <a:xfrm>
            <a:off x="517542" y="585511"/>
            <a:ext cx="441146" cy="646331"/>
          </a:xfrm>
          <a:prstGeom prst="rect">
            <a:avLst/>
          </a:prstGeom>
        </p:spPr>
        <p:txBody>
          <a:bodyPr wrap="none">
            <a:spAutoFit/>
          </a:bodyPr>
          <a:lstStyle/>
          <a:p>
            <a:r>
              <a:rPr lang="" sz="3600" b="1" i="1" dirty="0">
                <a:solidFill>
                  <a:schemeClr val="bg1"/>
                </a:solidFill>
                <a:latin typeface="Roboto Condensed Light" panose="020B0604020202020204"/>
              </a:rPr>
              <a:t>5</a:t>
            </a:r>
            <a:endParaRPr lang="fr-FR" sz="3600" dirty="0"/>
          </a:p>
        </p:txBody>
      </p:sp>
      <p:sp>
        <p:nvSpPr>
          <p:cNvPr id="5" name="Rectangle 4"/>
          <p:cNvSpPr/>
          <p:nvPr/>
        </p:nvSpPr>
        <p:spPr>
          <a:xfrm>
            <a:off x="1575494" y="1231842"/>
            <a:ext cx="1343638" cy="369332"/>
          </a:xfrm>
          <a:prstGeom prst="rect">
            <a:avLst/>
          </a:prstGeom>
        </p:spPr>
        <p:txBody>
          <a:bodyPr wrap="none">
            <a:spAutoFit/>
          </a:bodyPr>
          <a:lstStyle/>
          <a:p>
            <a:r>
              <a:rPr lang="" b="1" i="1" dirty="0">
                <a:solidFill>
                  <a:srgbClr val="FF0000"/>
                </a:solidFill>
                <a:latin typeface="Roboto Light" panose="02000000000000000000"/>
              </a:rPr>
              <a:t>With The Law</a:t>
            </a:r>
            <a:endParaRPr lang="fr-FR" dirty="0"/>
          </a:p>
        </p:txBody>
      </p:sp>
      <mc:AlternateContent xmlns:mc="http://schemas.openxmlformats.org/markup-compatibility/2006" xmlns:a14="http://schemas.microsoft.com/office/drawing/2010/main">
        <mc:Choice Requires="a14">
          <p:sp>
            <p:nvSpPr>
              <p:cNvPr id="7" name="Rectangle 6"/>
              <p:cNvSpPr/>
              <p:nvPr/>
            </p:nvSpPr>
            <p:spPr>
              <a:xfrm>
                <a:off x="1575494" y="2241619"/>
                <a:ext cx="8415802" cy="3615220"/>
              </a:xfrm>
              <a:prstGeom prst="rect">
                <a:avLst/>
              </a:prstGeom>
            </p:spPr>
            <p:txBody>
              <a:bodyPr wrap="square">
                <a:spAutoFit/>
              </a:bodyPr>
              <a:lstStyle/>
              <a:p>
                <a:r>
                  <a:rPr lang="en-US" sz="2400" i="1" dirty="0">
                    <a:latin typeface="Roboto Light" panose="02000000000000000000"/>
                  </a:rPr>
                  <a:t>Adj A = Transpose of Cofactor Matrix  = Transpose of</a:t>
                </a:r>
                <a:endParaRPr lang="" sz="2400" i="1" dirty="0">
                  <a:latin typeface="Roboto Light" panose="02000000000000000000"/>
                </a:endParaRPr>
              </a:p>
              <a:p>
                <a:endParaRPr lang="" i="1" dirty="0">
                  <a:solidFill>
                    <a:srgbClr val="333333"/>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d>
                        <m:dPr>
                          <m:ctrlPr>
                            <a:rPr lang="fr-FR" sz="2400" b="1" i="1">
                              <a:solidFill>
                                <a:srgbClr val="333333"/>
                              </a:solidFill>
                              <a:latin typeface="Cambria Math" panose="02040503050406030204" pitchFamily="18" charset="0"/>
                            </a:rPr>
                          </m:ctrlPr>
                        </m:dPr>
                        <m:e>
                          <m:m>
                            <m:mPr>
                              <m:mcs>
                                <m:mc>
                                  <m:mcPr>
                                    <m:count m:val="3"/>
                                    <m:mcJc m:val="center"/>
                                  </m:mcPr>
                                </m:mc>
                              </m:mcs>
                              <m:ctrlPr>
                                <a:rPr lang="fr-FR" sz="2400" b="1" i="1">
                                  <a:solidFill>
                                    <a:srgbClr val="333333"/>
                                  </a:solidFill>
                                  <a:latin typeface="Cambria Math" panose="02040503050406030204" pitchFamily="18" charset="0"/>
                                </a:rPr>
                              </m:ctrlPr>
                            </m:mPr>
                            <m:mr>
                              <m:e>
                                <m:r>
                                  <m:rPr>
                                    <m:brk m:alnAt="7"/>
                                  </m:rPr>
                                  <a:rPr lang="" sz="2400" b="1">
                                    <a:solidFill>
                                      <a:srgbClr val="333333"/>
                                    </a:solidFill>
                                    <a:latin typeface="Cambria Math" panose="02040503050406030204" pitchFamily="18" charset="0"/>
                                  </a:rPr>
                                  <m:t>𝐚</m:t>
                                </m:r>
                                <m:r>
                                  <a:rPr lang="" sz="2400" b="1">
                                    <a:solidFill>
                                      <a:srgbClr val="333333"/>
                                    </a:solidFill>
                                    <a:latin typeface="Cambria Math" panose="02040503050406030204" pitchFamily="18" charset="0"/>
                                  </a:rPr>
                                  <m:t>𝟏𝟏</m:t>
                                </m:r>
                              </m:e>
                              <m:e>
                                <m:r>
                                  <a:rPr lang="" sz="2400" b="1">
                                    <a:solidFill>
                                      <a:srgbClr val="333333"/>
                                    </a:solidFill>
                                    <a:latin typeface="Cambria Math" panose="02040503050406030204" pitchFamily="18" charset="0"/>
                                  </a:rPr>
                                  <m:t>𝐚𝟏𝟐</m:t>
                                </m:r>
                              </m:e>
                              <m:e>
                                <m:r>
                                  <a:rPr lang="" sz="2400" b="1">
                                    <a:solidFill>
                                      <a:srgbClr val="333333"/>
                                    </a:solidFill>
                                    <a:latin typeface="Cambria Math" panose="02040503050406030204" pitchFamily="18" charset="0"/>
                                  </a:rPr>
                                  <m:t>𝐚𝟏𝟑</m:t>
                                </m:r>
                              </m:e>
                            </m:mr>
                            <m:mr>
                              <m:e>
                                <m:r>
                                  <a:rPr lang="" sz="2400" b="1">
                                    <a:solidFill>
                                      <a:srgbClr val="333333"/>
                                    </a:solidFill>
                                    <a:latin typeface="Cambria Math" panose="02040503050406030204" pitchFamily="18" charset="0"/>
                                  </a:rPr>
                                  <m:t>𝐚𝟐𝟏</m:t>
                                </m:r>
                              </m:e>
                              <m:e>
                                <m:r>
                                  <a:rPr lang="" sz="2400" b="1">
                                    <a:solidFill>
                                      <a:srgbClr val="333333"/>
                                    </a:solidFill>
                                    <a:latin typeface="Cambria Math" panose="02040503050406030204" pitchFamily="18" charset="0"/>
                                  </a:rPr>
                                  <m:t>𝐚𝟐𝟐</m:t>
                                </m:r>
                              </m:e>
                              <m:e>
                                <m:r>
                                  <a:rPr lang="" sz="2400" b="1">
                                    <a:solidFill>
                                      <a:srgbClr val="333333"/>
                                    </a:solidFill>
                                    <a:latin typeface="Cambria Math" panose="02040503050406030204" pitchFamily="18" charset="0"/>
                                  </a:rPr>
                                  <m:t>𝐚𝟐𝟑</m:t>
                                </m:r>
                              </m:e>
                            </m:mr>
                            <m:mr>
                              <m:e>
                                <m:r>
                                  <a:rPr lang="" sz="2400" b="1">
                                    <a:solidFill>
                                      <a:srgbClr val="333333"/>
                                    </a:solidFill>
                                    <a:latin typeface="Cambria Math" panose="02040503050406030204" pitchFamily="18" charset="0"/>
                                  </a:rPr>
                                  <m:t>𝐚𝟑𝟏</m:t>
                                </m:r>
                              </m:e>
                              <m:e>
                                <m:r>
                                  <a:rPr lang="" sz="2400" b="1">
                                    <a:solidFill>
                                      <a:srgbClr val="333333"/>
                                    </a:solidFill>
                                    <a:latin typeface="Cambria Math" panose="02040503050406030204" pitchFamily="18" charset="0"/>
                                  </a:rPr>
                                  <m:t>𝐚𝟑𝟐</m:t>
                                </m:r>
                              </m:e>
                              <m:e>
                                <m:r>
                                  <a:rPr lang="" sz="2400" b="1">
                                    <a:solidFill>
                                      <a:srgbClr val="333333"/>
                                    </a:solidFill>
                                    <a:latin typeface="Cambria Math" panose="02040503050406030204" pitchFamily="18" charset="0"/>
                                  </a:rPr>
                                  <m:t>𝐚𝟑𝟑</m:t>
                                </m:r>
                              </m:e>
                            </m:mr>
                          </m:m>
                        </m:e>
                      </m:d>
                      <m:r>
                        <a:rPr lang="fr-FR" sz="2400" b="1" i="0" smtClean="0">
                          <a:solidFill>
                            <a:srgbClr val="333333"/>
                          </a:solidFill>
                          <a:latin typeface="Cambria Math" panose="02040503050406030204" pitchFamily="18" charset="0"/>
                          <a:ea typeface="Cambria Math" panose="02040503050406030204" pitchFamily="18" charset="0"/>
                        </a:rPr>
                        <m:t>=</m:t>
                      </m:r>
                      <m:d>
                        <m:dPr>
                          <m:ctrlPr>
                            <a:rPr lang="fr-FR" sz="2400" b="1" i="1">
                              <a:solidFill>
                                <a:srgbClr val="333333"/>
                              </a:solidFill>
                              <a:latin typeface="Cambria Math" panose="02040503050406030204" pitchFamily="18" charset="0"/>
                              <a:ea typeface="Cambria Math" panose="02040503050406030204" pitchFamily="18" charset="0"/>
                            </a:rPr>
                          </m:ctrlPr>
                        </m:dPr>
                        <m:e>
                          <m:m>
                            <m:mPr>
                              <m:mcs>
                                <m:mc>
                                  <m:mcPr>
                                    <m:count m:val="3"/>
                                    <m:mcJc m:val="center"/>
                                  </m:mcPr>
                                </m:mc>
                              </m:mcs>
                              <m:ctrlPr>
                                <a:rPr lang="fr-FR" sz="2400" b="1" i="1">
                                  <a:solidFill>
                                    <a:srgbClr val="333333"/>
                                  </a:solidFill>
                                  <a:latin typeface="Cambria Math" panose="02040503050406030204" pitchFamily="18" charset="0"/>
                                  <a:ea typeface="Cambria Math" panose="02040503050406030204" pitchFamily="18" charset="0"/>
                                </a:rPr>
                              </m:ctrlPr>
                            </m:mPr>
                            <m:mr>
                              <m:e>
                                <m:r>
                                  <m:rPr>
                                    <m:brk m:alnAt="7"/>
                                  </m:rPr>
                                  <a:rPr lang="" sz="2400" b="1">
                                    <a:solidFill>
                                      <a:srgbClr val="333333"/>
                                    </a:solidFill>
                                    <a:latin typeface="Cambria Math" panose="02040503050406030204" pitchFamily="18" charset="0"/>
                                    <a:ea typeface="Cambria Math" panose="02040503050406030204" pitchFamily="18" charset="0"/>
                                  </a:rPr>
                                  <m:t>𝐚</m:t>
                                </m:r>
                                <m:r>
                                  <a:rPr lang="" sz="2400" b="1">
                                    <a:solidFill>
                                      <a:srgbClr val="333333"/>
                                    </a:solidFill>
                                    <a:latin typeface="Cambria Math" panose="02040503050406030204" pitchFamily="18" charset="0"/>
                                    <a:ea typeface="Cambria Math" panose="02040503050406030204" pitchFamily="18" charset="0"/>
                                  </a:rPr>
                                  <m:t>𝟏𝟏</m:t>
                                </m:r>
                              </m:e>
                              <m:e>
                                <m:r>
                                  <a:rPr lang="" sz="2400" b="1">
                                    <a:solidFill>
                                      <a:srgbClr val="333333"/>
                                    </a:solidFill>
                                    <a:latin typeface="Cambria Math" panose="02040503050406030204" pitchFamily="18" charset="0"/>
                                    <a:ea typeface="Cambria Math" panose="02040503050406030204" pitchFamily="18" charset="0"/>
                                  </a:rPr>
                                  <m:t>𝐚𝟐𝟏</m:t>
                                </m:r>
                              </m:e>
                              <m:e>
                                <m:r>
                                  <a:rPr lang="" sz="2400" b="1">
                                    <a:solidFill>
                                      <a:srgbClr val="333333"/>
                                    </a:solidFill>
                                    <a:latin typeface="Cambria Math" panose="02040503050406030204" pitchFamily="18" charset="0"/>
                                    <a:ea typeface="Cambria Math" panose="02040503050406030204" pitchFamily="18" charset="0"/>
                                  </a:rPr>
                                  <m:t>𝐚𝟑𝟏</m:t>
                                </m:r>
                              </m:e>
                            </m:mr>
                            <m:mr>
                              <m:e>
                                <m:r>
                                  <a:rPr lang="" sz="2400" b="1">
                                    <a:solidFill>
                                      <a:srgbClr val="333333"/>
                                    </a:solidFill>
                                    <a:latin typeface="Cambria Math" panose="02040503050406030204" pitchFamily="18" charset="0"/>
                                    <a:ea typeface="Cambria Math" panose="02040503050406030204" pitchFamily="18" charset="0"/>
                                  </a:rPr>
                                  <m:t>𝐚𝟏𝟐</m:t>
                                </m:r>
                              </m:e>
                              <m:e>
                                <m:r>
                                  <a:rPr lang="" sz="2400" b="1">
                                    <a:solidFill>
                                      <a:srgbClr val="333333"/>
                                    </a:solidFill>
                                    <a:latin typeface="Cambria Math" panose="02040503050406030204" pitchFamily="18" charset="0"/>
                                    <a:ea typeface="Cambria Math" panose="02040503050406030204" pitchFamily="18" charset="0"/>
                                  </a:rPr>
                                  <m:t>𝐚𝟐𝟐</m:t>
                                </m:r>
                              </m:e>
                              <m:e>
                                <m:r>
                                  <a:rPr lang="" sz="2400" b="1">
                                    <a:solidFill>
                                      <a:srgbClr val="333333"/>
                                    </a:solidFill>
                                    <a:latin typeface="Cambria Math" panose="02040503050406030204" pitchFamily="18" charset="0"/>
                                    <a:ea typeface="Cambria Math" panose="02040503050406030204" pitchFamily="18" charset="0"/>
                                  </a:rPr>
                                  <m:t>𝐚𝟑𝟐</m:t>
                                </m:r>
                              </m:e>
                            </m:mr>
                            <m:mr>
                              <m:e>
                                <m:r>
                                  <a:rPr lang="" sz="2400" b="1">
                                    <a:solidFill>
                                      <a:srgbClr val="333333"/>
                                    </a:solidFill>
                                    <a:latin typeface="Cambria Math" panose="02040503050406030204" pitchFamily="18" charset="0"/>
                                    <a:ea typeface="Cambria Math" panose="02040503050406030204" pitchFamily="18" charset="0"/>
                                  </a:rPr>
                                  <m:t>𝐚𝟑𝟏</m:t>
                                </m:r>
                              </m:e>
                              <m:e>
                                <m:r>
                                  <a:rPr lang="" sz="2400" b="1">
                                    <a:solidFill>
                                      <a:srgbClr val="333333"/>
                                    </a:solidFill>
                                    <a:latin typeface="Cambria Math" panose="02040503050406030204" pitchFamily="18" charset="0"/>
                                    <a:ea typeface="Cambria Math" panose="02040503050406030204" pitchFamily="18" charset="0"/>
                                  </a:rPr>
                                  <m:t>𝐚𝟐𝟑</m:t>
                                </m:r>
                              </m:e>
                              <m:e>
                                <m:r>
                                  <a:rPr lang="" sz="2400" b="1">
                                    <a:solidFill>
                                      <a:srgbClr val="333333"/>
                                    </a:solidFill>
                                    <a:latin typeface="Cambria Math" panose="02040503050406030204" pitchFamily="18" charset="0"/>
                                    <a:ea typeface="Cambria Math" panose="02040503050406030204" pitchFamily="18" charset="0"/>
                                  </a:rPr>
                                  <m:t>𝐚𝟑𝟑</m:t>
                                </m:r>
                              </m:e>
                            </m:mr>
                          </m:m>
                        </m:e>
                      </m:d>
                    </m:oMath>
                  </m:oMathPara>
                </a14:m>
                <a:endParaRPr lang="" sz="2400" b="1" dirty="0">
                  <a:solidFill>
                    <a:srgbClr val="333333"/>
                  </a:solidFill>
                  <a:latin typeface="Untitled Sans"/>
                </a:endParaRPr>
              </a:p>
              <a:p>
                <a:endParaRPr lang="" sz="2400" b="1" dirty="0">
                  <a:solidFill>
                    <a:srgbClr val="333333"/>
                  </a:solidFill>
                  <a:latin typeface="Untitled Sans"/>
                </a:endParaRPr>
              </a:p>
              <a:p>
                <a:pPr/>
                <a14:m>
                  <m:oMathPara xmlns:m="http://schemas.openxmlformats.org/officeDocument/2006/math">
                    <m:oMathParaPr>
                      <m:jc m:val="left"/>
                    </m:oMathParaPr>
                    <m:oMath xmlns:m="http://schemas.openxmlformats.org/officeDocument/2006/math">
                      <m:sSup>
                        <m:sSupPr>
                          <m:ctrlPr>
                            <a:rPr lang="fr-FR" sz="2400" b="1" i="1" smtClean="0">
                              <a:solidFill>
                                <a:srgbClr val="333333"/>
                              </a:solidFill>
                              <a:latin typeface="Cambria Math" panose="02040503050406030204" pitchFamily="18" charset="0"/>
                            </a:rPr>
                          </m:ctrlPr>
                        </m:sSupPr>
                        <m:e>
                          <m:r>
                            <a:rPr lang="" sz="2400" b="1" i="0" smtClean="0">
                              <a:solidFill>
                                <a:srgbClr val="333333"/>
                              </a:solidFill>
                              <a:latin typeface="Cambria Math" panose="02040503050406030204" pitchFamily="18" charset="0"/>
                            </a:rPr>
                            <m:t>𝐀</m:t>
                          </m:r>
                        </m:e>
                        <m:sup>
                          <m:r>
                            <a:rPr lang="" sz="2400" b="1" i="0" smtClean="0">
                              <a:solidFill>
                                <a:srgbClr val="333333"/>
                              </a:solidFill>
                              <a:latin typeface="Cambria Math" panose="02040503050406030204" pitchFamily="18" charset="0"/>
                            </a:rPr>
                            <m:t>−</m:t>
                          </m:r>
                          <m:r>
                            <a:rPr lang="" sz="2400" b="1" i="0" smtClean="0">
                              <a:solidFill>
                                <a:srgbClr val="333333"/>
                              </a:solidFill>
                              <a:latin typeface="Cambria Math" panose="02040503050406030204" pitchFamily="18" charset="0"/>
                            </a:rPr>
                            <m:t>𝟏</m:t>
                          </m:r>
                        </m:sup>
                      </m:sSup>
                      <m:r>
                        <a:rPr lang="fr-FR" sz="2400" b="1" i="0" smtClean="0">
                          <a:solidFill>
                            <a:srgbClr val="333333"/>
                          </a:solidFill>
                          <a:latin typeface="Cambria Math" panose="02040503050406030204" pitchFamily="18" charset="0"/>
                          <a:ea typeface="Cambria Math" panose="02040503050406030204" pitchFamily="18" charset="0"/>
                        </a:rPr>
                        <m:t>=</m:t>
                      </m:r>
                      <m:f>
                        <m:fPr>
                          <m:ctrlPr>
                            <a:rPr lang="fr-FR" sz="2400" b="1" i="1" smtClean="0">
                              <a:solidFill>
                                <a:srgbClr val="333333"/>
                              </a:solidFill>
                              <a:latin typeface="Cambria Math" panose="02040503050406030204" pitchFamily="18" charset="0"/>
                              <a:ea typeface="Cambria Math" panose="02040503050406030204" pitchFamily="18" charset="0"/>
                            </a:rPr>
                          </m:ctrlPr>
                        </m:fPr>
                        <m:num>
                          <m:r>
                            <a:rPr lang="" sz="2400" b="1" i="0" smtClean="0">
                              <a:solidFill>
                                <a:srgbClr val="333333"/>
                              </a:solidFill>
                              <a:latin typeface="Cambria Math" panose="02040503050406030204" pitchFamily="18" charset="0"/>
                              <a:ea typeface="Cambria Math" panose="02040503050406030204" pitchFamily="18" charset="0"/>
                            </a:rPr>
                            <m:t>𝟏</m:t>
                          </m:r>
                        </m:num>
                        <m:den>
                          <m:d>
                            <m:dPr>
                              <m:begChr m:val="|"/>
                              <m:endChr m:val="|"/>
                              <m:ctrlPr>
                                <a:rPr lang="fr-FR" sz="2400" b="1" i="1" smtClean="0">
                                  <a:solidFill>
                                    <a:srgbClr val="333333"/>
                                  </a:solidFill>
                                  <a:latin typeface="Cambria Math" panose="02040503050406030204" pitchFamily="18" charset="0"/>
                                  <a:ea typeface="Cambria Math" panose="02040503050406030204" pitchFamily="18" charset="0"/>
                                </a:rPr>
                              </m:ctrlPr>
                            </m:dPr>
                            <m:e>
                              <m:r>
                                <a:rPr lang="" sz="2400" b="1" i="0" smtClean="0">
                                  <a:solidFill>
                                    <a:srgbClr val="333333"/>
                                  </a:solidFill>
                                  <a:latin typeface="Cambria Math" panose="02040503050406030204" pitchFamily="18" charset="0"/>
                                  <a:ea typeface="Cambria Math" panose="02040503050406030204" pitchFamily="18" charset="0"/>
                                </a:rPr>
                                <m:t>𝐀</m:t>
                              </m:r>
                            </m:e>
                          </m:d>
                        </m:den>
                      </m:f>
                      <m:r>
                        <a:rPr lang="fr-FR" sz="2400" b="1" i="0" smtClean="0">
                          <a:solidFill>
                            <a:srgbClr val="333333"/>
                          </a:solidFill>
                          <a:latin typeface="Cambria Math" panose="02040503050406030204" pitchFamily="18" charset="0"/>
                          <a:ea typeface="Cambria Math" panose="02040503050406030204" pitchFamily="18" charset="0"/>
                        </a:rPr>
                        <m:t>×</m:t>
                      </m:r>
                      <m:d>
                        <m:dPr>
                          <m:ctrlPr>
                            <a:rPr lang="fr-FR" sz="2400" b="1" i="1">
                              <a:solidFill>
                                <a:srgbClr val="333333"/>
                              </a:solidFill>
                              <a:latin typeface="Cambria Math" panose="02040503050406030204" pitchFamily="18" charset="0"/>
                              <a:ea typeface="Cambria Math" panose="02040503050406030204" pitchFamily="18" charset="0"/>
                            </a:rPr>
                          </m:ctrlPr>
                        </m:dPr>
                        <m:e>
                          <m:m>
                            <m:mPr>
                              <m:mcs>
                                <m:mc>
                                  <m:mcPr>
                                    <m:count m:val="3"/>
                                    <m:mcJc m:val="center"/>
                                  </m:mcPr>
                                </m:mc>
                              </m:mcs>
                              <m:ctrlPr>
                                <a:rPr lang="fr-FR" sz="2400" b="1" i="1">
                                  <a:solidFill>
                                    <a:srgbClr val="333333"/>
                                  </a:solidFill>
                                  <a:latin typeface="Cambria Math" panose="02040503050406030204" pitchFamily="18" charset="0"/>
                                  <a:ea typeface="Cambria Math" panose="02040503050406030204" pitchFamily="18" charset="0"/>
                                </a:rPr>
                              </m:ctrlPr>
                            </m:mPr>
                            <m:mr>
                              <m:e>
                                <m:r>
                                  <m:rPr>
                                    <m:brk m:alnAt="7"/>
                                  </m:rPr>
                                  <a:rPr lang="" sz="2400" b="1">
                                    <a:solidFill>
                                      <a:srgbClr val="333333"/>
                                    </a:solidFill>
                                    <a:latin typeface="Cambria Math" panose="02040503050406030204" pitchFamily="18" charset="0"/>
                                    <a:ea typeface="Cambria Math" panose="02040503050406030204" pitchFamily="18" charset="0"/>
                                  </a:rPr>
                                  <m:t>𝐚</m:t>
                                </m:r>
                                <m:r>
                                  <a:rPr lang="" sz="2400" b="1">
                                    <a:solidFill>
                                      <a:srgbClr val="333333"/>
                                    </a:solidFill>
                                    <a:latin typeface="Cambria Math" panose="02040503050406030204" pitchFamily="18" charset="0"/>
                                    <a:ea typeface="Cambria Math" panose="02040503050406030204" pitchFamily="18" charset="0"/>
                                  </a:rPr>
                                  <m:t>𝟏𝟏</m:t>
                                </m:r>
                              </m:e>
                              <m:e>
                                <m:r>
                                  <a:rPr lang="" sz="2400" b="1">
                                    <a:solidFill>
                                      <a:srgbClr val="333333"/>
                                    </a:solidFill>
                                    <a:latin typeface="Cambria Math" panose="02040503050406030204" pitchFamily="18" charset="0"/>
                                    <a:ea typeface="Cambria Math" panose="02040503050406030204" pitchFamily="18" charset="0"/>
                                  </a:rPr>
                                  <m:t>𝐚𝟐𝟏</m:t>
                                </m:r>
                              </m:e>
                              <m:e>
                                <m:r>
                                  <a:rPr lang="" sz="2400" b="1">
                                    <a:solidFill>
                                      <a:srgbClr val="333333"/>
                                    </a:solidFill>
                                    <a:latin typeface="Cambria Math" panose="02040503050406030204" pitchFamily="18" charset="0"/>
                                    <a:ea typeface="Cambria Math" panose="02040503050406030204" pitchFamily="18" charset="0"/>
                                  </a:rPr>
                                  <m:t>𝐚𝟑𝟏</m:t>
                                </m:r>
                              </m:e>
                            </m:mr>
                            <m:mr>
                              <m:e>
                                <m:r>
                                  <a:rPr lang="" sz="2400" b="1">
                                    <a:solidFill>
                                      <a:srgbClr val="333333"/>
                                    </a:solidFill>
                                    <a:latin typeface="Cambria Math" panose="02040503050406030204" pitchFamily="18" charset="0"/>
                                    <a:ea typeface="Cambria Math" panose="02040503050406030204" pitchFamily="18" charset="0"/>
                                  </a:rPr>
                                  <m:t>𝐚𝟏𝟐</m:t>
                                </m:r>
                              </m:e>
                              <m:e>
                                <m:r>
                                  <a:rPr lang="" sz="2400" b="1">
                                    <a:solidFill>
                                      <a:srgbClr val="333333"/>
                                    </a:solidFill>
                                    <a:latin typeface="Cambria Math" panose="02040503050406030204" pitchFamily="18" charset="0"/>
                                    <a:ea typeface="Cambria Math" panose="02040503050406030204" pitchFamily="18" charset="0"/>
                                  </a:rPr>
                                  <m:t>𝐚𝟐𝟐</m:t>
                                </m:r>
                              </m:e>
                              <m:e>
                                <m:r>
                                  <a:rPr lang="" sz="2400" b="1">
                                    <a:solidFill>
                                      <a:srgbClr val="333333"/>
                                    </a:solidFill>
                                    <a:latin typeface="Cambria Math" panose="02040503050406030204" pitchFamily="18" charset="0"/>
                                    <a:ea typeface="Cambria Math" panose="02040503050406030204" pitchFamily="18" charset="0"/>
                                  </a:rPr>
                                  <m:t>𝐚𝟑𝟐</m:t>
                                </m:r>
                              </m:e>
                            </m:mr>
                            <m:mr>
                              <m:e>
                                <m:r>
                                  <a:rPr lang="" sz="2400" b="1">
                                    <a:solidFill>
                                      <a:srgbClr val="333333"/>
                                    </a:solidFill>
                                    <a:latin typeface="Cambria Math" panose="02040503050406030204" pitchFamily="18" charset="0"/>
                                    <a:ea typeface="Cambria Math" panose="02040503050406030204" pitchFamily="18" charset="0"/>
                                  </a:rPr>
                                  <m:t>𝐚𝟑𝟏</m:t>
                                </m:r>
                              </m:e>
                              <m:e>
                                <m:r>
                                  <a:rPr lang="" sz="2400" b="1">
                                    <a:solidFill>
                                      <a:srgbClr val="333333"/>
                                    </a:solidFill>
                                    <a:latin typeface="Cambria Math" panose="02040503050406030204" pitchFamily="18" charset="0"/>
                                    <a:ea typeface="Cambria Math" panose="02040503050406030204" pitchFamily="18" charset="0"/>
                                  </a:rPr>
                                  <m:t>𝐚𝟐𝟑</m:t>
                                </m:r>
                              </m:e>
                              <m:e>
                                <m:r>
                                  <a:rPr lang="" sz="2400" b="1">
                                    <a:solidFill>
                                      <a:srgbClr val="333333"/>
                                    </a:solidFill>
                                    <a:latin typeface="Cambria Math" panose="02040503050406030204" pitchFamily="18" charset="0"/>
                                    <a:ea typeface="Cambria Math" panose="02040503050406030204" pitchFamily="18" charset="0"/>
                                  </a:rPr>
                                  <m:t>𝐚𝟑𝟑</m:t>
                                </m:r>
                              </m:e>
                            </m:mr>
                          </m:m>
                        </m:e>
                      </m:d>
                    </m:oMath>
                  </m:oMathPara>
                </a14:m>
                <a:endParaRPr lang="" sz="2400" b="1" dirty="0">
                  <a:solidFill>
                    <a:srgbClr val="333333"/>
                  </a:solidFill>
                  <a:latin typeface="Untitled Sans"/>
                </a:endParaRPr>
              </a:p>
              <a:p>
                <a:endParaRPr lang="" dirty="0">
                  <a:solidFill>
                    <a:srgbClr val="333333"/>
                  </a:solidFill>
                  <a:latin typeface="Untitled Sans"/>
                </a:endParaRPr>
              </a:p>
              <a:p>
                <a:endParaRPr lang="fr-FR" dirty="0"/>
              </a:p>
            </p:txBody>
          </p:sp>
        </mc:Choice>
        <mc:Fallback xmlns="">
          <p:sp>
            <p:nvSpPr>
              <p:cNvPr id="7" name="Rectangle 6"/>
              <p:cNvSpPr>
                <a:spLocks noRot="1" noChangeAspect="1" noMove="1" noResize="1" noEditPoints="1" noAdjustHandles="1" noChangeArrowheads="1" noChangeShapeType="1" noTextEdit="1"/>
              </p:cNvSpPr>
              <p:nvPr/>
            </p:nvSpPr>
            <p:spPr>
              <a:xfrm>
                <a:off x="1575494" y="2241619"/>
                <a:ext cx="8415802" cy="3615220"/>
              </a:xfrm>
              <a:prstGeom prst="rect">
                <a:avLst/>
              </a:prstGeom>
              <a:blipFill rotWithShape="0">
                <a:blip r:embed="rId2"/>
                <a:stretch>
                  <a:fillRect l="-1086" t="-1518"/>
                </a:stretch>
              </a:blipFill>
            </p:spPr>
            <p:txBody>
              <a:bodyPr/>
              <a:lstStyle/>
              <a:p>
                <a:r>
                  <a:rPr lang="fr-FR">
                    <a:noFill/>
                  </a:rPr>
                  <a:t> </a:t>
                </a:r>
              </a:p>
            </p:txBody>
          </p:sp>
        </mc:Fallback>
      </mc:AlternateContent>
    </p:spTree>
    <p:extLst>
      <p:ext uri="{BB962C8B-B14F-4D97-AF65-F5344CB8AC3E}">
        <p14:creationId xmlns:p14="http://schemas.microsoft.com/office/powerpoint/2010/main" val="2720505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p:bld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TM02892315[[fn=Brin]]</Template>
  <TotalTime>217</TotalTime>
  <Words>676</Words>
  <Application>Microsoft Office PowerPoint</Application>
  <PresentationFormat>Grand écran</PresentationFormat>
  <Paragraphs>102</Paragraphs>
  <Slides>15</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15</vt:i4>
      </vt:variant>
    </vt:vector>
  </HeadingPairs>
  <TitlesOfParts>
    <vt:vector size="26" baseType="lpstr">
      <vt:lpstr>Arial</vt:lpstr>
      <vt:lpstr>Cambria Math</vt:lpstr>
      <vt:lpstr>Caviar Dreams</vt:lpstr>
      <vt:lpstr>Century Gothic</vt:lpstr>
      <vt:lpstr>Roboto</vt:lpstr>
      <vt:lpstr>Roboto Condensed Light</vt:lpstr>
      <vt:lpstr>Roboto Light</vt:lpstr>
      <vt:lpstr>Untitled Sans</vt:lpstr>
      <vt:lpstr>Wingdings</vt:lpstr>
      <vt:lpstr>Wingdings 3</vt:lpstr>
      <vt:lpstr>Brin</vt:lpstr>
      <vt:lpstr>Subject : Inverting Matrices </vt:lpstr>
      <vt:lpstr>Work plans </vt:lpstr>
      <vt:lpstr>HOW TO DESIGN ALGORITHMS</vt:lpstr>
      <vt:lpstr>DYNAMIC PROGRAMMING</vt:lpstr>
      <vt:lpstr>MULTITHREADED ALGORITHMS</vt:lpstr>
      <vt:lpstr>INVERTING MATRICES</vt:lpstr>
      <vt:lpstr>HOW IT WORKS</vt:lpstr>
      <vt:lpstr>HOW IT WORKS</vt:lpstr>
      <vt:lpstr>HOW IT WORKS</vt:lpstr>
      <vt:lpstr>HOW IT WORKS</vt:lpstr>
      <vt:lpstr>HOW IT WORKS</vt:lpstr>
      <vt:lpstr>HOW IT WORKS</vt:lpstr>
      <vt:lpstr>HOW IT WORKS</vt:lpstr>
      <vt:lpstr>EXECUTION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Subject : Inverting Matrices</dc:title>
  <dc:creator>Mohamed</dc:creator>
  <cp:lastModifiedBy>pc</cp:lastModifiedBy>
  <cp:revision>46</cp:revision>
  <dcterms:created xsi:type="dcterms:W3CDTF">2021-12-29T13:50:21Z</dcterms:created>
  <dcterms:modified xsi:type="dcterms:W3CDTF">2023-05-29T12:22:39Z</dcterms:modified>
</cp:coreProperties>
</file>