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9"/>
  </p:notesMasterIdLst>
  <p:sldIdLst>
    <p:sldId id="256" r:id="rId2"/>
    <p:sldId id="257" r:id="rId3"/>
    <p:sldId id="258" r:id="rId4"/>
    <p:sldId id="261" r:id="rId5"/>
    <p:sldId id="264" r:id="rId6"/>
    <p:sldId id="262" r:id="rId7"/>
    <p:sldId id="305" r:id="rId8"/>
    <p:sldId id="265" r:id="rId9"/>
    <p:sldId id="306" r:id="rId10"/>
    <p:sldId id="263" r:id="rId11"/>
    <p:sldId id="266" r:id="rId12"/>
    <p:sldId id="267" r:id="rId13"/>
    <p:sldId id="270" r:id="rId14"/>
    <p:sldId id="269" r:id="rId15"/>
    <p:sldId id="307" r:id="rId16"/>
    <p:sldId id="283" r:id="rId17"/>
    <p:sldId id="284" r:id="rId18"/>
    <p:sldId id="260" r:id="rId19"/>
    <p:sldId id="299" r:id="rId20"/>
    <p:sldId id="300" r:id="rId21"/>
    <p:sldId id="301" r:id="rId22"/>
    <p:sldId id="303" r:id="rId23"/>
    <p:sldId id="302" r:id="rId24"/>
    <p:sldId id="292" r:id="rId25"/>
    <p:sldId id="304" r:id="rId26"/>
    <p:sldId id="298" r:id="rId27"/>
    <p:sldId id="286"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6000"/>
    <a:srgbClr val="FF4425"/>
    <a:srgbClr val="FF8225"/>
    <a:srgbClr val="003635"/>
    <a:srgbClr val="600000"/>
    <a:srgbClr val="719DFF"/>
    <a:srgbClr val="81BDFF"/>
    <a:srgbClr val="5DD5FF"/>
    <a:srgbClr val="FF9933"/>
    <a:srgbClr val="9EFF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642" y="5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695" y="2094270"/>
            <a:ext cx="8045242" cy="1319979"/>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45693" y="3491680"/>
            <a:ext cx="8052618" cy="678426"/>
          </a:xfrm>
        </p:spPr>
        <p:txBody>
          <a:bodyPr>
            <a:normAutofit/>
          </a:bodyPr>
          <a:lstStyle>
            <a:lvl1pPr marL="0" indent="0" algn="l">
              <a:buNone/>
              <a:defRPr sz="2800" b="0" i="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pic>
        <p:nvPicPr>
          <p:cNvPr id="7" name="Picture 6" descr="E:\websites\free-power-point-templates\2012\logos.png"/>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3" y="339213"/>
            <a:ext cx="8259098"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501446" y="1467465"/>
            <a:ext cx="8229600" cy="3281516"/>
          </a:xfrm>
        </p:spPr>
        <p:txBody>
          <a:bodyPr/>
          <a:lstStyle>
            <a:lvl1pPr algn="l">
              <a:defRPr sz="2800">
                <a:solidFill>
                  <a:schemeClr val="bg2">
                    <a:lumMod val="10000"/>
                  </a:schemeClr>
                </a:solidFill>
              </a:defRPr>
            </a:lvl1pPr>
            <a:lvl2pPr algn="l">
              <a:defRPr>
                <a:solidFill>
                  <a:schemeClr val="bg2">
                    <a:lumMod val="10000"/>
                  </a:schemeClr>
                </a:solidFill>
              </a:defRPr>
            </a:lvl2pPr>
            <a:lvl3pPr algn="l">
              <a:defRPr>
                <a:solidFill>
                  <a:schemeClr val="bg2">
                    <a:lumMod val="10000"/>
                  </a:schemeClr>
                </a:solidFill>
              </a:defRPr>
            </a:lvl3pPr>
            <a:lvl4pPr algn="l">
              <a:defRPr>
                <a:solidFill>
                  <a:schemeClr val="bg2">
                    <a:lumMod val="10000"/>
                  </a:schemeClr>
                </a:solidFill>
              </a:defRPr>
            </a:lvl4pPr>
            <a:lvl5pPr algn="l">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4230" y="436033"/>
            <a:ext cx="6570751"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71948" y="1209366"/>
            <a:ext cx="6540911" cy="3508626"/>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301140"/>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70247"/>
            <a:ext cx="4040188" cy="47982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42644"/>
            <a:ext cx="4040188" cy="2276294"/>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70247"/>
            <a:ext cx="4041775" cy="47982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42644"/>
            <a:ext cx="4041775" cy="2276294"/>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t>5/24/2023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t>5/24/2023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t>5/24/2023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t>5/24/2023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t>‹#›</a:t>
            </a:fld>
            <a:endParaRPr lang="en-US"/>
          </a:p>
        </p:txBody>
      </p:sp>
      <p:sp>
        <p:nvSpPr>
          <p:cNvPr id="7" name="TextBox 6"/>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736" y="350912"/>
            <a:ext cx="5269896" cy="2414802"/>
          </a:xfrm>
        </p:spPr>
        <p:txBody>
          <a:bodyPr>
            <a:normAutofit/>
          </a:bodyPr>
          <a:lstStyle/>
          <a:p>
            <a:r>
              <a:rPr lang="en-US" dirty="0">
                <a:solidFill>
                  <a:schemeClr val="bg1">
                    <a:lumMod val="95000"/>
                  </a:schemeClr>
                </a:solidFill>
                <a:latin typeface="Algerian" panose="04020705040A02060702" pitchFamily="82" charset="0"/>
              </a:rPr>
              <a:t>GOLD</a:t>
            </a:r>
            <a:r>
              <a:rPr lang="en-US" dirty="0">
                <a:latin typeface="Algerian" panose="04020705040A02060702" pitchFamily="82" charset="0"/>
              </a:rPr>
              <a:t> PRICE FORECASTING</a:t>
            </a:r>
          </a:p>
        </p:txBody>
      </p:sp>
      <p:sp>
        <p:nvSpPr>
          <p:cNvPr id="3" name="Subtitle 2"/>
          <p:cNvSpPr>
            <a:spLocks noGrp="1"/>
          </p:cNvSpPr>
          <p:nvPr>
            <p:ph type="subTitle" idx="1"/>
          </p:nvPr>
        </p:nvSpPr>
        <p:spPr>
          <a:xfrm>
            <a:off x="-2437521" y="2341407"/>
            <a:ext cx="7875153" cy="730043"/>
          </a:xfrm>
        </p:spPr>
        <p:txBody>
          <a:bodyPr>
            <a:normAutofit fontScale="25000" lnSpcReduction="20000"/>
          </a:bodyPr>
          <a:lstStyle/>
          <a:p>
            <a:pPr algn="ctr"/>
            <a:r>
              <a:rPr lang="en-US" sz="8000" dirty="0">
                <a:latin typeface="Gabriola" panose="04040605051002020D02" charset="0"/>
              </a:rPr>
              <a:t>(Group 4)</a:t>
            </a:r>
          </a:p>
          <a:p>
            <a:pPr algn="ctr"/>
            <a:r>
              <a:rPr lang="en-US" sz="8000" dirty="0" err="1">
                <a:solidFill>
                  <a:srgbClr val="FFC000"/>
                </a:solidFill>
                <a:latin typeface="Gabriola" panose="04040605051002020D02" charset="0"/>
              </a:rPr>
              <a:t>Ms</a:t>
            </a:r>
            <a:r>
              <a:rPr lang="en-US" sz="8000" dirty="0">
                <a:solidFill>
                  <a:srgbClr val="FFC000"/>
                </a:solidFill>
                <a:latin typeface="Gabriola" panose="04040605051002020D02" charset="0"/>
              </a:rPr>
              <a:t> </a:t>
            </a:r>
            <a:r>
              <a:rPr lang="en-US" sz="8000" dirty="0" err="1">
                <a:solidFill>
                  <a:srgbClr val="FFC000"/>
                </a:solidFill>
                <a:latin typeface="Gabriola" panose="04040605051002020D02" charset="0"/>
              </a:rPr>
              <a:t>Rutuja</a:t>
            </a:r>
            <a:r>
              <a:rPr lang="en-US" sz="8000" dirty="0">
                <a:solidFill>
                  <a:srgbClr val="FFC000"/>
                </a:solidFill>
                <a:latin typeface="Gabriola" panose="04040605051002020D02" charset="0"/>
              </a:rPr>
              <a:t> Nivrutti </a:t>
            </a:r>
            <a:r>
              <a:rPr lang="en-US" sz="8000" dirty="0" err="1">
                <a:solidFill>
                  <a:srgbClr val="FFC000"/>
                </a:solidFill>
                <a:latin typeface="Gabriola" panose="04040605051002020D02" charset="0"/>
              </a:rPr>
              <a:t>Khairnar</a:t>
            </a:r>
            <a:endParaRPr lang="en-US" sz="8000" dirty="0">
              <a:solidFill>
                <a:srgbClr val="FFC000"/>
              </a:solidFill>
              <a:latin typeface="Gabriola" panose="04040605051002020D02" charset="0"/>
            </a:endParaRPr>
          </a:p>
          <a:p>
            <a:pPr algn="ctr"/>
            <a:r>
              <a:rPr lang="en-US" sz="8000" dirty="0">
                <a:solidFill>
                  <a:srgbClr val="FFC000"/>
                </a:solidFill>
                <a:latin typeface="Gabriola" panose="04040605051002020D02" charset="0"/>
              </a:rPr>
              <a:t>Mr. </a:t>
            </a:r>
            <a:r>
              <a:rPr lang="en-US" sz="8000" dirty="0" err="1">
                <a:solidFill>
                  <a:srgbClr val="FFC000"/>
                </a:solidFill>
                <a:latin typeface="Gabriola" panose="04040605051002020D02" charset="0"/>
              </a:rPr>
              <a:t>Sunnyraj</a:t>
            </a:r>
            <a:r>
              <a:rPr lang="en-US" sz="8000" dirty="0">
                <a:solidFill>
                  <a:srgbClr val="FFC000"/>
                </a:solidFill>
                <a:latin typeface="Gabriola" panose="04040605051002020D02" charset="0"/>
              </a:rPr>
              <a:t> Dadaji </a:t>
            </a:r>
            <a:r>
              <a:rPr lang="en-US" sz="8000" dirty="0" err="1">
                <a:solidFill>
                  <a:srgbClr val="FFC000"/>
                </a:solidFill>
                <a:latin typeface="Gabriola" panose="04040605051002020D02" charset="0"/>
              </a:rPr>
              <a:t>Aher</a:t>
            </a:r>
            <a:endParaRPr lang="en-US" sz="8000" dirty="0">
              <a:solidFill>
                <a:srgbClr val="FFC000"/>
              </a:solidFill>
              <a:latin typeface="Gabriola" panose="04040605051002020D02" charset="0"/>
            </a:endParaRPr>
          </a:p>
          <a:p>
            <a:pPr algn="ctr"/>
            <a:r>
              <a:rPr lang="en-US" sz="8000" dirty="0">
                <a:solidFill>
                  <a:srgbClr val="FFC000"/>
                </a:solidFill>
                <a:latin typeface="Gabriola" panose="04040605051002020D02" charset="0"/>
              </a:rPr>
              <a:t>MR.MADAN K</a:t>
            </a:r>
          </a:p>
          <a:p>
            <a:pPr algn="ctr"/>
            <a:r>
              <a:rPr lang="en-US" sz="8000" dirty="0">
                <a:solidFill>
                  <a:srgbClr val="FFC000"/>
                </a:solidFill>
                <a:latin typeface="Gabriola" panose="04040605051002020D02" charset="0"/>
              </a:rPr>
              <a:t>Ms. Ankita Karamchand Loya</a:t>
            </a:r>
          </a:p>
          <a:p>
            <a:pPr algn="ctr"/>
            <a:endParaRPr lang="en-US" sz="8000" dirty="0">
              <a:latin typeface="Gabriola" panose="04040605051002020D02" charset="0"/>
            </a:endParaRPr>
          </a:p>
          <a:p>
            <a:endParaRPr lang="en-US" dirty="0"/>
          </a:p>
          <a:p>
            <a:endParaRPr lang="en-US" dirty="0"/>
          </a:p>
          <a:p>
            <a:endParaRPr lang="en-US" dirty="0"/>
          </a:p>
          <a:p>
            <a:endParaRPr lang="en-US" dirty="0"/>
          </a:p>
        </p:txBody>
      </p:sp>
      <p:sp>
        <p:nvSpPr>
          <p:cNvPr id="4" name="TextBox 3"/>
          <p:cNvSpPr txBox="1"/>
          <p:nvPr/>
        </p:nvSpPr>
        <p:spPr>
          <a:xfrm>
            <a:off x="99238" y="4658106"/>
            <a:ext cx="3700130" cy="338554"/>
          </a:xfrm>
          <a:prstGeom prst="rect">
            <a:avLst/>
          </a:prstGeom>
          <a:noFill/>
        </p:spPr>
        <p:txBody>
          <a:bodyPr wrap="square" rtlCol="0">
            <a:spAutoFit/>
          </a:bodyPr>
          <a:lstStyle/>
          <a:p>
            <a:r>
              <a:rPr lang="en-IN" sz="1600" dirty="0">
                <a:solidFill>
                  <a:schemeClr val="bg1"/>
                </a:solidFill>
              </a:rPr>
              <a:t>Mentor : </a:t>
            </a:r>
            <a:r>
              <a:rPr lang="en-IN" sz="1600" dirty="0" err="1">
                <a:solidFill>
                  <a:schemeClr val="bg1"/>
                </a:solidFill>
              </a:rPr>
              <a:t>Iftekar</a:t>
            </a:r>
            <a:r>
              <a:rPr lang="en-IN" sz="1600" dirty="0">
                <a:solidFill>
                  <a:schemeClr val="bg1"/>
                </a:solidFill>
              </a:rPr>
              <a:t> </a:t>
            </a:r>
            <a:r>
              <a:rPr lang="en-IN" sz="1600" dirty="0" err="1">
                <a:solidFill>
                  <a:schemeClr val="bg1"/>
                </a:solidFill>
              </a:rPr>
              <a:t>patel</a:t>
            </a:r>
            <a:r>
              <a:rPr lang="en-IN" sz="1600" dirty="0">
                <a:solidFill>
                  <a:schemeClr val="bg1"/>
                </a:solidFill>
              </a:rPr>
              <a:t> &amp; Monica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49404" y="230459"/>
            <a:ext cx="6081875" cy="820578"/>
          </a:xfrm>
        </p:spPr>
        <p:txBody>
          <a:bodyPr>
            <a:normAutofit/>
          </a:bodyPr>
          <a:lstStyle/>
          <a:p>
            <a:r>
              <a:rPr lang="en-IN" sz="2800" dirty="0">
                <a:solidFill>
                  <a:schemeClr val="bg1"/>
                </a:solidFill>
                <a:latin typeface="Arial" panose="020B0604020202020204" pitchFamily="34" charset="0"/>
                <a:cs typeface="Arial" panose="020B0604020202020204" pitchFamily="34" charset="0"/>
              </a:rPr>
              <a:t>ACF &amp; PACF plots.</a:t>
            </a:r>
          </a:p>
        </p:txBody>
      </p:sp>
      <p:pic>
        <p:nvPicPr>
          <p:cNvPr id="3" name="Picture 2">
            <a:extLst>
              <a:ext uri="{FF2B5EF4-FFF2-40B4-BE49-F238E27FC236}">
                <a16:creationId xmlns:a16="http://schemas.microsoft.com/office/drawing/2014/main" id="{56521C45-76E6-7822-1172-4A7C8EDB6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15844"/>
            <a:ext cx="5181600" cy="1865971"/>
          </a:xfrm>
          <a:prstGeom prst="rect">
            <a:avLst/>
          </a:prstGeom>
        </p:spPr>
      </p:pic>
      <p:pic>
        <p:nvPicPr>
          <p:cNvPr id="5" name="Picture 4">
            <a:extLst>
              <a:ext uri="{FF2B5EF4-FFF2-40B4-BE49-F238E27FC236}">
                <a16:creationId xmlns:a16="http://schemas.microsoft.com/office/drawing/2014/main" id="{846E761B-7420-E697-84A5-5B6561FFA3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21526"/>
            <a:ext cx="5181600" cy="1691515"/>
          </a:xfrm>
          <a:prstGeom prst="rect">
            <a:avLst/>
          </a:prstGeom>
        </p:spPr>
      </p:pic>
      <p:sp>
        <p:nvSpPr>
          <p:cNvPr id="6" name="TextBox 5">
            <a:extLst>
              <a:ext uri="{FF2B5EF4-FFF2-40B4-BE49-F238E27FC236}">
                <a16:creationId xmlns:a16="http://schemas.microsoft.com/office/drawing/2014/main" id="{F07C08CA-8B2B-894E-30E4-9A3705EDC85C}"/>
              </a:ext>
            </a:extLst>
          </p:cNvPr>
          <p:cNvSpPr txBox="1"/>
          <p:nvPr/>
        </p:nvSpPr>
        <p:spPr>
          <a:xfrm>
            <a:off x="5568176" y="1766949"/>
            <a:ext cx="3367668" cy="3447098"/>
          </a:xfrm>
          <a:prstGeom prst="rect">
            <a:avLst/>
          </a:prstGeom>
          <a:noFill/>
        </p:spPr>
        <p:txBody>
          <a:bodyPr wrap="square" rtlCol="0">
            <a:spAutoFit/>
          </a:bodyPr>
          <a:lstStyle/>
          <a:p>
            <a:r>
              <a:rPr lang="en-IN" dirty="0"/>
              <a:t>.</a:t>
            </a:r>
            <a:r>
              <a:rPr lang="en-IN" sz="1000" dirty="0"/>
              <a:t>From the above for ACF plot we can see that the lines are above the standard error which explain the lags k=210 are positively correlated with current observation and after that drop of takes place so we can predict  the price at least for 7 months with some amount of accuracy.</a:t>
            </a:r>
          </a:p>
          <a:p>
            <a:r>
              <a:rPr lang="en-IN" sz="1000" dirty="0"/>
              <a:t> </a:t>
            </a:r>
          </a:p>
          <a:p>
            <a:r>
              <a:rPr lang="en-IN" sz="1000" dirty="0"/>
              <a:t>. In PACF plot it explains the direct effect of the lags with current observation ,after first lag we can see some lags are getting drop off in </a:t>
            </a:r>
            <a:r>
              <a:rPr lang="en-IN" sz="1000" dirty="0" err="1"/>
              <a:t>standrad</a:t>
            </a:r>
            <a:r>
              <a:rPr lang="en-IN" sz="1000" dirty="0"/>
              <a:t> error and further some are above and below the </a:t>
            </a:r>
            <a:r>
              <a:rPr lang="en-IN" sz="1000" dirty="0" err="1"/>
              <a:t>standrad</a:t>
            </a:r>
            <a:r>
              <a:rPr lang="en-IN" sz="1000" dirty="0"/>
              <a:t> error.</a:t>
            </a:r>
          </a:p>
          <a:p>
            <a:endParaRPr lang="en-IN" sz="1000" dirty="0"/>
          </a:p>
          <a:p>
            <a:r>
              <a:rPr lang="en-IN" sz="1000" dirty="0"/>
              <a:t>.In your case , if the ACF Plot show that’s significant lags drop off after k=210 , then a good starting point for the MA order would be Q=210 &amp; if the PACF plot show that significant lag drop off after some point , then good starting point for the AR order would be P=1 that point.</a:t>
            </a:r>
          </a:p>
          <a:p>
            <a:endParaRPr lang="en-IN" sz="1000" dirty="0"/>
          </a:p>
          <a:p>
            <a:r>
              <a:rPr lang="en-IN" sz="1000" dirty="0"/>
              <a:t>.ACF measures direct &amp; indirect effect of all lags on the current observation while PACF measures only direct effect of particular lags on the current observation.</a:t>
            </a:r>
          </a:p>
          <a:p>
            <a:endParaRPr lang="en-IN" sz="1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168" y="157211"/>
            <a:ext cx="8229600" cy="857250"/>
          </a:xfrm>
        </p:spPr>
        <p:txBody>
          <a:bodyPr>
            <a:normAutofit/>
          </a:bodyPr>
          <a:lstStyle/>
          <a:p>
            <a:r>
              <a:rPr lang="en-IN" sz="2800" b="0" i="0" u="none" strike="noStrike" dirty="0">
                <a:solidFill>
                  <a:schemeClr val="bg1"/>
                </a:solidFill>
                <a:effectLst/>
                <a:latin typeface="Arial" panose="020B0604020202020204" pitchFamily="34" charset="0"/>
                <a:cs typeface="Arial" panose="020B0604020202020204" pitchFamily="34" charset="0"/>
              </a:rPr>
              <a:t>Time series decomposition</a:t>
            </a:r>
            <a:endParaRPr lang="en-IN" sz="2800"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34112" y="1612588"/>
            <a:ext cx="5559552" cy="3191060"/>
          </a:xfrm>
          <a:prstGeom prst="rect">
            <a:avLst/>
          </a:prstGeom>
        </p:spPr>
      </p:pic>
      <p:sp>
        <p:nvSpPr>
          <p:cNvPr id="5" name="TextBox 4"/>
          <p:cNvSpPr txBox="1"/>
          <p:nvPr/>
        </p:nvSpPr>
        <p:spPr>
          <a:xfrm>
            <a:off x="5888736" y="1869290"/>
            <a:ext cx="2499360" cy="3046988"/>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1200" i="0" u="none" strike="noStrike" dirty="0">
                <a:solidFill>
                  <a:srgbClr val="000000"/>
                </a:solidFill>
                <a:effectLst/>
                <a:latin typeface="Alice" panose="02000503080000020004" pitchFamily="2" charset="0"/>
              </a:rPr>
              <a:t>Trend - Slow moving changes in a time series, Responsible for making series gradually increase or decrease over time.</a:t>
            </a:r>
          </a:p>
          <a:p>
            <a:pPr rtl="0" fontAlgn="base">
              <a:spcBef>
                <a:spcPts val="0"/>
              </a:spcBef>
              <a:spcAft>
                <a:spcPts val="0"/>
              </a:spcAft>
              <a:buFont typeface="Arial" panose="020B0604020202020204" pitchFamily="34" charset="0"/>
              <a:buChar char="•"/>
            </a:pPr>
            <a:endParaRPr lang="en-US" sz="1200" i="0" u="none" strike="noStrike" dirty="0">
              <a:solidFill>
                <a:srgbClr val="000000"/>
              </a:solidFill>
              <a:effectLst/>
              <a:latin typeface="Alice" panose="02000503080000020004" pitchFamily="2" charset="0"/>
            </a:endParaRPr>
          </a:p>
          <a:p>
            <a:pPr rtl="0" fontAlgn="base">
              <a:spcBef>
                <a:spcPts val="0"/>
              </a:spcBef>
              <a:spcAft>
                <a:spcPts val="0"/>
              </a:spcAft>
              <a:buFont typeface="Arial" panose="020B0604020202020204" pitchFamily="34" charset="0"/>
              <a:buChar char="•"/>
            </a:pPr>
            <a:r>
              <a:rPr lang="en-US" sz="1200" i="0" u="none" strike="noStrike" dirty="0">
                <a:solidFill>
                  <a:srgbClr val="000000"/>
                </a:solidFill>
                <a:effectLst/>
                <a:latin typeface="Alice" panose="02000503080000020004" pitchFamily="2" charset="0"/>
              </a:rPr>
              <a:t>Seasonality - Seasonal Patterns in the series. The cycles occur repeatedly over a fixed period of time.</a:t>
            </a:r>
          </a:p>
          <a:p>
            <a:pPr rtl="0" fontAlgn="base">
              <a:spcBef>
                <a:spcPts val="0"/>
              </a:spcBef>
              <a:spcAft>
                <a:spcPts val="0"/>
              </a:spcAft>
              <a:buFont typeface="Arial" panose="020B0604020202020204" pitchFamily="34" charset="0"/>
              <a:buChar char="•"/>
            </a:pPr>
            <a:endParaRPr lang="en-US" sz="1200" i="0" u="none" strike="noStrike" dirty="0">
              <a:solidFill>
                <a:srgbClr val="000000"/>
              </a:solidFill>
              <a:effectLst/>
              <a:latin typeface="Alice" panose="02000503080000020004" pitchFamily="2" charset="0"/>
            </a:endParaRPr>
          </a:p>
          <a:p>
            <a:pPr rtl="0" fontAlgn="base">
              <a:spcBef>
                <a:spcPts val="0"/>
              </a:spcBef>
              <a:spcAft>
                <a:spcPts val="0"/>
              </a:spcAft>
              <a:buFont typeface="Arial" panose="020B0604020202020204" pitchFamily="34" charset="0"/>
              <a:buChar char="•"/>
            </a:pPr>
            <a:r>
              <a:rPr lang="en-US" sz="1200" i="0" u="none" strike="noStrike" dirty="0">
                <a:solidFill>
                  <a:srgbClr val="000000"/>
                </a:solidFill>
                <a:effectLst/>
                <a:latin typeface="Alice" panose="02000503080000020004" pitchFamily="2" charset="0"/>
              </a:rPr>
              <a:t>Residuals - The behavior of the time series that cannot be explained by the trend and seasonality components. Also called random errors/white noise.</a:t>
            </a:r>
          </a:p>
          <a:p>
            <a:endParaRPr lang="en-IN" sz="1200" dirty="0">
              <a:latin typeface="Alice" panose="02000503080000020004"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2288" y="291323"/>
            <a:ext cx="8229600" cy="857250"/>
          </a:xfrm>
        </p:spPr>
        <p:txBody>
          <a:bodyPr>
            <a:normAutofit/>
          </a:bodyPr>
          <a:lstStyle/>
          <a:p>
            <a:r>
              <a:rPr lang="en-US" sz="2000" b="0" i="0" u="none" strike="noStrike" dirty="0">
                <a:solidFill>
                  <a:schemeClr val="bg1"/>
                </a:solidFill>
                <a:effectLst/>
                <a:latin typeface="Arial" panose="020B0604020202020204" pitchFamily="34" charset="0"/>
                <a:cs typeface="Arial" panose="020B0604020202020204" pitchFamily="34" charset="0"/>
              </a:rPr>
              <a:t>Visualizing changes in mean over 365 days</a:t>
            </a:r>
            <a:endParaRPr lang="en-IN" sz="2000" dirty="0">
              <a:solidFill>
                <a:schemeClr val="bg1"/>
              </a:solidFill>
              <a:latin typeface="Arial" panose="020B0604020202020204" pitchFamily="34" charset="0"/>
              <a:cs typeface="Arial" panose="020B0604020202020204" pitchFamily="34" charset="0"/>
            </a:endParaRPr>
          </a:p>
        </p:txBody>
      </p:sp>
      <p:sp>
        <p:nvSpPr>
          <p:cNvPr id="5" name="TextBox 4"/>
          <p:cNvSpPr txBox="1"/>
          <p:nvPr/>
        </p:nvSpPr>
        <p:spPr>
          <a:xfrm>
            <a:off x="170688" y="2571750"/>
            <a:ext cx="2816352" cy="1631216"/>
          </a:xfrm>
          <a:prstGeom prst="rect">
            <a:avLst/>
          </a:prstGeom>
          <a:noFill/>
        </p:spPr>
        <p:txBody>
          <a:bodyPr wrap="square" rtlCol="0">
            <a:spAutoFit/>
          </a:bodyPr>
          <a:lstStyle/>
          <a:p>
            <a:r>
              <a:rPr lang="en-US" sz="1400" i="0" u="none" strike="noStrike" dirty="0">
                <a:solidFill>
                  <a:srgbClr val="000000"/>
                </a:solidFill>
                <a:effectLst/>
                <a:latin typeface="Alice" panose="02000503080000020004" pitchFamily="2" charset="0"/>
              </a:rPr>
              <a:t>From the above plot, we can see that there is no constant direction of the mean (increase/decrease) which is </a:t>
            </a:r>
            <a:r>
              <a:rPr lang="en-US" sz="1600" i="0" u="none" strike="noStrike" dirty="0">
                <a:solidFill>
                  <a:srgbClr val="000000"/>
                </a:solidFill>
                <a:effectLst/>
                <a:latin typeface="Alice" panose="02000503080000020004" pitchFamily="2" charset="0"/>
              </a:rPr>
              <a:t>understandable</a:t>
            </a:r>
            <a:r>
              <a:rPr lang="en-US" sz="1400" i="0" u="none" strike="noStrike" dirty="0">
                <a:solidFill>
                  <a:srgbClr val="000000"/>
                </a:solidFill>
                <a:effectLst/>
                <a:latin typeface="Alice" panose="02000503080000020004" pitchFamily="2" charset="0"/>
              </a:rPr>
              <a:t> as there might be many external factors involved in price fluctuation.</a:t>
            </a:r>
            <a:endParaRPr lang="en-IN" sz="1400" dirty="0">
              <a:latin typeface="Alice" panose="02000503080000020004" pitchFamily="2" charset="0"/>
            </a:endParaRPr>
          </a:p>
        </p:txBody>
      </p:sp>
      <p:pic>
        <p:nvPicPr>
          <p:cNvPr id="8" name="Picture 7">
            <a:extLst>
              <a:ext uri="{FF2B5EF4-FFF2-40B4-BE49-F238E27FC236}">
                <a16:creationId xmlns:a16="http://schemas.microsoft.com/office/drawing/2014/main" id="{F5CBD1EE-D408-DC02-81A9-E7FC900F48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9936" y="1255775"/>
            <a:ext cx="5023104" cy="2005585"/>
          </a:xfrm>
          <a:prstGeom prst="rect">
            <a:avLst/>
          </a:prstGeom>
        </p:spPr>
      </p:pic>
      <p:pic>
        <p:nvPicPr>
          <p:cNvPr id="10" name="Picture 9">
            <a:extLst>
              <a:ext uri="{FF2B5EF4-FFF2-40B4-BE49-F238E27FC236}">
                <a16:creationId xmlns:a16="http://schemas.microsoft.com/office/drawing/2014/main" id="{DD1DD1FA-2365-C344-52EC-A57729510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5040" y="3334808"/>
            <a:ext cx="5292896" cy="163121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24" y="242555"/>
            <a:ext cx="8229600" cy="857250"/>
          </a:xfrm>
        </p:spPr>
        <p:txBody>
          <a:bodyPr>
            <a:normAutofit/>
          </a:bodyPr>
          <a:lstStyle/>
          <a:p>
            <a:r>
              <a:rPr lang="en-IN" sz="3200" dirty="0">
                <a:solidFill>
                  <a:schemeClr val="bg1"/>
                </a:solidFill>
                <a:latin typeface="Arial" panose="020B0604020202020204" pitchFamily="34" charset="0"/>
                <a:cs typeface="Arial" panose="020B0604020202020204" pitchFamily="34" charset="0"/>
              </a:rPr>
              <a:t>Feature Engineering</a:t>
            </a:r>
          </a:p>
        </p:txBody>
      </p:sp>
      <p:sp>
        <p:nvSpPr>
          <p:cNvPr id="3" name="TextBox 2"/>
          <p:cNvSpPr txBox="1"/>
          <p:nvPr/>
        </p:nvSpPr>
        <p:spPr>
          <a:xfrm>
            <a:off x="268224" y="1365504"/>
            <a:ext cx="4901184" cy="369332"/>
          </a:xfrm>
          <a:prstGeom prst="rect">
            <a:avLst/>
          </a:prstGeom>
          <a:noFill/>
        </p:spPr>
        <p:txBody>
          <a:bodyPr wrap="square" rtlCol="0">
            <a:spAutoFit/>
          </a:bodyPr>
          <a:lstStyle/>
          <a:p>
            <a:pPr marL="285750" indent="-285750">
              <a:buFont typeface="Wingdings" panose="05000000000000000000" pitchFamily="2" charset="2"/>
              <a:buChar char="q"/>
            </a:pPr>
            <a:r>
              <a:rPr lang="en-US" sz="1800" b="1" i="0" u="none" strike="noStrike" dirty="0">
                <a:solidFill>
                  <a:schemeClr val="tx2">
                    <a:lumMod val="50000"/>
                  </a:schemeClr>
                </a:solidFill>
                <a:effectLst/>
                <a:latin typeface="Alice" panose="02000503080000020004" pitchFamily="2" charset="0"/>
              </a:rPr>
              <a:t>Average price of gold for each year</a:t>
            </a:r>
            <a:endParaRPr lang="en-IN" dirty="0">
              <a:solidFill>
                <a:schemeClr val="tx2">
                  <a:lumMod val="50000"/>
                </a:schemeClr>
              </a:solidFill>
              <a:latin typeface="Alice" panose="02000503080000020004"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9792" y="2106062"/>
            <a:ext cx="5172026" cy="2605205"/>
          </a:xfrm>
          <a:prstGeom prst="rect">
            <a:avLst/>
          </a:prstGeom>
        </p:spPr>
      </p:pic>
      <p:sp>
        <p:nvSpPr>
          <p:cNvPr id="6" name="TextBox 5"/>
          <p:cNvSpPr txBox="1"/>
          <p:nvPr/>
        </p:nvSpPr>
        <p:spPr>
          <a:xfrm>
            <a:off x="0" y="2376610"/>
            <a:ext cx="3669792" cy="1877437"/>
          </a:xfrm>
          <a:prstGeom prst="rect">
            <a:avLst/>
          </a:prstGeom>
          <a:noFill/>
        </p:spPr>
        <p:txBody>
          <a:bodyPr wrap="square" rtlCol="0">
            <a:spAutoFit/>
          </a:bodyPr>
          <a:lstStyle/>
          <a:p>
            <a:r>
              <a:rPr lang="en-US" sz="1400" b="0" dirty="0">
                <a:solidFill>
                  <a:schemeClr val="tx1"/>
                </a:solidFill>
                <a:effectLst/>
                <a:latin typeface="Alice" panose="02000503080000020004" pitchFamily="2" charset="0"/>
              </a:rPr>
              <a:t>Observation:</a:t>
            </a:r>
          </a:p>
          <a:p>
            <a:br>
              <a:rPr lang="en-US" sz="1400" b="0" dirty="0">
                <a:solidFill>
                  <a:schemeClr val="tx1"/>
                </a:solidFill>
                <a:effectLst/>
                <a:latin typeface="Alice" panose="02000503080000020004" pitchFamily="2" charset="0"/>
              </a:rPr>
            </a:br>
            <a:r>
              <a:rPr lang="en-US" sz="1400" b="0" dirty="0">
                <a:solidFill>
                  <a:schemeClr val="tx1"/>
                </a:solidFill>
                <a:effectLst/>
                <a:latin typeface="Alice" panose="02000503080000020004" pitchFamily="2" charset="0"/>
              </a:rPr>
              <a:t>*   Highest prices of gold  are  in August to December and the decreased in January to March</a:t>
            </a:r>
          </a:p>
          <a:p>
            <a:r>
              <a:rPr lang="en-US" sz="1400" b="0" dirty="0">
                <a:solidFill>
                  <a:schemeClr val="tx1"/>
                </a:solidFill>
                <a:effectLst/>
                <a:latin typeface="Alice" panose="02000503080000020004" pitchFamily="2" charset="0"/>
              </a:rPr>
              <a:t>*   Price are increasing gradually from 2019 to 2021</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536" y="1524000"/>
            <a:ext cx="7668768" cy="369332"/>
          </a:xfrm>
          <a:prstGeom prst="rect">
            <a:avLst/>
          </a:prstGeom>
          <a:noFill/>
        </p:spPr>
        <p:txBody>
          <a:bodyPr wrap="square" rtlCol="0">
            <a:spAutoFit/>
          </a:bodyPr>
          <a:lstStyle/>
          <a:p>
            <a:pPr marL="285750" indent="-285750">
              <a:buFont typeface="Wingdings" panose="05000000000000000000" pitchFamily="2" charset="2"/>
              <a:buChar char="q"/>
            </a:pPr>
            <a:r>
              <a:rPr lang="en-US" sz="1800" b="1" i="0" dirty="0">
                <a:solidFill>
                  <a:schemeClr val="tx2">
                    <a:lumMod val="50000"/>
                  </a:schemeClr>
                </a:solidFill>
                <a:effectLst/>
                <a:latin typeface="Alice" panose="02000503080000020004" pitchFamily="2" charset="0"/>
              </a:rPr>
              <a:t>Charts for visualize the Month, Quarter and week wise prices of Gold</a:t>
            </a:r>
            <a:endParaRPr lang="en-IN" dirty="0">
              <a:solidFill>
                <a:schemeClr val="tx2">
                  <a:lumMod val="50000"/>
                </a:schemeClr>
              </a:solidFill>
            </a:endParaRPr>
          </a:p>
        </p:txBody>
      </p:sp>
      <p:pic>
        <p:nvPicPr>
          <p:cNvPr id="4" name="Content Placeholder 4"/>
          <p:cNvPicPr>
            <a:picLocks noGrp="1" noChangeAspect="1"/>
          </p:cNvPicPr>
          <p:nvPr/>
        </p:nvPicPr>
        <p:blipFill>
          <a:blip r:embed="rId2"/>
          <a:stretch>
            <a:fillRect/>
          </a:stretch>
        </p:blipFill>
        <p:spPr>
          <a:xfrm>
            <a:off x="1468945" y="2015252"/>
            <a:ext cx="5736527" cy="29462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601C79-5E79-7225-69B7-CE562D08072E}"/>
              </a:ext>
            </a:extLst>
          </p:cNvPr>
          <p:cNvSpPr txBox="1"/>
          <p:nvPr/>
        </p:nvSpPr>
        <p:spPr>
          <a:xfrm>
            <a:off x="250031" y="1556087"/>
            <a:ext cx="6479380" cy="2308324"/>
          </a:xfrm>
          <a:prstGeom prst="rect">
            <a:avLst/>
          </a:prstGeom>
          <a:noFill/>
        </p:spPr>
        <p:txBody>
          <a:bodyPr wrap="square">
            <a:spAutoFit/>
          </a:bodyPr>
          <a:lstStyle/>
          <a:p>
            <a:pPr algn="l" rtl="0"/>
            <a:r>
              <a:rPr lang="en-US" b="1" i="0" u="sng" dirty="0">
                <a:solidFill>
                  <a:srgbClr val="000000"/>
                </a:solidFill>
                <a:effectLst/>
                <a:latin typeface="inherit"/>
              </a:rPr>
              <a:t>Augmented Dickey-Fuller Test</a:t>
            </a:r>
          </a:p>
          <a:p>
            <a:pPr algn="l" rtl="0">
              <a:buFont typeface="Arial" panose="020B0604020202020204" pitchFamily="34" charset="0"/>
              <a:buChar char="•"/>
            </a:pPr>
            <a:r>
              <a:rPr lang="en-US" b="0" i="0" dirty="0">
                <a:solidFill>
                  <a:srgbClr val="000000"/>
                </a:solidFill>
                <a:effectLst/>
                <a:latin typeface="Helvetica Neue"/>
              </a:rPr>
              <a:t>The intuition behind the test is that if the series is integrated then the lagged level of the series y(t-1) will provide no relevant information in predicting the change in y(t).</a:t>
            </a:r>
          </a:p>
          <a:p>
            <a:pPr algn="l" rtl="0">
              <a:buFont typeface="Arial" panose="020B0604020202020204" pitchFamily="34" charset="0"/>
              <a:buChar char="•"/>
            </a:pPr>
            <a:r>
              <a:rPr lang="en-US" b="0" i="0" dirty="0">
                <a:solidFill>
                  <a:srgbClr val="000000"/>
                </a:solidFill>
                <a:effectLst/>
                <a:latin typeface="Helvetica Neue"/>
              </a:rPr>
              <a:t>Null hypothesis: The time series is not stationary</a:t>
            </a:r>
          </a:p>
          <a:p>
            <a:pPr algn="l" rtl="0">
              <a:buFont typeface="Arial" panose="020B0604020202020204" pitchFamily="34" charset="0"/>
              <a:buChar char="•"/>
            </a:pPr>
            <a:r>
              <a:rPr lang="en-US" b="0" i="0" dirty="0">
                <a:solidFill>
                  <a:srgbClr val="000000"/>
                </a:solidFill>
                <a:effectLst/>
                <a:latin typeface="Helvetica Neue"/>
              </a:rPr>
              <a:t>Rejecting the null hypothesis (i.e. a very low p-value) will indicate stationarity</a:t>
            </a:r>
          </a:p>
          <a:p>
            <a:pPr algn="l" rtl="0"/>
            <a:endParaRPr lang="en-US" dirty="0">
              <a:solidFill>
                <a:srgbClr val="000000"/>
              </a:solidFill>
              <a:latin typeface="Helvetica Neue"/>
            </a:endParaRPr>
          </a:p>
        </p:txBody>
      </p:sp>
      <p:sp>
        <p:nvSpPr>
          <p:cNvPr id="5" name="TextBox 4">
            <a:extLst>
              <a:ext uri="{FF2B5EF4-FFF2-40B4-BE49-F238E27FC236}">
                <a16:creationId xmlns:a16="http://schemas.microsoft.com/office/drawing/2014/main" id="{DFC2CEC6-284D-E092-E15B-CE78B9FE1D09}"/>
              </a:ext>
            </a:extLst>
          </p:cNvPr>
          <p:cNvSpPr txBox="1"/>
          <p:nvPr/>
        </p:nvSpPr>
        <p:spPr>
          <a:xfrm>
            <a:off x="250031" y="408265"/>
            <a:ext cx="4586286" cy="461665"/>
          </a:xfrm>
          <a:prstGeom prst="rect">
            <a:avLst/>
          </a:prstGeom>
          <a:noFill/>
        </p:spPr>
        <p:txBody>
          <a:bodyPr wrap="square">
            <a:spAutoFit/>
          </a:bodyPr>
          <a:lstStyle/>
          <a:p>
            <a:pPr algn="l" rtl="0"/>
            <a:r>
              <a:rPr lang="en-US" sz="2400" b="1" i="0" u="sng" dirty="0">
                <a:solidFill>
                  <a:schemeClr val="bg1"/>
                </a:solidFill>
                <a:effectLst/>
                <a:latin typeface="inherit"/>
              </a:rPr>
              <a:t>Augmented Dickey-Fuller Test</a:t>
            </a:r>
          </a:p>
        </p:txBody>
      </p:sp>
      <p:sp>
        <p:nvSpPr>
          <p:cNvPr id="7" name="Rectangle 2">
            <a:extLst>
              <a:ext uri="{FF2B5EF4-FFF2-40B4-BE49-F238E27FC236}">
                <a16:creationId xmlns:a16="http://schemas.microsoft.com/office/drawing/2014/main" id="{44BC3EEE-A7EC-5E4E-0B82-3D8407A61DEA}"/>
              </a:ext>
            </a:extLst>
          </p:cNvPr>
          <p:cNvSpPr>
            <a:spLocks noChangeArrowheads="1"/>
          </p:cNvSpPr>
          <p:nvPr/>
        </p:nvSpPr>
        <p:spPr bwMode="auto">
          <a:xfrm>
            <a:off x="471487" y="3613547"/>
            <a:ext cx="3214688"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ourier New" panose="02070309020205020404" pitchFamily="49" charset="0"/>
              </a:rPr>
              <a:t>Results of Dickey-Fuller Test: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ourier New" panose="02070309020205020404" pitchFamily="49" charset="0"/>
              </a:rPr>
              <a:t>Test Statistic -4.795076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ourier New" panose="02070309020205020404" pitchFamily="49" charset="0"/>
              </a:rPr>
              <a:t>p-value 0.000056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ourier New" panose="02070309020205020404" pitchFamily="49" charset="0"/>
              </a:rPr>
              <a:t>#Lags Used 26.000000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ourier New" panose="02070309020205020404" pitchFamily="49" charset="0"/>
              </a:rPr>
              <a:t>Number of Observations Used 2066.000000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ourier New" panose="02070309020205020404" pitchFamily="49" charset="0"/>
              </a:rPr>
              <a:t>Critical Value (1%) -3.433519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ourier New" panose="02070309020205020404" pitchFamily="49" charset="0"/>
              </a:rPr>
              <a:t>Critical Value (5%) -2.862940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ourier New" panose="02070309020205020404" pitchFamily="49" charset="0"/>
              </a:rPr>
              <a:t>Critical Value (10%) -2.567515</a:t>
            </a:r>
            <a:r>
              <a:rPr kumimoji="0" lang="en-US" altLang="en-US" sz="600" b="1" i="0" u="none" strike="noStrike" cap="none" normalizeH="0" baseline="0" dirty="0">
                <a:ln>
                  <a:noFill/>
                </a:ln>
                <a:solidFill>
                  <a:schemeClr val="tx1"/>
                </a:solidFill>
                <a:effectLst/>
              </a:rPr>
              <a:t> </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4379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1272" y="485894"/>
            <a:ext cx="4590288" cy="646331"/>
          </a:xfrm>
          <a:prstGeom prst="rect">
            <a:avLst/>
          </a:prstGeom>
          <a:noFill/>
        </p:spPr>
        <p:txBody>
          <a:bodyPr wrap="square">
            <a:spAutoFit/>
          </a:bodyPr>
          <a:lstStyle/>
          <a:p>
            <a:pPr algn="l"/>
            <a:r>
              <a:rPr lang="en-IN" sz="3600" b="1" i="0" dirty="0">
                <a:solidFill>
                  <a:schemeClr val="bg1"/>
                </a:solidFill>
                <a:effectLst/>
                <a:latin typeface="Arial" panose="020B0604020202020204" pitchFamily="34" charset="0"/>
                <a:cs typeface="Arial" panose="020B0604020202020204" pitchFamily="34" charset="0"/>
              </a:rPr>
              <a:t> ARIMA model</a:t>
            </a:r>
          </a:p>
        </p:txBody>
      </p:sp>
      <p:pic>
        <p:nvPicPr>
          <p:cNvPr id="5" name="Picture 4">
            <a:extLst>
              <a:ext uri="{FF2B5EF4-FFF2-40B4-BE49-F238E27FC236}">
                <a16:creationId xmlns:a16="http://schemas.microsoft.com/office/drawing/2014/main" id="{0DC3B285-A7CB-E4B3-C951-A73A4EAC0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14" y="1560576"/>
            <a:ext cx="8926171" cy="253062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4696" y="522470"/>
            <a:ext cx="4590288" cy="523220"/>
          </a:xfrm>
          <a:prstGeom prst="rect">
            <a:avLst/>
          </a:prstGeom>
          <a:no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SARIMAX Model</a:t>
            </a:r>
          </a:p>
        </p:txBody>
      </p:sp>
      <p:pic>
        <p:nvPicPr>
          <p:cNvPr id="9" name="Picture 8">
            <a:extLst>
              <a:ext uri="{FF2B5EF4-FFF2-40B4-BE49-F238E27FC236}">
                <a16:creationId xmlns:a16="http://schemas.microsoft.com/office/drawing/2014/main" id="{CE6E5FB4-A123-8B06-4D73-0DC6BC225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9408"/>
            <a:ext cx="9144000" cy="31410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193792" y="2571750"/>
            <a:ext cx="3758184" cy="584775"/>
          </a:xfrm>
          <a:prstGeom prst="rect">
            <a:avLst/>
          </a:prstGeom>
          <a:noFill/>
        </p:spPr>
        <p:txBody>
          <a:bodyPr wrap="square">
            <a:spAutoFit/>
          </a:bodyPr>
          <a:lstStyle/>
          <a:p>
            <a:endParaRPr lang="en-US" sz="1400" i="0" dirty="0">
              <a:solidFill>
                <a:srgbClr val="000000"/>
              </a:solidFill>
              <a:effectLst/>
              <a:latin typeface="Alice" panose="02000503080000020004" pitchFamily="2" charset="0"/>
              <a:cs typeface="Arial" panose="020B0604020202020204" pitchFamily="34" charset="0"/>
            </a:endParaRPr>
          </a:p>
          <a:p>
            <a:endParaRPr lang="en-IN" dirty="0"/>
          </a:p>
        </p:txBody>
      </p:sp>
      <p:sp>
        <p:nvSpPr>
          <p:cNvPr id="4" name="TextBox 3">
            <a:extLst>
              <a:ext uri="{FF2B5EF4-FFF2-40B4-BE49-F238E27FC236}">
                <a16:creationId xmlns:a16="http://schemas.microsoft.com/office/drawing/2014/main" id="{B46156E7-DBBE-904A-E6D6-01C88AE34D21}"/>
              </a:ext>
            </a:extLst>
          </p:cNvPr>
          <p:cNvSpPr txBox="1"/>
          <p:nvPr/>
        </p:nvSpPr>
        <p:spPr>
          <a:xfrm>
            <a:off x="5657385" y="2156936"/>
            <a:ext cx="3434576" cy="2031325"/>
          </a:xfrm>
          <a:prstGeom prst="rect">
            <a:avLst/>
          </a:prstGeom>
          <a:noFill/>
        </p:spPr>
        <p:txBody>
          <a:bodyPr wrap="square">
            <a:spAutoFit/>
          </a:bodyPr>
          <a:lstStyle/>
          <a:p>
            <a:r>
              <a:rPr lang="en-IN" dirty="0"/>
              <a:t>-  1.It captures the trend, which we can see that the forecasted values are higher level than the test level</a:t>
            </a:r>
          </a:p>
          <a:p>
            <a:pPr marL="285750" indent="-285750">
              <a:buFontTx/>
              <a:buChar char="-"/>
            </a:pPr>
            <a:r>
              <a:rPr lang="en-IN" dirty="0"/>
              <a:t>2.It also captures the seasonality.</a:t>
            </a:r>
          </a:p>
          <a:p>
            <a:pPr marL="285750" indent="-285750">
              <a:buFontTx/>
              <a:buChar char="-"/>
            </a:pPr>
            <a:r>
              <a:rPr lang="en-IN" dirty="0"/>
              <a:t>- 3.The peak of the forecasted value is higher than the actual.</a:t>
            </a:r>
          </a:p>
        </p:txBody>
      </p:sp>
      <p:pic>
        <p:nvPicPr>
          <p:cNvPr id="9" name="Picture 8">
            <a:extLst>
              <a:ext uri="{FF2B5EF4-FFF2-40B4-BE49-F238E27FC236}">
                <a16:creationId xmlns:a16="http://schemas.microsoft.com/office/drawing/2014/main" id="{DEAEFCA0-DA47-045A-CADA-AADC5499E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9" y="1949576"/>
            <a:ext cx="9144000" cy="3129463"/>
          </a:xfrm>
          <a:prstGeom prst="rect">
            <a:avLst/>
          </a:prstGeom>
        </p:spPr>
      </p:pic>
      <p:sp>
        <p:nvSpPr>
          <p:cNvPr id="6" name="TextBox 5">
            <a:extLst>
              <a:ext uri="{FF2B5EF4-FFF2-40B4-BE49-F238E27FC236}">
                <a16:creationId xmlns:a16="http://schemas.microsoft.com/office/drawing/2014/main" id="{9A8BEF0B-0AC1-CC9C-51F3-6F4A789DFB07}"/>
              </a:ext>
            </a:extLst>
          </p:cNvPr>
          <p:cNvSpPr txBox="1"/>
          <p:nvPr/>
        </p:nvSpPr>
        <p:spPr>
          <a:xfrm>
            <a:off x="301824" y="458438"/>
            <a:ext cx="4618434" cy="369332"/>
          </a:xfrm>
          <a:prstGeom prst="rect">
            <a:avLst/>
          </a:prstGeom>
          <a:noFill/>
        </p:spPr>
        <p:txBody>
          <a:bodyPr wrap="square">
            <a:spAutoFit/>
          </a:bodyPr>
          <a:lstStyle/>
          <a:p>
            <a:pPr algn="l"/>
            <a:r>
              <a:rPr lang="en-IN" sz="1800" b="1" i="0" dirty="0">
                <a:solidFill>
                  <a:schemeClr val="bg1"/>
                </a:solidFill>
                <a:effectLst/>
                <a:latin typeface="Arial" panose="020B0604020202020204" pitchFamily="34" charset="0"/>
                <a:cs typeface="Arial" panose="020B0604020202020204" pitchFamily="34" charset="0"/>
              </a:rPr>
              <a:t>Exponential smoothing model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DB0A1F-5951-832C-0DAB-0D22E1B1B997}"/>
              </a:ext>
            </a:extLst>
          </p:cNvPr>
          <p:cNvSpPr txBox="1"/>
          <p:nvPr/>
        </p:nvSpPr>
        <p:spPr>
          <a:xfrm>
            <a:off x="450056" y="258246"/>
            <a:ext cx="4586286" cy="646331"/>
          </a:xfrm>
          <a:prstGeom prst="rect">
            <a:avLst/>
          </a:prstGeom>
          <a:noFill/>
        </p:spPr>
        <p:txBody>
          <a:bodyPr wrap="square">
            <a:spAutoFit/>
          </a:bodyPr>
          <a:lstStyle/>
          <a:p>
            <a:r>
              <a:rPr lang="en-US" sz="3600" dirty="0">
                <a:solidFill>
                  <a:schemeClr val="bg1"/>
                </a:solidFill>
              </a:rPr>
              <a:t>FB Prophet</a:t>
            </a:r>
          </a:p>
        </p:txBody>
      </p:sp>
      <p:pic>
        <p:nvPicPr>
          <p:cNvPr id="2050" name="Picture 2">
            <a:extLst>
              <a:ext uri="{FF2B5EF4-FFF2-40B4-BE49-F238E27FC236}">
                <a16:creationId xmlns:a16="http://schemas.microsoft.com/office/drawing/2014/main" id="{C896C30D-5976-B637-BEE1-D862FA5D9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412" y="1707356"/>
            <a:ext cx="6967538" cy="3043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679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3" y="228599"/>
            <a:ext cx="8200107" cy="763526"/>
          </a:xfrm>
        </p:spPr>
        <p:txBody>
          <a:bodyPr>
            <a:normAutofit/>
          </a:bodyPr>
          <a:lstStyle/>
          <a:p>
            <a:r>
              <a:rPr lang="en-US" dirty="0"/>
              <a:t>Business </a:t>
            </a:r>
            <a:r>
              <a:rPr lang="en-US" dirty="0">
                <a:latin typeface="Arial" panose="020B0604020202020204" pitchFamily="34" charset="0"/>
                <a:cs typeface="Arial" panose="020B0604020202020204" pitchFamily="34" charset="0"/>
              </a:rPr>
              <a:t>Problem</a:t>
            </a:r>
          </a:p>
        </p:txBody>
      </p:sp>
      <p:sp>
        <p:nvSpPr>
          <p:cNvPr id="3" name="Content Placeholder 2"/>
          <p:cNvSpPr>
            <a:spLocks noGrp="1"/>
          </p:cNvSpPr>
          <p:nvPr>
            <p:ph idx="1"/>
          </p:nvPr>
        </p:nvSpPr>
        <p:spPr>
          <a:xfrm>
            <a:off x="250723" y="1467464"/>
            <a:ext cx="8642554" cy="3539613"/>
          </a:xfrm>
        </p:spPr>
        <p:txBody>
          <a:bodyPr>
            <a:noAutofit/>
          </a:bodyPr>
          <a:lstStyle/>
          <a:p>
            <a:pPr marL="6350" indent="-6350" algn="just">
              <a:lnSpc>
                <a:spcPct val="107000"/>
              </a:lnSpc>
              <a:spcAft>
                <a:spcPts val="250"/>
              </a:spcAft>
            </a:pPr>
            <a:r>
              <a:rPr lang="en-IN" sz="1200" b="1" u="sng" dirty="0">
                <a:solidFill>
                  <a:srgbClr val="000000"/>
                </a:solidFill>
                <a:effectLst/>
                <a:latin typeface="Alice" panose="02000503080000020004" pitchFamily="2" charset="0"/>
                <a:ea typeface="Arial" panose="020B0604020202020204" pitchFamily="34" charset="0"/>
              </a:rPr>
              <a:t>Objective:</a:t>
            </a:r>
          </a:p>
          <a:p>
            <a:pPr marL="6350" indent="-6350" algn="just">
              <a:lnSpc>
                <a:spcPct val="107000"/>
              </a:lnSpc>
              <a:spcAft>
                <a:spcPts val="250"/>
              </a:spcAft>
            </a:pPr>
            <a:endParaRPr lang="en-IN" sz="1200" b="1" dirty="0">
              <a:solidFill>
                <a:srgbClr val="000000"/>
              </a:solidFill>
              <a:effectLst/>
              <a:latin typeface="Alice" panose="02000503080000020004" pitchFamily="2" charset="0"/>
              <a:ea typeface="Arial" panose="020B0604020202020204" pitchFamily="34" charset="0"/>
            </a:endParaRPr>
          </a:p>
          <a:p>
            <a:pPr marL="6350" indent="-6350" algn="just">
              <a:lnSpc>
                <a:spcPct val="107000"/>
              </a:lnSpc>
              <a:spcAft>
                <a:spcPts val="1885"/>
              </a:spcAft>
            </a:pPr>
            <a:r>
              <a:rPr lang="en-IN" sz="1200" dirty="0">
                <a:solidFill>
                  <a:srgbClr val="000000"/>
                </a:solidFill>
                <a:effectLst/>
                <a:latin typeface="Alice" panose="02000503080000020004" pitchFamily="2" charset="0"/>
                <a:ea typeface="Arial" panose="020B0604020202020204" pitchFamily="34" charset="0"/>
              </a:rPr>
              <a:t>Data provided is related to gold prices. The objective is to understand the underlying structure in your dataset and come up with a suitable forecasting model which can effectively forecast gold prices for next 30 days or even more.</a:t>
            </a:r>
          </a:p>
          <a:p>
            <a:pPr marL="6350" indent="-6350" algn="just">
              <a:lnSpc>
                <a:spcPct val="107000"/>
              </a:lnSpc>
              <a:spcAft>
                <a:spcPts val="1885"/>
              </a:spcAft>
            </a:pPr>
            <a:r>
              <a:rPr lang="en-IN" sz="1200" dirty="0">
                <a:solidFill>
                  <a:srgbClr val="000000"/>
                </a:solidFill>
                <a:latin typeface="Alice" panose="02000503080000020004" pitchFamily="2" charset="0"/>
                <a:ea typeface="Arial" panose="020B0604020202020204" pitchFamily="34" charset="0"/>
              </a:rPr>
              <a:t> Gold has always been as attractive investment option for investor worldwide ,owing to its historical significance , stability , and hedge against inflation . gold prices are volatile and are subject to numerous </a:t>
            </a:r>
            <a:r>
              <a:rPr lang="en-IN" sz="1200" dirty="0" err="1">
                <a:solidFill>
                  <a:srgbClr val="000000"/>
                </a:solidFill>
                <a:latin typeface="Alice" panose="02000503080000020004" pitchFamily="2" charset="0"/>
                <a:ea typeface="Arial" panose="020B0604020202020204" pitchFamily="34" charset="0"/>
              </a:rPr>
              <a:t>macroecinomic</a:t>
            </a:r>
            <a:r>
              <a:rPr lang="en-IN" sz="1200" dirty="0">
                <a:solidFill>
                  <a:srgbClr val="000000"/>
                </a:solidFill>
                <a:latin typeface="Alice" panose="02000503080000020004" pitchFamily="2" charset="0"/>
                <a:ea typeface="Arial" panose="020B0604020202020204" pitchFamily="34" charset="0"/>
              </a:rPr>
              <a:t> and geopolitical factors, including interest rates, currency fluctuations , global trade market , and political stability. Hence predicting gold price accurately is a challenging task.</a:t>
            </a:r>
          </a:p>
          <a:p>
            <a:pPr algn="l"/>
            <a:r>
              <a:rPr lang="en-US" sz="1200" b="1" i="0" u="sng" dirty="0">
                <a:solidFill>
                  <a:srgbClr val="000000"/>
                </a:solidFill>
                <a:effectLst/>
                <a:latin typeface="Helvetica Neue"/>
              </a:rPr>
              <a:t>Goal of a Project</a:t>
            </a:r>
          </a:p>
          <a:p>
            <a:pPr algn="l">
              <a:buFont typeface="Arial" panose="020B0604020202020204" pitchFamily="34" charset="0"/>
              <a:buChar char="•"/>
            </a:pPr>
            <a:r>
              <a:rPr lang="en-US" sz="1200" i="0" dirty="0">
                <a:solidFill>
                  <a:srgbClr val="000000"/>
                </a:solidFill>
                <a:effectLst/>
                <a:latin typeface="Helvetica Neue"/>
              </a:rPr>
              <a:t>In this machine learning project, we aim to forecast gold prices for the next few months using historical gold price data from 2016 to 2021. We will use various time series analysis techniques, statistical models, and machine learning algorithms to predict future gold prices.</a:t>
            </a:r>
          </a:p>
          <a:p>
            <a:pPr algn="l">
              <a:buFont typeface="Arial" panose="020B0604020202020204" pitchFamily="34" charset="0"/>
              <a:buChar char="•"/>
            </a:pPr>
            <a:r>
              <a:rPr lang="en-US" sz="1200" i="0" dirty="0">
                <a:solidFill>
                  <a:srgbClr val="000000"/>
                </a:solidFill>
                <a:effectLst/>
                <a:latin typeface="Helvetica Neue"/>
              </a:rPr>
              <a:t>The project aims to develop a robust and accurate forecasting model that can be used by investors, traders, and other stakeholders to make informed investment decisions.</a:t>
            </a:r>
          </a:p>
          <a:p>
            <a:pPr marL="6350" indent="-6350" algn="just">
              <a:lnSpc>
                <a:spcPct val="107000"/>
              </a:lnSpc>
              <a:spcAft>
                <a:spcPts val="1885"/>
              </a:spcAft>
            </a:pPr>
            <a:endParaRPr lang="en-IN" sz="1200" b="1" dirty="0">
              <a:solidFill>
                <a:srgbClr val="000000"/>
              </a:solidFill>
              <a:effectLst/>
              <a:latin typeface="Alice" panose="02000503080000020004" pitchFamily="2" charset="0"/>
              <a:ea typeface="Arial" panose="020B0604020202020204" pitchFamily="34" charset="0"/>
            </a:endParaRPr>
          </a:p>
          <a:p>
            <a:pPr marL="6350" indent="-6350" algn="just">
              <a:lnSpc>
                <a:spcPct val="107000"/>
              </a:lnSpc>
              <a:spcAft>
                <a:spcPts val="1885"/>
              </a:spcAft>
            </a:pPr>
            <a:endParaRPr lang="en-IN" sz="1200" b="1" dirty="0">
              <a:solidFill>
                <a:srgbClr val="000000"/>
              </a:solidFill>
              <a:effectLst/>
              <a:latin typeface="Alice" panose="02000503080000020004" pitchFamily="2" charset="0"/>
              <a:ea typeface="Arial" panose="020B0604020202020204" pitchFamily="34" charset="0"/>
            </a:endParaRPr>
          </a:p>
          <a:p>
            <a:r>
              <a:rPr lang="en-US" sz="1200" b="0" dirty="0">
                <a:solidFill>
                  <a:srgbClr val="FFFFFF"/>
                </a:solidFill>
                <a:effectLst/>
                <a:latin typeface="Consolas" panose="020B0609020204030204" pitchFamily="49" charset="0"/>
              </a:rPr>
              <a:t>In this machine learning project, we aim to forecast gold prices for the next few months using historical gold price data from 2016 to 2021. We will use various time series analysis techniques, statistical models, and machine learning algorithms to predict future gold prices.</a:t>
            </a:r>
          </a:p>
          <a:p>
            <a:br>
              <a:rPr lang="en-US" sz="1200" b="0" dirty="0">
                <a:solidFill>
                  <a:srgbClr val="FFFFFF"/>
                </a:solidFill>
                <a:effectLst/>
                <a:latin typeface="Consolas" panose="020B0609020204030204" pitchFamily="49" charset="0"/>
              </a:rPr>
            </a:br>
            <a:r>
              <a:rPr lang="en-US" sz="1200" b="0" dirty="0">
                <a:solidFill>
                  <a:srgbClr val="FFFFFF"/>
                </a:solidFill>
                <a:effectLst/>
                <a:latin typeface="Consolas" panose="020B0609020204030204" pitchFamily="49" charset="0"/>
              </a:rPr>
              <a:t>- The project aims to develop a robust and accurate forecasting model that can be used by investors, traders, and other stakeholders to make informed investment </a:t>
            </a:r>
            <a:r>
              <a:rPr lang="en-US" sz="1200" b="0" dirty="0" err="1">
                <a:solidFill>
                  <a:srgbClr val="FFFFFF"/>
                </a:solidFill>
                <a:effectLst/>
                <a:latin typeface="Consolas" panose="020B0609020204030204" pitchFamily="49" charset="0"/>
              </a:rPr>
              <a:t>decis</a:t>
            </a:r>
            <a:endParaRPr lang="en-US" sz="1200" b="0" dirty="0">
              <a:solidFill>
                <a:srgbClr val="FFFFFF"/>
              </a:solidFill>
              <a:effectLst/>
              <a:latin typeface="Consolas" panose="020B0609020204030204" pitchFamily="49" charset="0"/>
            </a:endParaRPr>
          </a:p>
          <a:p>
            <a:r>
              <a:rPr lang="en-US" sz="1200" b="0" dirty="0">
                <a:solidFill>
                  <a:srgbClr val="FFFFFF"/>
                </a:solidFill>
                <a:effectLst/>
                <a:latin typeface="Consolas" panose="020B0609020204030204" pitchFamily="49" charset="0"/>
              </a:rPr>
              <a:t>In this machine learning project, we aim to forecast gold prices for the next few months using historical gold price data from 2016 to 2021. We will use various time series analysis techniques, statistical models, and machine learning algorithms to predict future gold prices.</a:t>
            </a:r>
          </a:p>
          <a:p>
            <a:br>
              <a:rPr lang="en-US" sz="1200" b="0" dirty="0">
                <a:solidFill>
                  <a:srgbClr val="FFFFFF"/>
                </a:solidFill>
                <a:effectLst/>
                <a:latin typeface="Consolas" panose="020B0609020204030204" pitchFamily="49" charset="0"/>
              </a:rPr>
            </a:br>
            <a:r>
              <a:rPr lang="en-US" sz="1200" b="0" dirty="0">
                <a:solidFill>
                  <a:srgbClr val="FFFFFF"/>
                </a:solidFill>
                <a:effectLst/>
                <a:latin typeface="Consolas" panose="020B0609020204030204" pitchFamily="49" charset="0"/>
              </a:rPr>
              <a:t>- The project aims to develop a robust and accurate forecasting model that can be used by investors, traders, and other stakeholders to make informed investment decisions.</a:t>
            </a:r>
          </a:p>
          <a:p>
            <a:pPr marL="6350" indent="-6350" algn="just">
              <a:lnSpc>
                <a:spcPct val="107000"/>
              </a:lnSpc>
              <a:spcAft>
                <a:spcPts val="1885"/>
              </a:spcAft>
            </a:pPr>
            <a:endParaRPr lang="en-IN" sz="1200" b="1" dirty="0">
              <a:solidFill>
                <a:srgbClr val="000000"/>
              </a:solidFill>
              <a:effectLst/>
              <a:latin typeface="Alice" panose="02000503080000020004" pitchFamily="2" charset="0"/>
              <a:ea typeface="Arial" panose="020B0604020202020204" pitchFamily="34" charset="0"/>
            </a:endParaRPr>
          </a:p>
          <a:p>
            <a:r>
              <a:rPr lang="en-US" sz="1200" b="0" dirty="0">
                <a:solidFill>
                  <a:srgbClr val="FFFFFF"/>
                </a:solidFill>
                <a:effectLst/>
                <a:latin typeface="Consolas" panose="020B0609020204030204" pitchFamily="49" charset="0"/>
              </a:rPr>
              <a:t>In this machine learning project, we aim to forecast gold prices for the next few months using historical gold price data from 2016 to 2021. We will use various time series analysis techniques, statistical models, and machine learning algorithms to predict future gold prices.</a:t>
            </a:r>
          </a:p>
          <a:p>
            <a:br>
              <a:rPr lang="en-US" sz="1200" b="0" dirty="0">
                <a:solidFill>
                  <a:srgbClr val="FFFFFF"/>
                </a:solidFill>
                <a:effectLst/>
                <a:latin typeface="Consolas" panose="020B0609020204030204" pitchFamily="49" charset="0"/>
              </a:rPr>
            </a:br>
            <a:r>
              <a:rPr lang="en-US" sz="1200" b="0" dirty="0">
                <a:solidFill>
                  <a:srgbClr val="FFFFFF"/>
                </a:solidFill>
                <a:effectLst/>
                <a:latin typeface="Consolas" panose="020B0609020204030204" pitchFamily="49" charset="0"/>
              </a:rPr>
              <a:t>- The project aims to develop a robust and accurate forecasting model that can be used by investors, traders, and other stakeholders to make informed </a:t>
            </a:r>
            <a:endParaRPr lang="en-IN" sz="1200" b="1" dirty="0">
              <a:solidFill>
                <a:srgbClr val="000000"/>
              </a:solidFill>
              <a:effectLst/>
              <a:latin typeface="Alice" panose="02000503080000020004" pitchFamily="2" charset="0"/>
              <a:ea typeface="Arial" panose="020B0604020202020204" pitchFamily="34" charset="0"/>
            </a:endParaRPr>
          </a:p>
          <a:p>
            <a:pPr marL="0" indent="0">
              <a:buNone/>
            </a:pPr>
            <a:endParaRPr lang="en-US" sz="1200" dirty="0"/>
          </a:p>
          <a:p>
            <a:endParaRPr lang="en-US" sz="1200" dirty="0"/>
          </a:p>
          <a:p>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35E748-6050-5AFB-D6C5-A5BB53EA2942}"/>
              </a:ext>
            </a:extLst>
          </p:cNvPr>
          <p:cNvSpPr txBox="1"/>
          <p:nvPr/>
        </p:nvSpPr>
        <p:spPr>
          <a:xfrm>
            <a:off x="350044" y="378619"/>
            <a:ext cx="2331719" cy="584775"/>
          </a:xfrm>
          <a:prstGeom prst="rect">
            <a:avLst/>
          </a:prstGeom>
          <a:noFill/>
        </p:spPr>
        <p:txBody>
          <a:bodyPr wrap="square" rtlCol="0">
            <a:spAutoFit/>
          </a:bodyPr>
          <a:lstStyle/>
          <a:p>
            <a:r>
              <a:rPr lang="en-US" sz="3200" dirty="0" err="1">
                <a:solidFill>
                  <a:schemeClr val="bg1"/>
                </a:solidFill>
              </a:rPr>
              <a:t>Lstm</a:t>
            </a:r>
            <a:r>
              <a:rPr lang="en-US" sz="3200" dirty="0">
                <a:solidFill>
                  <a:schemeClr val="bg1"/>
                </a:solidFill>
              </a:rPr>
              <a:t> Model</a:t>
            </a:r>
          </a:p>
        </p:txBody>
      </p:sp>
      <p:pic>
        <p:nvPicPr>
          <p:cNvPr id="1026" name="Picture 2">
            <a:extLst>
              <a:ext uri="{FF2B5EF4-FFF2-40B4-BE49-F238E27FC236}">
                <a16:creationId xmlns:a16="http://schemas.microsoft.com/office/drawing/2014/main" id="{ACC14465-EE12-D08B-A7F0-FE853CECCC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670050"/>
            <a:ext cx="6679406" cy="3094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103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5CBFA7A-9E2A-72CE-E5C3-DB09D42FB1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9" y="2087562"/>
            <a:ext cx="8886826" cy="29956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2FF417C-72D1-AEE9-0D83-76C753E7C161}"/>
              </a:ext>
            </a:extLst>
          </p:cNvPr>
          <p:cNvSpPr txBox="1"/>
          <p:nvPr/>
        </p:nvSpPr>
        <p:spPr>
          <a:xfrm>
            <a:off x="321469" y="308252"/>
            <a:ext cx="4586286" cy="584775"/>
          </a:xfrm>
          <a:prstGeom prst="rect">
            <a:avLst/>
          </a:prstGeom>
          <a:noFill/>
        </p:spPr>
        <p:txBody>
          <a:bodyPr wrap="square">
            <a:spAutoFit/>
          </a:bodyPr>
          <a:lstStyle/>
          <a:p>
            <a:r>
              <a:rPr lang="en-US" sz="3200" dirty="0">
                <a:solidFill>
                  <a:schemeClr val="bg1"/>
                </a:solidFill>
              </a:rPr>
              <a:t>Summary</a:t>
            </a:r>
          </a:p>
        </p:txBody>
      </p:sp>
    </p:spTree>
    <p:extLst>
      <p:ext uri="{BB962C8B-B14F-4D97-AF65-F5344CB8AC3E}">
        <p14:creationId xmlns:p14="http://schemas.microsoft.com/office/powerpoint/2010/main" val="2557820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BC2499-A80F-7B21-E59E-B03E8F476623}"/>
              </a:ext>
            </a:extLst>
          </p:cNvPr>
          <p:cNvSpPr txBox="1"/>
          <p:nvPr/>
        </p:nvSpPr>
        <p:spPr>
          <a:xfrm>
            <a:off x="350044" y="301108"/>
            <a:ext cx="4586286" cy="584775"/>
          </a:xfrm>
          <a:prstGeom prst="rect">
            <a:avLst/>
          </a:prstGeom>
          <a:noFill/>
        </p:spPr>
        <p:txBody>
          <a:bodyPr wrap="square">
            <a:spAutoFit/>
          </a:bodyPr>
          <a:lstStyle/>
          <a:p>
            <a:r>
              <a:rPr lang="en-US" sz="3200" dirty="0">
                <a:solidFill>
                  <a:schemeClr val="bg1"/>
                </a:solidFill>
              </a:rPr>
              <a:t>Tableau</a:t>
            </a:r>
          </a:p>
        </p:txBody>
      </p:sp>
      <p:pic>
        <p:nvPicPr>
          <p:cNvPr id="5" name="Picture 4">
            <a:extLst>
              <a:ext uri="{FF2B5EF4-FFF2-40B4-BE49-F238E27FC236}">
                <a16:creationId xmlns:a16="http://schemas.microsoft.com/office/drawing/2014/main" id="{37F3B698-3141-11FA-1535-FF5D6433C80F}"/>
              </a:ext>
            </a:extLst>
          </p:cNvPr>
          <p:cNvPicPr>
            <a:picLocks noChangeAspect="1"/>
          </p:cNvPicPr>
          <p:nvPr/>
        </p:nvPicPr>
        <p:blipFill>
          <a:blip r:embed="rId2"/>
          <a:stretch>
            <a:fillRect/>
          </a:stretch>
        </p:blipFill>
        <p:spPr>
          <a:xfrm>
            <a:off x="350044" y="1607343"/>
            <a:ext cx="7486650" cy="3418580"/>
          </a:xfrm>
          <a:prstGeom prst="rect">
            <a:avLst/>
          </a:prstGeom>
        </p:spPr>
      </p:pic>
    </p:spTree>
    <p:extLst>
      <p:ext uri="{BB962C8B-B14F-4D97-AF65-F5344CB8AC3E}">
        <p14:creationId xmlns:p14="http://schemas.microsoft.com/office/powerpoint/2010/main" val="2802339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21302-E68A-7753-2E0B-CBD49D46A6F3}"/>
              </a:ext>
            </a:extLst>
          </p:cNvPr>
          <p:cNvSpPr txBox="1"/>
          <p:nvPr/>
        </p:nvSpPr>
        <p:spPr>
          <a:xfrm>
            <a:off x="171451" y="1518939"/>
            <a:ext cx="9229725" cy="2308324"/>
          </a:xfrm>
          <a:prstGeom prst="rect">
            <a:avLst/>
          </a:prstGeom>
          <a:noFill/>
        </p:spPr>
        <p:txBody>
          <a:bodyPr wrap="square">
            <a:spAutoFit/>
          </a:bodyPr>
          <a:lstStyle/>
          <a:p>
            <a:r>
              <a:rPr lang="en-US" sz="900" dirty="0"/>
              <a:t>Time series:	Year of Date</a:t>
            </a:r>
          </a:p>
          <a:p>
            <a:r>
              <a:rPr lang="en-US" sz="900" dirty="0"/>
              <a:t>Measures:	Avg. Price</a:t>
            </a:r>
          </a:p>
          <a:p>
            <a:endParaRPr lang="en-US" sz="900" dirty="0"/>
          </a:p>
          <a:p>
            <a:r>
              <a:rPr lang="en-US" sz="900" dirty="0"/>
              <a:t>Forecast forward:	1 year (2022)</a:t>
            </a:r>
          </a:p>
          <a:p>
            <a:r>
              <a:rPr lang="en-US" sz="900" dirty="0"/>
              <a:t>Forecast based on:	2016 - 2021</a:t>
            </a:r>
          </a:p>
          <a:p>
            <a:r>
              <a:rPr lang="en-US" sz="900" dirty="0"/>
              <a:t>Ignore last:	No periods ignored</a:t>
            </a:r>
          </a:p>
          <a:p>
            <a:r>
              <a:rPr lang="en-US" sz="900" dirty="0"/>
              <a:t>Seasonal pattern:	1 year cycle</a:t>
            </a:r>
          </a:p>
          <a:p>
            <a:endParaRPr lang="en-US" sz="900" dirty="0"/>
          </a:p>
          <a:p>
            <a:r>
              <a:rPr lang="en-US" sz="900" dirty="0"/>
              <a:t>Avg. Price</a:t>
            </a:r>
          </a:p>
          <a:p>
            <a:endParaRPr lang="en-US" sz="900" dirty="0"/>
          </a:p>
          <a:p>
            <a:r>
              <a:rPr lang="en-US" sz="900" dirty="0"/>
              <a:t>Initial				Change From Initial		Seasonal Effect					Contribution			</a:t>
            </a:r>
          </a:p>
          <a:p>
            <a:r>
              <a:rPr lang="en-US" sz="900" dirty="0"/>
              <a:t>2022				2022		High		Low			Trend	Season		Quality</a:t>
            </a:r>
          </a:p>
          <a:p>
            <a:r>
              <a:rPr lang="en-US" sz="900" dirty="0"/>
              <a:t>4,587	±	1,298		0		2022	1	2022	1		0.0%	0.0%		Poor</a:t>
            </a:r>
          </a:p>
        </p:txBody>
      </p:sp>
      <p:graphicFrame>
        <p:nvGraphicFramePr>
          <p:cNvPr id="8" name="Table 7">
            <a:extLst>
              <a:ext uri="{FF2B5EF4-FFF2-40B4-BE49-F238E27FC236}">
                <a16:creationId xmlns:a16="http://schemas.microsoft.com/office/drawing/2014/main" id="{6BD8EFE7-F3B4-4BC8-A619-D5E232EEB03F}"/>
              </a:ext>
            </a:extLst>
          </p:cNvPr>
          <p:cNvGraphicFramePr>
            <a:graphicFrameLocks noGrp="1"/>
          </p:cNvGraphicFramePr>
          <p:nvPr>
            <p:extLst>
              <p:ext uri="{D42A27DB-BD31-4B8C-83A1-F6EECF244321}">
                <p14:modId xmlns:p14="http://schemas.microsoft.com/office/powerpoint/2010/main" val="3763699629"/>
              </p:ext>
            </p:extLst>
          </p:nvPr>
        </p:nvGraphicFramePr>
        <p:xfrm>
          <a:off x="350043" y="4016851"/>
          <a:ext cx="8229600" cy="289560"/>
        </p:xfrm>
        <a:graphic>
          <a:graphicData uri="http://schemas.openxmlformats.org/drawingml/2006/table">
            <a:tbl>
              <a:tblPr/>
              <a:tblGrid>
                <a:gridCol w="1645920">
                  <a:extLst>
                    <a:ext uri="{9D8B030D-6E8A-4147-A177-3AD203B41FA5}">
                      <a16:colId xmlns:a16="http://schemas.microsoft.com/office/drawing/2014/main" val="1953677908"/>
                    </a:ext>
                  </a:extLst>
                </a:gridCol>
                <a:gridCol w="1645920">
                  <a:extLst>
                    <a:ext uri="{9D8B030D-6E8A-4147-A177-3AD203B41FA5}">
                      <a16:colId xmlns:a16="http://schemas.microsoft.com/office/drawing/2014/main" val="1621763233"/>
                    </a:ext>
                  </a:extLst>
                </a:gridCol>
                <a:gridCol w="1645920">
                  <a:extLst>
                    <a:ext uri="{9D8B030D-6E8A-4147-A177-3AD203B41FA5}">
                      <a16:colId xmlns:a16="http://schemas.microsoft.com/office/drawing/2014/main" val="1290232196"/>
                    </a:ext>
                  </a:extLst>
                </a:gridCol>
                <a:gridCol w="1645920">
                  <a:extLst>
                    <a:ext uri="{9D8B030D-6E8A-4147-A177-3AD203B41FA5}">
                      <a16:colId xmlns:a16="http://schemas.microsoft.com/office/drawing/2014/main" val="1167544027"/>
                    </a:ext>
                  </a:extLst>
                </a:gridCol>
                <a:gridCol w="1645920">
                  <a:extLst>
                    <a:ext uri="{9D8B030D-6E8A-4147-A177-3AD203B41FA5}">
                      <a16:colId xmlns:a16="http://schemas.microsoft.com/office/drawing/2014/main" val="2076673140"/>
                    </a:ext>
                  </a:extLst>
                </a:gridCol>
              </a:tblGrid>
              <a:tr h="0">
                <a:tc>
                  <a:txBody>
                    <a:bodyPr/>
                    <a:lstStyle/>
                    <a:p>
                      <a:pPr algn="ctr"/>
                      <a:r>
                        <a:rPr lang="en-US" b="1">
                          <a:solidFill>
                            <a:srgbClr val="1F497D"/>
                          </a:solidFill>
                          <a:effectLst/>
                        </a:rPr>
                        <a:t>RMSE</a:t>
                      </a:r>
                    </a:p>
                  </a:txBody>
                  <a:tcPr marL="22860" marR="22860" marT="7620" marB="7620" anchor="ctr">
                    <a:lnL>
                      <a:noFill/>
                    </a:lnL>
                    <a:lnR>
                      <a:noFill/>
                    </a:lnR>
                    <a:lnT>
                      <a:noFill/>
                    </a:lnT>
                    <a:lnB w="15240" cap="flat" cmpd="sng" algn="ctr">
                      <a:solidFill>
                        <a:srgbClr val="95B3D7"/>
                      </a:solidFill>
                      <a:prstDash val="solid"/>
                      <a:round/>
                      <a:headEnd type="none" w="med" len="med"/>
                      <a:tailEnd type="none" w="med" len="med"/>
                    </a:lnB>
                  </a:tcPr>
                </a:tc>
                <a:tc>
                  <a:txBody>
                    <a:bodyPr/>
                    <a:lstStyle/>
                    <a:p>
                      <a:pPr algn="ctr"/>
                      <a:r>
                        <a:rPr lang="en-US" b="1">
                          <a:solidFill>
                            <a:srgbClr val="1F497D"/>
                          </a:solidFill>
                          <a:effectLst/>
                        </a:rPr>
                        <a:t>MAE</a:t>
                      </a:r>
                    </a:p>
                  </a:txBody>
                  <a:tcPr marL="22860" marR="22860" marT="7620" marB="7620" anchor="ctr">
                    <a:lnL>
                      <a:noFill/>
                    </a:lnL>
                    <a:lnR>
                      <a:noFill/>
                    </a:lnR>
                    <a:lnT>
                      <a:noFill/>
                    </a:lnT>
                    <a:lnB w="15240" cap="flat" cmpd="sng" algn="ctr">
                      <a:solidFill>
                        <a:srgbClr val="95B3D7"/>
                      </a:solidFill>
                      <a:prstDash val="solid"/>
                      <a:round/>
                      <a:headEnd type="none" w="med" len="med"/>
                      <a:tailEnd type="none" w="med" len="med"/>
                    </a:lnB>
                  </a:tcPr>
                </a:tc>
                <a:tc>
                  <a:txBody>
                    <a:bodyPr/>
                    <a:lstStyle/>
                    <a:p>
                      <a:pPr algn="ctr"/>
                      <a:r>
                        <a:rPr lang="en-US" b="1">
                          <a:solidFill>
                            <a:srgbClr val="1F497D"/>
                          </a:solidFill>
                          <a:effectLst/>
                        </a:rPr>
                        <a:t>MASE</a:t>
                      </a:r>
                    </a:p>
                  </a:txBody>
                  <a:tcPr marL="22860" marR="22860" marT="7620" marB="7620" anchor="ctr">
                    <a:lnL>
                      <a:noFill/>
                    </a:lnL>
                    <a:lnR>
                      <a:noFill/>
                    </a:lnR>
                    <a:lnT>
                      <a:noFill/>
                    </a:lnT>
                    <a:lnB w="15240" cap="flat" cmpd="sng" algn="ctr">
                      <a:solidFill>
                        <a:srgbClr val="95B3D7"/>
                      </a:solidFill>
                      <a:prstDash val="solid"/>
                      <a:round/>
                      <a:headEnd type="none" w="med" len="med"/>
                      <a:tailEnd type="none" w="med" len="med"/>
                    </a:lnB>
                  </a:tcPr>
                </a:tc>
                <a:tc>
                  <a:txBody>
                    <a:bodyPr/>
                    <a:lstStyle/>
                    <a:p>
                      <a:pPr algn="ctr"/>
                      <a:r>
                        <a:rPr lang="en-US" b="1">
                          <a:solidFill>
                            <a:srgbClr val="1F497D"/>
                          </a:solidFill>
                          <a:effectLst/>
                        </a:rPr>
                        <a:t>MAPE</a:t>
                      </a:r>
                    </a:p>
                  </a:txBody>
                  <a:tcPr marL="22860" marR="22860" marT="7620" marB="7620" anchor="ctr">
                    <a:lnL>
                      <a:noFill/>
                    </a:lnL>
                    <a:lnR>
                      <a:noFill/>
                    </a:lnR>
                    <a:lnT>
                      <a:noFill/>
                    </a:lnT>
                    <a:lnB w="15240" cap="flat" cmpd="sng" algn="ctr">
                      <a:solidFill>
                        <a:srgbClr val="95B3D7"/>
                      </a:solidFill>
                      <a:prstDash val="solid"/>
                      <a:round/>
                      <a:headEnd type="none" w="med" len="med"/>
                      <a:tailEnd type="none" w="med" len="med"/>
                    </a:lnB>
                  </a:tcPr>
                </a:tc>
                <a:tc>
                  <a:txBody>
                    <a:bodyPr/>
                    <a:lstStyle/>
                    <a:p>
                      <a:pPr algn="ctr"/>
                      <a:r>
                        <a:rPr lang="en-US" b="1" dirty="0">
                          <a:solidFill>
                            <a:srgbClr val="1F497D"/>
                          </a:solidFill>
                          <a:effectLst/>
                        </a:rPr>
                        <a:t>AIC</a:t>
                      </a:r>
                    </a:p>
                  </a:txBody>
                  <a:tcPr marL="22860" marR="22860" marT="7620" marB="7620" anchor="ctr">
                    <a:lnL>
                      <a:noFill/>
                    </a:lnL>
                    <a:lnR>
                      <a:noFill/>
                    </a:lnR>
                    <a:lnT>
                      <a:noFill/>
                    </a:lnT>
                    <a:lnB w="1524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3126971922"/>
                  </a:ext>
                </a:extLst>
              </a:tr>
            </a:tbl>
          </a:graphicData>
        </a:graphic>
      </p:graphicFrame>
      <p:graphicFrame>
        <p:nvGraphicFramePr>
          <p:cNvPr id="9" name="Table 8">
            <a:extLst>
              <a:ext uri="{FF2B5EF4-FFF2-40B4-BE49-F238E27FC236}">
                <a16:creationId xmlns:a16="http://schemas.microsoft.com/office/drawing/2014/main" id="{A25F1D53-F8CF-7E44-B831-9FDAF2B7FFF6}"/>
              </a:ext>
            </a:extLst>
          </p:cNvPr>
          <p:cNvGraphicFramePr>
            <a:graphicFrameLocks noGrp="1"/>
          </p:cNvGraphicFramePr>
          <p:nvPr>
            <p:extLst>
              <p:ext uri="{D42A27DB-BD31-4B8C-83A1-F6EECF244321}">
                <p14:modId xmlns:p14="http://schemas.microsoft.com/office/powerpoint/2010/main" val="2846642218"/>
              </p:ext>
            </p:extLst>
          </p:nvPr>
        </p:nvGraphicFramePr>
        <p:xfrm>
          <a:off x="350043" y="4351219"/>
          <a:ext cx="8229600" cy="289560"/>
        </p:xfrm>
        <a:graphic>
          <a:graphicData uri="http://schemas.openxmlformats.org/drawingml/2006/table">
            <a:tbl>
              <a:tblPr/>
              <a:tblGrid>
                <a:gridCol w="1645920">
                  <a:extLst>
                    <a:ext uri="{9D8B030D-6E8A-4147-A177-3AD203B41FA5}">
                      <a16:colId xmlns:a16="http://schemas.microsoft.com/office/drawing/2014/main" val="396455470"/>
                    </a:ext>
                  </a:extLst>
                </a:gridCol>
                <a:gridCol w="1645920">
                  <a:extLst>
                    <a:ext uri="{9D8B030D-6E8A-4147-A177-3AD203B41FA5}">
                      <a16:colId xmlns:a16="http://schemas.microsoft.com/office/drawing/2014/main" val="800467087"/>
                    </a:ext>
                  </a:extLst>
                </a:gridCol>
                <a:gridCol w="1645920">
                  <a:extLst>
                    <a:ext uri="{9D8B030D-6E8A-4147-A177-3AD203B41FA5}">
                      <a16:colId xmlns:a16="http://schemas.microsoft.com/office/drawing/2014/main" val="3293019899"/>
                    </a:ext>
                  </a:extLst>
                </a:gridCol>
                <a:gridCol w="1645920">
                  <a:extLst>
                    <a:ext uri="{9D8B030D-6E8A-4147-A177-3AD203B41FA5}">
                      <a16:colId xmlns:a16="http://schemas.microsoft.com/office/drawing/2014/main" val="1031955783"/>
                    </a:ext>
                  </a:extLst>
                </a:gridCol>
                <a:gridCol w="1645920">
                  <a:extLst>
                    <a:ext uri="{9D8B030D-6E8A-4147-A177-3AD203B41FA5}">
                      <a16:colId xmlns:a16="http://schemas.microsoft.com/office/drawing/2014/main" val="1099027570"/>
                    </a:ext>
                  </a:extLst>
                </a:gridCol>
              </a:tblGrid>
              <a:tr h="0">
                <a:tc>
                  <a:txBody>
                    <a:bodyPr/>
                    <a:lstStyle/>
                    <a:p>
                      <a:pPr algn="ctr"/>
                      <a:r>
                        <a:rPr lang="en-US">
                          <a:effectLst/>
                        </a:rPr>
                        <a:t>487</a:t>
                      </a:r>
                    </a:p>
                  </a:txBody>
                  <a:tcPr marL="22860" marR="22860" marT="7620" marB="7620" anchor="ctr">
                    <a:lnL>
                      <a:noFill/>
                    </a:lnL>
                    <a:lnR>
                      <a:noFill/>
                    </a:lnR>
                    <a:lnT>
                      <a:noFill/>
                    </a:lnT>
                    <a:lnB>
                      <a:noFill/>
                    </a:lnB>
                  </a:tcPr>
                </a:tc>
                <a:tc>
                  <a:txBody>
                    <a:bodyPr/>
                    <a:lstStyle/>
                    <a:p>
                      <a:pPr algn="ctr"/>
                      <a:r>
                        <a:rPr lang="en-US">
                          <a:effectLst/>
                        </a:rPr>
                        <a:t>411</a:t>
                      </a:r>
                    </a:p>
                  </a:txBody>
                  <a:tcPr marL="22860" marR="22860" marT="7620" marB="7620" anchor="ctr">
                    <a:lnL>
                      <a:noFill/>
                    </a:lnL>
                    <a:lnR>
                      <a:noFill/>
                    </a:lnR>
                    <a:lnT>
                      <a:noFill/>
                    </a:lnT>
                    <a:lnB>
                      <a:noFill/>
                    </a:lnB>
                  </a:tcPr>
                </a:tc>
                <a:tc>
                  <a:txBody>
                    <a:bodyPr/>
                    <a:lstStyle/>
                    <a:p>
                      <a:pPr algn="ctr"/>
                      <a:r>
                        <a:rPr lang="en-US">
                          <a:effectLst/>
                        </a:rPr>
                        <a:t>1.21</a:t>
                      </a:r>
                    </a:p>
                  </a:txBody>
                  <a:tcPr marL="22860" marR="22860" marT="7620" marB="7620" anchor="ctr">
                    <a:lnL>
                      <a:noFill/>
                    </a:lnL>
                    <a:lnR>
                      <a:noFill/>
                    </a:lnR>
                    <a:lnT>
                      <a:noFill/>
                    </a:lnT>
                    <a:lnB>
                      <a:noFill/>
                    </a:lnB>
                  </a:tcPr>
                </a:tc>
                <a:tc>
                  <a:txBody>
                    <a:bodyPr/>
                    <a:lstStyle/>
                    <a:p>
                      <a:pPr algn="ctr"/>
                      <a:r>
                        <a:rPr lang="en-US">
                          <a:effectLst/>
                        </a:rPr>
                        <a:t>12.8%</a:t>
                      </a:r>
                    </a:p>
                  </a:txBody>
                  <a:tcPr marL="22860" marR="22860" marT="7620" marB="7620" anchor="ctr">
                    <a:lnL>
                      <a:noFill/>
                    </a:lnL>
                    <a:lnR>
                      <a:noFill/>
                    </a:lnR>
                    <a:lnT>
                      <a:noFill/>
                    </a:lnT>
                    <a:lnB>
                      <a:noFill/>
                    </a:lnB>
                  </a:tcPr>
                </a:tc>
                <a:tc>
                  <a:txBody>
                    <a:bodyPr/>
                    <a:lstStyle/>
                    <a:p>
                      <a:pPr algn="ctr"/>
                      <a:r>
                        <a:rPr lang="en-US" dirty="0">
                          <a:effectLst/>
                        </a:rPr>
                        <a:t>86</a:t>
                      </a:r>
                    </a:p>
                  </a:txBody>
                  <a:tcPr marL="22860" marR="22860" marT="7620" marB="7620" anchor="ctr">
                    <a:lnL>
                      <a:noFill/>
                    </a:lnL>
                    <a:lnR>
                      <a:noFill/>
                    </a:lnR>
                    <a:lnT>
                      <a:noFill/>
                    </a:lnT>
                    <a:lnB>
                      <a:noFill/>
                    </a:lnB>
                  </a:tcPr>
                </a:tc>
                <a:extLst>
                  <a:ext uri="{0D108BD9-81ED-4DB2-BD59-A6C34878D82A}">
                    <a16:rowId xmlns:a16="http://schemas.microsoft.com/office/drawing/2014/main" val="3488955070"/>
                  </a:ext>
                </a:extLst>
              </a:tr>
            </a:tbl>
          </a:graphicData>
        </a:graphic>
      </p:graphicFrame>
    </p:spTree>
    <p:extLst>
      <p:ext uri="{BB962C8B-B14F-4D97-AF65-F5344CB8AC3E}">
        <p14:creationId xmlns:p14="http://schemas.microsoft.com/office/powerpoint/2010/main" val="2788807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47638" y="433864"/>
            <a:ext cx="3206327" cy="400110"/>
          </a:xfrm>
          <a:prstGeom prst="rect">
            <a:avLst/>
          </a:prstGeom>
          <a:noFill/>
        </p:spPr>
        <p:txBody>
          <a:bodyPr wrap="none" rtlCol="0">
            <a:spAutoFit/>
          </a:bodyPr>
          <a:lstStyle/>
          <a:p>
            <a:r>
              <a:rPr lang="en-IN" altLang="en-US" sz="2000" dirty="0" err="1">
                <a:solidFill>
                  <a:schemeClr val="bg1"/>
                </a:solidFill>
                <a:latin typeface="Arial" panose="020B0604020202020204" pitchFamily="34" charset="0"/>
                <a:cs typeface="Arial" panose="020B0604020202020204" pitchFamily="34" charset="0"/>
              </a:rPr>
              <a:t>Sarima</a:t>
            </a:r>
            <a:r>
              <a:rPr lang="en-IN" altLang="en-US" sz="2000" dirty="0">
                <a:solidFill>
                  <a:schemeClr val="bg1"/>
                </a:solidFill>
                <a:latin typeface="Arial" panose="020B0604020202020204" pitchFamily="34" charset="0"/>
                <a:cs typeface="Arial" panose="020B0604020202020204" pitchFamily="34" charset="0"/>
              </a:rPr>
              <a:t> Model Deployment</a:t>
            </a:r>
          </a:p>
        </p:txBody>
      </p:sp>
      <p:pic>
        <p:nvPicPr>
          <p:cNvPr id="6" name="Picture 5">
            <a:extLst>
              <a:ext uri="{FF2B5EF4-FFF2-40B4-BE49-F238E27FC236}">
                <a16:creationId xmlns:a16="http://schemas.microsoft.com/office/drawing/2014/main" id="{1A2768DB-B915-0553-753C-FC012E6F58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 y="1291590"/>
            <a:ext cx="4370832" cy="3347150"/>
          </a:xfrm>
          <a:prstGeom prst="rect">
            <a:avLst/>
          </a:prstGeom>
        </p:spPr>
      </p:pic>
      <p:pic>
        <p:nvPicPr>
          <p:cNvPr id="8" name="Picture 7">
            <a:extLst>
              <a:ext uri="{FF2B5EF4-FFF2-40B4-BE49-F238E27FC236}">
                <a16:creationId xmlns:a16="http://schemas.microsoft.com/office/drawing/2014/main" id="{7CDDEC80-FB23-CF21-F013-4837CEF298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080" y="1291590"/>
            <a:ext cx="4442219" cy="33471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02D9B2-FE41-B468-2D87-E3578A986F02}"/>
              </a:ext>
            </a:extLst>
          </p:cNvPr>
          <p:cNvSpPr txBox="1"/>
          <p:nvPr/>
        </p:nvSpPr>
        <p:spPr>
          <a:xfrm>
            <a:off x="392907" y="386833"/>
            <a:ext cx="4586286" cy="369332"/>
          </a:xfrm>
          <a:prstGeom prst="rect">
            <a:avLst/>
          </a:prstGeom>
          <a:noFill/>
        </p:spPr>
        <p:txBody>
          <a:bodyPr wrap="square">
            <a:spAutoFit/>
          </a:bodyPr>
          <a:lstStyle/>
          <a:p>
            <a:r>
              <a:rPr lang="en-IN" altLang="en-US" dirty="0">
                <a:solidFill>
                  <a:schemeClr val="bg1"/>
                </a:solidFill>
                <a:latin typeface="Arial" panose="020B0604020202020204" pitchFamily="34" charset="0"/>
                <a:cs typeface="Arial" panose="020B0604020202020204" pitchFamily="34" charset="0"/>
              </a:rPr>
              <a:t>LSTM</a:t>
            </a:r>
            <a:r>
              <a:rPr lang="en-IN" altLang="en-US" sz="1800" dirty="0">
                <a:solidFill>
                  <a:schemeClr val="bg1"/>
                </a:solidFill>
                <a:latin typeface="Arial" panose="020B0604020202020204" pitchFamily="34" charset="0"/>
                <a:cs typeface="Arial" panose="020B0604020202020204" pitchFamily="34" charset="0"/>
              </a:rPr>
              <a:t> Model Deployment</a:t>
            </a:r>
          </a:p>
        </p:txBody>
      </p:sp>
      <p:pic>
        <p:nvPicPr>
          <p:cNvPr id="5" name="Picture 4">
            <a:extLst>
              <a:ext uri="{FF2B5EF4-FFF2-40B4-BE49-F238E27FC236}">
                <a16:creationId xmlns:a16="http://schemas.microsoft.com/office/drawing/2014/main" id="{E91F390F-1747-FE96-75BA-1C75D14BACCA}"/>
              </a:ext>
            </a:extLst>
          </p:cNvPr>
          <p:cNvPicPr>
            <a:picLocks noChangeAspect="1"/>
          </p:cNvPicPr>
          <p:nvPr/>
        </p:nvPicPr>
        <p:blipFill>
          <a:blip r:embed="rId2"/>
          <a:stretch>
            <a:fillRect/>
          </a:stretch>
        </p:blipFill>
        <p:spPr>
          <a:xfrm>
            <a:off x="177795" y="1285875"/>
            <a:ext cx="3829849" cy="3614738"/>
          </a:xfrm>
          <a:prstGeom prst="rect">
            <a:avLst/>
          </a:prstGeom>
        </p:spPr>
      </p:pic>
      <p:pic>
        <p:nvPicPr>
          <p:cNvPr id="7" name="Picture 6">
            <a:extLst>
              <a:ext uri="{FF2B5EF4-FFF2-40B4-BE49-F238E27FC236}">
                <a16:creationId xmlns:a16="http://schemas.microsoft.com/office/drawing/2014/main" id="{51F3F0FD-C0C6-6BEB-49D8-2121B9EBAD50}"/>
              </a:ext>
            </a:extLst>
          </p:cNvPr>
          <p:cNvPicPr>
            <a:picLocks noChangeAspect="1"/>
          </p:cNvPicPr>
          <p:nvPr/>
        </p:nvPicPr>
        <p:blipFill>
          <a:blip r:embed="rId3"/>
          <a:stretch>
            <a:fillRect/>
          </a:stretch>
        </p:blipFill>
        <p:spPr>
          <a:xfrm>
            <a:off x="4132108" y="2198667"/>
            <a:ext cx="4454679" cy="2701946"/>
          </a:xfrm>
          <a:prstGeom prst="rect">
            <a:avLst/>
          </a:prstGeom>
        </p:spPr>
      </p:pic>
    </p:spTree>
    <p:extLst>
      <p:ext uri="{BB962C8B-B14F-4D97-AF65-F5344CB8AC3E}">
        <p14:creationId xmlns:p14="http://schemas.microsoft.com/office/powerpoint/2010/main" val="939234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75005" y="1421765"/>
            <a:ext cx="7173595" cy="3416320"/>
          </a:xfrm>
          <a:prstGeom prst="rect">
            <a:avLst/>
          </a:prstGeom>
          <a:noFill/>
        </p:spPr>
        <p:txBody>
          <a:bodyPr wrap="square" rtlCol="0">
            <a:spAutoFit/>
          </a:bodyPr>
          <a:lstStyle/>
          <a:p>
            <a:pPr algn="l"/>
            <a:r>
              <a:rPr lang="en-US" dirty="0"/>
              <a:t>Challenges Faced while working on project:</a:t>
            </a:r>
          </a:p>
          <a:p>
            <a:pPr algn="l"/>
            <a:endParaRPr lang="en-US" dirty="0"/>
          </a:p>
          <a:p>
            <a:pPr marL="285750" indent="-285750" algn="l">
              <a:buFont typeface="Arial" panose="020B0604020202020204" pitchFamily="34" charset="0"/>
              <a:buChar char="•"/>
            </a:pPr>
            <a:r>
              <a:rPr lang="en-US" dirty="0"/>
              <a:t>While working on  the project we encountered error during cross checking the stationary of data </a:t>
            </a:r>
          </a:p>
          <a:p>
            <a:pPr marL="285750" indent="-285750" algn="l">
              <a:buFont typeface="Arial" panose="020B0604020202020204" pitchFamily="34" charset="0"/>
              <a:buChar char="•"/>
            </a:pPr>
            <a:r>
              <a:rPr lang="en-US" dirty="0"/>
              <a:t>We had build various </a:t>
            </a:r>
            <a:r>
              <a:rPr lang="en-US" u="sng" dirty="0"/>
              <a:t>model based </a:t>
            </a:r>
            <a:r>
              <a:rPr lang="en-US" dirty="0"/>
              <a:t>and </a:t>
            </a:r>
            <a:r>
              <a:rPr lang="en-US" u="sng" dirty="0"/>
              <a:t>data driven models </a:t>
            </a:r>
            <a:r>
              <a:rPr lang="en-US" dirty="0"/>
              <a:t>so we took more time for model building part and come to conclusive model for the Deployment</a:t>
            </a:r>
          </a:p>
          <a:p>
            <a:pPr marL="285750" indent="-285750" algn="l">
              <a:buFont typeface="Arial" panose="020B0604020202020204" pitchFamily="34" charset="0"/>
              <a:buChar char="•"/>
            </a:pPr>
            <a:r>
              <a:rPr lang="en-US" dirty="0"/>
              <a:t>While building </a:t>
            </a:r>
            <a:r>
              <a:rPr lang="en-US" dirty="0">
                <a:sym typeface="+mn-ea"/>
              </a:rPr>
              <a:t>model building and </a:t>
            </a:r>
            <a:r>
              <a:rPr lang="en-US" dirty="0"/>
              <a:t>implementation phase we </a:t>
            </a:r>
            <a:r>
              <a:rPr lang="en-US" dirty="0" err="1"/>
              <a:t>encounted</a:t>
            </a:r>
            <a:r>
              <a:rPr lang="en-US" dirty="0"/>
              <a:t> errors.</a:t>
            </a:r>
          </a:p>
          <a:p>
            <a:pPr marL="285750" indent="-285750" algn="l">
              <a:buFont typeface="Arial" panose="020B0604020202020204" pitchFamily="34" charset="0"/>
              <a:buChar char="•"/>
            </a:pPr>
            <a:r>
              <a:rPr lang="en-US" dirty="0"/>
              <a:t>we overcome this challenges by interacting with the team mates and taking their insights, also collecting information from few online sources.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60192" y="2571750"/>
            <a:ext cx="4035552" cy="769441"/>
          </a:xfrm>
          <a:prstGeom prst="rect">
            <a:avLst/>
          </a:prstGeom>
          <a:noFill/>
        </p:spPr>
        <p:txBody>
          <a:bodyPr wrap="square" rtlCol="0">
            <a:spAutoFit/>
          </a:bodyPr>
          <a:lstStyle/>
          <a:p>
            <a:r>
              <a:rPr lang="en-IN" sz="4400" dirty="0">
                <a:solidFill>
                  <a:schemeClr val="tx2">
                    <a:lumMod val="50000"/>
                  </a:schemeClr>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6407" y="407277"/>
            <a:ext cx="5229305" cy="726579"/>
          </a:xfrm>
        </p:spPr>
        <p:txBody>
          <a:bodyPr>
            <a:normAutofit fontScale="90000"/>
          </a:bodyPr>
          <a:lstStyle/>
          <a:p>
            <a:r>
              <a:rPr lang="en-US" sz="3100" b="1" i="0" u="none" strike="noStrike" cap="none" dirty="0">
                <a:solidFill>
                  <a:schemeClr val="bg1">
                    <a:lumMod val="95000"/>
                  </a:schemeClr>
                </a:solidFill>
                <a:latin typeface="Arial" panose="020B0604020202020204"/>
                <a:ea typeface="Arial" panose="020B0604020202020204"/>
                <a:cs typeface="Arial" panose="020B0604020202020204"/>
                <a:sym typeface="Arial" panose="020B0604020202020204"/>
              </a:rPr>
              <a:t>Exploratory Data Analysis (EDA) </a:t>
            </a:r>
            <a:br>
              <a:rPr lang="en-US" sz="1800" b="0" i="0" u="none" strike="noStrike" cap="none" dirty="0">
                <a:solidFill>
                  <a:srgbClr val="000000"/>
                </a:solidFill>
                <a:latin typeface="Arial" panose="020B0604020202020204"/>
                <a:ea typeface="Arial" panose="020B0604020202020204"/>
                <a:cs typeface="Arial" panose="020B0604020202020204"/>
                <a:sym typeface="Arial" panose="020B0604020202020204"/>
              </a:rPr>
            </a:br>
            <a:endParaRPr lang="en-US" dirty="0"/>
          </a:p>
        </p:txBody>
      </p:sp>
      <p:sp>
        <p:nvSpPr>
          <p:cNvPr id="5" name="Text Placeholder 4"/>
          <p:cNvSpPr>
            <a:spLocks noGrp="1"/>
          </p:cNvSpPr>
          <p:nvPr>
            <p:ph type="body" idx="1"/>
          </p:nvPr>
        </p:nvSpPr>
        <p:spPr>
          <a:xfrm>
            <a:off x="-596977" y="1779975"/>
            <a:ext cx="4040188" cy="479822"/>
          </a:xfrm>
        </p:spPr>
        <p:txBody>
          <a:bodyPr/>
          <a:lstStyle/>
          <a:p>
            <a:r>
              <a:rPr lang="en-US" sz="2400" b="1" i="0" u="none" strike="noStrike" cap="none" dirty="0">
                <a:solidFill>
                  <a:srgbClr val="002776"/>
                </a:solidFill>
                <a:latin typeface="Arial" panose="020B0604020202020204"/>
                <a:ea typeface="Arial" panose="020B0604020202020204"/>
                <a:cs typeface="Arial" panose="020B0604020202020204"/>
                <a:sym typeface="Arial" panose="020B0604020202020204"/>
              </a:rPr>
              <a:t>Data set details</a:t>
            </a:r>
            <a:endParaRPr lang="en-US" sz="12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endParaRPr lang="en-US" dirty="0"/>
          </a:p>
        </p:txBody>
      </p:sp>
      <p:sp>
        <p:nvSpPr>
          <p:cNvPr id="6" name="Content Placeholder 5"/>
          <p:cNvSpPr>
            <a:spLocks noGrp="1"/>
          </p:cNvSpPr>
          <p:nvPr>
            <p:ph sz="half" idx="2"/>
          </p:nvPr>
        </p:nvSpPr>
        <p:spPr>
          <a:xfrm>
            <a:off x="86407" y="1973826"/>
            <a:ext cx="7936561" cy="2039212"/>
          </a:xfrm>
        </p:spPr>
        <p:txBody>
          <a:bodyPr>
            <a:normAutofit/>
          </a:bodyPr>
          <a:lstStyle/>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en-US" sz="2400" dirty="0">
                <a:solidFill>
                  <a:schemeClr val="dk1"/>
                </a:solidFill>
                <a:latin typeface="+mn-lt"/>
                <a:sym typeface="Century Gothic"/>
              </a:rPr>
              <a:t>Rows = 2182.</a:t>
            </a: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en-US" sz="2400" b="0" i="0" u="none" strike="noStrike" cap="none" dirty="0">
                <a:solidFill>
                  <a:schemeClr val="dk1"/>
                </a:solidFill>
                <a:latin typeface="+mn-lt"/>
                <a:sym typeface="Century Gothic"/>
              </a:rPr>
              <a:t>Columns = 2.</a:t>
            </a: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en-US" sz="2400" dirty="0">
                <a:solidFill>
                  <a:schemeClr val="dk1"/>
                </a:solidFill>
                <a:latin typeface="+mn-lt"/>
                <a:sym typeface="Century Gothic"/>
              </a:rPr>
              <a:t>There is no null value in Dataset.</a:t>
            </a: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en-US" sz="2400" b="0" i="0" u="none" strike="noStrike" cap="none" dirty="0">
                <a:solidFill>
                  <a:schemeClr val="dk1"/>
                </a:solidFill>
                <a:latin typeface="+mn-lt"/>
                <a:sym typeface="Century Gothic"/>
              </a:rPr>
              <a:t>There is no Duplicate Value in Dataset.</a:t>
            </a:r>
          </a:p>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175997" y="178478"/>
            <a:ext cx="8229600" cy="857250"/>
          </a:xfrm>
        </p:spPr>
        <p:txBody>
          <a:bodyPr>
            <a:normAutofit/>
          </a:bodyPr>
          <a:lstStyle/>
          <a:p>
            <a:r>
              <a:rPr lang="en-IN" sz="2800" b="1" dirty="0">
                <a:solidFill>
                  <a:schemeClr val="bg1"/>
                </a:solidFill>
                <a:latin typeface="Arial" panose="020B0604020202020204" pitchFamily="34" charset="0"/>
                <a:cs typeface="Arial" panose="020B0604020202020204" pitchFamily="34" charset="0"/>
              </a:rPr>
              <a:t>EDA</a:t>
            </a:r>
            <a:r>
              <a:rPr lang="en-IN" sz="2800" dirty="0">
                <a:solidFill>
                  <a:schemeClr val="bg1"/>
                </a:solidFill>
                <a:latin typeface="Arial" panose="020B0604020202020204" pitchFamily="34" charset="0"/>
                <a:cs typeface="Arial" panose="020B0604020202020204" pitchFamily="34" charset="0"/>
              </a:rPr>
              <a:t> (Visualization)</a:t>
            </a:r>
          </a:p>
        </p:txBody>
      </p:sp>
      <p:sp>
        <p:nvSpPr>
          <p:cNvPr id="8" name="TextBox 7"/>
          <p:cNvSpPr txBox="1"/>
          <p:nvPr/>
        </p:nvSpPr>
        <p:spPr>
          <a:xfrm>
            <a:off x="207264" y="1609344"/>
            <a:ext cx="8461248" cy="615553"/>
          </a:xfrm>
          <a:prstGeom prst="rect">
            <a:avLst/>
          </a:prstGeom>
          <a:noFill/>
        </p:spPr>
        <p:txBody>
          <a:bodyPr wrap="square" rtlCol="0">
            <a:spAutoFit/>
          </a:bodyPr>
          <a:lstStyle/>
          <a:p>
            <a:pPr rtl="0" fontAlgn="base">
              <a:spcBef>
                <a:spcPts val="0"/>
              </a:spcBef>
              <a:spcAft>
                <a:spcPts val="0"/>
              </a:spcAft>
              <a:buFont typeface="+mj-lt"/>
              <a:buAutoNum type="arabicPeriod"/>
            </a:pPr>
            <a:r>
              <a:rPr lang="en-US" sz="1600" dirty="0">
                <a:solidFill>
                  <a:srgbClr val="000000"/>
                </a:solidFill>
                <a:latin typeface="Alice" panose="02000503080000020004" pitchFamily="2" charset="0"/>
              </a:rPr>
              <a:t>From bellow plot its shows the observed value of gold price from 2016 to 2021.</a:t>
            </a:r>
            <a:endParaRPr lang="en-US" sz="1600" b="0" i="0" u="none" strike="noStrike" dirty="0">
              <a:solidFill>
                <a:srgbClr val="000000"/>
              </a:solidFill>
              <a:effectLst/>
              <a:latin typeface="Alice" panose="02000503080000020004" pitchFamily="2" charset="0"/>
            </a:endParaRPr>
          </a:p>
          <a:p>
            <a:endParaRPr lang="en-IN" dirty="0"/>
          </a:p>
        </p:txBody>
      </p:sp>
      <p:sp>
        <p:nvSpPr>
          <p:cNvPr id="9" name="TextBox 8"/>
          <p:cNvSpPr txBox="1"/>
          <p:nvPr/>
        </p:nvSpPr>
        <p:spPr>
          <a:xfrm>
            <a:off x="12192" y="3308208"/>
            <a:ext cx="9119616" cy="584775"/>
          </a:xfrm>
          <a:prstGeom prst="rect">
            <a:avLst/>
          </a:prstGeom>
          <a:noFill/>
        </p:spPr>
        <p:txBody>
          <a:bodyPr wrap="square" rtlCol="0">
            <a:spAutoFit/>
          </a:bodyPr>
          <a:lstStyle/>
          <a:p>
            <a:r>
              <a:rPr lang="en-IN" sz="1600" dirty="0">
                <a:latin typeface="Alice" panose="02000503080000020004" pitchFamily="2" charset="0"/>
              </a:rPr>
              <a:t>    2.In this plot ,since the trend of the data from 2016 to 2019 is almost constant but changes from 2019 to 2021 ,it can be considered a changing trend specifically ,it would be an increasing trend from 2019 to 2021. </a:t>
            </a:r>
          </a:p>
        </p:txBody>
      </p:sp>
      <p:pic>
        <p:nvPicPr>
          <p:cNvPr id="10" name="Picture 9">
            <a:extLst>
              <a:ext uri="{FF2B5EF4-FFF2-40B4-BE49-F238E27FC236}">
                <a16:creationId xmlns:a16="http://schemas.microsoft.com/office/drawing/2014/main" id="{45988E33-17B7-E9C6-2011-B91A51C79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11679"/>
            <a:ext cx="9144000" cy="1158241"/>
          </a:xfrm>
          <a:prstGeom prst="rect">
            <a:avLst/>
          </a:prstGeom>
        </p:spPr>
      </p:pic>
      <p:pic>
        <p:nvPicPr>
          <p:cNvPr id="12" name="Picture 11">
            <a:extLst>
              <a:ext uri="{FF2B5EF4-FFF2-40B4-BE49-F238E27FC236}">
                <a16:creationId xmlns:a16="http://schemas.microsoft.com/office/drawing/2014/main" id="{E897BFD4-CC7C-4C24-5E22-4608D65E6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 y="3977640"/>
            <a:ext cx="8910828" cy="11048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591056" y="193787"/>
            <a:ext cx="8229600" cy="857250"/>
          </a:xfrm>
        </p:spPr>
        <p:txBody>
          <a:bodyPr>
            <a:normAutofit/>
          </a:bodyPr>
          <a:lstStyle/>
          <a:p>
            <a:r>
              <a:rPr lang="en-IN" sz="2800" dirty="0">
                <a:solidFill>
                  <a:schemeClr val="bg1"/>
                </a:solidFill>
                <a:latin typeface="Arial" panose="020B0604020202020204" pitchFamily="34" charset="0"/>
                <a:cs typeface="Arial" panose="020B0604020202020204" pitchFamily="34" charset="0"/>
              </a:rPr>
              <a:t>Plots for deep Visualization</a:t>
            </a:r>
          </a:p>
        </p:txBody>
      </p:sp>
      <p:sp>
        <p:nvSpPr>
          <p:cNvPr id="2" name="TextBox 1">
            <a:extLst>
              <a:ext uri="{FF2B5EF4-FFF2-40B4-BE49-F238E27FC236}">
                <a16:creationId xmlns:a16="http://schemas.microsoft.com/office/drawing/2014/main" id="{4980026C-A1E6-9BE6-B4BA-ED2714DA2EA5}"/>
              </a:ext>
            </a:extLst>
          </p:cNvPr>
          <p:cNvSpPr txBox="1"/>
          <p:nvPr/>
        </p:nvSpPr>
        <p:spPr>
          <a:xfrm>
            <a:off x="280416" y="1499616"/>
            <a:ext cx="7540752" cy="646331"/>
          </a:xfrm>
          <a:prstGeom prst="rect">
            <a:avLst/>
          </a:prstGeom>
          <a:noFill/>
        </p:spPr>
        <p:txBody>
          <a:bodyPr wrap="square" rtlCol="0">
            <a:spAutoFit/>
          </a:bodyPr>
          <a:lstStyle/>
          <a:p>
            <a:r>
              <a:rPr lang="en-IN" dirty="0"/>
              <a:t>.If the seasonal component is relatively constant in magnitude overtime, the data lightly seasonality.</a:t>
            </a:r>
          </a:p>
        </p:txBody>
      </p:sp>
      <p:pic>
        <p:nvPicPr>
          <p:cNvPr id="6" name="Picture 5">
            <a:extLst>
              <a:ext uri="{FF2B5EF4-FFF2-40B4-BE49-F238E27FC236}">
                <a16:creationId xmlns:a16="http://schemas.microsoft.com/office/drawing/2014/main" id="{5DF4FDD3-D144-4DE1-AB06-CBD862DF4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70548"/>
            <a:ext cx="9144000" cy="1150445"/>
          </a:xfrm>
          <a:prstGeom prst="rect">
            <a:avLst/>
          </a:prstGeom>
        </p:spPr>
      </p:pic>
      <p:pic>
        <p:nvPicPr>
          <p:cNvPr id="9" name="Picture 8">
            <a:extLst>
              <a:ext uri="{FF2B5EF4-FFF2-40B4-BE49-F238E27FC236}">
                <a16:creationId xmlns:a16="http://schemas.microsoft.com/office/drawing/2014/main" id="{B679491B-C120-5802-4346-FD2375345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17417"/>
            <a:ext cx="9144000" cy="824231"/>
          </a:xfrm>
          <a:prstGeom prst="rect">
            <a:avLst/>
          </a:prstGeom>
        </p:spPr>
      </p:pic>
      <p:sp>
        <p:nvSpPr>
          <p:cNvPr id="10" name="TextBox 9">
            <a:extLst>
              <a:ext uri="{FF2B5EF4-FFF2-40B4-BE49-F238E27FC236}">
                <a16:creationId xmlns:a16="http://schemas.microsoft.com/office/drawing/2014/main" id="{DCCE5351-BDBC-544A-99F5-6947B33E2FC3}"/>
              </a:ext>
            </a:extLst>
          </p:cNvPr>
          <p:cNvSpPr txBox="1"/>
          <p:nvPr/>
        </p:nvSpPr>
        <p:spPr>
          <a:xfrm>
            <a:off x="128016" y="4092463"/>
            <a:ext cx="8955024" cy="954107"/>
          </a:xfrm>
          <a:prstGeom prst="rect">
            <a:avLst/>
          </a:prstGeom>
          <a:noFill/>
        </p:spPr>
        <p:txBody>
          <a:bodyPr wrap="square" rtlCol="0">
            <a:spAutoFit/>
          </a:bodyPr>
          <a:lstStyle/>
          <a:p>
            <a:r>
              <a:rPr lang="en-IN" sz="1400" dirty="0"/>
              <a:t>1.If the residuals have more magnitude from 2019 to 2021 compared to previous years , it suggested that there might be some unexplained variability or noise in the data that the decomposition was not able to capture.</a:t>
            </a:r>
          </a:p>
          <a:p>
            <a:r>
              <a:rPr lang="en-IN" sz="1400" dirty="0"/>
              <a:t>2. This could be due to external factors such as economic conditions or natural </a:t>
            </a:r>
            <a:r>
              <a:rPr lang="en-IN" sz="1400" dirty="0" err="1"/>
              <a:t>desature</a:t>
            </a:r>
            <a:r>
              <a:rPr lang="en-IN" sz="1400" dirty="0"/>
              <a:t>( Covid 19)that are not accounted for in the time series.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78745" y="1655138"/>
            <a:ext cx="5108448" cy="1138773"/>
          </a:xfrm>
          <a:prstGeom prst="rect">
            <a:avLst/>
          </a:prstGeom>
          <a:noFill/>
        </p:spPr>
        <p:txBody>
          <a:bodyPr wrap="square" rtlCol="0">
            <a:spAutoFit/>
          </a:bodyPr>
          <a:lstStyle/>
          <a:p>
            <a:pPr algn="just" rtl="0" fontAlgn="base">
              <a:spcBef>
                <a:spcPts val="0"/>
              </a:spcBef>
              <a:spcAft>
                <a:spcPts val="0"/>
              </a:spcAft>
            </a:pPr>
            <a:endParaRPr lang="en-US" sz="1400" i="0" u="none" strike="noStrike" dirty="0">
              <a:solidFill>
                <a:srgbClr val="000000"/>
              </a:solidFill>
              <a:effectLst/>
              <a:latin typeface="Alice" panose="02000503080000020004" pitchFamily="2" charset="0"/>
            </a:endParaRPr>
          </a:p>
          <a:p>
            <a:r>
              <a:rPr lang="en-IN" dirty="0"/>
              <a:t>.The gold price values from 2600-2900 are most frequently occurred , the second most frequently occurred value are between 4100 to 4400.</a:t>
            </a:r>
          </a:p>
        </p:txBody>
      </p:sp>
      <p:pic>
        <p:nvPicPr>
          <p:cNvPr id="3" name="Picture 2">
            <a:extLst>
              <a:ext uri="{FF2B5EF4-FFF2-40B4-BE49-F238E27FC236}">
                <a16:creationId xmlns:a16="http://schemas.microsoft.com/office/drawing/2014/main" id="{696A8004-6B3C-7499-02BA-218A0D522A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231392"/>
            <a:ext cx="2579427" cy="1591056"/>
          </a:xfrm>
          <a:prstGeom prst="rect">
            <a:avLst/>
          </a:prstGeom>
        </p:spPr>
      </p:pic>
      <p:pic>
        <p:nvPicPr>
          <p:cNvPr id="8" name="Picture 7">
            <a:extLst>
              <a:ext uri="{FF2B5EF4-FFF2-40B4-BE49-F238E27FC236}">
                <a16:creationId xmlns:a16="http://schemas.microsoft.com/office/drawing/2014/main" id="{49D8ADF7-AFE3-0DE0-DBB5-0A5CB0738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56" y="2839521"/>
            <a:ext cx="2579428" cy="2145174"/>
          </a:xfrm>
          <a:prstGeom prst="rect">
            <a:avLst/>
          </a:prstGeom>
        </p:spPr>
      </p:pic>
      <p:sp>
        <p:nvSpPr>
          <p:cNvPr id="9" name="TextBox 8">
            <a:extLst>
              <a:ext uri="{FF2B5EF4-FFF2-40B4-BE49-F238E27FC236}">
                <a16:creationId xmlns:a16="http://schemas.microsoft.com/office/drawing/2014/main" id="{8DC2B2D6-120E-FC76-918B-BB4FFD0A3CDF}"/>
              </a:ext>
            </a:extLst>
          </p:cNvPr>
          <p:cNvSpPr txBox="1"/>
          <p:nvPr/>
        </p:nvSpPr>
        <p:spPr>
          <a:xfrm>
            <a:off x="2958790" y="3241288"/>
            <a:ext cx="5300547" cy="923330"/>
          </a:xfrm>
          <a:prstGeom prst="rect">
            <a:avLst/>
          </a:prstGeom>
          <a:noFill/>
        </p:spPr>
        <p:txBody>
          <a:bodyPr wrap="square" rtlCol="0">
            <a:spAutoFit/>
          </a:bodyPr>
          <a:lstStyle/>
          <a:p>
            <a:r>
              <a:rPr lang="en-IN" dirty="0"/>
              <a:t>.From this distribution plot we can see that data is rightly skewed.</a:t>
            </a:r>
          </a:p>
          <a:p>
            <a:r>
              <a:rPr lang="en-IN" dirty="0"/>
              <a:t>. Also its binomial distribution.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10543A3C-7A7C-D874-F282-0F0BC6DB03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4" y="1850231"/>
            <a:ext cx="5343525" cy="28027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341F361-3B36-9738-A448-6FFC2201749F}"/>
              </a:ext>
            </a:extLst>
          </p:cNvPr>
          <p:cNvSpPr txBox="1"/>
          <p:nvPr/>
        </p:nvSpPr>
        <p:spPr>
          <a:xfrm>
            <a:off x="328612" y="405884"/>
            <a:ext cx="4586286" cy="369332"/>
          </a:xfrm>
          <a:prstGeom prst="rect">
            <a:avLst/>
          </a:prstGeom>
          <a:noFill/>
        </p:spPr>
        <p:txBody>
          <a:bodyPr wrap="square">
            <a:spAutoFit/>
          </a:bodyPr>
          <a:lstStyle/>
          <a:p>
            <a:r>
              <a:rPr lang="en-IN" dirty="0">
                <a:solidFill>
                  <a:schemeClr val="bg1"/>
                </a:solidFill>
                <a:latin typeface="Arial" panose="020B0604020202020204" pitchFamily="34" charset="0"/>
                <a:cs typeface="Arial" panose="020B0604020202020204" pitchFamily="34" charset="0"/>
              </a:rPr>
              <a:t>Boxplot</a:t>
            </a:r>
            <a:endParaRPr lang="en-US" dirty="0"/>
          </a:p>
        </p:txBody>
      </p:sp>
    </p:spTree>
    <p:extLst>
      <p:ext uri="{BB962C8B-B14F-4D97-AF65-F5344CB8AC3E}">
        <p14:creationId xmlns:p14="http://schemas.microsoft.com/office/powerpoint/2010/main" val="3325313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584960"/>
            <a:ext cx="7936992" cy="646331"/>
          </a:xfrm>
          <a:prstGeom prst="rect">
            <a:avLst/>
          </a:prstGeom>
          <a:noFill/>
        </p:spPr>
        <p:txBody>
          <a:bodyPr wrap="square" rtlCol="0">
            <a:spAutoFit/>
          </a:bodyPr>
          <a:lstStyle/>
          <a:p>
            <a:r>
              <a:rPr lang="en-US" sz="1800" b="1" i="0" u="none" strike="noStrike" dirty="0">
                <a:solidFill>
                  <a:schemeClr val="tx2">
                    <a:lumMod val="75000"/>
                  </a:schemeClr>
                </a:solidFill>
                <a:effectLst/>
                <a:latin typeface="Arial" panose="020B0604020202020204" pitchFamily="34" charset="0"/>
                <a:cs typeface="Arial" panose="020B0604020202020204" pitchFamily="34" charset="0"/>
              </a:rPr>
              <a:t>Let visualizing the sum of all sales each year. We can do that using group of “Price” and “Date” and group by “Year”.</a:t>
            </a:r>
            <a:endParaRPr lang="en-IN" dirty="0">
              <a:solidFill>
                <a:schemeClr val="tx2">
                  <a:lumMod val="75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3086481" y="2384644"/>
            <a:ext cx="5577851" cy="2758856"/>
          </a:xfrm>
          <a:prstGeom prst="rect">
            <a:avLst/>
          </a:prstGeom>
        </p:spPr>
      </p:pic>
      <p:sp>
        <p:nvSpPr>
          <p:cNvPr id="6" name="TextBox 5"/>
          <p:cNvSpPr txBox="1"/>
          <p:nvPr/>
        </p:nvSpPr>
        <p:spPr>
          <a:xfrm>
            <a:off x="299657" y="3163907"/>
            <a:ext cx="2511552" cy="1200329"/>
          </a:xfrm>
          <a:prstGeom prst="rect">
            <a:avLst/>
          </a:prstGeom>
          <a:noFill/>
        </p:spPr>
        <p:txBody>
          <a:bodyPr wrap="square" rtlCol="0">
            <a:spAutoFit/>
          </a:bodyPr>
          <a:lstStyle/>
          <a:p>
            <a:r>
              <a:rPr lang="en-US" sz="1800" b="0" i="0" u="none" strike="noStrike" dirty="0">
                <a:solidFill>
                  <a:srgbClr val="000000"/>
                </a:solidFill>
                <a:effectLst/>
                <a:latin typeface="Alice" panose="02000503080000020004" pitchFamily="2" charset="0"/>
              </a:rPr>
              <a:t>We can see that by catplot the price increased in year 2020 &amp; 2021</a:t>
            </a:r>
            <a:endParaRPr lang="en-IN" dirty="0">
              <a:latin typeface="Alice" panose="02000503080000020004"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E32B5B9C-F869-618E-DF96-91BDF0DFAA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5" y="1374634"/>
            <a:ext cx="6048375" cy="32361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52F3C0-9E11-3642-102F-76F19A79775D}"/>
              </a:ext>
            </a:extLst>
          </p:cNvPr>
          <p:cNvSpPr txBox="1"/>
          <p:nvPr/>
        </p:nvSpPr>
        <p:spPr>
          <a:xfrm>
            <a:off x="6400801" y="2623182"/>
            <a:ext cx="2486024" cy="1223412"/>
          </a:xfrm>
          <a:prstGeom prst="rect">
            <a:avLst/>
          </a:prstGeom>
          <a:noFill/>
        </p:spPr>
        <p:txBody>
          <a:bodyPr wrap="square">
            <a:spAutoFit/>
          </a:bodyPr>
          <a:lstStyle/>
          <a:p>
            <a:pPr marL="171450" indent="-171450" algn="l">
              <a:buFont typeface="Arial" panose="020B0604020202020204" pitchFamily="34" charset="0"/>
              <a:buChar char="•"/>
            </a:pPr>
            <a:r>
              <a:rPr lang="en-US" sz="1050" i="0" dirty="0">
                <a:solidFill>
                  <a:srgbClr val="000000"/>
                </a:solidFill>
                <a:effectLst/>
                <a:latin typeface="Helvetica Neue"/>
              </a:rPr>
              <a:t>From above plot we can conclude the gold prices are increasing 2016 to 2020.</a:t>
            </a:r>
          </a:p>
          <a:p>
            <a:pPr marL="171450" indent="-171450" algn="l">
              <a:buFont typeface="Arial" panose="020B0604020202020204" pitchFamily="34" charset="0"/>
              <a:buChar char="•"/>
            </a:pPr>
            <a:r>
              <a:rPr lang="en-US" sz="1050" i="0" dirty="0">
                <a:solidFill>
                  <a:srgbClr val="000000"/>
                </a:solidFill>
                <a:effectLst/>
                <a:latin typeface="Helvetica Neue"/>
              </a:rPr>
              <a:t>In year 2020 the gold prices are very high , but in year 2021 the gold prices has decreased to some extent</a:t>
            </a:r>
          </a:p>
        </p:txBody>
      </p:sp>
      <p:sp>
        <p:nvSpPr>
          <p:cNvPr id="8" name="TextBox 7">
            <a:extLst>
              <a:ext uri="{FF2B5EF4-FFF2-40B4-BE49-F238E27FC236}">
                <a16:creationId xmlns:a16="http://schemas.microsoft.com/office/drawing/2014/main" id="{44EA4C1D-151B-6E96-939D-007858E9DEA0}"/>
              </a:ext>
            </a:extLst>
          </p:cNvPr>
          <p:cNvSpPr txBox="1"/>
          <p:nvPr/>
        </p:nvSpPr>
        <p:spPr>
          <a:xfrm>
            <a:off x="292894" y="408265"/>
            <a:ext cx="4586286" cy="523220"/>
          </a:xfrm>
          <a:prstGeom prst="rect">
            <a:avLst/>
          </a:prstGeom>
          <a:noFill/>
        </p:spPr>
        <p:txBody>
          <a:bodyPr wrap="square">
            <a:spAutoFit/>
          </a:bodyPr>
          <a:lstStyle/>
          <a:p>
            <a:r>
              <a:rPr lang="en-IN" sz="2800" dirty="0" err="1">
                <a:solidFill>
                  <a:schemeClr val="bg1"/>
                </a:solidFill>
                <a:latin typeface="Arial" panose="020B0604020202020204" pitchFamily="34" charset="0"/>
                <a:cs typeface="Arial" panose="020B0604020202020204" pitchFamily="34" charset="0"/>
              </a:rPr>
              <a:t>Calplot</a:t>
            </a:r>
            <a:endParaRPr lang="en-US" sz="2800" dirty="0"/>
          </a:p>
        </p:txBody>
      </p:sp>
    </p:spTree>
    <p:extLst>
      <p:ext uri="{BB962C8B-B14F-4D97-AF65-F5344CB8AC3E}">
        <p14:creationId xmlns:p14="http://schemas.microsoft.com/office/powerpoint/2010/main" val="1956064059"/>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1528</Words>
  <Application>Microsoft Office PowerPoint</Application>
  <PresentationFormat>On-screen Show (16:9)</PresentationFormat>
  <Paragraphs>129</Paragraphs>
  <Slides>27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Algerian</vt:lpstr>
      <vt:lpstr>Alice</vt:lpstr>
      <vt:lpstr>Arial</vt:lpstr>
      <vt:lpstr>Calibri</vt:lpstr>
      <vt:lpstr>Consolas</vt:lpstr>
      <vt:lpstr>Courier New</vt:lpstr>
      <vt:lpstr>Gabriola</vt:lpstr>
      <vt:lpstr>Helvetica Neue</vt:lpstr>
      <vt:lpstr>inherit</vt:lpstr>
      <vt:lpstr>Wingdings</vt:lpstr>
      <vt:lpstr>Office Theme</vt:lpstr>
      <vt:lpstr>GOLD PRICE FORECASTING</vt:lpstr>
      <vt:lpstr>Business Problem</vt:lpstr>
      <vt:lpstr>Exploratory Data Analysis (EDA)  </vt:lpstr>
      <vt:lpstr>EDA (Visualization)</vt:lpstr>
      <vt:lpstr>Plots for deep Visualization</vt:lpstr>
      <vt:lpstr>PowerPoint Presentation</vt:lpstr>
      <vt:lpstr>PowerPoint Presentation</vt:lpstr>
      <vt:lpstr>PowerPoint Presentation</vt:lpstr>
      <vt:lpstr>PowerPoint Presentation</vt:lpstr>
      <vt:lpstr>ACF &amp; PACF plots.</vt:lpstr>
      <vt:lpstr>Time series decomposition</vt:lpstr>
      <vt:lpstr>Visualizing changes in mean over 365 days</vt:lpstr>
      <vt:lpstr>Feature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cp:revision>
  <dcterms:created xsi:type="dcterms:W3CDTF">2017-08-01T15:40:00Z</dcterms:created>
  <dcterms:modified xsi:type="dcterms:W3CDTF">2023-05-25T15:39:21Z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559FE42C3296423BBFDE311D208710BC</vt:lpwstr>
  </property>
  <property fmtid="{D5CDD505-2E9C-101B-9397-08002B2CF9AE}" pid="3" name="KSOProductBuildVer">
    <vt:lpwstr>1033-11.2.0.11388</vt:lpwstr>
  </property>
</Properties>
</file>