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301" r:id="rId3"/>
    <p:sldId id="257" r:id="rId4"/>
    <p:sldId id="258" r:id="rId5"/>
    <p:sldId id="280" r:id="rId6"/>
    <p:sldId id="259" r:id="rId7"/>
    <p:sldId id="281" r:id="rId8"/>
    <p:sldId id="282" r:id="rId9"/>
    <p:sldId id="284" r:id="rId10"/>
    <p:sldId id="283" r:id="rId11"/>
    <p:sldId id="260"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279" r:id="rId29"/>
  </p:sldIdLst>
  <p:sldSz cx="9144000" cy="5143500" type="screen16x9"/>
  <p:notesSz cx="6858000" cy="9144000"/>
  <p:embeddedFontLst>
    <p:embeddedFont>
      <p:font typeface="Maven Pro"/>
      <p:regular r:id="rId31"/>
      <p:bold r:id="rId32"/>
    </p:embeddedFont>
    <p:embeddedFont>
      <p:font typeface="Nunito"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17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442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303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148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745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43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339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71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616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46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dcb676a2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dcb676a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084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484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174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59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cb676a2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cb676a2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cb676a2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cb676a2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12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dcb676a2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dcb676a2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dcb676a2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dcb676a2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21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28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04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06211" y="1547200"/>
            <a:ext cx="5276763"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Banking Buisness case(data analysis assessment)</a:t>
            </a:r>
            <a:endParaRPr dirty="0"/>
          </a:p>
        </p:txBody>
      </p:sp>
      <p:sp>
        <p:nvSpPr>
          <p:cNvPr id="278" name="Google Shape;278;p13"/>
          <p:cNvSpPr txBox="1">
            <a:spLocks noGrp="1"/>
          </p:cNvSpPr>
          <p:nvPr>
            <p:ph type="subTitle" idx="1"/>
          </p:nvPr>
        </p:nvSpPr>
        <p:spPr>
          <a:xfrm>
            <a:off x="373944" y="3532006"/>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t>Madan K</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79B9-C5E8-B975-FB4D-843D997C6F89}"/>
              </a:ext>
            </a:extLst>
          </p:cNvPr>
          <p:cNvSpPr>
            <a:spLocks noGrp="1"/>
          </p:cNvSpPr>
          <p:nvPr>
            <p:ph type="title"/>
          </p:nvPr>
        </p:nvSpPr>
        <p:spPr>
          <a:xfrm>
            <a:off x="1303800" y="112200"/>
            <a:ext cx="7030500" cy="999300"/>
          </a:xfrm>
        </p:spPr>
        <p:txBody>
          <a:bodyPr/>
          <a:lstStyle/>
          <a:p>
            <a:r>
              <a:rPr lang="en-US" sz="1400" b="0" u="sng" dirty="0">
                <a:solidFill>
                  <a:schemeClr val="accent2">
                    <a:lumMod val="75000"/>
                  </a:schemeClr>
                </a:solidFill>
              </a:rPr>
              <a:t>Data Analysis &amp; Visualization: </a:t>
            </a:r>
            <a:br>
              <a:rPr lang="en-US" sz="1400" b="0" dirty="0"/>
            </a:br>
            <a:r>
              <a:rPr lang="en-US" sz="1400" u="sng" dirty="0">
                <a:solidFill>
                  <a:schemeClr val="accent2">
                    <a:lumMod val="75000"/>
                  </a:schemeClr>
                </a:solidFill>
              </a:rPr>
              <a:t>1. Income Insights</a:t>
            </a:r>
            <a:r>
              <a:rPr lang="en-US" sz="1400" b="0" dirty="0"/>
              <a:t>:</a:t>
            </a:r>
            <a:br>
              <a:rPr lang="en-US" sz="1400" b="0" dirty="0"/>
            </a:br>
            <a:r>
              <a:rPr lang="en-US" sz="1400" b="0" dirty="0"/>
              <a:t>• How many customers have no annual income? Plot and present the data distribution of these customers. </a:t>
            </a:r>
          </a:p>
        </p:txBody>
      </p:sp>
      <p:pic>
        <p:nvPicPr>
          <p:cNvPr id="4098" name="Picture 2">
            <a:extLst>
              <a:ext uri="{FF2B5EF4-FFF2-40B4-BE49-F238E27FC236}">
                <a16:creationId xmlns:a16="http://schemas.microsoft.com/office/drawing/2014/main" id="{93597418-5121-2B75-74D9-A6C69B35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6" y="1111500"/>
            <a:ext cx="6785769" cy="34075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4556996-4029-C2BE-C716-9315D06B0F83}"/>
              </a:ext>
            </a:extLst>
          </p:cNvPr>
          <p:cNvSpPr>
            <a:spLocks noChangeArrowheads="1"/>
          </p:cNvSpPr>
          <p:nvPr/>
        </p:nvSpPr>
        <p:spPr bwMode="auto">
          <a:xfrm>
            <a:off x="671513" y="4608871"/>
            <a:ext cx="45934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Number of customers with no annual income: 0</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53993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200" b="0" dirty="0"/>
              <a:t>2) </a:t>
            </a:r>
            <a:r>
              <a:rPr lang="en-US" sz="1200" b="0" u="sng" dirty="0">
                <a:solidFill>
                  <a:schemeClr val="accent2">
                    <a:lumMod val="75000"/>
                  </a:schemeClr>
                </a:solidFill>
              </a:rPr>
              <a:t>Loan-less Customers Profile</a:t>
            </a:r>
            <a:r>
              <a:rPr lang="en-US" sz="1200" b="0" dirty="0"/>
              <a:t>: </a:t>
            </a:r>
            <a:br>
              <a:rPr lang="en-US" sz="1200" b="0" dirty="0"/>
            </a:br>
            <a:r>
              <a:rPr lang="en-US" sz="1200" b="0" dirty="0"/>
              <a:t>• Filter out customers who don’t have any type of loan. Plot the distribution of their Income, balance, and profession. How do these metrics differ from those with loans? </a:t>
            </a:r>
          </a:p>
        </p:txBody>
      </p:sp>
      <p:pic>
        <p:nvPicPr>
          <p:cNvPr id="5122" name="Picture 2">
            <a:extLst>
              <a:ext uri="{FF2B5EF4-FFF2-40B4-BE49-F238E27FC236}">
                <a16:creationId xmlns:a16="http://schemas.microsoft.com/office/drawing/2014/main" id="{3DC7EC90-C199-BD7C-1E61-74D032A65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800100"/>
            <a:ext cx="9058275" cy="3057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E8C7AD-DC3F-24BD-D8F6-8F21D3339ECD}"/>
              </a:ext>
            </a:extLst>
          </p:cNvPr>
          <p:cNvSpPr txBox="1"/>
          <p:nvPr/>
        </p:nvSpPr>
        <p:spPr>
          <a:xfrm>
            <a:off x="314326" y="3857625"/>
            <a:ext cx="8829674" cy="1200329"/>
          </a:xfrm>
          <a:prstGeom prst="rect">
            <a:avLst/>
          </a:prstGeom>
          <a:noFill/>
        </p:spPr>
        <p:txBody>
          <a:bodyPr wrap="square" rtlCol="0">
            <a:spAutoFit/>
          </a:bodyPr>
          <a:lstStyle/>
          <a:p>
            <a:pPr algn="l">
              <a:buFont typeface="Arial" panose="020B0604020202020204" pitchFamily="34" charset="0"/>
              <a:buChar char="•"/>
            </a:pPr>
            <a:r>
              <a:rPr lang="en-US" sz="1200" b="1" i="0" dirty="0">
                <a:solidFill>
                  <a:schemeClr val="accent2">
                    <a:lumMod val="75000"/>
                  </a:schemeClr>
                </a:solidFill>
                <a:effectLst/>
                <a:latin typeface="Helvetica Neue"/>
              </a:rPr>
              <a:t>Annual Income</a:t>
            </a:r>
            <a:r>
              <a:rPr lang="en-US" sz="1200" b="0" i="0" dirty="0">
                <a:solidFill>
                  <a:srgbClr val="000000"/>
                </a:solidFill>
                <a:effectLst/>
                <a:latin typeface="Helvetica Neue"/>
              </a:rPr>
              <a:t>: The mean annual income is slightly higher for loaned customers (2,602,288) compared to loan-less customers (2,587,248). However, the difference in means is relatively small.</a:t>
            </a:r>
          </a:p>
          <a:p>
            <a:pPr algn="l">
              <a:buFont typeface="Arial" panose="020B0604020202020204" pitchFamily="34" charset="0"/>
              <a:buChar char="•"/>
            </a:pPr>
            <a:r>
              <a:rPr lang="en-US" sz="1200" b="1" i="0" u="sng" dirty="0">
                <a:solidFill>
                  <a:schemeClr val="accent2">
                    <a:lumMod val="75000"/>
                  </a:schemeClr>
                </a:solidFill>
                <a:effectLst/>
                <a:latin typeface="Helvetica Neue"/>
              </a:rPr>
              <a:t>Balance</a:t>
            </a:r>
            <a:r>
              <a:rPr lang="en-US" sz="1200" b="0" i="0" dirty="0">
                <a:solidFill>
                  <a:srgbClr val="000000"/>
                </a:solidFill>
                <a:effectLst/>
                <a:latin typeface="Helvetica Neue"/>
              </a:rPr>
              <a:t>: Loaned customers have a lower mean balance (1,208.27) compared to loan-less customers (1,752.97). Loan-less customers also have a wider range of balance values, with both negative and high balances.</a:t>
            </a:r>
          </a:p>
          <a:p>
            <a:pPr algn="l">
              <a:buFont typeface="Arial" panose="020B0604020202020204" pitchFamily="34" charset="0"/>
              <a:buChar char="•"/>
            </a:pPr>
            <a:r>
              <a:rPr lang="en-US" sz="1200" b="1" i="0" u="sng" dirty="0" err="1">
                <a:solidFill>
                  <a:schemeClr val="accent2">
                    <a:lumMod val="75000"/>
                  </a:schemeClr>
                </a:solidFill>
                <a:effectLst/>
                <a:latin typeface="Helvetica Neue"/>
              </a:rPr>
              <a:t>job</a:t>
            </a:r>
            <a:r>
              <a:rPr lang="en-US" sz="1200" b="0" i="0" dirty="0" err="1">
                <a:solidFill>
                  <a:srgbClr val="000000"/>
                </a:solidFill>
                <a:effectLst/>
                <a:latin typeface="Helvetica Neue"/>
              </a:rPr>
              <a:t>:also</a:t>
            </a:r>
            <a:r>
              <a:rPr lang="en-US" sz="1200" b="0" i="0" dirty="0">
                <a:solidFill>
                  <a:srgbClr val="000000"/>
                </a:solidFill>
                <a:effectLst/>
                <a:latin typeface="Helvetica Neue"/>
              </a:rPr>
              <a:t> People </a:t>
            </a:r>
            <a:r>
              <a:rPr lang="en-US" sz="1200" b="0" i="0" dirty="0" err="1">
                <a:solidFill>
                  <a:srgbClr val="000000"/>
                </a:solidFill>
                <a:effectLst/>
                <a:latin typeface="Helvetica Neue"/>
              </a:rPr>
              <a:t>dont</a:t>
            </a:r>
            <a:r>
              <a:rPr lang="en-US" sz="1200" b="0" i="0" dirty="0">
                <a:solidFill>
                  <a:srgbClr val="000000"/>
                </a:solidFill>
                <a:effectLst/>
                <a:latin typeface="Helvetica Neue"/>
              </a:rPr>
              <a:t> take loans are from </a:t>
            </a:r>
            <a:r>
              <a:rPr lang="en-US" sz="1200" b="0" i="0" dirty="0" err="1">
                <a:solidFill>
                  <a:srgbClr val="000000"/>
                </a:solidFill>
                <a:effectLst/>
                <a:latin typeface="Helvetica Neue"/>
              </a:rPr>
              <a:t>management,technicians</a:t>
            </a:r>
            <a:r>
              <a:rPr lang="en-US" sz="1200" b="0" i="0" dirty="0">
                <a:solidFill>
                  <a:srgbClr val="000000"/>
                </a:solidFill>
                <a:effectLst/>
                <a:latin typeface="Helvetica Neue"/>
              </a:rPr>
              <a:t> </a:t>
            </a:r>
            <a:r>
              <a:rPr lang="en-US" sz="1200" b="0" i="0" dirty="0" err="1">
                <a:solidFill>
                  <a:srgbClr val="000000"/>
                </a:solidFill>
                <a:effectLst/>
                <a:latin typeface="Helvetica Neue"/>
              </a:rPr>
              <a:t>etc</a:t>
            </a:r>
            <a:r>
              <a:rPr lang="en-US" sz="1200" b="0" i="0" dirty="0">
                <a:solidFill>
                  <a:srgbClr val="000000"/>
                </a:solidFill>
                <a:effectLst/>
                <a:latin typeface="Helvetica Neue"/>
              </a:rPr>
              <a:t> and customers who take loans are having blue collar jobs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400" u="sng" dirty="0">
                <a:solidFill>
                  <a:schemeClr val="accent2">
                    <a:lumMod val="75000"/>
                  </a:schemeClr>
                </a:solidFill>
              </a:rPr>
              <a:t>3. Loan and Insurance Analysis: </a:t>
            </a:r>
            <a:br>
              <a:rPr lang="en-US" sz="1400" b="0" u="sng" dirty="0">
                <a:solidFill>
                  <a:schemeClr val="accent2">
                    <a:lumMod val="75000"/>
                  </a:schemeClr>
                </a:solidFill>
              </a:rPr>
            </a:br>
            <a:r>
              <a:rPr lang="en-US" sz="1000" dirty="0"/>
              <a:t>• </a:t>
            </a:r>
            <a:r>
              <a:rPr lang="en-US" sz="1200" b="0" dirty="0"/>
              <a:t>Calculate the percentage of customers with a loan who have taken out insurance. Visualize this data and discuss potential implications.</a:t>
            </a:r>
          </a:p>
        </p:txBody>
      </p:sp>
      <p:pic>
        <p:nvPicPr>
          <p:cNvPr id="6146" name="Picture 2">
            <a:extLst>
              <a:ext uri="{FF2B5EF4-FFF2-40B4-BE49-F238E27FC236}">
                <a16:creationId xmlns:a16="http://schemas.microsoft.com/office/drawing/2014/main" id="{C5E05B99-4918-6DF6-24D6-CB0EC143D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44" y="750092"/>
            <a:ext cx="7411575" cy="35933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66040EB-DE18-7609-C149-D30AA68FB8DD}"/>
              </a:ext>
            </a:extLst>
          </p:cNvPr>
          <p:cNvSpPr>
            <a:spLocks noChangeArrowheads="1"/>
          </p:cNvSpPr>
          <p:nvPr/>
        </p:nvSpPr>
        <p:spPr bwMode="auto">
          <a:xfrm>
            <a:off x="2227601" y="4551655"/>
            <a:ext cx="408605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mj-lt"/>
              </a:rPr>
              <a:t>Percentage of customers with a loan who have insurance: 4.16%</a:t>
            </a:r>
            <a:r>
              <a:rPr kumimoji="0" lang="en-US" altLang="en-US" sz="11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79199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200" b="1" i="0" u="sng" dirty="0">
                <a:solidFill>
                  <a:schemeClr val="accent2">
                    <a:lumMod val="75000"/>
                  </a:schemeClr>
                </a:solidFill>
                <a:effectLst/>
                <a:latin typeface="Helvetica Neue"/>
              </a:rPr>
              <a:t>4)Communication Strategy Insights:</a:t>
            </a:r>
            <a:br>
              <a:rPr lang="en-US" sz="1000" b="1" i="0" dirty="0">
                <a:solidFill>
                  <a:srgbClr val="000000"/>
                </a:solidFill>
                <a:effectLst/>
                <a:latin typeface="Helvetica Neue"/>
              </a:rPr>
            </a:br>
            <a:r>
              <a:rPr lang="en-US" sz="1200" b="0" i="0" dirty="0" err="1">
                <a:solidFill>
                  <a:srgbClr val="000000"/>
                </a:solidFill>
                <a:effectLst/>
                <a:latin typeface="Helvetica Neue"/>
              </a:rPr>
              <a:t>Analyse</a:t>
            </a:r>
            <a:r>
              <a:rPr lang="en-US" sz="1200" b="0" i="0" dirty="0">
                <a:solidFill>
                  <a:srgbClr val="000000"/>
                </a:solidFill>
                <a:effectLst/>
                <a:latin typeface="Helvetica Neue"/>
              </a:rPr>
              <a:t> and summarize the best Contact method (with the highest success percentage) to contact people to ascertain the status of term deposit subscriptions.</a:t>
            </a:r>
            <a:br>
              <a:rPr lang="en-US" sz="1000" b="0" i="0" dirty="0">
                <a:solidFill>
                  <a:srgbClr val="000000"/>
                </a:solidFill>
                <a:effectLst/>
                <a:latin typeface="Helvetica Neue"/>
              </a:rPr>
            </a:br>
            <a:endParaRPr lang="en-US" sz="1200" b="0" dirty="0"/>
          </a:p>
        </p:txBody>
      </p:sp>
      <p:pic>
        <p:nvPicPr>
          <p:cNvPr id="7170" name="Picture 2">
            <a:extLst>
              <a:ext uri="{FF2B5EF4-FFF2-40B4-BE49-F238E27FC236}">
                <a16:creationId xmlns:a16="http://schemas.microsoft.com/office/drawing/2014/main" id="{A1AD7CC5-A792-072B-1C0A-707F90CE3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32" y="700086"/>
            <a:ext cx="7433006" cy="28170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A99363-6E3B-7FB4-03ED-D823A9B9D3BD}"/>
              </a:ext>
            </a:extLst>
          </p:cNvPr>
          <p:cNvSpPr txBox="1"/>
          <p:nvPr/>
        </p:nvSpPr>
        <p:spPr>
          <a:xfrm>
            <a:off x="639432" y="3740137"/>
            <a:ext cx="7697324" cy="954107"/>
          </a:xfrm>
          <a:prstGeom prst="rect">
            <a:avLst/>
          </a:prstGeom>
          <a:noFill/>
        </p:spPr>
        <p:txBody>
          <a:bodyPr wrap="square" rtlCol="0">
            <a:spAutoFit/>
          </a:bodyPr>
          <a:lstStyle/>
          <a:p>
            <a:pPr algn="l">
              <a:buFont typeface="Arial" panose="020B0604020202020204" pitchFamily="34" charset="0"/>
              <a:buChar char="•"/>
            </a:pPr>
            <a:r>
              <a:rPr lang="en-US" b="0" i="0">
                <a:solidFill>
                  <a:srgbClr val="000000"/>
                </a:solidFill>
                <a:effectLst/>
                <a:latin typeface="Helvetica Neue"/>
              </a:rPr>
              <a:t>It seems that "telephone" and "Tel" are likely two variations of the same contact method, but with slightly different labels might be due to data inconsistency .</a:t>
            </a:r>
          </a:p>
          <a:p>
            <a:pPr algn="l">
              <a:buFont typeface="Arial" panose="020B0604020202020204" pitchFamily="34" charset="0"/>
              <a:buChar char="•"/>
            </a:pPr>
            <a:r>
              <a:rPr lang="en-US" b="0" i="0">
                <a:solidFill>
                  <a:srgbClr val="000000"/>
                </a:solidFill>
                <a:effectLst/>
                <a:latin typeface="Helvetica Neue"/>
              </a:rPr>
              <a:t>We can assume that these both are same contact method,when the customers are contacted through Telephone there are more chances that they would subscribe to Fixed deposit</a:t>
            </a:r>
          </a:p>
        </p:txBody>
      </p:sp>
    </p:spTree>
    <p:extLst>
      <p:ext uri="{BB962C8B-B14F-4D97-AF65-F5344CB8AC3E}">
        <p14:creationId xmlns:p14="http://schemas.microsoft.com/office/powerpoint/2010/main" val="370652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200" b="1" i="0" u="sng" dirty="0">
                <a:solidFill>
                  <a:schemeClr val="accent2">
                    <a:lumMod val="75000"/>
                  </a:schemeClr>
                </a:solidFill>
                <a:effectLst/>
                <a:latin typeface="Helvetica Neue"/>
              </a:rPr>
              <a:t>5)Age and Home Loans:</a:t>
            </a:r>
            <a:br>
              <a:rPr lang="en-US" sz="1000" b="1" i="0" dirty="0">
                <a:solidFill>
                  <a:srgbClr val="000000"/>
                </a:solidFill>
                <a:effectLst/>
                <a:latin typeface="Helvetica Neue"/>
              </a:rPr>
            </a:br>
            <a:r>
              <a:rPr lang="en-US" sz="1200" b="0" i="0" dirty="0">
                <a:solidFill>
                  <a:srgbClr val="000000"/>
                </a:solidFill>
                <a:effectLst/>
                <a:latin typeface="Helvetica Neue"/>
              </a:rPr>
              <a:t>Determine which age group has the highest percentage of home loans. Present this data visually and discuss possible reasons.</a:t>
            </a:r>
            <a:br>
              <a:rPr lang="en-US" sz="1000" b="0" i="0" dirty="0">
                <a:solidFill>
                  <a:srgbClr val="000000"/>
                </a:solidFill>
                <a:effectLst/>
                <a:latin typeface="Helvetica Neue"/>
              </a:rPr>
            </a:br>
            <a:endParaRPr lang="en-US" sz="1200" b="0" dirty="0"/>
          </a:p>
        </p:txBody>
      </p:sp>
      <p:pic>
        <p:nvPicPr>
          <p:cNvPr id="8194" name="Picture 2">
            <a:extLst>
              <a:ext uri="{FF2B5EF4-FFF2-40B4-BE49-F238E27FC236}">
                <a16:creationId xmlns:a16="http://schemas.microsoft.com/office/drawing/2014/main" id="{91BAC7A9-329C-F08A-9674-7C0D7487C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 y="678656"/>
            <a:ext cx="4179094" cy="339347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7D4DE8A-020C-D635-4189-D20586665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8094" y="678656"/>
            <a:ext cx="4310063" cy="33934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89D86AE9-FDE5-3C7F-534B-BBECD8843EE1}"/>
              </a:ext>
            </a:extLst>
          </p:cNvPr>
          <p:cNvSpPr>
            <a:spLocks noChangeArrowheads="1"/>
          </p:cNvSpPr>
          <p:nvPr/>
        </p:nvSpPr>
        <p:spPr bwMode="auto">
          <a:xfrm>
            <a:off x="323088" y="4289023"/>
            <a:ext cx="714203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mj-lt"/>
              </a:rPr>
              <a:t>The age group with the highest percentage of home loans is 40 with a percentage of 66.27%.</a:t>
            </a:r>
          </a:p>
          <a:p>
            <a:pPr marL="171450" indent="-171450" eaLnBrk="0" fontAlgn="base" hangingPunct="0">
              <a:spcBef>
                <a:spcPct val="0"/>
              </a:spcBef>
              <a:spcAft>
                <a:spcPct val="0"/>
              </a:spcAft>
              <a:buClrTx/>
              <a:buFont typeface="Arial" panose="020B0604020202020204" pitchFamily="34" charset="0"/>
              <a:buChar char="•"/>
            </a:pPr>
            <a:r>
              <a:rPr lang="en-US" sz="1100" b="0" i="0" dirty="0">
                <a:solidFill>
                  <a:srgbClr val="000000"/>
                </a:solidFill>
                <a:effectLst/>
                <a:latin typeface="Helvetica Neue"/>
              </a:rPr>
              <a:t>Customers aging between 18 to 35 has taken most home loans with 36.66% which is approximately equal to customers who have taken loan aging 35-50</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00" b="0" i="0" u="none" strike="noStrike" cap="none" normalizeH="0" baseline="0" dirty="0">
              <a:ln>
                <a:noFill/>
              </a:ln>
              <a:solidFill>
                <a:srgbClr val="000000"/>
              </a:solidFill>
              <a:effectLst/>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600" b="0" i="0" u="none" strike="noStrike" cap="none" normalizeH="0" baseline="0" dirty="0">
                <a:ln>
                  <a:noFill/>
                </a:ln>
                <a:solidFill>
                  <a:schemeClr val="tx1"/>
                </a:solidFill>
                <a:effectLst/>
                <a:latin typeface="+mj-lt"/>
              </a:rPr>
              <a:t> </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0419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200" b="1" i="0" dirty="0">
                <a:solidFill>
                  <a:schemeClr val="accent2">
                    <a:lumMod val="75000"/>
                  </a:schemeClr>
                </a:solidFill>
                <a:effectLst/>
                <a:latin typeface="Helvetica Neue"/>
              </a:rPr>
              <a:t>6) </a:t>
            </a:r>
            <a:r>
              <a:rPr lang="en-US" sz="1200" b="1" i="0" u="sng" dirty="0">
                <a:solidFill>
                  <a:schemeClr val="accent2">
                    <a:lumMod val="75000"/>
                  </a:schemeClr>
                </a:solidFill>
                <a:effectLst/>
                <a:latin typeface="Helvetica Neue"/>
              </a:rPr>
              <a:t>Income and Age Relationship:</a:t>
            </a:r>
            <a:br>
              <a:rPr lang="en-US" sz="1000" b="1" i="0" dirty="0">
                <a:solidFill>
                  <a:srgbClr val="000000"/>
                </a:solidFill>
                <a:effectLst/>
                <a:latin typeface="Helvetica Neue"/>
              </a:rPr>
            </a:br>
            <a:r>
              <a:rPr lang="en-US" sz="1200" b="0" i="0" dirty="0">
                <a:solidFill>
                  <a:srgbClr val="000000"/>
                </a:solidFill>
                <a:effectLst/>
                <a:latin typeface="Helvetica Neue"/>
              </a:rPr>
              <a:t>Investigate any relationships between annual income and age group. Use appropriate plots and statistics to present the findings.</a:t>
            </a:r>
            <a:br>
              <a:rPr lang="en-US" sz="1000" b="0" i="0" dirty="0">
                <a:solidFill>
                  <a:srgbClr val="000000"/>
                </a:solidFill>
                <a:effectLst/>
                <a:latin typeface="Helvetica Neue"/>
              </a:rPr>
            </a:br>
            <a:endParaRPr lang="en-US" sz="1200" b="0" dirty="0"/>
          </a:p>
        </p:txBody>
      </p:sp>
      <p:pic>
        <p:nvPicPr>
          <p:cNvPr id="9218" name="Picture 2">
            <a:extLst>
              <a:ext uri="{FF2B5EF4-FFF2-40B4-BE49-F238E27FC236}">
                <a16:creationId xmlns:a16="http://schemas.microsoft.com/office/drawing/2014/main" id="{CB15849F-87EF-0597-397D-0A4072E51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 y="778668"/>
            <a:ext cx="7938294" cy="2714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3DCA9E-D4DA-617F-5EC5-54939332DB15}"/>
              </a:ext>
            </a:extLst>
          </p:cNvPr>
          <p:cNvSpPr txBox="1"/>
          <p:nvPr/>
        </p:nvSpPr>
        <p:spPr>
          <a:xfrm>
            <a:off x="399256" y="3665190"/>
            <a:ext cx="7779544" cy="1169551"/>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 Middle aged and older aged customers have approximately same annual income</a:t>
            </a:r>
          </a:p>
          <a:p>
            <a:pPr algn="l">
              <a:buFont typeface="Arial" panose="020B0604020202020204" pitchFamily="34" charset="0"/>
              <a:buChar char="•"/>
            </a:pPr>
            <a:r>
              <a:rPr lang="en-US" b="0" i="0" dirty="0">
                <a:solidFill>
                  <a:srgbClr val="000000"/>
                </a:solidFill>
                <a:effectLst/>
                <a:latin typeface="Helvetica Neue"/>
              </a:rPr>
              <a:t> But across the age groups, we found that the average annual income values were relatively similar. There is not a substantial variation in average income among these groups.</a:t>
            </a:r>
          </a:p>
          <a:p>
            <a:pPr algn="l">
              <a:buFont typeface="Arial" panose="020B0604020202020204" pitchFamily="34" charset="0"/>
              <a:buChar char="•"/>
            </a:pPr>
            <a:r>
              <a:rPr lang="en-US" b="0" i="0" dirty="0">
                <a:solidFill>
                  <a:srgbClr val="000000"/>
                </a:solidFill>
                <a:effectLst/>
                <a:latin typeface="Helvetica Neue"/>
              </a:rPr>
              <a:t> While we observed similar average income values across age groups, this does not shows relationship between the variables.</a:t>
            </a:r>
          </a:p>
        </p:txBody>
      </p:sp>
    </p:spTree>
    <p:extLst>
      <p:ext uri="{BB962C8B-B14F-4D97-AF65-F5344CB8AC3E}">
        <p14:creationId xmlns:p14="http://schemas.microsoft.com/office/powerpoint/2010/main" val="122203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600" u="sng" dirty="0">
                <a:solidFill>
                  <a:schemeClr val="accent2">
                    <a:lumMod val="75000"/>
                  </a:schemeClr>
                </a:solidFill>
                <a:latin typeface="Helvetica Neue"/>
              </a:rPr>
              <a:t>Other Analysis:</a:t>
            </a:r>
            <a:br>
              <a:rPr lang="en-US" sz="1600" b="1" i="0" u="sng" dirty="0">
                <a:solidFill>
                  <a:srgbClr val="000000"/>
                </a:solidFill>
                <a:effectLst/>
                <a:latin typeface="Helvetica Neue"/>
              </a:rPr>
            </a:br>
            <a:br>
              <a:rPr lang="en-US" sz="1600" b="0" i="0" u="sng" dirty="0">
                <a:solidFill>
                  <a:srgbClr val="000000"/>
                </a:solidFill>
                <a:effectLst/>
                <a:latin typeface="Helvetica Neue"/>
              </a:rPr>
            </a:br>
            <a:endParaRPr lang="en-US" sz="1600" b="0" u="sng" dirty="0"/>
          </a:p>
        </p:txBody>
      </p:sp>
      <p:sp>
        <p:nvSpPr>
          <p:cNvPr id="4" name="TextBox 3">
            <a:extLst>
              <a:ext uri="{FF2B5EF4-FFF2-40B4-BE49-F238E27FC236}">
                <a16:creationId xmlns:a16="http://schemas.microsoft.com/office/drawing/2014/main" id="{673DCA9E-D4DA-617F-5EC5-54939332DB15}"/>
              </a:ext>
            </a:extLst>
          </p:cNvPr>
          <p:cNvSpPr txBox="1"/>
          <p:nvPr/>
        </p:nvSpPr>
        <p:spPr>
          <a:xfrm>
            <a:off x="384968" y="4164842"/>
            <a:ext cx="7779544" cy="738664"/>
          </a:xfrm>
          <a:prstGeom prst="rect">
            <a:avLst/>
          </a:prstGeom>
          <a:noFill/>
        </p:spPr>
        <p:txBody>
          <a:bodyPr wrap="square" rtlCol="0">
            <a:spAutoFit/>
          </a:bodyPr>
          <a:lstStyle/>
          <a:p>
            <a:pPr>
              <a:buFont typeface="Arial" panose="020B0604020202020204" pitchFamily="34" charset="0"/>
              <a:buChar char="•"/>
            </a:pPr>
            <a:r>
              <a:rPr lang="en-US" b="0" i="0" dirty="0">
                <a:solidFill>
                  <a:srgbClr val="000000"/>
                </a:solidFill>
                <a:effectLst/>
                <a:latin typeface="Helvetica Neue"/>
              </a:rPr>
              <a:t> Customers aging between 18 to 50 has subscribed to Term deposit compare to customers aged above the 50</a:t>
            </a:r>
          </a:p>
          <a:p>
            <a:pPr algn="l">
              <a:buFont typeface="Arial" panose="020B0604020202020204" pitchFamily="34" charset="0"/>
              <a:buChar char="•"/>
            </a:pPr>
            <a:endParaRPr lang="en-US" b="0" i="0" dirty="0">
              <a:solidFill>
                <a:srgbClr val="000000"/>
              </a:solidFill>
              <a:effectLst/>
              <a:latin typeface="Helvetica Neue"/>
            </a:endParaRPr>
          </a:p>
        </p:txBody>
      </p:sp>
      <p:pic>
        <p:nvPicPr>
          <p:cNvPr id="10242" name="Picture 2">
            <a:extLst>
              <a:ext uri="{FF2B5EF4-FFF2-40B4-BE49-F238E27FC236}">
                <a16:creationId xmlns:a16="http://schemas.microsoft.com/office/drawing/2014/main" id="{9A7935DD-9B9C-FBF4-B524-A6A907FA4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1" y="499650"/>
            <a:ext cx="8621713" cy="366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8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600" u="sng" dirty="0">
                <a:solidFill>
                  <a:schemeClr val="accent2">
                    <a:lumMod val="75000"/>
                  </a:schemeClr>
                </a:solidFill>
                <a:latin typeface="Helvetica Neue"/>
              </a:rPr>
              <a:t>Other Analysis:</a:t>
            </a:r>
            <a:br>
              <a:rPr lang="en-US" sz="1600" b="1" i="0" u="sng" dirty="0">
                <a:solidFill>
                  <a:srgbClr val="000000"/>
                </a:solidFill>
                <a:effectLst/>
                <a:latin typeface="Helvetica Neue"/>
              </a:rPr>
            </a:br>
            <a:br>
              <a:rPr lang="en-US" sz="1600" b="0" i="0" u="sng" dirty="0">
                <a:solidFill>
                  <a:srgbClr val="000000"/>
                </a:solidFill>
                <a:effectLst/>
                <a:latin typeface="Helvetica Neue"/>
              </a:rPr>
            </a:br>
            <a:endParaRPr lang="en-US" sz="1600" b="0" u="sng" dirty="0"/>
          </a:p>
        </p:txBody>
      </p:sp>
      <p:sp>
        <p:nvSpPr>
          <p:cNvPr id="4" name="TextBox 3">
            <a:extLst>
              <a:ext uri="{FF2B5EF4-FFF2-40B4-BE49-F238E27FC236}">
                <a16:creationId xmlns:a16="http://schemas.microsoft.com/office/drawing/2014/main" id="{673DCA9E-D4DA-617F-5EC5-54939332DB15}"/>
              </a:ext>
            </a:extLst>
          </p:cNvPr>
          <p:cNvSpPr txBox="1"/>
          <p:nvPr/>
        </p:nvSpPr>
        <p:spPr>
          <a:xfrm>
            <a:off x="264909" y="3758505"/>
            <a:ext cx="8457609" cy="1384995"/>
          </a:xfrm>
          <a:prstGeom prst="rect">
            <a:avLst/>
          </a:prstGeom>
          <a:noFill/>
        </p:spPr>
        <p:txBody>
          <a:bodyPr wrap="square" rtlCol="0">
            <a:spAutoFit/>
          </a:bodyPr>
          <a:lstStyle/>
          <a:p>
            <a:pPr algn="l">
              <a:buFont typeface="Arial" panose="020B0604020202020204" pitchFamily="34" charset="0"/>
              <a:buChar char="•"/>
            </a:pPr>
            <a:r>
              <a:rPr lang="en-US" sz="1200" b="1" i="0" u="sng" dirty="0">
                <a:solidFill>
                  <a:schemeClr val="accent2">
                    <a:lumMod val="75000"/>
                  </a:schemeClr>
                </a:solidFill>
                <a:effectLst/>
                <a:latin typeface="Helvetica Neue"/>
              </a:rPr>
              <a:t>Divorced Individuals</a:t>
            </a:r>
            <a:r>
              <a:rPr lang="en-US" sz="1200" b="0" i="0" dirty="0">
                <a:solidFill>
                  <a:srgbClr val="000000"/>
                </a:solidFill>
                <a:effectLst/>
                <a:latin typeface="Helvetica Neue"/>
              </a:rPr>
              <a:t>: Divorced individuals who do not have a loan show a relatively higher chances of subscribing term deposit compared to those with a loan.</a:t>
            </a:r>
          </a:p>
          <a:p>
            <a:pPr algn="l">
              <a:buFont typeface="Arial" panose="020B0604020202020204" pitchFamily="34" charset="0"/>
              <a:buChar char="•"/>
            </a:pPr>
            <a:r>
              <a:rPr lang="en-US" sz="1200" b="1" i="0" u="sng" dirty="0">
                <a:solidFill>
                  <a:schemeClr val="accent2">
                    <a:lumMod val="75000"/>
                  </a:schemeClr>
                </a:solidFill>
                <a:effectLst/>
                <a:latin typeface="Helvetica Neue"/>
              </a:rPr>
              <a:t>Single Individuals</a:t>
            </a:r>
            <a:r>
              <a:rPr lang="en-US" sz="1200" b="0" i="0" dirty="0">
                <a:solidFill>
                  <a:srgbClr val="000000"/>
                </a:solidFill>
                <a:effectLst/>
                <a:latin typeface="Helvetica Neue"/>
              </a:rPr>
              <a:t>: The success rates among single individuals are relatively consistent, regardless of loan status. This indicates that for single individuals, the presence of a loan may not significantly impact their likelihood of subscribing to a term deposit.</a:t>
            </a:r>
          </a:p>
          <a:p>
            <a:pPr algn="l">
              <a:buFont typeface="Arial" panose="020B0604020202020204" pitchFamily="34" charset="0"/>
              <a:buChar char="•"/>
            </a:pPr>
            <a:r>
              <a:rPr lang="en-US" sz="1200" b="1" i="0" u="sng" dirty="0">
                <a:solidFill>
                  <a:schemeClr val="accent2">
                    <a:lumMod val="75000"/>
                  </a:schemeClr>
                </a:solidFill>
                <a:effectLst/>
                <a:latin typeface="Helvetica Neue"/>
              </a:rPr>
              <a:t>Married Individuals: </a:t>
            </a:r>
            <a:r>
              <a:rPr lang="en-US" sz="1200" b="0" i="0" dirty="0">
                <a:solidFill>
                  <a:srgbClr val="000000"/>
                </a:solidFill>
                <a:effectLst/>
                <a:latin typeface="Helvetica Neue"/>
              </a:rPr>
              <a:t>Those without a loan have a higher success rate compared to those with a loan.</a:t>
            </a:r>
          </a:p>
          <a:p>
            <a:pPr algn="l">
              <a:buFont typeface="Arial" panose="020B0604020202020204" pitchFamily="34" charset="0"/>
              <a:buChar char="•"/>
            </a:pPr>
            <a:endParaRPr lang="en-US" sz="1200" b="0" i="0" dirty="0">
              <a:solidFill>
                <a:srgbClr val="000000"/>
              </a:solidFill>
              <a:effectLst/>
              <a:latin typeface="Helvetica Neue"/>
            </a:endParaRPr>
          </a:p>
        </p:txBody>
      </p:sp>
      <p:pic>
        <p:nvPicPr>
          <p:cNvPr id="11266" name="Picture 2">
            <a:extLst>
              <a:ext uri="{FF2B5EF4-FFF2-40B4-BE49-F238E27FC236}">
                <a16:creationId xmlns:a16="http://schemas.microsoft.com/office/drawing/2014/main" id="{FB96525F-E9C0-01FD-8841-5136873ED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43" y="499650"/>
            <a:ext cx="8621713" cy="332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19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600" u="sng" dirty="0">
                <a:solidFill>
                  <a:schemeClr val="accent2">
                    <a:lumMod val="75000"/>
                  </a:schemeClr>
                </a:solidFill>
                <a:latin typeface="Helvetica Neue"/>
              </a:rPr>
              <a:t>Correlation Analysis:</a:t>
            </a:r>
            <a:br>
              <a:rPr lang="en-US" sz="1600" b="1" i="0" u="sng" dirty="0">
                <a:solidFill>
                  <a:srgbClr val="000000"/>
                </a:solidFill>
                <a:effectLst/>
                <a:latin typeface="Helvetica Neue"/>
              </a:rPr>
            </a:br>
            <a:br>
              <a:rPr lang="en-US" sz="1600" b="0" i="0" u="sng" dirty="0">
                <a:solidFill>
                  <a:srgbClr val="000000"/>
                </a:solidFill>
                <a:effectLst/>
                <a:latin typeface="Helvetica Neue"/>
              </a:rPr>
            </a:br>
            <a:endParaRPr lang="en-US" sz="1600" b="0" u="sng" dirty="0"/>
          </a:p>
        </p:txBody>
      </p:sp>
      <p:sp>
        <p:nvSpPr>
          <p:cNvPr id="4" name="TextBox 3">
            <a:extLst>
              <a:ext uri="{FF2B5EF4-FFF2-40B4-BE49-F238E27FC236}">
                <a16:creationId xmlns:a16="http://schemas.microsoft.com/office/drawing/2014/main" id="{673DCA9E-D4DA-617F-5EC5-54939332DB15}"/>
              </a:ext>
            </a:extLst>
          </p:cNvPr>
          <p:cNvSpPr txBox="1"/>
          <p:nvPr/>
        </p:nvSpPr>
        <p:spPr>
          <a:xfrm>
            <a:off x="286341" y="3871912"/>
            <a:ext cx="8457609" cy="1200329"/>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000000"/>
                </a:solidFill>
                <a:effectLst/>
                <a:latin typeface="+mj-lt"/>
              </a:rPr>
              <a:t> Out of all features Insurance, Balance, Housing, Loan, Contact, Duration, Campaign, Last Contact Day, Previous, </a:t>
            </a:r>
            <a:r>
              <a:rPr lang="en-US" sz="1200" b="0" i="0" dirty="0" err="1">
                <a:solidFill>
                  <a:srgbClr val="000000"/>
                </a:solidFill>
                <a:effectLst/>
                <a:latin typeface="+mj-lt"/>
              </a:rPr>
              <a:t>Poutcome,the</a:t>
            </a:r>
            <a:r>
              <a:rPr lang="en-US" sz="1200" b="0" i="0" dirty="0">
                <a:solidFill>
                  <a:srgbClr val="000000"/>
                </a:solidFill>
                <a:effectLst/>
                <a:latin typeface="+mj-lt"/>
              </a:rPr>
              <a:t> highest correlation appears to be with the </a:t>
            </a:r>
            <a:r>
              <a:rPr lang="en-US" sz="1200" b="0" i="0" dirty="0">
                <a:solidFill>
                  <a:srgbClr val="FF0000"/>
                </a:solidFill>
                <a:effectLst/>
                <a:latin typeface="+mj-lt"/>
              </a:rPr>
              <a:t>"Duration" </a:t>
            </a:r>
            <a:r>
              <a:rPr lang="en-US" sz="1200" b="0" i="0" dirty="0">
                <a:solidFill>
                  <a:srgbClr val="000000"/>
                </a:solidFill>
                <a:effectLst/>
                <a:latin typeface="+mj-lt"/>
              </a:rPr>
              <a:t>column, suggesting that the duration of the contact has a relatively strong positive correlation with the success of the term deposit subscription. This is intuitive, as longer conversations might indicate more interest and engagement.</a:t>
            </a:r>
          </a:p>
          <a:p>
            <a:pPr algn="l">
              <a:buFont typeface="Arial" panose="020B0604020202020204" pitchFamily="34" charset="0"/>
              <a:buChar char="•"/>
            </a:pPr>
            <a:r>
              <a:rPr lang="en-US" sz="1200" b="0" i="0" dirty="0">
                <a:solidFill>
                  <a:srgbClr val="000000"/>
                </a:solidFill>
                <a:effectLst/>
                <a:latin typeface="+mj-lt"/>
              </a:rPr>
              <a:t>This column appears to represent the count of transactions and its correlation with the "Term Deposit" column is close to zero, indicating that it has little influence on term deposit subscription.</a:t>
            </a:r>
          </a:p>
        </p:txBody>
      </p:sp>
      <p:pic>
        <p:nvPicPr>
          <p:cNvPr id="12290" name="Picture 2">
            <a:extLst>
              <a:ext uri="{FF2B5EF4-FFF2-40B4-BE49-F238E27FC236}">
                <a16:creationId xmlns:a16="http://schemas.microsoft.com/office/drawing/2014/main" id="{FBFD4FFB-8EFE-9429-4084-3DF4FB917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82" y="378619"/>
            <a:ext cx="8607424" cy="350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19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639432" y="0"/>
            <a:ext cx="7030500" cy="999300"/>
          </a:xfrm>
        </p:spPr>
        <p:txBody>
          <a:bodyPr/>
          <a:lstStyle/>
          <a:p>
            <a:r>
              <a:rPr lang="en-US" sz="1600" u="sng" dirty="0">
                <a:solidFill>
                  <a:schemeClr val="accent2">
                    <a:lumMod val="75000"/>
                  </a:schemeClr>
                </a:solidFill>
                <a:latin typeface="Helvetica Neue"/>
              </a:rPr>
              <a:t>Clustering Analysis:</a:t>
            </a:r>
            <a:br>
              <a:rPr lang="en-US" sz="1600" b="1" i="0" u="sng" dirty="0">
                <a:solidFill>
                  <a:srgbClr val="000000"/>
                </a:solidFill>
                <a:effectLst/>
                <a:latin typeface="Helvetica Neue"/>
              </a:rPr>
            </a:br>
            <a:br>
              <a:rPr lang="en-US" sz="1600" b="0" i="0" u="sng" dirty="0">
                <a:solidFill>
                  <a:srgbClr val="000000"/>
                </a:solidFill>
                <a:effectLst/>
                <a:latin typeface="Helvetica Neue"/>
              </a:rPr>
            </a:br>
            <a:endParaRPr lang="en-US" sz="1600" b="0" u="sng" dirty="0"/>
          </a:p>
        </p:txBody>
      </p:sp>
      <p:sp>
        <p:nvSpPr>
          <p:cNvPr id="4" name="TextBox 3">
            <a:extLst>
              <a:ext uri="{FF2B5EF4-FFF2-40B4-BE49-F238E27FC236}">
                <a16:creationId xmlns:a16="http://schemas.microsoft.com/office/drawing/2014/main" id="{673DCA9E-D4DA-617F-5EC5-54939332DB15}"/>
              </a:ext>
            </a:extLst>
          </p:cNvPr>
          <p:cNvSpPr txBox="1"/>
          <p:nvPr/>
        </p:nvSpPr>
        <p:spPr>
          <a:xfrm>
            <a:off x="343195" y="3657600"/>
            <a:ext cx="8457609" cy="1200329"/>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000000"/>
                </a:solidFill>
                <a:effectLst/>
                <a:latin typeface="Helvetica Neue"/>
              </a:rPr>
              <a:t> A silhouette score of 0.1 to 0.22 suggests that the clusters are overlapping and not well-separated so clusters are overlapping</a:t>
            </a:r>
          </a:p>
          <a:p>
            <a:pPr algn="l">
              <a:buFont typeface="Arial" panose="020B0604020202020204" pitchFamily="34" charset="0"/>
              <a:buChar char="•"/>
            </a:pPr>
            <a:r>
              <a:rPr lang="en-US" sz="1200" b="0" i="0" dirty="0">
                <a:solidFill>
                  <a:srgbClr val="000000"/>
                </a:solidFill>
                <a:effectLst/>
                <a:latin typeface="Helvetica Neue"/>
              </a:rPr>
              <a:t> Since earlier we had performed the correlation analysis, in that we have seen that there was no relationship among the variables so these might be the reason for overlapping of </a:t>
            </a:r>
            <a:r>
              <a:rPr lang="en-US" sz="1200" b="0" i="0" dirty="0" err="1">
                <a:solidFill>
                  <a:srgbClr val="000000"/>
                </a:solidFill>
                <a:effectLst/>
                <a:latin typeface="Helvetica Neue"/>
              </a:rPr>
              <a:t>clusters,since</a:t>
            </a:r>
            <a:r>
              <a:rPr lang="en-US" sz="1200" b="0" i="0" dirty="0">
                <a:solidFill>
                  <a:srgbClr val="000000"/>
                </a:solidFill>
                <a:effectLst/>
                <a:latin typeface="Helvetica Neue"/>
              </a:rPr>
              <a:t> Clustering algorithms attempt to group similar data points together based on certain features</a:t>
            </a:r>
          </a:p>
          <a:p>
            <a:pPr algn="l">
              <a:buFont typeface="Arial" panose="020B0604020202020204" pitchFamily="34" charset="0"/>
              <a:buChar char="•"/>
            </a:pPr>
            <a:endParaRPr lang="en-US" sz="1200" b="0" i="0" dirty="0">
              <a:solidFill>
                <a:srgbClr val="000000"/>
              </a:solidFill>
              <a:effectLst/>
              <a:latin typeface="+mj-lt"/>
            </a:endParaRPr>
          </a:p>
        </p:txBody>
      </p:sp>
      <p:pic>
        <p:nvPicPr>
          <p:cNvPr id="13314" name="Picture 2">
            <a:extLst>
              <a:ext uri="{FF2B5EF4-FFF2-40B4-BE49-F238E27FC236}">
                <a16:creationId xmlns:a16="http://schemas.microsoft.com/office/drawing/2014/main" id="{5289FE4D-19F5-4B68-153D-BAA0DB842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32" y="713964"/>
            <a:ext cx="7472363" cy="270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1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02F2-5C79-6799-703D-0217911DC98F}"/>
              </a:ext>
            </a:extLst>
          </p:cNvPr>
          <p:cNvSpPr>
            <a:spLocks noGrp="1"/>
          </p:cNvSpPr>
          <p:nvPr>
            <p:ph type="title"/>
          </p:nvPr>
        </p:nvSpPr>
        <p:spPr>
          <a:xfrm>
            <a:off x="1289513" y="226500"/>
            <a:ext cx="7097250" cy="999300"/>
          </a:xfrm>
        </p:spPr>
        <p:txBody>
          <a:bodyPr/>
          <a:lstStyle/>
          <a:p>
            <a:pPr algn="l"/>
            <a:r>
              <a:rPr lang="en-US" sz="1200" u="sng" dirty="0">
                <a:solidFill>
                  <a:srgbClr val="FF0000"/>
                </a:solidFill>
              </a:rPr>
              <a:t>Problem Statement:</a:t>
            </a:r>
            <a:br>
              <a:rPr lang="en-US" sz="1200" dirty="0"/>
            </a:br>
            <a:r>
              <a:rPr lang="en-US" sz="1100" b="0" i="0" dirty="0">
                <a:solidFill>
                  <a:srgbClr val="000000"/>
                </a:solidFill>
                <a:effectLst/>
                <a:latin typeface="Helvetica Neue"/>
              </a:rPr>
              <a:t>A major bank in Middle East came to </a:t>
            </a:r>
            <a:r>
              <a:rPr lang="en-US" sz="1100" b="0" i="0" dirty="0" err="1">
                <a:solidFill>
                  <a:srgbClr val="000000"/>
                </a:solidFill>
                <a:effectLst/>
                <a:latin typeface="Helvetica Neue"/>
              </a:rPr>
              <a:t>NeoStats</a:t>
            </a:r>
            <a:r>
              <a:rPr lang="en-US" sz="1100" b="0" i="0" dirty="0">
                <a:solidFill>
                  <a:srgbClr val="000000"/>
                </a:solidFill>
                <a:effectLst/>
                <a:latin typeface="Helvetica Neue"/>
              </a:rPr>
              <a:t> with help in </a:t>
            </a:r>
            <a:r>
              <a:rPr lang="en-US" sz="1100" b="0" i="0" dirty="0" err="1">
                <a:solidFill>
                  <a:srgbClr val="000000"/>
                </a:solidFill>
                <a:effectLst/>
                <a:latin typeface="Helvetica Neue"/>
              </a:rPr>
              <a:t>analysing</a:t>
            </a:r>
            <a:r>
              <a:rPr lang="en-US" sz="1100" b="0" i="0" dirty="0">
                <a:solidFill>
                  <a:srgbClr val="000000"/>
                </a:solidFill>
                <a:effectLst/>
                <a:latin typeface="Helvetica Neue"/>
              </a:rPr>
              <a:t> its current customer base and its marketing campaigns. It wants to understand which customers are most likely to take a term deposit (fixed deposit), and then send this list to their call </a:t>
            </a:r>
            <a:r>
              <a:rPr lang="en-US" sz="1100" b="0" i="0" dirty="0" err="1">
                <a:solidFill>
                  <a:srgbClr val="000000"/>
                </a:solidFill>
                <a:effectLst/>
                <a:latin typeface="Helvetica Neue"/>
              </a:rPr>
              <a:t>centre</a:t>
            </a:r>
            <a:r>
              <a:rPr lang="en-US" sz="1100" b="0" i="0" dirty="0">
                <a:solidFill>
                  <a:srgbClr val="000000"/>
                </a:solidFill>
                <a:effectLst/>
                <a:latin typeface="Helvetica Neue"/>
              </a:rPr>
              <a:t>.</a:t>
            </a:r>
            <a:br>
              <a:rPr lang="en-US" sz="1100" b="0" i="0" dirty="0">
                <a:solidFill>
                  <a:srgbClr val="000000"/>
                </a:solidFill>
                <a:effectLst/>
                <a:latin typeface="Helvetica Neue"/>
              </a:rPr>
            </a:br>
            <a:r>
              <a:rPr lang="en-US" sz="1100" i="0" u="sng" dirty="0">
                <a:solidFill>
                  <a:srgbClr val="FF0000"/>
                </a:solidFill>
                <a:effectLst/>
                <a:latin typeface="Helvetica Neue"/>
              </a:rPr>
              <a:t>Goal of Project:</a:t>
            </a:r>
            <a:br>
              <a:rPr lang="en-US" sz="1100" b="0" i="0" dirty="0">
                <a:solidFill>
                  <a:srgbClr val="000000"/>
                </a:solidFill>
                <a:effectLst/>
                <a:latin typeface="Helvetica Neue"/>
              </a:rPr>
            </a:br>
            <a:r>
              <a:rPr lang="en-US" sz="1100" b="0" i="0" dirty="0">
                <a:solidFill>
                  <a:srgbClr val="000000"/>
                </a:solidFill>
                <a:effectLst/>
                <a:latin typeface="Helvetica Neue"/>
              </a:rPr>
              <a:t> we have to create classification model for bank so that it makes more easier to them identify the customers who likely to subscribe the Term Deposit(Fixed Deposit)</a:t>
            </a:r>
            <a:br>
              <a:rPr lang="en-US" sz="900" b="0" i="0" dirty="0">
                <a:solidFill>
                  <a:srgbClr val="000000"/>
                </a:solidFill>
                <a:effectLst/>
                <a:latin typeface="Helvetica Neue"/>
              </a:rPr>
            </a:br>
            <a:br>
              <a:rPr lang="en-US" sz="1100" b="0" i="0" dirty="0">
                <a:solidFill>
                  <a:srgbClr val="000000"/>
                </a:solidFill>
                <a:effectLst/>
                <a:latin typeface="Helvetica Neue"/>
              </a:rPr>
            </a:br>
            <a:br>
              <a:rPr lang="en-US" sz="1100" dirty="0"/>
            </a:br>
            <a:endParaRPr lang="en-US" sz="1100" dirty="0"/>
          </a:p>
        </p:txBody>
      </p:sp>
      <p:sp>
        <p:nvSpPr>
          <p:cNvPr id="4" name="TextBox 3">
            <a:extLst>
              <a:ext uri="{FF2B5EF4-FFF2-40B4-BE49-F238E27FC236}">
                <a16:creationId xmlns:a16="http://schemas.microsoft.com/office/drawing/2014/main" id="{7DC172E9-A9F2-B48A-DBBC-A4C7822C38A1}"/>
              </a:ext>
            </a:extLst>
          </p:cNvPr>
          <p:cNvSpPr txBox="1"/>
          <p:nvPr/>
        </p:nvSpPr>
        <p:spPr>
          <a:xfrm>
            <a:off x="742950" y="1821657"/>
            <a:ext cx="5129213" cy="400110"/>
          </a:xfrm>
          <a:prstGeom prst="rect">
            <a:avLst/>
          </a:prstGeom>
          <a:noFill/>
        </p:spPr>
        <p:txBody>
          <a:bodyPr wrap="square" rtlCol="0">
            <a:spAutoFit/>
          </a:bodyPr>
          <a:lstStyle/>
          <a:p>
            <a:r>
              <a:rPr lang="en-US" sz="2000" b="1" u="sng" dirty="0">
                <a:solidFill>
                  <a:srgbClr val="FF0000"/>
                </a:solidFill>
                <a:latin typeface="Söhne"/>
              </a:rPr>
              <a:t>F</a:t>
            </a:r>
            <a:r>
              <a:rPr lang="en-US" sz="2000" b="1" i="0" u="sng" dirty="0">
                <a:solidFill>
                  <a:srgbClr val="FF0000"/>
                </a:solidFill>
                <a:effectLst/>
                <a:latin typeface="Söhne"/>
              </a:rPr>
              <a:t>low for analysis and model building:</a:t>
            </a:r>
            <a:endParaRPr lang="en-US" sz="2000" b="1" u="sng" dirty="0">
              <a:solidFill>
                <a:srgbClr val="FF0000"/>
              </a:solidFill>
            </a:endParaRPr>
          </a:p>
        </p:txBody>
      </p:sp>
      <p:sp>
        <p:nvSpPr>
          <p:cNvPr id="6" name="TextBox 5">
            <a:extLst>
              <a:ext uri="{FF2B5EF4-FFF2-40B4-BE49-F238E27FC236}">
                <a16:creationId xmlns:a16="http://schemas.microsoft.com/office/drawing/2014/main" id="{AB38C543-11F0-02BC-C1BC-76EA28155553}"/>
              </a:ext>
            </a:extLst>
          </p:cNvPr>
          <p:cNvSpPr txBox="1"/>
          <p:nvPr/>
        </p:nvSpPr>
        <p:spPr>
          <a:xfrm>
            <a:off x="742950" y="2400300"/>
            <a:ext cx="4572000" cy="2031325"/>
          </a:xfrm>
          <a:prstGeom prst="rect">
            <a:avLst/>
          </a:prstGeom>
          <a:noFill/>
        </p:spPr>
        <p:txBody>
          <a:bodyPr wrap="square">
            <a:spAutoFit/>
          </a:bodyPr>
          <a:lstStyle/>
          <a:p>
            <a:pPr marL="285750" indent="-285750">
              <a:buFont typeface="Arial" panose="020B0604020202020204" pitchFamily="34" charset="0"/>
              <a:buChar char="•"/>
            </a:pPr>
            <a:r>
              <a:rPr lang="en-US" sz="1800" b="1" i="0" dirty="0">
                <a:effectLst/>
                <a:latin typeface="Söhne"/>
              </a:rPr>
              <a:t>Data Preprocessing</a:t>
            </a:r>
          </a:p>
          <a:p>
            <a:pPr marL="285750" indent="-285750">
              <a:buFont typeface="Arial" panose="020B0604020202020204" pitchFamily="34" charset="0"/>
              <a:buChar char="•"/>
            </a:pPr>
            <a:r>
              <a:rPr lang="en-US" sz="1800" b="1" dirty="0">
                <a:latin typeface="Söhne"/>
              </a:rPr>
              <a:t>EDA</a:t>
            </a:r>
          </a:p>
          <a:p>
            <a:pPr marL="285750" indent="-285750">
              <a:buFont typeface="Arial" panose="020B0604020202020204" pitchFamily="34" charset="0"/>
              <a:buChar char="•"/>
            </a:pPr>
            <a:r>
              <a:rPr lang="en-US" sz="1800" b="1" i="0" dirty="0">
                <a:effectLst/>
                <a:latin typeface="Söhne"/>
              </a:rPr>
              <a:t>Visualizations and Reporting</a:t>
            </a:r>
          </a:p>
          <a:p>
            <a:pPr marL="285750" indent="-285750">
              <a:buFont typeface="Arial" panose="020B0604020202020204" pitchFamily="34" charset="0"/>
              <a:buChar char="•"/>
            </a:pPr>
            <a:r>
              <a:rPr lang="en-US" sz="1800" b="1" dirty="0">
                <a:latin typeface="Söhne"/>
              </a:rPr>
              <a:t>Correlation and Clustering analysis</a:t>
            </a:r>
          </a:p>
          <a:p>
            <a:pPr marL="285750" indent="-285750">
              <a:buFont typeface="Arial" panose="020B0604020202020204" pitchFamily="34" charset="0"/>
              <a:buChar char="•"/>
            </a:pPr>
            <a:r>
              <a:rPr lang="en-US" sz="1800" b="1" dirty="0">
                <a:latin typeface="Söhne"/>
              </a:rPr>
              <a:t>Feature engineering</a:t>
            </a:r>
          </a:p>
          <a:p>
            <a:pPr marL="285750" indent="-285750">
              <a:buFont typeface="Arial" panose="020B0604020202020204" pitchFamily="34" charset="0"/>
              <a:buChar char="•"/>
            </a:pPr>
            <a:r>
              <a:rPr lang="en-US" sz="1800" b="1" i="0" dirty="0">
                <a:effectLst/>
                <a:latin typeface="Söhne"/>
              </a:rPr>
              <a:t>Model Building and Evaluation</a:t>
            </a:r>
          </a:p>
          <a:p>
            <a:pPr marL="285750" indent="-285750">
              <a:buFont typeface="Arial" panose="020B0604020202020204" pitchFamily="34" charset="0"/>
              <a:buChar char="•"/>
            </a:pPr>
            <a:r>
              <a:rPr lang="en-US" sz="1800" b="1" i="0" dirty="0">
                <a:effectLst/>
                <a:latin typeface="Söhne"/>
              </a:rPr>
              <a:t>Conclusion and Insights:</a:t>
            </a:r>
          </a:p>
        </p:txBody>
      </p:sp>
    </p:spTree>
    <p:extLst>
      <p:ext uri="{BB962C8B-B14F-4D97-AF65-F5344CB8AC3E}">
        <p14:creationId xmlns:p14="http://schemas.microsoft.com/office/powerpoint/2010/main" val="152986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53707" y="221458"/>
            <a:ext cx="7030500" cy="999300"/>
          </a:xfrm>
        </p:spPr>
        <p:txBody>
          <a:bodyPr/>
          <a:lstStyle/>
          <a:p>
            <a:r>
              <a:rPr lang="en-US" sz="1600" u="sng" dirty="0">
                <a:solidFill>
                  <a:schemeClr val="accent2">
                    <a:lumMod val="75000"/>
                  </a:schemeClr>
                </a:solidFill>
                <a:latin typeface="Helvetica Neue"/>
              </a:rPr>
              <a:t>Check for imbalanced dataset:</a:t>
            </a:r>
            <a:br>
              <a:rPr lang="en-US" sz="1600" b="1" i="0" u="sng" dirty="0">
                <a:solidFill>
                  <a:srgbClr val="000000"/>
                </a:solidFill>
                <a:effectLst/>
                <a:latin typeface="Helvetica Neue"/>
              </a:rPr>
            </a:br>
            <a:br>
              <a:rPr lang="en-US" sz="1600" b="0" i="0" u="sng" dirty="0">
                <a:solidFill>
                  <a:srgbClr val="000000"/>
                </a:solidFill>
                <a:effectLst/>
                <a:latin typeface="Helvetica Neue"/>
              </a:rPr>
            </a:br>
            <a:endParaRPr lang="en-US" sz="1600" b="0" u="sng" dirty="0"/>
          </a:p>
        </p:txBody>
      </p:sp>
      <p:sp>
        <p:nvSpPr>
          <p:cNvPr id="4" name="TextBox 3">
            <a:extLst>
              <a:ext uri="{FF2B5EF4-FFF2-40B4-BE49-F238E27FC236}">
                <a16:creationId xmlns:a16="http://schemas.microsoft.com/office/drawing/2014/main" id="{673DCA9E-D4DA-617F-5EC5-54939332DB15}"/>
              </a:ext>
            </a:extLst>
          </p:cNvPr>
          <p:cNvSpPr txBox="1"/>
          <p:nvPr/>
        </p:nvSpPr>
        <p:spPr>
          <a:xfrm>
            <a:off x="343195" y="3657600"/>
            <a:ext cx="8457609" cy="1569660"/>
          </a:xfrm>
          <a:prstGeom prst="rect">
            <a:avLst/>
          </a:prstGeom>
          <a:noFill/>
        </p:spPr>
        <p:txBody>
          <a:bodyPr wrap="square" rtlCol="0">
            <a:spAutoFit/>
          </a:bodyPr>
          <a:lstStyle/>
          <a:p>
            <a:pPr marL="285750" indent="-285750" algn="l">
              <a:buFont typeface="Arial" panose="020B0604020202020204" pitchFamily="34" charset="0"/>
              <a:buChar char="•"/>
            </a:pPr>
            <a:r>
              <a:rPr lang="en-US" sz="1200" b="0" i="0" dirty="0">
                <a:solidFill>
                  <a:srgbClr val="000000"/>
                </a:solidFill>
                <a:effectLst/>
                <a:latin typeface="Helvetica Neue"/>
              </a:rPr>
              <a:t>The output class is imbalanced in our dataset. The output class has two categories: "Yes" and "No" The count of samples in each category is as follows:</a:t>
            </a:r>
          </a:p>
          <a:p>
            <a:pPr marL="285750" indent="-285750" algn="l">
              <a:buFont typeface="Arial" panose="020B0604020202020204" pitchFamily="34" charset="0"/>
              <a:buChar char="•"/>
            </a:pPr>
            <a:r>
              <a:rPr lang="en-US" sz="1200" b="0" i="0" dirty="0">
                <a:solidFill>
                  <a:srgbClr val="000000"/>
                </a:solidFill>
                <a:effectLst/>
                <a:latin typeface="Helvetica Neue"/>
              </a:rPr>
              <a:t>"no": 39922 samples</a:t>
            </a:r>
          </a:p>
          <a:p>
            <a:pPr marL="285750" indent="-285750" algn="l">
              <a:buFont typeface="Arial" panose="020B0604020202020204" pitchFamily="34" charset="0"/>
              <a:buChar char="•"/>
            </a:pPr>
            <a:r>
              <a:rPr lang="en-US" sz="1200" b="0" i="0" dirty="0">
                <a:solidFill>
                  <a:srgbClr val="000000"/>
                </a:solidFill>
                <a:effectLst/>
                <a:latin typeface="Helvetica Neue"/>
              </a:rPr>
              <a:t>"yes": 5289 samples</a:t>
            </a:r>
          </a:p>
          <a:p>
            <a:pPr marL="285750" indent="-285750">
              <a:buFont typeface="Arial" panose="020B0604020202020204" pitchFamily="34" charset="0"/>
              <a:buChar char="•"/>
            </a:pPr>
            <a:r>
              <a:rPr lang="en-US" sz="1200" b="0" i="0" dirty="0">
                <a:solidFill>
                  <a:srgbClr val="000000"/>
                </a:solidFill>
                <a:effectLst/>
                <a:latin typeface="Helvetica Neue"/>
              </a:rPr>
              <a:t>Since our dataset is imbalanced so lets create the base model </a:t>
            </a:r>
            <a:r>
              <a:rPr lang="en-US" sz="1200" b="0" i="0" dirty="0" err="1">
                <a:solidFill>
                  <a:srgbClr val="000000"/>
                </a:solidFill>
                <a:effectLst/>
                <a:latin typeface="Helvetica Neue"/>
              </a:rPr>
              <a:t>ans</a:t>
            </a:r>
            <a:r>
              <a:rPr lang="en-US" sz="1200" b="0" i="0" dirty="0">
                <a:solidFill>
                  <a:srgbClr val="000000"/>
                </a:solidFill>
                <a:effectLst/>
                <a:latin typeface="Helvetica Neue"/>
              </a:rPr>
              <a:t> check for model accuracy further we carry out feature </a:t>
            </a:r>
            <a:r>
              <a:rPr lang="en-US" sz="1200" b="0" i="0" dirty="0" err="1">
                <a:solidFill>
                  <a:srgbClr val="000000"/>
                </a:solidFill>
                <a:effectLst/>
                <a:latin typeface="Helvetica Neue"/>
              </a:rPr>
              <a:t>selection,upsampling</a:t>
            </a:r>
            <a:r>
              <a:rPr lang="en-US" sz="1200" b="0" i="0" dirty="0">
                <a:solidFill>
                  <a:srgbClr val="000000"/>
                </a:solidFill>
                <a:effectLst/>
                <a:latin typeface="Helvetica Neue"/>
              </a:rPr>
              <a:t> the data</a:t>
            </a:r>
          </a:p>
          <a:p>
            <a:pPr marL="285750" indent="-285750"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endParaRPr lang="en-US" sz="1200" b="0" i="0" dirty="0">
              <a:solidFill>
                <a:srgbClr val="000000"/>
              </a:solidFill>
              <a:effectLst/>
              <a:latin typeface="+mj-lt"/>
            </a:endParaRPr>
          </a:p>
        </p:txBody>
      </p:sp>
      <p:pic>
        <p:nvPicPr>
          <p:cNvPr id="14338" name="Picture 2">
            <a:extLst>
              <a:ext uri="{FF2B5EF4-FFF2-40B4-BE49-F238E27FC236}">
                <a16:creationId xmlns:a16="http://schemas.microsoft.com/office/drawing/2014/main" id="{4F8754EA-816D-49F0-A089-24B4533F4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07" y="721108"/>
            <a:ext cx="7554449" cy="280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8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1800" u="sng" dirty="0">
                <a:solidFill>
                  <a:srgbClr val="FF0000"/>
                </a:solidFill>
              </a:rPr>
              <a:t>Model Building:</a:t>
            </a:r>
          </a:p>
        </p:txBody>
      </p:sp>
      <p:sp>
        <p:nvSpPr>
          <p:cNvPr id="4" name="TextBox 3">
            <a:extLst>
              <a:ext uri="{FF2B5EF4-FFF2-40B4-BE49-F238E27FC236}">
                <a16:creationId xmlns:a16="http://schemas.microsoft.com/office/drawing/2014/main" id="{673DCA9E-D4DA-617F-5EC5-54939332DB15}"/>
              </a:ext>
            </a:extLst>
          </p:cNvPr>
          <p:cNvSpPr txBox="1"/>
          <p:nvPr/>
        </p:nvSpPr>
        <p:spPr>
          <a:xfrm>
            <a:off x="228895" y="3540626"/>
            <a:ext cx="8457609" cy="1569660"/>
          </a:xfrm>
          <a:prstGeom prst="rect">
            <a:avLst/>
          </a:prstGeom>
          <a:noFill/>
        </p:spPr>
        <p:txBody>
          <a:bodyPr wrap="square" rtlCol="0">
            <a:spAutoFit/>
          </a:bodyPr>
          <a:lstStyle/>
          <a:p>
            <a:pPr algn="l"/>
            <a:r>
              <a:rPr lang="en-US" sz="1200" b="1" i="0" u="sng" dirty="0">
                <a:solidFill>
                  <a:srgbClr val="FF0000"/>
                </a:solidFill>
                <a:effectLst/>
                <a:latin typeface="+mj-lt"/>
              </a:rPr>
              <a:t>Results:</a:t>
            </a:r>
          </a:p>
          <a:p>
            <a:pPr algn="l">
              <a:buFont typeface="Arial" panose="020B0604020202020204" pitchFamily="34" charset="0"/>
              <a:buChar char="•"/>
            </a:pPr>
            <a:r>
              <a:rPr lang="en-US" sz="1200" b="0" i="0" dirty="0">
                <a:solidFill>
                  <a:srgbClr val="000000"/>
                </a:solidFill>
                <a:effectLst/>
                <a:latin typeface="Helvetica Neue"/>
              </a:rPr>
              <a:t>As we can see that for each model built we can observe that</a:t>
            </a:r>
          </a:p>
          <a:p>
            <a:pPr algn="l">
              <a:buFont typeface="Arial" panose="020B0604020202020204" pitchFamily="34" charset="0"/>
              <a:buChar char="•"/>
            </a:pPr>
            <a:r>
              <a:rPr lang="en-US" sz="1200" b="0" i="0" dirty="0" err="1">
                <a:solidFill>
                  <a:srgbClr val="000000"/>
                </a:solidFill>
                <a:effectLst/>
                <a:latin typeface="Helvetica Neue"/>
              </a:rPr>
              <a:t>Precision:class</a:t>
            </a:r>
            <a:r>
              <a:rPr lang="en-US" sz="1200" b="0" i="0" dirty="0">
                <a:solidFill>
                  <a:srgbClr val="000000"/>
                </a:solidFill>
                <a:effectLst/>
                <a:latin typeface="Helvetica Neue"/>
              </a:rPr>
              <a:t> 0(no)(negative class) has a precision higher, and class 1 (positive class) has a precision is low . This suggests that the model is better at correctly predicting class 0.</a:t>
            </a:r>
          </a:p>
          <a:p>
            <a:pPr algn="l">
              <a:buFont typeface="Arial" panose="020B0604020202020204" pitchFamily="34" charset="0"/>
              <a:buChar char="•"/>
            </a:pPr>
            <a:r>
              <a:rPr lang="en-US" sz="1200" b="0" i="0" dirty="0">
                <a:solidFill>
                  <a:srgbClr val="000000"/>
                </a:solidFill>
                <a:effectLst/>
                <a:latin typeface="Helvetica Neue"/>
              </a:rPr>
              <a:t>Recall: Class 0 has a recall high, indicating that the model is good at identifying true negatives. Class 1 has a recall is low </a:t>
            </a:r>
            <a:r>
              <a:rPr lang="en-US" sz="1200" b="0" i="0" dirty="0" err="1">
                <a:solidFill>
                  <a:srgbClr val="000000"/>
                </a:solidFill>
                <a:effectLst/>
                <a:latin typeface="Helvetica Neue"/>
              </a:rPr>
              <a:t>comparitively</a:t>
            </a:r>
            <a:r>
              <a:rPr lang="en-US" sz="1200" b="0" i="0" dirty="0">
                <a:solidFill>
                  <a:srgbClr val="000000"/>
                </a:solidFill>
                <a:effectLst/>
                <a:latin typeface="Helvetica Neue"/>
              </a:rPr>
              <a:t>, suggesting that the model struggles with correctly identifying true positives for class 1.</a:t>
            </a:r>
          </a:p>
          <a:p>
            <a:pPr algn="l">
              <a:buFont typeface="Arial" panose="020B0604020202020204" pitchFamily="34" charset="0"/>
              <a:buChar char="•"/>
            </a:pPr>
            <a:r>
              <a:rPr lang="en-US" sz="1200" b="0" i="0" dirty="0">
                <a:solidFill>
                  <a:srgbClr val="000000"/>
                </a:solidFill>
                <a:effectLst/>
                <a:latin typeface="Helvetica Neue"/>
              </a:rPr>
              <a:t>Since the data is imbalanced we could </a:t>
            </a:r>
            <a:r>
              <a:rPr lang="en-US" sz="1200" b="0" i="0" dirty="0" err="1">
                <a:solidFill>
                  <a:srgbClr val="000000"/>
                </a:solidFill>
                <a:effectLst/>
                <a:latin typeface="Helvetica Neue"/>
              </a:rPr>
              <a:t>upsample</a:t>
            </a:r>
            <a:r>
              <a:rPr lang="en-US" sz="1200" b="0" i="0" dirty="0">
                <a:solidFill>
                  <a:srgbClr val="000000"/>
                </a:solidFill>
                <a:effectLst/>
                <a:latin typeface="Helvetica Neue"/>
              </a:rPr>
              <a:t> the data</a:t>
            </a:r>
          </a:p>
          <a:p>
            <a:pPr algn="l"/>
            <a:endParaRPr lang="en-US" sz="1200" b="1" i="0" dirty="0">
              <a:solidFill>
                <a:srgbClr val="FF0000"/>
              </a:solidFill>
              <a:effectLst/>
              <a:latin typeface="+mj-lt"/>
            </a:endParaRPr>
          </a:p>
        </p:txBody>
      </p:sp>
      <p:pic>
        <p:nvPicPr>
          <p:cNvPr id="5" name="Picture 4">
            <a:extLst>
              <a:ext uri="{FF2B5EF4-FFF2-40B4-BE49-F238E27FC236}">
                <a16:creationId xmlns:a16="http://schemas.microsoft.com/office/drawing/2014/main" id="{5E5EC853-3368-0B1E-D0C9-9249041A3E99}"/>
              </a:ext>
            </a:extLst>
          </p:cNvPr>
          <p:cNvPicPr>
            <a:picLocks noChangeAspect="1"/>
          </p:cNvPicPr>
          <p:nvPr/>
        </p:nvPicPr>
        <p:blipFill>
          <a:blip r:embed="rId3"/>
          <a:stretch>
            <a:fillRect/>
          </a:stretch>
        </p:blipFill>
        <p:spPr>
          <a:xfrm>
            <a:off x="434121" y="578233"/>
            <a:ext cx="4380767" cy="2731167"/>
          </a:xfrm>
          <a:prstGeom prst="rect">
            <a:avLst/>
          </a:prstGeom>
        </p:spPr>
      </p:pic>
      <p:pic>
        <p:nvPicPr>
          <p:cNvPr id="7" name="Picture 6">
            <a:extLst>
              <a:ext uri="{FF2B5EF4-FFF2-40B4-BE49-F238E27FC236}">
                <a16:creationId xmlns:a16="http://schemas.microsoft.com/office/drawing/2014/main" id="{9108A4FC-BAD7-1E90-7CA5-04FDCF6D2245}"/>
              </a:ext>
            </a:extLst>
          </p:cNvPr>
          <p:cNvPicPr>
            <a:picLocks noChangeAspect="1"/>
          </p:cNvPicPr>
          <p:nvPr/>
        </p:nvPicPr>
        <p:blipFill>
          <a:blip r:embed="rId4"/>
          <a:stretch>
            <a:fillRect/>
          </a:stretch>
        </p:blipFill>
        <p:spPr>
          <a:xfrm>
            <a:off x="4898756" y="578233"/>
            <a:ext cx="4066650" cy="3079367"/>
          </a:xfrm>
          <a:prstGeom prst="rect">
            <a:avLst/>
          </a:prstGeom>
        </p:spPr>
      </p:pic>
    </p:spTree>
    <p:extLst>
      <p:ext uri="{BB962C8B-B14F-4D97-AF65-F5344CB8AC3E}">
        <p14:creationId xmlns:p14="http://schemas.microsoft.com/office/powerpoint/2010/main" val="371090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1800" u="sng" dirty="0">
                <a:solidFill>
                  <a:srgbClr val="FF0000"/>
                </a:solidFill>
              </a:rPr>
              <a:t>Model Building after </a:t>
            </a:r>
            <a:r>
              <a:rPr lang="en-US" sz="1800" u="sng" dirty="0" err="1">
                <a:solidFill>
                  <a:srgbClr val="FF0000"/>
                </a:solidFill>
              </a:rPr>
              <a:t>upsampling</a:t>
            </a:r>
            <a:r>
              <a:rPr lang="en-US" sz="1800" u="sng" dirty="0">
                <a:solidFill>
                  <a:srgbClr val="FF0000"/>
                </a:solidFill>
              </a:rPr>
              <a:t> using smote method:</a:t>
            </a:r>
          </a:p>
        </p:txBody>
      </p:sp>
      <p:sp>
        <p:nvSpPr>
          <p:cNvPr id="4" name="TextBox 3">
            <a:extLst>
              <a:ext uri="{FF2B5EF4-FFF2-40B4-BE49-F238E27FC236}">
                <a16:creationId xmlns:a16="http://schemas.microsoft.com/office/drawing/2014/main" id="{673DCA9E-D4DA-617F-5EC5-54939332DB15}"/>
              </a:ext>
            </a:extLst>
          </p:cNvPr>
          <p:cNvSpPr txBox="1"/>
          <p:nvPr/>
        </p:nvSpPr>
        <p:spPr>
          <a:xfrm>
            <a:off x="228895" y="3540626"/>
            <a:ext cx="8457609" cy="1261884"/>
          </a:xfrm>
          <a:prstGeom prst="rect">
            <a:avLst/>
          </a:prstGeom>
          <a:noFill/>
        </p:spPr>
        <p:txBody>
          <a:bodyPr wrap="square" rtlCol="0">
            <a:spAutoFit/>
          </a:bodyPr>
          <a:lstStyle/>
          <a:p>
            <a:pPr algn="l"/>
            <a:r>
              <a:rPr lang="en-US" sz="1600" b="1" i="0" u="sng" dirty="0">
                <a:solidFill>
                  <a:srgbClr val="FF0000"/>
                </a:solidFill>
                <a:effectLst/>
                <a:latin typeface="+mj-lt"/>
              </a:rPr>
              <a:t>Results:</a:t>
            </a:r>
          </a:p>
          <a:p>
            <a:pPr algn="l">
              <a:buFont typeface="Arial" panose="020B0604020202020204" pitchFamily="34" charset="0"/>
              <a:buChar char="•"/>
            </a:pPr>
            <a:r>
              <a:rPr lang="en-US" sz="1600" b="0" i="0" dirty="0">
                <a:solidFill>
                  <a:srgbClr val="000000"/>
                </a:solidFill>
                <a:effectLst/>
                <a:latin typeface="Helvetica Neue"/>
              </a:rPr>
              <a:t>The model accuracy has been improved where precision and recall for class 1(yes) are well improved</a:t>
            </a:r>
          </a:p>
          <a:p>
            <a:pPr algn="l">
              <a:buFont typeface="Arial" panose="020B0604020202020204" pitchFamily="34" charset="0"/>
              <a:buChar char="•"/>
            </a:pPr>
            <a:r>
              <a:rPr lang="en-US" sz="1600" b="0" i="0" dirty="0">
                <a:solidFill>
                  <a:srgbClr val="000000"/>
                </a:solidFill>
                <a:effectLst/>
                <a:latin typeface="Helvetica Neue"/>
              </a:rPr>
              <a:t>We got good result by using algorithm such as </a:t>
            </a:r>
            <a:r>
              <a:rPr lang="en-US" sz="1600" b="0" i="0" dirty="0" err="1">
                <a:solidFill>
                  <a:srgbClr val="000000"/>
                </a:solidFill>
                <a:effectLst/>
                <a:latin typeface="Helvetica Neue"/>
              </a:rPr>
              <a:t>xgboost,knn,random</a:t>
            </a:r>
            <a:r>
              <a:rPr lang="en-US" sz="1600" b="0" i="0" dirty="0">
                <a:solidFill>
                  <a:srgbClr val="000000"/>
                </a:solidFill>
                <a:effectLst/>
                <a:latin typeface="Helvetica Neue"/>
              </a:rPr>
              <a:t> forest after </a:t>
            </a:r>
            <a:r>
              <a:rPr lang="en-US" sz="1600" b="0" i="0" dirty="0" err="1">
                <a:solidFill>
                  <a:srgbClr val="000000"/>
                </a:solidFill>
                <a:effectLst/>
                <a:latin typeface="Helvetica Neue"/>
              </a:rPr>
              <a:t>upsampling</a:t>
            </a:r>
            <a:endParaRPr lang="en-US" sz="1600" b="0" i="0" dirty="0">
              <a:solidFill>
                <a:srgbClr val="000000"/>
              </a:solidFill>
              <a:effectLst/>
              <a:latin typeface="Helvetica Neue"/>
            </a:endParaRPr>
          </a:p>
          <a:p>
            <a:pPr algn="l"/>
            <a:endParaRPr lang="en-US" sz="1200" b="1" i="0" dirty="0">
              <a:solidFill>
                <a:srgbClr val="FF0000"/>
              </a:solidFill>
              <a:effectLst/>
              <a:latin typeface="+mj-lt"/>
            </a:endParaRPr>
          </a:p>
        </p:txBody>
      </p:sp>
      <p:pic>
        <p:nvPicPr>
          <p:cNvPr id="6" name="Picture 5">
            <a:extLst>
              <a:ext uri="{FF2B5EF4-FFF2-40B4-BE49-F238E27FC236}">
                <a16:creationId xmlns:a16="http://schemas.microsoft.com/office/drawing/2014/main" id="{56BE75FC-7BF8-CEFD-7E0A-C3F9DDE8E4EA}"/>
              </a:ext>
            </a:extLst>
          </p:cNvPr>
          <p:cNvPicPr>
            <a:picLocks noChangeAspect="1"/>
          </p:cNvPicPr>
          <p:nvPr/>
        </p:nvPicPr>
        <p:blipFill>
          <a:blip r:embed="rId3"/>
          <a:stretch>
            <a:fillRect/>
          </a:stretch>
        </p:blipFill>
        <p:spPr>
          <a:xfrm>
            <a:off x="230752" y="626182"/>
            <a:ext cx="4341248" cy="2664619"/>
          </a:xfrm>
          <a:prstGeom prst="rect">
            <a:avLst/>
          </a:prstGeom>
        </p:spPr>
      </p:pic>
      <p:pic>
        <p:nvPicPr>
          <p:cNvPr id="9" name="Picture 8">
            <a:extLst>
              <a:ext uri="{FF2B5EF4-FFF2-40B4-BE49-F238E27FC236}">
                <a16:creationId xmlns:a16="http://schemas.microsoft.com/office/drawing/2014/main" id="{646C5E96-7388-FAC5-3CF2-CE21FF412BA7}"/>
              </a:ext>
            </a:extLst>
          </p:cNvPr>
          <p:cNvPicPr>
            <a:picLocks noChangeAspect="1"/>
          </p:cNvPicPr>
          <p:nvPr/>
        </p:nvPicPr>
        <p:blipFill>
          <a:blip r:embed="rId4"/>
          <a:stretch>
            <a:fillRect/>
          </a:stretch>
        </p:blipFill>
        <p:spPr>
          <a:xfrm>
            <a:off x="4664870" y="578233"/>
            <a:ext cx="4195088" cy="2860574"/>
          </a:xfrm>
          <a:prstGeom prst="rect">
            <a:avLst/>
          </a:prstGeom>
        </p:spPr>
      </p:pic>
    </p:spTree>
    <p:extLst>
      <p:ext uri="{BB962C8B-B14F-4D97-AF65-F5344CB8AC3E}">
        <p14:creationId xmlns:p14="http://schemas.microsoft.com/office/powerpoint/2010/main" val="172847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1800" u="sng" dirty="0">
                <a:solidFill>
                  <a:srgbClr val="FF0000"/>
                </a:solidFill>
              </a:rPr>
              <a:t>Feature selection using chi2:</a:t>
            </a:r>
          </a:p>
        </p:txBody>
      </p:sp>
      <p:pic>
        <p:nvPicPr>
          <p:cNvPr id="5" name="Picture 4">
            <a:extLst>
              <a:ext uri="{FF2B5EF4-FFF2-40B4-BE49-F238E27FC236}">
                <a16:creationId xmlns:a16="http://schemas.microsoft.com/office/drawing/2014/main" id="{BB5B8C63-55AC-6CCB-38C9-A8EF1AFDF1A2}"/>
              </a:ext>
            </a:extLst>
          </p:cNvPr>
          <p:cNvPicPr>
            <a:picLocks noChangeAspect="1"/>
          </p:cNvPicPr>
          <p:nvPr/>
        </p:nvPicPr>
        <p:blipFill>
          <a:blip r:embed="rId3"/>
          <a:stretch>
            <a:fillRect/>
          </a:stretch>
        </p:blipFill>
        <p:spPr>
          <a:xfrm>
            <a:off x="489414" y="565901"/>
            <a:ext cx="7961642" cy="1387407"/>
          </a:xfrm>
          <a:prstGeom prst="rect">
            <a:avLst/>
          </a:prstGeom>
        </p:spPr>
      </p:pic>
      <p:pic>
        <p:nvPicPr>
          <p:cNvPr id="8" name="Picture 7">
            <a:extLst>
              <a:ext uri="{FF2B5EF4-FFF2-40B4-BE49-F238E27FC236}">
                <a16:creationId xmlns:a16="http://schemas.microsoft.com/office/drawing/2014/main" id="{51E6E769-0A98-80D4-A84F-B0E188EFD57E}"/>
              </a:ext>
            </a:extLst>
          </p:cNvPr>
          <p:cNvPicPr>
            <a:picLocks noChangeAspect="1"/>
          </p:cNvPicPr>
          <p:nvPr/>
        </p:nvPicPr>
        <p:blipFill>
          <a:blip r:embed="rId4"/>
          <a:stretch>
            <a:fillRect/>
          </a:stretch>
        </p:blipFill>
        <p:spPr>
          <a:xfrm>
            <a:off x="517989" y="2057849"/>
            <a:ext cx="3985094" cy="2767695"/>
          </a:xfrm>
          <a:prstGeom prst="rect">
            <a:avLst/>
          </a:prstGeom>
        </p:spPr>
      </p:pic>
      <p:pic>
        <p:nvPicPr>
          <p:cNvPr id="11" name="Picture 10">
            <a:extLst>
              <a:ext uri="{FF2B5EF4-FFF2-40B4-BE49-F238E27FC236}">
                <a16:creationId xmlns:a16="http://schemas.microsoft.com/office/drawing/2014/main" id="{D8A7E96C-F3AA-5D00-93FE-59779E451790}"/>
              </a:ext>
            </a:extLst>
          </p:cNvPr>
          <p:cNvPicPr>
            <a:picLocks noChangeAspect="1"/>
          </p:cNvPicPr>
          <p:nvPr/>
        </p:nvPicPr>
        <p:blipFill>
          <a:blip r:embed="rId5"/>
          <a:stretch>
            <a:fillRect/>
          </a:stretch>
        </p:blipFill>
        <p:spPr>
          <a:xfrm>
            <a:off x="4793045" y="1979266"/>
            <a:ext cx="3658011" cy="3085651"/>
          </a:xfrm>
          <a:prstGeom prst="rect">
            <a:avLst/>
          </a:prstGeom>
        </p:spPr>
      </p:pic>
    </p:spTree>
    <p:extLst>
      <p:ext uri="{BB962C8B-B14F-4D97-AF65-F5344CB8AC3E}">
        <p14:creationId xmlns:p14="http://schemas.microsoft.com/office/powerpoint/2010/main" val="602859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1800" u="sng" dirty="0">
                <a:solidFill>
                  <a:srgbClr val="FF0000"/>
                </a:solidFill>
              </a:rPr>
              <a:t>Feature selection using RFE:</a:t>
            </a:r>
          </a:p>
        </p:txBody>
      </p:sp>
      <p:pic>
        <p:nvPicPr>
          <p:cNvPr id="4" name="Picture 3">
            <a:extLst>
              <a:ext uri="{FF2B5EF4-FFF2-40B4-BE49-F238E27FC236}">
                <a16:creationId xmlns:a16="http://schemas.microsoft.com/office/drawing/2014/main" id="{3FA69D04-F8EB-8748-C33C-FD2DA6F29F5B}"/>
              </a:ext>
            </a:extLst>
          </p:cNvPr>
          <p:cNvPicPr>
            <a:picLocks noChangeAspect="1"/>
          </p:cNvPicPr>
          <p:nvPr/>
        </p:nvPicPr>
        <p:blipFill>
          <a:blip r:embed="rId3"/>
          <a:stretch>
            <a:fillRect/>
          </a:stretch>
        </p:blipFill>
        <p:spPr>
          <a:xfrm>
            <a:off x="517989" y="526184"/>
            <a:ext cx="4054011" cy="2045565"/>
          </a:xfrm>
          <a:prstGeom prst="rect">
            <a:avLst/>
          </a:prstGeom>
        </p:spPr>
      </p:pic>
      <p:pic>
        <p:nvPicPr>
          <p:cNvPr id="7" name="Picture 6">
            <a:extLst>
              <a:ext uri="{FF2B5EF4-FFF2-40B4-BE49-F238E27FC236}">
                <a16:creationId xmlns:a16="http://schemas.microsoft.com/office/drawing/2014/main" id="{37FF4E8B-BF55-BFDB-2817-3EE70E925E78}"/>
              </a:ext>
            </a:extLst>
          </p:cNvPr>
          <p:cNvPicPr>
            <a:picLocks noChangeAspect="1"/>
          </p:cNvPicPr>
          <p:nvPr/>
        </p:nvPicPr>
        <p:blipFill>
          <a:blip r:embed="rId4"/>
          <a:stretch>
            <a:fillRect/>
          </a:stretch>
        </p:blipFill>
        <p:spPr>
          <a:xfrm>
            <a:off x="4939971" y="78584"/>
            <a:ext cx="3800281" cy="3343272"/>
          </a:xfrm>
          <a:prstGeom prst="rect">
            <a:avLst/>
          </a:prstGeom>
        </p:spPr>
      </p:pic>
      <p:sp>
        <p:nvSpPr>
          <p:cNvPr id="10" name="TextBox 9">
            <a:extLst>
              <a:ext uri="{FF2B5EF4-FFF2-40B4-BE49-F238E27FC236}">
                <a16:creationId xmlns:a16="http://schemas.microsoft.com/office/drawing/2014/main" id="{2493AEED-6A8E-A81F-83B9-497D4E90F6E5}"/>
              </a:ext>
            </a:extLst>
          </p:cNvPr>
          <p:cNvSpPr txBox="1"/>
          <p:nvPr/>
        </p:nvSpPr>
        <p:spPr>
          <a:xfrm>
            <a:off x="330430" y="3421856"/>
            <a:ext cx="8056331" cy="1615827"/>
          </a:xfrm>
          <a:prstGeom prst="rect">
            <a:avLst/>
          </a:prstGeom>
          <a:noFill/>
        </p:spPr>
        <p:txBody>
          <a:bodyPr wrap="square">
            <a:spAutoFit/>
          </a:bodyPr>
          <a:lstStyle/>
          <a:p>
            <a:pPr algn="l"/>
            <a:r>
              <a:rPr lang="en-US" sz="1100" b="1" i="0" u="sng" dirty="0">
                <a:solidFill>
                  <a:srgbClr val="FF0000"/>
                </a:solidFill>
                <a:effectLst/>
                <a:latin typeface="Helvetica Neue"/>
              </a:rPr>
              <a:t>Analysis before and after feature selection:</a:t>
            </a:r>
          </a:p>
          <a:p>
            <a:pPr algn="l">
              <a:buFont typeface="Arial" panose="020B0604020202020204" pitchFamily="34" charset="0"/>
              <a:buChar char="•"/>
            </a:pPr>
            <a:r>
              <a:rPr lang="en-US" sz="1100" b="0" i="0" dirty="0">
                <a:solidFill>
                  <a:srgbClr val="000000"/>
                </a:solidFill>
                <a:effectLst/>
                <a:latin typeface="Helvetica Neue"/>
              </a:rPr>
              <a:t>Test and Training Accuracy(Random Forest):</a:t>
            </a:r>
          </a:p>
          <a:p>
            <a:pPr algn="l">
              <a:buFont typeface="Arial" panose="020B0604020202020204" pitchFamily="34" charset="0"/>
              <a:buChar char="•"/>
            </a:pPr>
            <a:r>
              <a:rPr lang="en-US" sz="1100" b="0" i="0" dirty="0">
                <a:solidFill>
                  <a:srgbClr val="000000"/>
                </a:solidFill>
                <a:effectLst/>
                <a:latin typeface="Helvetica Neue"/>
              </a:rPr>
              <a:t>Before Feature Selection: The initial test accuracy was 91.30%, and the training accuracy was 95.05%.</a:t>
            </a:r>
          </a:p>
          <a:p>
            <a:pPr algn="l">
              <a:buFont typeface="Arial" panose="020B0604020202020204" pitchFamily="34" charset="0"/>
              <a:buChar char="•"/>
            </a:pPr>
            <a:r>
              <a:rPr lang="en-US" sz="1100" b="0" i="0" dirty="0">
                <a:solidFill>
                  <a:srgbClr val="000000"/>
                </a:solidFill>
                <a:effectLst/>
                <a:latin typeface="Helvetica Neue"/>
              </a:rPr>
              <a:t>After Feature Selection: The test accuracy dropped to 87.75%, and the training accuracy dropped to 90.25%.</a:t>
            </a:r>
          </a:p>
          <a:p>
            <a:pPr algn="l">
              <a:buFont typeface="Arial" panose="020B0604020202020204" pitchFamily="34" charset="0"/>
              <a:buChar char="•"/>
            </a:pPr>
            <a:r>
              <a:rPr lang="en-US" sz="1100" b="0" i="0" dirty="0">
                <a:solidFill>
                  <a:srgbClr val="000000"/>
                </a:solidFill>
                <a:effectLst/>
                <a:latin typeface="Helvetica Neue"/>
              </a:rPr>
              <a:t>The initial model had a higher test accuracy compared to the model after feature selection, suggesting that the original model was performing better on unseen data.</a:t>
            </a:r>
          </a:p>
          <a:p>
            <a:pPr algn="l">
              <a:buFont typeface="Arial" panose="020B0604020202020204" pitchFamily="34" charset="0"/>
              <a:buChar char="•"/>
            </a:pPr>
            <a:r>
              <a:rPr lang="en-US" sz="1100" b="0" i="0" dirty="0">
                <a:solidFill>
                  <a:srgbClr val="000000"/>
                </a:solidFill>
                <a:effectLst/>
                <a:latin typeface="Helvetica Neue"/>
              </a:rPr>
              <a:t>The drop in training accuracy after feature selection indicates that the model is now less overfit to the training data, which can be a positive outcome.</a:t>
            </a:r>
          </a:p>
          <a:p>
            <a:pPr algn="l">
              <a:buFont typeface="Arial" panose="020B0604020202020204" pitchFamily="34" charset="0"/>
              <a:buChar char="•"/>
            </a:pPr>
            <a:r>
              <a:rPr lang="en-US" sz="1100" b="0" i="0" dirty="0">
                <a:solidFill>
                  <a:srgbClr val="000000"/>
                </a:solidFill>
                <a:effectLst/>
                <a:latin typeface="Helvetica Neue"/>
              </a:rPr>
              <a:t>feature selection seems to have had a mixed impact on the model's performance.</a:t>
            </a:r>
          </a:p>
        </p:txBody>
      </p:sp>
    </p:spTree>
    <p:extLst>
      <p:ext uri="{BB962C8B-B14F-4D97-AF65-F5344CB8AC3E}">
        <p14:creationId xmlns:p14="http://schemas.microsoft.com/office/powerpoint/2010/main" val="2940658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1600" b="1" i="0" u="sng" dirty="0" err="1">
                <a:solidFill>
                  <a:srgbClr val="FF0000"/>
                </a:solidFill>
                <a:effectLst/>
                <a:latin typeface="Helvetica Neue"/>
              </a:rPr>
              <a:t>UsingTree</a:t>
            </a:r>
            <a:r>
              <a:rPr lang="en-US" sz="1600" b="1" i="0" u="sng" dirty="0">
                <a:solidFill>
                  <a:srgbClr val="FF0000"/>
                </a:solidFill>
                <a:effectLst/>
                <a:latin typeface="Helvetica Neue"/>
              </a:rPr>
              <a:t> based for feature selection</a:t>
            </a:r>
            <a:r>
              <a:rPr lang="en-US" sz="1800" u="sng" dirty="0">
                <a:solidFill>
                  <a:srgbClr val="FF0000"/>
                </a:solidFill>
              </a:rPr>
              <a:t>:</a:t>
            </a:r>
          </a:p>
        </p:txBody>
      </p:sp>
      <p:pic>
        <p:nvPicPr>
          <p:cNvPr id="5" name="Picture 4">
            <a:extLst>
              <a:ext uri="{FF2B5EF4-FFF2-40B4-BE49-F238E27FC236}">
                <a16:creationId xmlns:a16="http://schemas.microsoft.com/office/drawing/2014/main" id="{D8E80E7A-21EA-4AE0-6D5C-0DC467B9597F}"/>
              </a:ext>
            </a:extLst>
          </p:cNvPr>
          <p:cNvPicPr>
            <a:picLocks noChangeAspect="1"/>
          </p:cNvPicPr>
          <p:nvPr/>
        </p:nvPicPr>
        <p:blipFill>
          <a:blip r:embed="rId3"/>
          <a:stretch>
            <a:fillRect/>
          </a:stretch>
        </p:blipFill>
        <p:spPr>
          <a:xfrm>
            <a:off x="180164" y="606808"/>
            <a:ext cx="4091799" cy="2272123"/>
          </a:xfrm>
          <a:prstGeom prst="rect">
            <a:avLst/>
          </a:prstGeom>
        </p:spPr>
      </p:pic>
      <p:pic>
        <p:nvPicPr>
          <p:cNvPr id="11" name="Picture 10">
            <a:extLst>
              <a:ext uri="{FF2B5EF4-FFF2-40B4-BE49-F238E27FC236}">
                <a16:creationId xmlns:a16="http://schemas.microsoft.com/office/drawing/2014/main" id="{DFE73324-C870-AE71-9277-58EBB1ED43F0}"/>
              </a:ext>
            </a:extLst>
          </p:cNvPr>
          <p:cNvPicPr>
            <a:picLocks noChangeAspect="1"/>
          </p:cNvPicPr>
          <p:nvPr/>
        </p:nvPicPr>
        <p:blipFill>
          <a:blip r:embed="rId4"/>
          <a:stretch>
            <a:fillRect/>
          </a:stretch>
        </p:blipFill>
        <p:spPr>
          <a:xfrm>
            <a:off x="4707733" y="342693"/>
            <a:ext cx="4164806" cy="3007726"/>
          </a:xfrm>
          <a:prstGeom prst="rect">
            <a:avLst/>
          </a:prstGeom>
        </p:spPr>
      </p:pic>
      <p:sp>
        <p:nvSpPr>
          <p:cNvPr id="13" name="TextBox 12">
            <a:extLst>
              <a:ext uri="{FF2B5EF4-FFF2-40B4-BE49-F238E27FC236}">
                <a16:creationId xmlns:a16="http://schemas.microsoft.com/office/drawing/2014/main" id="{48577CB2-B293-0F60-4385-E984911CCFB3}"/>
              </a:ext>
            </a:extLst>
          </p:cNvPr>
          <p:cNvSpPr txBox="1"/>
          <p:nvPr/>
        </p:nvSpPr>
        <p:spPr>
          <a:xfrm>
            <a:off x="250030" y="3702040"/>
            <a:ext cx="8151019" cy="523220"/>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Both feature selection methods such as chi2 and tree based methods gave good accuracy on both Train and test data with well balanced precision and recall for class 1(Yes) and  drop in overfitting.</a:t>
            </a:r>
          </a:p>
        </p:txBody>
      </p:sp>
    </p:spTree>
    <p:extLst>
      <p:ext uri="{BB962C8B-B14F-4D97-AF65-F5344CB8AC3E}">
        <p14:creationId xmlns:p14="http://schemas.microsoft.com/office/powerpoint/2010/main" val="41077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2400" u="sng" dirty="0">
                <a:solidFill>
                  <a:srgbClr val="FF0000"/>
                </a:solidFill>
              </a:rPr>
              <a:t>Conclusion:</a:t>
            </a:r>
          </a:p>
        </p:txBody>
      </p:sp>
      <p:sp>
        <p:nvSpPr>
          <p:cNvPr id="4" name="TextBox 3">
            <a:extLst>
              <a:ext uri="{FF2B5EF4-FFF2-40B4-BE49-F238E27FC236}">
                <a16:creationId xmlns:a16="http://schemas.microsoft.com/office/drawing/2014/main" id="{07CC0E5F-0F79-A9F7-41D2-D4BF23DB57B5}"/>
              </a:ext>
            </a:extLst>
          </p:cNvPr>
          <p:cNvSpPr txBox="1"/>
          <p:nvPr/>
        </p:nvSpPr>
        <p:spPr>
          <a:xfrm>
            <a:off x="310820" y="707827"/>
            <a:ext cx="8626011" cy="4185761"/>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The common features in both the Random Forest Feature Selection and the Chi-Squared Test results are:</a:t>
            </a:r>
          </a:p>
          <a:p>
            <a:pPr algn="l">
              <a:buFont typeface="Arial" panose="020B0604020202020204" pitchFamily="34" charset="0"/>
              <a:buChar char="•"/>
            </a:pPr>
            <a:r>
              <a:rPr lang="en-US" b="0" i="0" dirty="0">
                <a:solidFill>
                  <a:srgbClr val="000000"/>
                </a:solidFill>
                <a:effectLst/>
                <a:latin typeface="Helvetica Neue"/>
              </a:rPr>
              <a:t>Out of all features in data only these features tends to be more significant to Term Deposit:</a:t>
            </a:r>
          </a:p>
          <a:p>
            <a:pPr algn="l">
              <a:buFont typeface="Arial" panose="020B0604020202020204" pitchFamily="34" charset="0"/>
              <a:buChar char="•"/>
            </a:pPr>
            <a:r>
              <a:rPr lang="en-US" b="0" i="0" dirty="0">
                <a:solidFill>
                  <a:srgbClr val="000000"/>
                </a:solidFill>
                <a:effectLst/>
                <a:latin typeface="Helvetica Neue"/>
              </a:rPr>
              <a:t>'contact'</a:t>
            </a:r>
          </a:p>
          <a:p>
            <a:pPr algn="l">
              <a:buFont typeface="Arial" panose="020B0604020202020204" pitchFamily="34" charset="0"/>
              <a:buChar char="•"/>
            </a:pPr>
            <a:r>
              <a:rPr lang="en-US" b="0" i="0" dirty="0">
                <a:solidFill>
                  <a:srgbClr val="000000"/>
                </a:solidFill>
                <a:effectLst/>
                <a:latin typeface="Helvetica Neue"/>
              </a:rPr>
              <a:t>'duration'</a:t>
            </a:r>
          </a:p>
          <a:p>
            <a:pPr algn="l">
              <a:buFont typeface="Arial" panose="020B0604020202020204" pitchFamily="34" charset="0"/>
              <a:buChar char="•"/>
            </a:pPr>
            <a:r>
              <a:rPr lang="en-US" b="0" i="0" dirty="0">
                <a:solidFill>
                  <a:srgbClr val="000000"/>
                </a:solidFill>
                <a:effectLst/>
                <a:latin typeface="Helvetica Neue"/>
              </a:rPr>
              <a:t>'campaign'</a:t>
            </a:r>
          </a:p>
          <a:p>
            <a:pPr algn="l">
              <a:buFont typeface="Arial" panose="020B0604020202020204" pitchFamily="34" charset="0"/>
              <a:buChar char="•"/>
            </a:pPr>
            <a:r>
              <a:rPr lang="en-US" b="0" i="0" dirty="0">
                <a:solidFill>
                  <a:srgbClr val="000000"/>
                </a:solidFill>
                <a:effectLst/>
                <a:latin typeface="Helvetica Neue"/>
              </a:rPr>
              <a:t>'</a:t>
            </a:r>
            <a:r>
              <a:rPr lang="en-US" b="0" i="0" dirty="0" err="1">
                <a:solidFill>
                  <a:srgbClr val="000000"/>
                </a:solidFill>
                <a:effectLst/>
                <a:latin typeface="Helvetica Neue"/>
              </a:rPr>
              <a:t>poutcome</a:t>
            </a:r>
            <a:r>
              <a:rPr lang="en-US" b="0" i="0" dirty="0">
                <a:solidFill>
                  <a:srgbClr val="000000"/>
                </a:solidFill>
                <a:effectLst/>
                <a:latin typeface="Helvetica Neue"/>
              </a:rPr>
              <a:t>'</a:t>
            </a:r>
          </a:p>
          <a:p>
            <a:pPr algn="l">
              <a:buFont typeface="Arial" panose="020B0604020202020204" pitchFamily="34" charset="0"/>
              <a:buChar char="•"/>
            </a:pPr>
            <a:r>
              <a:rPr lang="en-US" b="0" i="0" dirty="0">
                <a:solidFill>
                  <a:srgbClr val="000000"/>
                </a:solidFill>
                <a:effectLst/>
                <a:latin typeface="Helvetica Neue"/>
              </a:rPr>
              <a:t>'housing'</a:t>
            </a:r>
          </a:p>
          <a:p>
            <a:pPr algn="l">
              <a:buFont typeface="Arial" panose="020B0604020202020204" pitchFamily="34" charset="0"/>
              <a:buChar char="•"/>
            </a:pPr>
            <a:r>
              <a:rPr lang="en-US" b="1" i="0" u="sng" dirty="0">
                <a:solidFill>
                  <a:srgbClr val="FF0000"/>
                </a:solidFill>
                <a:effectLst/>
                <a:latin typeface="Helvetica Neue"/>
              </a:rPr>
              <a:t>Contact: </a:t>
            </a:r>
            <a:r>
              <a:rPr lang="en-US" b="0" i="0" dirty="0">
                <a:solidFill>
                  <a:srgbClr val="000000"/>
                </a:solidFill>
                <a:effectLst/>
                <a:latin typeface="Helvetica Neue"/>
              </a:rPr>
              <a:t>This feature could be crucial as it indicates the communication method used to reach out to customers. A more effective and personalized contact method could positively influence a customer's decision to subscribe.</a:t>
            </a:r>
          </a:p>
          <a:p>
            <a:pPr algn="l">
              <a:buFont typeface="Arial" panose="020B0604020202020204" pitchFamily="34" charset="0"/>
              <a:buChar char="•"/>
            </a:pPr>
            <a:r>
              <a:rPr lang="en-US" b="1" i="0" u="sng" dirty="0">
                <a:solidFill>
                  <a:srgbClr val="FF0000"/>
                </a:solidFill>
                <a:effectLst/>
                <a:latin typeface="Helvetica Neue"/>
              </a:rPr>
              <a:t>Duration: </a:t>
            </a:r>
            <a:r>
              <a:rPr lang="en-US" b="0" i="0" dirty="0">
                <a:solidFill>
                  <a:srgbClr val="000000"/>
                </a:solidFill>
                <a:effectLst/>
                <a:latin typeface="Helvetica Neue"/>
              </a:rPr>
              <a:t>The duration of the previous contact with the customer is likely to be significant. Longer interactions might imply more engagement and interest, increasing the chance of a term deposit subscription.</a:t>
            </a:r>
          </a:p>
          <a:p>
            <a:pPr algn="l">
              <a:buFont typeface="Arial" panose="020B0604020202020204" pitchFamily="34" charset="0"/>
              <a:buChar char="•"/>
            </a:pPr>
            <a:r>
              <a:rPr lang="en-US" b="1" i="0" u="sng" dirty="0">
                <a:solidFill>
                  <a:srgbClr val="FF0000"/>
                </a:solidFill>
                <a:effectLst/>
                <a:latin typeface="Helvetica Neue"/>
              </a:rPr>
              <a:t>Campaign: </a:t>
            </a:r>
            <a:r>
              <a:rPr lang="en-US" b="0" i="0" dirty="0">
                <a:solidFill>
                  <a:srgbClr val="000000"/>
                </a:solidFill>
                <a:effectLst/>
                <a:latin typeface="Helvetica Neue"/>
              </a:rPr>
              <a:t>The number of contacts made during the campaign could play a role. Too many contacts might lead to annoyance, while an optimal number could improve subscription rates.</a:t>
            </a:r>
          </a:p>
          <a:p>
            <a:pPr algn="l">
              <a:buFont typeface="Arial" panose="020B0604020202020204" pitchFamily="34" charset="0"/>
              <a:buChar char="•"/>
            </a:pPr>
            <a:r>
              <a:rPr lang="en-US" b="1" i="0" u="sng" dirty="0" err="1">
                <a:solidFill>
                  <a:srgbClr val="FF0000"/>
                </a:solidFill>
                <a:effectLst/>
                <a:latin typeface="Helvetica Neue"/>
              </a:rPr>
              <a:t>Poutcome</a:t>
            </a:r>
            <a:r>
              <a:rPr lang="en-US" b="1" i="0" u="sng" dirty="0">
                <a:solidFill>
                  <a:srgbClr val="FF0000"/>
                </a:solidFill>
                <a:effectLst/>
                <a:latin typeface="Helvetica Neue"/>
              </a:rPr>
              <a:t>: </a:t>
            </a:r>
            <a:r>
              <a:rPr lang="en-US" b="0" i="0" dirty="0">
                <a:solidFill>
                  <a:srgbClr val="000000"/>
                </a:solidFill>
                <a:effectLst/>
                <a:latin typeface="Helvetica Neue"/>
              </a:rPr>
              <a:t>The outcome of the previous marketing campaign (</a:t>
            </a:r>
            <a:r>
              <a:rPr lang="en-US" b="0" i="0" dirty="0" err="1">
                <a:solidFill>
                  <a:srgbClr val="000000"/>
                </a:solidFill>
                <a:effectLst/>
                <a:latin typeface="Helvetica Neue"/>
              </a:rPr>
              <a:t>poutcome</a:t>
            </a:r>
            <a:r>
              <a:rPr lang="en-US" b="0" i="0" dirty="0">
                <a:solidFill>
                  <a:srgbClr val="000000"/>
                </a:solidFill>
                <a:effectLst/>
                <a:latin typeface="Helvetica Neue"/>
              </a:rPr>
              <a:t>) suggests that if a customer has shown interest or subscribed before, they might be more likely to subscribe again in the current campaign.</a:t>
            </a:r>
          </a:p>
          <a:p>
            <a:pPr algn="l">
              <a:buFont typeface="Arial" panose="020B0604020202020204" pitchFamily="34" charset="0"/>
              <a:buChar char="•"/>
            </a:pPr>
            <a:r>
              <a:rPr lang="en-US" b="1" i="0" u="sng" dirty="0">
                <a:solidFill>
                  <a:srgbClr val="FF0000"/>
                </a:solidFill>
                <a:effectLst/>
                <a:latin typeface="Helvetica Neue"/>
              </a:rPr>
              <a:t>Housing: </a:t>
            </a:r>
            <a:r>
              <a:rPr lang="en-US" b="0" i="0" dirty="0">
                <a:solidFill>
                  <a:srgbClr val="000000"/>
                </a:solidFill>
                <a:effectLst/>
                <a:latin typeface="Helvetica Neue"/>
              </a:rPr>
              <a:t>This feature relates to whether a customer has a housing loan. Customers with more stable financial situations (without housing loans) might be more inclined to invest in a term deposit.</a:t>
            </a:r>
          </a:p>
        </p:txBody>
      </p:sp>
    </p:spTree>
    <p:extLst>
      <p:ext uri="{BB962C8B-B14F-4D97-AF65-F5344CB8AC3E}">
        <p14:creationId xmlns:p14="http://schemas.microsoft.com/office/powerpoint/2010/main" val="1967929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Title 2">
            <a:extLst>
              <a:ext uri="{FF2B5EF4-FFF2-40B4-BE49-F238E27FC236}">
                <a16:creationId xmlns:a16="http://schemas.microsoft.com/office/drawing/2014/main" id="{77C26481-A968-98C9-7F44-129C2ADA31C0}"/>
              </a:ext>
            </a:extLst>
          </p:cNvPr>
          <p:cNvSpPr>
            <a:spLocks noGrp="1"/>
          </p:cNvSpPr>
          <p:nvPr>
            <p:ph type="title"/>
          </p:nvPr>
        </p:nvSpPr>
        <p:spPr>
          <a:xfrm>
            <a:off x="517989" y="78583"/>
            <a:ext cx="7030500" cy="999300"/>
          </a:xfrm>
        </p:spPr>
        <p:txBody>
          <a:bodyPr/>
          <a:lstStyle/>
          <a:p>
            <a:r>
              <a:rPr lang="en-US" sz="1800" b="1" i="0" u="sng" dirty="0">
                <a:solidFill>
                  <a:srgbClr val="FF0000"/>
                </a:solidFill>
                <a:effectLst/>
                <a:latin typeface="Helvetica Neue"/>
              </a:rPr>
              <a:t>Best model after </a:t>
            </a:r>
            <a:r>
              <a:rPr lang="en-US" sz="1800" b="1" i="0" u="sng" dirty="0" err="1">
                <a:solidFill>
                  <a:srgbClr val="FF0000"/>
                </a:solidFill>
                <a:effectLst/>
                <a:latin typeface="Helvetica Neue"/>
              </a:rPr>
              <a:t>Upsampling</a:t>
            </a:r>
            <a:r>
              <a:rPr lang="en-US" sz="1800" b="1" i="0" u="sng" dirty="0">
                <a:solidFill>
                  <a:srgbClr val="FF0000"/>
                </a:solidFill>
                <a:effectLst/>
                <a:latin typeface="Helvetica Neue"/>
              </a:rPr>
              <a:t>:</a:t>
            </a:r>
            <a:br>
              <a:rPr lang="en-US" sz="1600" b="1" i="0" dirty="0">
                <a:solidFill>
                  <a:srgbClr val="000000"/>
                </a:solidFill>
                <a:effectLst/>
                <a:latin typeface="Helvetica Neue"/>
              </a:rPr>
            </a:br>
            <a:endParaRPr lang="en-US" sz="2400" u="sng" dirty="0">
              <a:solidFill>
                <a:srgbClr val="FF0000"/>
              </a:solidFill>
            </a:endParaRPr>
          </a:p>
        </p:txBody>
      </p:sp>
      <p:sp>
        <p:nvSpPr>
          <p:cNvPr id="5" name="TextBox 4">
            <a:extLst>
              <a:ext uri="{FF2B5EF4-FFF2-40B4-BE49-F238E27FC236}">
                <a16:creationId xmlns:a16="http://schemas.microsoft.com/office/drawing/2014/main" id="{A0C145C1-C3E7-864B-AAC0-B7025979D927}"/>
              </a:ext>
            </a:extLst>
          </p:cNvPr>
          <p:cNvSpPr txBox="1"/>
          <p:nvPr/>
        </p:nvSpPr>
        <p:spPr>
          <a:xfrm>
            <a:off x="517989" y="629097"/>
            <a:ext cx="4572000" cy="1384995"/>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Helvetica Neue"/>
              </a:rPr>
              <a:t>K-Nearest Neighbors (KNN):</a:t>
            </a:r>
          </a:p>
          <a:p>
            <a:pPr algn="l">
              <a:buFont typeface="Arial" panose="020B0604020202020204" pitchFamily="34" charset="0"/>
              <a:buChar char="•"/>
            </a:pPr>
            <a:r>
              <a:rPr lang="en-US" b="0" i="0" dirty="0">
                <a:solidFill>
                  <a:srgbClr val="000000"/>
                </a:solidFill>
                <a:effectLst/>
                <a:latin typeface="Helvetica Neue"/>
              </a:rPr>
              <a:t>Test Accuracy: 91%</a:t>
            </a:r>
          </a:p>
          <a:p>
            <a:pPr algn="l">
              <a:buFont typeface="Arial" panose="020B0604020202020204" pitchFamily="34" charset="0"/>
              <a:buChar char="•"/>
            </a:pPr>
            <a:r>
              <a:rPr lang="en-US" b="0" i="0" dirty="0">
                <a:solidFill>
                  <a:srgbClr val="000000"/>
                </a:solidFill>
                <a:effectLst/>
                <a:latin typeface="Helvetica Neue"/>
              </a:rPr>
              <a:t>Training Accuracy: 93%</a:t>
            </a:r>
          </a:p>
          <a:p>
            <a:pPr algn="l">
              <a:buFont typeface="Arial" panose="020B0604020202020204" pitchFamily="34" charset="0"/>
              <a:buChar char="•"/>
            </a:pPr>
            <a:r>
              <a:rPr lang="en-US" b="0" i="0" dirty="0">
                <a:solidFill>
                  <a:srgbClr val="000000"/>
                </a:solidFill>
                <a:effectLst/>
                <a:latin typeface="Helvetica Neue"/>
              </a:rPr>
              <a:t>KNN performed on par with Random </a:t>
            </a:r>
            <a:r>
              <a:rPr lang="en-US" b="0" i="0" dirty="0" err="1">
                <a:solidFill>
                  <a:srgbClr val="000000"/>
                </a:solidFill>
                <a:effectLst/>
                <a:latin typeface="Helvetica Neue"/>
              </a:rPr>
              <a:t>Forest,xgboost</a:t>
            </a:r>
            <a:r>
              <a:rPr lang="en-US" b="0" i="0" dirty="0">
                <a:solidFill>
                  <a:srgbClr val="000000"/>
                </a:solidFill>
                <a:effectLst/>
                <a:latin typeface="Helvetica Neue"/>
              </a:rPr>
              <a:t> achieving 91% accuracy on the test set. It also showed consistent performance between training and test data</a:t>
            </a:r>
          </a:p>
        </p:txBody>
      </p:sp>
      <p:sp>
        <p:nvSpPr>
          <p:cNvPr id="7" name="TextBox 6">
            <a:extLst>
              <a:ext uri="{FF2B5EF4-FFF2-40B4-BE49-F238E27FC236}">
                <a16:creationId xmlns:a16="http://schemas.microsoft.com/office/drawing/2014/main" id="{ECB18D7F-8DF6-E75B-73C9-C3FF61BFC9AC}"/>
              </a:ext>
            </a:extLst>
          </p:cNvPr>
          <p:cNvSpPr txBox="1"/>
          <p:nvPr/>
        </p:nvSpPr>
        <p:spPr>
          <a:xfrm>
            <a:off x="517989" y="2145833"/>
            <a:ext cx="4572000" cy="1200329"/>
          </a:xfrm>
          <a:prstGeom prst="rect">
            <a:avLst/>
          </a:prstGeom>
          <a:noFill/>
        </p:spPr>
        <p:txBody>
          <a:bodyPr wrap="square">
            <a:spAutoFit/>
          </a:bodyPr>
          <a:lstStyle/>
          <a:p>
            <a:r>
              <a:rPr lang="en-US" sz="1600" b="1" i="0" u="sng" dirty="0">
                <a:solidFill>
                  <a:srgbClr val="FF0000"/>
                </a:solidFill>
                <a:effectLst/>
                <a:latin typeface="Helvetica Neue"/>
              </a:rPr>
              <a:t>Best model after Feature Selection using chi2:</a:t>
            </a:r>
          </a:p>
          <a:p>
            <a:endParaRPr lang="en-US" b="1" u="sng" dirty="0">
              <a:solidFill>
                <a:srgbClr val="FF0000"/>
              </a:solidFill>
              <a:latin typeface="Helvetica Neue"/>
            </a:endParaRPr>
          </a:p>
          <a:p>
            <a:br>
              <a:rPr lang="en-US" sz="1200" b="1" i="0" dirty="0">
                <a:solidFill>
                  <a:srgbClr val="000000"/>
                </a:solidFill>
                <a:effectLst/>
                <a:latin typeface="Helvetica Neue"/>
              </a:rPr>
            </a:br>
            <a:endParaRPr lang="en-US" dirty="0"/>
          </a:p>
        </p:txBody>
      </p:sp>
      <p:sp>
        <p:nvSpPr>
          <p:cNvPr id="9" name="TextBox 8">
            <a:extLst>
              <a:ext uri="{FF2B5EF4-FFF2-40B4-BE49-F238E27FC236}">
                <a16:creationId xmlns:a16="http://schemas.microsoft.com/office/drawing/2014/main" id="{51D3AC01-F467-F744-D202-16A166D5ED01}"/>
              </a:ext>
            </a:extLst>
          </p:cNvPr>
          <p:cNvSpPr txBox="1"/>
          <p:nvPr/>
        </p:nvSpPr>
        <p:spPr>
          <a:xfrm>
            <a:off x="517989" y="2772222"/>
            <a:ext cx="4572000" cy="1600438"/>
          </a:xfrm>
          <a:prstGeom prst="rect">
            <a:avLst/>
          </a:prstGeom>
          <a:noFill/>
        </p:spPr>
        <p:txBody>
          <a:bodyPr wrap="square">
            <a:spAutoFit/>
          </a:bodyPr>
          <a:lstStyle/>
          <a:p>
            <a:pPr algn="l">
              <a:buFont typeface="Arial" panose="020B0604020202020204" pitchFamily="34" charset="0"/>
              <a:buChar char="•"/>
            </a:pPr>
            <a:r>
              <a:rPr lang="en-US" dirty="0" err="1">
                <a:latin typeface="Helvetica Neue"/>
              </a:rPr>
              <a:t>Xgboost</a:t>
            </a:r>
            <a:r>
              <a:rPr lang="en-US" b="0" i="0" dirty="0">
                <a:solidFill>
                  <a:srgbClr val="000000"/>
                </a:solidFill>
                <a:effectLst/>
                <a:latin typeface="Helvetica Neue"/>
              </a:rPr>
              <a:t>:</a:t>
            </a:r>
          </a:p>
          <a:p>
            <a:pPr algn="l">
              <a:buFont typeface="Arial" panose="020B0604020202020204" pitchFamily="34" charset="0"/>
              <a:buChar char="•"/>
            </a:pPr>
            <a:r>
              <a:rPr lang="en-US" b="0" i="0" dirty="0">
                <a:solidFill>
                  <a:srgbClr val="000000"/>
                </a:solidFill>
                <a:effectLst/>
                <a:latin typeface="Helvetica Neue"/>
              </a:rPr>
              <a:t>Test Accuracy: 90%</a:t>
            </a:r>
          </a:p>
          <a:p>
            <a:pPr algn="l">
              <a:buFont typeface="Arial" panose="020B0604020202020204" pitchFamily="34" charset="0"/>
              <a:buChar char="•"/>
            </a:pPr>
            <a:r>
              <a:rPr lang="en-US" b="0" i="0" dirty="0">
                <a:solidFill>
                  <a:srgbClr val="000000"/>
                </a:solidFill>
                <a:effectLst/>
                <a:latin typeface="Helvetica Neue"/>
              </a:rPr>
              <a:t>Training Accuracy: </a:t>
            </a:r>
            <a:r>
              <a:rPr lang="en-US" dirty="0">
                <a:latin typeface="Helvetica Neue"/>
              </a:rPr>
              <a:t>88</a:t>
            </a:r>
            <a:r>
              <a:rPr lang="en-US" b="0" i="0" dirty="0">
                <a:solidFill>
                  <a:srgbClr val="000000"/>
                </a:solidFill>
                <a:effectLst/>
                <a:latin typeface="Helvetica Neue"/>
              </a:rPr>
              <a:t>%</a:t>
            </a:r>
          </a:p>
          <a:p>
            <a:pPr algn="l">
              <a:buFont typeface="Arial" panose="020B0604020202020204" pitchFamily="34" charset="0"/>
              <a:buChar char="•"/>
            </a:pPr>
            <a:r>
              <a:rPr lang="en-US" dirty="0" err="1">
                <a:latin typeface="Helvetica Neue"/>
              </a:rPr>
              <a:t>Xgboost</a:t>
            </a:r>
            <a:r>
              <a:rPr lang="en-US" b="0" i="0" dirty="0">
                <a:solidFill>
                  <a:srgbClr val="000000"/>
                </a:solidFill>
                <a:effectLst/>
                <a:latin typeface="Helvetica Neue"/>
              </a:rPr>
              <a:t> performed on par with Random </a:t>
            </a:r>
            <a:r>
              <a:rPr lang="en-US" b="0" i="0" dirty="0" err="1">
                <a:solidFill>
                  <a:srgbClr val="000000"/>
                </a:solidFill>
                <a:effectLst/>
                <a:latin typeface="Helvetica Neue"/>
              </a:rPr>
              <a:t>Forest,svm,knn,xgboost</a:t>
            </a:r>
            <a:r>
              <a:rPr lang="en-US" b="0" i="0" dirty="0">
                <a:solidFill>
                  <a:srgbClr val="000000"/>
                </a:solidFill>
                <a:effectLst/>
                <a:latin typeface="Helvetica Neue"/>
              </a:rPr>
              <a:t> achieving </a:t>
            </a:r>
            <a:r>
              <a:rPr lang="en-US" dirty="0">
                <a:latin typeface="Helvetica Neue"/>
              </a:rPr>
              <a:t>88</a:t>
            </a:r>
            <a:r>
              <a:rPr lang="en-US" b="0" i="0" dirty="0">
                <a:solidFill>
                  <a:srgbClr val="000000"/>
                </a:solidFill>
                <a:effectLst/>
                <a:latin typeface="Helvetica Neue"/>
              </a:rPr>
              <a:t>% accuracy on the test set. It also showed consistent performance between training and test data</a:t>
            </a:r>
          </a:p>
        </p:txBody>
      </p:sp>
    </p:spTree>
    <p:extLst>
      <p:ext uri="{BB962C8B-B14F-4D97-AF65-F5344CB8AC3E}">
        <p14:creationId xmlns:p14="http://schemas.microsoft.com/office/powerpoint/2010/main" val="627229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A2C1-304B-708B-5DB9-4F777A2245D1}"/>
              </a:ext>
            </a:extLst>
          </p:cNvPr>
          <p:cNvSpPr>
            <a:spLocks noGrp="1"/>
          </p:cNvSpPr>
          <p:nvPr>
            <p:ph type="title"/>
          </p:nvPr>
        </p:nvSpPr>
        <p:spPr>
          <a:xfrm>
            <a:off x="1132350" y="1520118"/>
            <a:ext cx="7030500" cy="999300"/>
          </a:xfrm>
        </p:spPr>
        <p:txBody>
          <a:bodyPr/>
          <a:lstStyle/>
          <a:p>
            <a:r>
              <a:rPr lang="en-US" dirty="0"/>
              <a:t>Thank You</a:t>
            </a:r>
            <a:br>
              <a:rPr lang="en-US" dirty="0"/>
            </a:br>
            <a:r>
              <a:rPr lang="en-US" sz="1400" b="0" dirty="0"/>
              <a:t>Contact details:</a:t>
            </a:r>
            <a:br>
              <a:rPr lang="en-US" sz="1400" b="0" dirty="0"/>
            </a:br>
            <a:r>
              <a:rPr lang="en-US" sz="1400" b="0" dirty="0"/>
              <a:t>Ph.no:+91 8660419121</a:t>
            </a:r>
            <a:br>
              <a:rPr lang="en-US" sz="1400" b="0" dirty="0"/>
            </a:br>
            <a:r>
              <a:rPr lang="en-US" sz="1400" b="0" dirty="0"/>
              <a:t>email:madan.maddy890@gmail.com</a:t>
            </a:r>
          </a:p>
        </p:txBody>
      </p:sp>
    </p:spTree>
    <p:extLst>
      <p:ext uri="{BB962C8B-B14F-4D97-AF65-F5344CB8AC3E}">
        <p14:creationId xmlns:p14="http://schemas.microsoft.com/office/powerpoint/2010/main" val="290331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546562" y="62794"/>
            <a:ext cx="7030500" cy="6944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rgbClr val="FF0000"/>
                </a:solidFill>
              </a:rPr>
              <a:t>Dataset:</a:t>
            </a:r>
            <a:endParaRPr u="sng" dirty="0">
              <a:solidFill>
                <a:srgbClr val="FF0000"/>
              </a:solidFill>
            </a:endParaRPr>
          </a:p>
        </p:txBody>
      </p:sp>
      <p:sp>
        <p:nvSpPr>
          <p:cNvPr id="284" name="Google Shape;284;p14"/>
          <p:cNvSpPr txBox="1">
            <a:spLocks noGrp="1"/>
          </p:cNvSpPr>
          <p:nvPr>
            <p:ph type="body" idx="1"/>
          </p:nvPr>
        </p:nvSpPr>
        <p:spPr>
          <a:xfrm>
            <a:off x="1138324" y="500062"/>
            <a:ext cx="7030500" cy="992983"/>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dirty="0"/>
              <a:t>It contains two dataset where one dataset(</a:t>
            </a:r>
            <a:r>
              <a:rPr lang="en-US" b="0" i="0" dirty="0">
                <a:solidFill>
                  <a:srgbClr val="000000"/>
                </a:solidFill>
                <a:effectLst/>
                <a:latin typeface="Helvetica Neue"/>
              </a:rPr>
              <a:t>45211 rows × 14 columns)</a:t>
            </a:r>
            <a:r>
              <a:rPr lang="en-US" dirty="0"/>
              <a:t> consist of customers transaction details and other dataset(4</a:t>
            </a:r>
            <a:r>
              <a:rPr lang="en-US" b="0" i="0" dirty="0">
                <a:solidFill>
                  <a:srgbClr val="000000"/>
                </a:solidFill>
                <a:effectLst/>
                <a:latin typeface="Helvetica Neue"/>
              </a:rPr>
              <a:t>5211 rows × 7 columns)</a:t>
            </a:r>
            <a:r>
              <a:rPr lang="en-US" dirty="0"/>
              <a:t> details of customer demographic information.</a:t>
            </a:r>
            <a:endParaRPr dirty="0"/>
          </a:p>
        </p:txBody>
      </p:sp>
      <p:pic>
        <p:nvPicPr>
          <p:cNvPr id="3" name="Picture 2">
            <a:extLst>
              <a:ext uri="{FF2B5EF4-FFF2-40B4-BE49-F238E27FC236}">
                <a16:creationId xmlns:a16="http://schemas.microsoft.com/office/drawing/2014/main" id="{14E06228-FDE9-0E58-14A5-EC3141965276}"/>
              </a:ext>
            </a:extLst>
          </p:cNvPr>
          <p:cNvPicPr>
            <a:picLocks noChangeAspect="1"/>
          </p:cNvPicPr>
          <p:nvPr/>
        </p:nvPicPr>
        <p:blipFill>
          <a:blip r:embed="rId3"/>
          <a:stretch>
            <a:fillRect/>
          </a:stretch>
        </p:blipFill>
        <p:spPr>
          <a:xfrm>
            <a:off x="304725" y="1606660"/>
            <a:ext cx="8524950" cy="1708040"/>
          </a:xfrm>
          <a:prstGeom prst="rect">
            <a:avLst/>
          </a:prstGeom>
        </p:spPr>
      </p:pic>
      <p:pic>
        <p:nvPicPr>
          <p:cNvPr id="6" name="Picture 5">
            <a:extLst>
              <a:ext uri="{FF2B5EF4-FFF2-40B4-BE49-F238E27FC236}">
                <a16:creationId xmlns:a16="http://schemas.microsoft.com/office/drawing/2014/main" id="{F105DA4A-7C27-5BF9-F0FF-F58E2BDA4D10}"/>
              </a:ext>
            </a:extLst>
          </p:cNvPr>
          <p:cNvPicPr>
            <a:picLocks noChangeAspect="1"/>
          </p:cNvPicPr>
          <p:nvPr/>
        </p:nvPicPr>
        <p:blipFill>
          <a:blip r:embed="rId4"/>
          <a:stretch>
            <a:fillRect/>
          </a:stretch>
        </p:blipFill>
        <p:spPr>
          <a:xfrm>
            <a:off x="304724" y="3428315"/>
            <a:ext cx="8524949" cy="15683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056749" y="148520"/>
            <a:ext cx="7030500" cy="737306"/>
          </a:xfrm>
          <a:prstGeom prst="rect">
            <a:avLst/>
          </a:prstGeom>
        </p:spPr>
        <p:txBody>
          <a:bodyPr spcFirstLastPara="1" wrap="square" lIns="91425" tIns="91425" rIns="91425" bIns="91425" anchor="t" anchorCtr="0">
            <a:noAutofit/>
          </a:bodyPr>
          <a:lstStyle/>
          <a:p>
            <a:r>
              <a:rPr lang="en-US" sz="2000" b="1" i="0" u="sng" dirty="0">
                <a:solidFill>
                  <a:srgbClr val="FF0000"/>
                </a:solidFill>
                <a:effectLst/>
                <a:latin typeface="Helvetica Neue"/>
              </a:rPr>
              <a:t>Preprocessing Transaction Details Data (df_1):</a:t>
            </a:r>
            <a:br>
              <a:rPr lang="en-US" sz="2400" b="1" i="0" dirty="0">
                <a:solidFill>
                  <a:srgbClr val="000000"/>
                </a:solidFill>
                <a:effectLst/>
                <a:latin typeface="Helvetica Neue"/>
              </a:rPr>
            </a:br>
            <a:endParaRPr sz="2400" dirty="0"/>
          </a:p>
        </p:txBody>
      </p:sp>
      <p:sp>
        <p:nvSpPr>
          <p:cNvPr id="291" name="Google Shape;291;p15"/>
          <p:cNvSpPr txBox="1">
            <a:spLocks noGrp="1"/>
          </p:cNvSpPr>
          <p:nvPr>
            <p:ph type="body" idx="1"/>
          </p:nvPr>
        </p:nvSpPr>
        <p:spPr>
          <a:xfrm>
            <a:off x="-185739" y="3247004"/>
            <a:ext cx="9515475" cy="942975"/>
          </a:xfrm>
          <a:prstGeom prst="rect">
            <a:avLst/>
          </a:prstGeom>
        </p:spPr>
        <p:txBody>
          <a:bodyPr spcFirstLastPara="1" wrap="square" lIns="91425" tIns="91425" rIns="91425" bIns="91425" anchor="t" anchorCtr="0">
            <a:noAutofit/>
          </a:bodyPr>
          <a:lstStyle/>
          <a:p>
            <a:pPr marL="742950" indent="-285750">
              <a:spcBef>
                <a:spcPts val="1600"/>
              </a:spcBef>
              <a:spcAft>
                <a:spcPts val="1600"/>
              </a:spcAft>
            </a:pPr>
            <a:r>
              <a:rPr lang="en-US" b="0" i="0" dirty="0">
                <a:solidFill>
                  <a:srgbClr val="000000"/>
                </a:solidFill>
                <a:effectLst/>
                <a:latin typeface="Helvetica Neue"/>
              </a:rPr>
              <a:t>As we can see very small percentage of null values in features </a:t>
            </a:r>
            <a:r>
              <a:rPr lang="en-US" b="0" i="0" dirty="0" err="1">
                <a:solidFill>
                  <a:srgbClr val="000000"/>
                </a:solidFill>
                <a:effectLst/>
                <a:latin typeface="Helvetica Neue"/>
              </a:rPr>
              <a:t>balance,loan,contact,duration,poutcome,Term</a:t>
            </a:r>
            <a:r>
              <a:rPr lang="en-US" b="0" i="0" dirty="0">
                <a:solidFill>
                  <a:srgbClr val="000000"/>
                </a:solidFill>
                <a:effectLst/>
                <a:latin typeface="Helvetica Neue"/>
              </a:rPr>
              <a:t> </a:t>
            </a:r>
            <a:r>
              <a:rPr lang="en-US" b="0" i="0" dirty="0" err="1">
                <a:solidFill>
                  <a:srgbClr val="000000"/>
                </a:solidFill>
                <a:effectLst/>
                <a:latin typeface="Helvetica Neue"/>
              </a:rPr>
              <a:t>Deposit,Count_Txn</a:t>
            </a:r>
            <a:endParaRPr lang="en-US" dirty="0">
              <a:solidFill>
                <a:srgbClr val="000000"/>
              </a:solidFill>
              <a:latin typeface="Helvetica Neue"/>
            </a:endParaRPr>
          </a:p>
          <a:p>
            <a:pPr marL="742950" indent="-285750">
              <a:spcBef>
                <a:spcPts val="1600"/>
              </a:spcBef>
              <a:spcAft>
                <a:spcPts val="1600"/>
              </a:spcAft>
            </a:pPr>
            <a:endParaRPr lang="en-US" b="0" i="0" dirty="0">
              <a:solidFill>
                <a:srgbClr val="000000"/>
              </a:solidFill>
              <a:effectLst/>
              <a:latin typeface="Helvetica Neue"/>
            </a:endParaRPr>
          </a:p>
          <a:p>
            <a:pPr indent="0">
              <a:spcBef>
                <a:spcPts val="1600"/>
              </a:spcBef>
              <a:spcAft>
                <a:spcPts val="1600"/>
              </a:spcAft>
              <a:buNone/>
            </a:pPr>
            <a:endParaRPr lang="en-US" dirty="0">
              <a:solidFill>
                <a:srgbClr val="000000"/>
              </a:solidFill>
              <a:latin typeface="Helvetica Neue"/>
            </a:endParaRPr>
          </a:p>
          <a:p>
            <a:pPr indent="0">
              <a:spcBef>
                <a:spcPts val="1600"/>
              </a:spcBef>
              <a:spcAft>
                <a:spcPts val="1600"/>
              </a:spcAft>
              <a:buNone/>
            </a:pPr>
            <a:endParaRPr lang="en-US" b="0" i="0" dirty="0">
              <a:solidFill>
                <a:srgbClr val="000000"/>
              </a:solidFill>
              <a:effectLst/>
              <a:latin typeface="Helvetica Neue"/>
            </a:endParaRPr>
          </a:p>
          <a:p>
            <a:pPr marL="457200" lvl="0" indent="0" algn="l" rtl="0">
              <a:spcBef>
                <a:spcPts val="1600"/>
              </a:spcBef>
              <a:spcAft>
                <a:spcPts val="1600"/>
              </a:spcAft>
              <a:buNone/>
            </a:pPr>
            <a:endParaRPr dirty="0"/>
          </a:p>
        </p:txBody>
      </p:sp>
      <p:pic>
        <p:nvPicPr>
          <p:cNvPr id="5" name="Picture 4">
            <a:extLst>
              <a:ext uri="{FF2B5EF4-FFF2-40B4-BE49-F238E27FC236}">
                <a16:creationId xmlns:a16="http://schemas.microsoft.com/office/drawing/2014/main" id="{99F7F142-AE7A-81F8-3F5E-231A39D8F4F8}"/>
              </a:ext>
            </a:extLst>
          </p:cNvPr>
          <p:cNvPicPr>
            <a:picLocks noChangeAspect="1"/>
          </p:cNvPicPr>
          <p:nvPr/>
        </p:nvPicPr>
        <p:blipFill>
          <a:blip r:embed="rId3"/>
          <a:stretch>
            <a:fillRect/>
          </a:stretch>
        </p:blipFill>
        <p:spPr>
          <a:xfrm>
            <a:off x="1175703" y="695185"/>
            <a:ext cx="3753485" cy="2005154"/>
          </a:xfrm>
          <a:prstGeom prst="rect">
            <a:avLst/>
          </a:prstGeom>
        </p:spPr>
      </p:pic>
      <p:pic>
        <p:nvPicPr>
          <p:cNvPr id="7" name="Picture 6">
            <a:extLst>
              <a:ext uri="{FF2B5EF4-FFF2-40B4-BE49-F238E27FC236}">
                <a16:creationId xmlns:a16="http://schemas.microsoft.com/office/drawing/2014/main" id="{C52BF117-EEB5-84F9-05D3-4DA1D41C5315}"/>
              </a:ext>
            </a:extLst>
          </p:cNvPr>
          <p:cNvPicPr>
            <a:picLocks noChangeAspect="1"/>
          </p:cNvPicPr>
          <p:nvPr/>
        </p:nvPicPr>
        <p:blipFill>
          <a:blip r:embed="rId4"/>
          <a:stretch>
            <a:fillRect/>
          </a:stretch>
        </p:blipFill>
        <p:spPr>
          <a:xfrm>
            <a:off x="225027" y="2897398"/>
            <a:ext cx="8693944" cy="553034"/>
          </a:xfrm>
          <a:prstGeom prst="rect">
            <a:avLst/>
          </a:prstGeom>
        </p:spPr>
      </p:pic>
      <p:sp>
        <p:nvSpPr>
          <p:cNvPr id="11" name="TextBox 10">
            <a:extLst>
              <a:ext uri="{FF2B5EF4-FFF2-40B4-BE49-F238E27FC236}">
                <a16:creationId xmlns:a16="http://schemas.microsoft.com/office/drawing/2014/main" id="{D5CC189D-826A-0C71-0839-16F51E3070D5}"/>
              </a:ext>
            </a:extLst>
          </p:cNvPr>
          <p:cNvSpPr txBox="1"/>
          <p:nvPr/>
        </p:nvSpPr>
        <p:spPr>
          <a:xfrm>
            <a:off x="289321" y="4062531"/>
            <a:ext cx="6911546" cy="954107"/>
          </a:xfrm>
          <a:prstGeom prst="rect">
            <a:avLst/>
          </a:prstGeom>
          <a:noFill/>
        </p:spPr>
        <p:txBody>
          <a:bodyPr wrap="square" rtlCol="0">
            <a:spAutoFit/>
          </a:bodyPr>
          <a:lstStyle/>
          <a:p>
            <a:pPr algn="l" rtl="0">
              <a:buFont typeface="Arial" panose="020B0604020202020204" pitchFamily="34" charset="0"/>
              <a:buChar char="•"/>
            </a:pPr>
            <a:r>
              <a:rPr lang="en-US" b="0" i="0" dirty="0">
                <a:solidFill>
                  <a:srgbClr val="000000"/>
                </a:solidFill>
                <a:effectLst/>
                <a:latin typeface="Helvetica Neue"/>
              </a:rPr>
              <a:t> </a:t>
            </a:r>
            <a:r>
              <a:rPr lang="en-US" b="0" i="0" u="sng" dirty="0">
                <a:solidFill>
                  <a:srgbClr val="000000"/>
                </a:solidFill>
                <a:effectLst/>
                <a:latin typeface="Helvetica Neue"/>
              </a:rPr>
              <a:t>Check For Duplicates</a:t>
            </a:r>
            <a:r>
              <a:rPr lang="en-US" b="0" i="0" dirty="0">
                <a:solidFill>
                  <a:srgbClr val="000000"/>
                </a:solidFill>
                <a:effectLst/>
                <a:latin typeface="Helvetica Neue"/>
              </a:rPr>
              <a:t>:</a:t>
            </a:r>
          </a:p>
          <a:p>
            <a:pPr algn="l" rtl="0">
              <a:buFont typeface="Arial" panose="020B0604020202020204" pitchFamily="34" charset="0"/>
              <a:buChar char="•"/>
            </a:pPr>
            <a:r>
              <a:rPr lang="en-US" b="0" i="0" dirty="0">
                <a:solidFill>
                  <a:srgbClr val="000000"/>
                </a:solidFill>
                <a:effectLst/>
                <a:latin typeface="Helvetica Neue"/>
              </a:rPr>
              <a:t>There are no duplicate rows in df_1 dataset</a:t>
            </a:r>
          </a:p>
          <a:p>
            <a:pPr algn="l" rtl="0">
              <a:buFont typeface="Arial" panose="020B0604020202020204" pitchFamily="34" charset="0"/>
              <a:buChar char="•"/>
            </a:pPr>
            <a:r>
              <a:rPr lang="en-US" b="0" i="0" dirty="0">
                <a:solidFill>
                  <a:srgbClr val="000000"/>
                </a:solidFill>
                <a:effectLst/>
                <a:latin typeface="Helvetica Neue"/>
              </a:rPr>
              <a:t> will carry out the null value imputation based on their distribution for numerical features and replace with mode in categorical feature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056749" y="148520"/>
            <a:ext cx="7030500" cy="737306"/>
          </a:xfrm>
          <a:prstGeom prst="rect">
            <a:avLst/>
          </a:prstGeom>
        </p:spPr>
        <p:txBody>
          <a:bodyPr spcFirstLastPara="1" wrap="square" lIns="91425" tIns="91425" rIns="91425" bIns="91425" anchor="t" anchorCtr="0">
            <a:noAutofit/>
          </a:bodyPr>
          <a:lstStyle/>
          <a:p>
            <a:r>
              <a:rPr lang="en-US" sz="2000" b="1" i="0" u="sng" dirty="0">
                <a:solidFill>
                  <a:srgbClr val="FF0000"/>
                </a:solidFill>
                <a:effectLst/>
                <a:latin typeface="Helvetica Neue"/>
              </a:rPr>
              <a:t>Preprocessing Transaction Details Data (df_2):</a:t>
            </a:r>
            <a:br>
              <a:rPr lang="en-US" sz="2400" b="1" i="0" dirty="0">
                <a:solidFill>
                  <a:srgbClr val="000000"/>
                </a:solidFill>
                <a:effectLst/>
                <a:latin typeface="Helvetica Neue"/>
              </a:rPr>
            </a:br>
            <a:endParaRPr sz="2400" dirty="0"/>
          </a:p>
        </p:txBody>
      </p:sp>
      <p:sp>
        <p:nvSpPr>
          <p:cNvPr id="11" name="TextBox 10">
            <a:extLst>
              <a:ext uri="{FF2B5EF4-FFF2-40B4-BE49-F238E27FC236}">
                <a16:creationId xmlns:a16="http://schemas.microsoft.com/office/drawing/2014/main" id="{D5CC189D-826A-0C71-0839-16F51E3070D5}"/>
              </a:ext>
            </a:extLst>
          </p:cNvPr>
          <p:cNvSpPr txBox="1"/>
          <p:nvPr/>
        </p:nvSpPr>
        <p:spPr>
          <a:xfrm>
            <a:off x="467915" y="4062530"/>
            <a:ext cx="6911546" cy="1169551"/>
          </a:xfrm>
          <a:prstGeom prst="rect">
            <a:avLst/>
          </a:prstGeom>
          <a:noFill/>
        </p:spPr>
        <p:txBody>
          <a:bodyPr wrap="square" rtlCol="0">
            <a:spAutoFit/>
          </a:bodyPr>
          <a:lstStyle/>
          <a:p>
            <a:pPr algn="l" rtl="0">
              <a:buFont typeface="Arial" panose="020B0604020202020204" pitchFamily="34" charset="0"/>
              <a:buChar char="•"/>
            </a:pPr>
            <a:r>
              <a:rPr lang="en-US" b="0" i="0" dirty="0">
                <a:solidFill>
                  <a:srgbClr val="000000"/>
                </a:solidFill>
                <a:effectLst/>
                <a:latin typeface="Helvetica Neue"/>
              </a:rPr>
              <a:t> </a:t>
            </a:r>
            <a:r>
              <a:rPr lang="en-US" b="0" i="0" u="sng" dirty="0">
                <a:solidFill>
                  <a:srgbClr val="000000"/>
                </a:solidFill>
                <a:effectLst/>
                <a:latin typeface="Helvetica Neue"/>
              </a:rPr>
              <a:t>Check For Duplicates</a:t>
            </a:r>
            <a:r>
              <a:rPr lang="en-US" b="0" i="0" dirty="0">
                <a:solidFill>
                  <a:srgbClr val="000000"/>
                </a:solidFill>
                <a:effectLst/>
                <a:latin typeface="Helvetica Neue"/>
              </a:rPr>
              <a:t>:</a:t>
            </a:r>
          </a:p>
          <a:p>
            <a:pPr algn="l" rtl="0">
              <a:buFont typeface="Arial" panose="020B0604020202020204" pitchFamily="34" charset="0"/>
              <a:buChar char="•"/>
            </a:pPr>
            <a:r>
              <a:rPr lang="en-US" b="0" i="0" dirty="0">
                <a:solidFill>
                  <a:srgbClr val="000000"/>
                </a:solidFill>
                <a:effectLst/>
                <a:latin typeface="Helvetica Neue"/>
              </a:rPr>
              <a:t>There are no duplicate rows in df_2 dataset</a:t>
            </a:r>
          </a:p>
          <a:p>
            <a:pPr algn="l" rtl="0">
              <a:buFont typeface="Arial" panose="020B0604020202020204" pitchFamily="34" charset="0"/>
              <a:buChar char="•"/>
            </a:pPr>
            <a:r>
              <a:rPr lang="en-US" b="0" i="0" dirty="0">
                <a:solidFill>
                  <a:srgbClr val="000000"/>
                </a:solidFill>
                <a:effectLst/>
                <a:latin typeface="Helvetica Neue"/>
              </a:rPr>
              <a:t>will carry out the null value imputation based on their distribution for numerical features and replace with mode in categorical feature</a:t>
            </a:r>
          </a:p>
          <a:p>
            <a:pPr algn="l" rtl="0">
              <a:buFont typeface="Arial" panose="020B0604020202020204" pitchFamily="34" charset="0"/>
              <a:buChar char="•"/>
            </a:pPr>
            <a:endParaRPr lang="en-US" b="0" i="0" dirty="0">
              <a:solidFill>
                <a:srgbClr val="000000"/>
              </a:solidFill>
              <a:effectLst/>
              <a:latin typeface="Helvetica Neue"/>
            </a:endParaRPr>
          </a:p>
        </p:txBody>
      </p:sp>
      <p:pic>
        <p:nvPicPr>
          <p:cNvPr id="3" name="Picture 2">
            <a:extLst>
              <a:ext uri="{FF2B5EF4-FFF2-40B4-BE49-F238E27FC236}">
                <a16:creationId xmlns:a16="http://schemas.microsoft.com/office/drawing/2014/main" id="{94EF230B-33A5-4793-4EFA-2DE3669601A9}"/>
              </a:ext>
            </a:extLst>
          </p:cNvPr>
          <p:cNvPicPr>
            <a:picLocks noChangeAspect="1"/>
          </p:cNvPicPr>
          <p:nvPr/>
        </p:nvPicPr>
        <p:blipFill>
          <a:blip r:embed="rId3"/>
          <a:stretch>
            <a:fillRect/>
          </a:stretch>
        </p:blipFill>
        <p:spPr>
          <a:xfrm>
            <a:off x="1202814" y="678635"/>
            <a:ext cx="4197861" cy="2262319"/>
          </a:xfrm>
          <a:prstGeom prst="rect">
            <a:avLst/>
          </a:prstGeom>
        </p:spPr>
      </p:pic>
      <p:pic>
        <p:nvPicPr>
          <p:cNvPr id="6" name="Picture 5">
            <a:extLst>
              <a:ext uri="{FF2B5EF4-FFF2-40B4-BE49-F238E27FC236}">
                <a16:creationId xmlns:a16="http://schemas.microsoft.com/office/drawing/2014/main" id="{E03F45A2-C910-B787-4694-730238B34F43}"/>
              </a:ext>
            </a:extLst>
          </p:cNvPr>
          <p:cNvPicPr>
            <a:picLocks noChangeAspect="1"/>
          </p:cNvPicPr>
          <p:nvPr/>
        </p:nvPicPr>
        <p:blipFill>
          <a:blip r:embed="rId4"/>
          <a:stretch>
            <a:fillRect/>
          </a:stretch>
        </p:blipFill>
        <p:spPr>
          <a:xfrm>
            <a:off x="136379" y="3076426"/>
            <a:ext cx="8843315" cy="850632"/>
          </a:xfrm>
          <a:prstGeom prst="rect">
            <a:avLst/>
          </a:prstGeom>
        </p:spPr>
      </p:pic>
    </p:spTree>
    <p:extLst>
      <p:ext uri="{BB962C8B-B14F-4D97-AF65-F5344CB8AC3E}">
        <p14:creationId xmlns:p14="http://schemas.microsoft.com/office/powerpoint/2010/main" val="57314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602644" y="169951"/>
            <a:ext cx="8155594" cy="680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u="sng" dirty="0">
                <a:solidFill>
                  <a:srgbClr val="FF0000"/>
                </a:solidFill>
              </a:rPr>
              <a:t>Null imputation based on distribution of Numerical Features(dataset 1):</a:t>
            </a:r>
            <a:endParaRPr sz="2000" u="sng" dirty="0">
              <a:solidFill>
                <a:srgbClr val="FF0000"/>
              </a:solidFill>
            </a:endParaRPr>
          </a:p>
        </p:txBody>
      </p:sp>
      <p:pic>
        <p:nvPicPr>
          <p:cNvPr id="2050" name="Picture 2">
            <a:extLst>
              <a:ext uri="{FF2B5EF4-FFF2-40B4-BE49-F238E27FC236}">
                <a16:creationId xmlns:a16="http://schemas.microsoft.com/office/drawing/2014/main" id="{419C0576-DEA7-FD8C-1F3F-B0DFED818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 y="571501"/>
            <a:ext cx="7565231"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F21A1E9-0B54-BC5C-80AD-56B8905C7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 y="1943101"/>
            <a:ext cx="7565231" cy="13716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30A461-1CD2-B0A0-E749-B7DFB8E1750D}"/>
              </a:ext>
            </a:extLst>
          </p:cNvPr>
          <p:cNvSpPr txBox="1"/>
          <p:nvPr/>
        </p:nvSpPr>
        <p:spPr>
          <a:xfrm>
            <a:off x="442913" y="4014788"/>
            <a:ext cx="8115300" cy="1200329"/>
          </a:xfrm>
          <a:prstGeom prst="rect">
            <a:avLst/>
          </a:prstGeom>
          <a:noFill/>
        </p:spPr>
        <p:txBody>
          <a:bodyPr wrap="square" rtlCol="0">
            <a:spAutoFit/>
          </a:bodyPr>
          <a:lstStyle/>
          <a:p>
            <a:pPr algn="l">
              <a:buFont typeface="Arial" panose="020B0604020202020204" pitchFamily="34" charset="0"/>
              <a:buChar char="•"/>
            </a:pPr>
            <a:r>
              <a:rPr lang="en-US" sz="1200" b="0" i="0" dirty="0">
                <a:solidFill>
                  <a:srgbClr val="000000"/>
                </a:solidFill>
                <a:effectLst/>
                <a:latin typeface="Helvetica Neue"/>
              </a:rPr>
              <a:t> Features such as </a:t>
            </a:r>
            <a:r>
              <a:rPr lang="en-US" sz="1200" b="0" i="0" dirty="0" err="1">
                <a:solidFill>
                  <a:srgbClr val="000000"/>
                </a:solidFill>
                <a:effectLst/>
                <a:latin typeface="Helvetica Neue"/>
              </a:rPr>
              <a:t>balance,duration</a:t>
            </a:r>
            <a:r>
              <a:rPr lang="en-US" sz="1200" b="0" i="0" dirty="0">
                <a:solidFill>
                  <a:srgbClr val="000000"/>
                </a:solidFill>
                <a:effectLst/>
                <a:latin typeface="Helvetica Neue"/>
              </a:rPr>
              <a:t> are rightly </a:t>
            </a:r>
            <a:r>
              <a:rPr lang="en-US" sz="1200" b="0" i="0" dirty="0" err="1">
                <a:solidFill>
                  <a:srgbClr val="000000"/>
                </a:solidFill>
                <a:effectLst/>
                <a:latin typeface="Helvetica Neue"/>
              </a:rPr>
              <a:t>skwed</a:t>
            </a:r>
            <a:r>
              <a:rPr lang="en-US" sz="1200" b="0" i="0" dirty="0">
                <a:solidFill>
                  <a:srgbClr val="000000"/>
                </a:solidFill>
                <a:effectLst/>
                <a:latin typeface="Helvetica Neue"/>
              </a:rPr>
              <a:t> and </a:t>
            </a:r>
            <a:r>
              <a:rPr lang="en-US" sz="1200" b="0" i="0" dirty="0" err="1">
                <a:solidFill>
                  <a:srgbClr val="000000"/>
                </a:solidFill>
                <a:effectLst/>
                <a:latin typeface="Helvetica Neue"/>
              </a:rPr>
              <a:t>Count_Txn</a:t>
            </a:r>
            <a:r>
              <a:rPr lang="en-US" sz="1200" b="0" i="0" dirty="0">
                <a:solidFill>
                  <a:srgbClr val="000000"/>
                </a:solidFill>
                <a:effectLst/>
                <a:latin typeface="Helvetica Neue"/>
              </a:rPr>
              <a:t> are negatively skewed so its better replace the null values by median</a:t>
            </a:r>
          </a:p>
          <a:p>
            <a:pPr>
              <a:buFont typeface="Arial" panose="020B0604020202020204" pitchFamily="34" charset="0"/>
              <a:buChar char="•"/>
            </a:pPr>
            <a:r>
              <a:rPr lang="en-US" sz="1200" b="0" i="0" dirty="0">
                <a:solidFill>
                  <a:srgbClr val="000000"/>
                </a:solidFill>
                <a:effectLst/>
                <a:latin typeface="Helvetica Neue"/>
              </a:rPr>
              <a:t>Skewed features such as 'balance', 'duration', and '</a:t>
            </a:r>
            <a:r>
              <a:rPr lang="en-US" sz="1200" b="0" i="0" dirty="0" err="1">
                <a:solidFill>
                  <a:srgbClr val="000000"/>
                </a:solidFill>
                <a:effectLst/>
                <a:latin typeface="Helvetica Neue"/>
              </a:rPr>
              <a:t>Count_Txn</a:t>
            </a:r>
            <a:r>
              <a:rPr lang="en-US" sz="1200" b="0" i="0" dirty="0">
                <a:solidFill>
                  <a:srgbClr val="000000"/>
                </a:solidFill>
                <a:effectLst/>
                <a:latin typeface="Helvetica Neue"/>
              </a:rPr>
              <a:t>' are better to be imputed with the median rather than the mean. The median is less sensitive to outliers and provides a better representation of the central tendency in skewed distributions.</a:t>
            </a:r>
          </a:p>
          <a:p>
            <a:pPr algn="l">
              <a:buFont typeface="Arial" panose="020B0604020202020204" pitchFamily="34" charset="0"/>
              <a:buChar char="•"/>
            </a:pPr>
            <a:endParaRPr lang="en-US" sz="1200" b="0" i="0" dirty="0">
              <a:solidFill>
                <a:srgbClr val="000000"/>
              </a:solidFill>
              <a:effectLst/>
              <a:latin typeface="Helvetica Neue"/>
            </a:endParaRPr>
          </a:p>
        </p:txBody>
      </p:sp>
      <p:pic>
        <p:nvPicPr>
          <p:cNvPr id="6" name="Picture 5">
            <a:extLst>
              <a:ext uri="{FF2B5EF4-FFF2-40B4-BE49-F238E27FC236}">
                <a16:creationId xmlns:a16="http://schemas.microsoft.com/office/drawing/2014/main" id="{16914C78-CF59-C9CC-5FD5-2927863814FC}"/>
              </a:ext>
            </a:extLst>
          </p:cNvPr>
          <p:cNvPicPr>
            <a:picLocks noChangeAspect="1"/>
          </p:cNvPicPr>
          <p:nvPr/>
        </p:nvPicPr>
        <p:blipFill>
          <a:blip r:embed="rId5"/>
          <a:stretch>
            <a:fillRect/>
          </a:stretch>
        </p:blipFill>
        <p:spPr>
          <a:xfrm>
            <a:off x="585787" y="3314701"/>
            <a:ext cx="3857626" cy="749681"/>
          </a:xfrm>
          <a:prstGeom prst="rect">
            <a:avLst/>
          </a:prstGeom>
        </p:spPr>
      </p:pic>
      <p:pic>
        <p:nvPicPr>
          <p:cNvPr id="8" name="Picture 7">
            <a:extLst>
              <a:ext uri="{FF2B5EF4-FFF2-40B4-BE49-F238E27FC236}">
                <a16:creationId xmlns:a16="http://schemas.microsoft.com/office/drawing/2014/main" id="{0EDB7889-B7B9-E1B1-F74C-B6D38CCC67CE}"/>
              </a:ext>
            </a:extLst>
          </p:cNvPr>
          <p:cNvPicPr>
            <a:picLocks noChangeAspect="1"/>
          </p:cNvPicPr>
          <p:nvPr/>
        </p:nvPicPr>
        <p:blipFill>
          <a:blip r:embed="rId6"/>
          <a:stretch>
            <a:fillRect/>
          </a:stretch>
        </p:blipFill>
        <p:spPr>
          <a:xfrm>
            <a:off x="4467128" y="3371822"/>
            <a:ext cx="3962497" cy="6429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602644" y="169951"/>
            <a:ext cx="8155594" cy="6801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u="sng" dirty="0">
                <a:solidFill>
                  <a:srgbClr val="FF0000"/>
                </a:solidFill>
              </a:rPr>
              <a:t>Null imputation based on distribution of Numerical Features(dataset 2):</a:t>
            </a:r>
            <a:endParaRPr sz="2000" u="sng" dirty="0">
              <a:solidFill>
                <a:srgbClr val="FF0000"/>
              </a:solidFill>
            </a:endParaRPr>
          </a:p>
        </p:txBody>
      </p:sp>
      <p:pic>
        <p:nvPicPr>
          <p:cNvPr id="3074" name="Picture 2">
            <a:extLst>
              <a:ext uri="{FF2B5EF4-FFF2-40B4-BE49-F238E27FC236}">
                <a16:creationId xmlns:a16="http://schemas.microsoft.com/office/drawing/2014/main" id="{DE34061E-CA5B-9830-31B1-1E57CE50E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1" y="578644"/>
            <a:ext cx="44577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4723F19-59DD-1536-7451-2158950C7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031" y="616744"/>
            <a:ext cx="4021932" cy="2247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D905F10-990A-B966-76BF-7573299E79CC}"/>
              </a:ext>
            </a:extLst>
          </p:cNvPr>
          <p:cNvPicPr>
            <a:picLocks noChangeAspect="1"/>
          </p:cNvPicPr>
          <p:nvPr/>
        </p:nvPicPr>
        <p:blipFill>
          <a:blip r:embed="rId5"/>
          <a:stretch>
            <a:fillRect/>
          </a:stretch>
        </p:blipFill>
        <p:spPr>
          <a:xfrm>
            <a:off x="114300" y="3000999"/>
            <a:ext cx="8729663" cy="838272"/>
          </a:xfrm>
          <a:prstGeom prst="rect">
            <a:avLst/>
          </a:prstGeom>
        </p:spPr>
      </p:pic>
      <p:pic>
        <p:nvPicPr>
          <p:cNvPr id="7" name="Picture 6">
            <a:extLst>
              <a:ext uri="{FF2B5EF4-FFF2-40B4-BE49-F238E27FC236}">
                <a16:creationId xmlns:a16="http://schemas.microsoft.com/office/drawing/2014/main" id="{EEA9B203-CCBF-69A9-6158-17DD5C939F35}"/>
              </a:ext>
            </a:extLst>
          </p:cNvPr>
          <p:cNvPicPr>
            <a:picLocks noChangeAspect="1"/>
          </p:cNvPicPr>
          <p:nvPr/>
        </p:nvPicPr>
        <p:blipFill>
          <a:blip r:embed="rId6"/>
          <a:stretch>
            <a:fillRect/>
          </a:stretch>
        </p:blipFill>
        <p:spPr>
          <a:xfrm>
            <a:off x="114300" y="3975626"/>
            <a:ext cx="6483480" cy="838273"/>
          </a:xfrm>
          <a:prstGeom prst="rect">
            <a:avLst/>
          </a:prstGeom>
        </p:spPr>
      </p:pic>
    </p:spTree>
    <p:extLst>
      <p:ext uri="{BB962C8B-B14F-4D97-AF65-F5344CB8AC3E}">
        <p14:creationId xmlns:p14="http://schemas.microsoft.com/office/powerpoint/2010/main" val="378508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AB0B-AD6A-46A2-111B-A60BF03B7AA5}"/>
              </a:ext>
            </a:extLst>
          </p:cNvPr>
          <p:cNvSpPr>
            <a:spLocks noGrp="1"/>
          </p:cNvSpPr>
          <p:nvPr>
            <p:ph type="title"/>
          </p:nvPr>
        </p:nvSpPr>
        <p:spPr>
          <a:xfrm>
            <a:off x="560850" y="112200"/>
            <a:ext cx="7030500" cy="999300"/>
          </a:xfrm>
        </p:spPr>
        <p:txBody>
          <a:bodyPr/>
          <a:lstStyle/>
          <a:p>
            <a:r>
              <a:rPr lang="en-US" sz="2000" u="sng" dirty="0">
                <a:solidFill>
                  <a:srgbClr val="FF0000"/>
                </a:solidFill>
              </a:rPr>
              <a:t>Merge Dataset 1 &amp; 2</a:t>
            </a:r>
            <a:r>
              <a:rPr lang="en-US" sz="2000" dirty="0">
                <a:solidFill>
                  <a:srgbClr val="FF0000"/>
                </a:solidFill>
              </a:rPr>
              <a:t>:</a:t>
            </a:r>
          </a:p>
        </p:txBody>
      </p:sp>
      <p:sp>
        <p:nvSpPr>
          <p:cNvPr id="3" name="Text Placeholder 2">
            <a:extLst>
              <a:ext uri="{FF2B5EF4-FFF2-40B4-BE49-F238E27FC236}">
                <a16:creationId xmlns:a16="http://schemas.microsoft.com/office/drawing/2014/main" id="{6AA23214-0215-D79C-2A83-A4AF6FA602BC}"/>
              </a:ext>
            </a:extLst>
          </p:cNvPr>
          <p:cNvSpPr>
            <a:spLocks noGrp="1"/>
          </p:cNvSpPr>
          <p:nvPr>
            <p:ph type="body" idx="1"/>
          </p:nvPr>
        </p:nvSpPr>
        <p:spPr>
          <a:xfrm>
            <a:off x="1218075" y="675600"/>
            <a:ext cx="7030500" cy="1553250"/>
          </a:xfrm>
        </p:spPr>
        <p:txBody>
          <a:bodyPr/>
          <a:lstStyle/>
          <a:p>
            <a:r>
              <a:rPr lang="en-US" i="0" dirty="0">
                <a:solidFill>
                  <a:srgbClr val="000000"/>
                </a:solidFill>
                <a:effectLst/>
                <a:latin typeface="Helvetica Neue"/>
              </a:rPr>
              <a:t>Data preprocessing for both datasets for df_1 and df_2 are done and now we merge them as one dataset and perform analysis</a:t>
            </a:r>
          </a:p>
          <a:p>
            <a:r>
              <a:rPr lang="en-US" b="0" i="0" dirty="0">
                <a:solidFill>
                  <a:srgbClr val="000000"/>
                </a:solidFill>
                <a:effectLst/>
                <a:latin typeface="Helvetica Neue"/>
              </a:rPr>
              <a:t>Given that we have a common '</a:t>
            </a:r>
            <a:r>
              <a:rPr lang="en-US" b="0" i="0" dirty="0" err="1">
                <a:solidFill>
                  <a:srgbClr val="000000"/>
                </a:solidFill>
                <a:effectLst/>
                <a:latin typeface="Helvetica Neue"/>
              </a:rPr>
              <a:t>customer_no</a:t>
            </a:r>
            <a:r>
              <a:rPr lang="en-US" b="0" i="0" dirty="0">
                <a:solidFill>
                  <a:srgbClr val="000000"/>
                </a:solidFill>
                <a:effectLst/>
                <a:latin typeface="Helvetica Neue"/>
              </a:rPr>
              <a:t>' column in both datasets, using an inner join would likely be the best choice in most cases and allows us to do analyzing only the data for customers who exist in both datasets, ensuring that you're working with complete information for those customers.</a:t>
            </a:r>
            <a:endParaRPr lang="en-US" i="0" dirty="0">
              <a:solidFill>
                <a:srgbClr val="000000"/>
              </a:solidFill>
              <a:effectLst/>
              <a:latin typeface="Helvetica Neue"/>
            </a:endParaRPr>
          </a:p>
          <a:p>
            <a:endParaRPr lang="en-US" dirty="0"/>
          </a:p>
        </p:txBody>
      </p:sp>
      <p:pic>
        <p:nvPicPr>
          <p:cNvPr id="5" name="Picture 4">
            <a:extLst>
              <a:ext uri="{FF2B5EF4-FFF2-40B4-BE49-F238E27FC236}">
                <a16:creationId xmlns:a16="http://schemas.microsoft.com/office/drawing/2014/main" id="{A50B9CB1-C614-7D7D-00D0-37B0C247AA8E}"/>
              </a:ext>
            </a:extLst>
          </p:cNvPr>
          <p:cNvPicPr>
            <a:picLocks noChangeAspect="1"/>
          </p:cNvPicPr>
          <p:nvPr/>
        </p:nvPicPr>
        <p:blipFill>
          <a:blip r:embed="rId2"/>
          <a:stretch>
            <a:fillRect/>
          </a:stretch>
        </p:blipFill>
        <p:spPr>
          <a:xfrm>
            <a:off x="560850" y="2393564"/>
            <a:ext cx="7430144" cy="1585097"/>
          </a:xfrm>
          <a:prstGeom prst="rect">
            <a:avLst/>
          </a:prstGeom>
        </p:spPr>
      </p:pic>
    </p:spTree>
    <p:extLst>
      <p:ext uri="{BB962C8B-B14F-4D97-AF65-F5344CB8AC3E}">
        <p14:creationId xmlns:p14="http://schemas.microsoft.com/office/powerpoint/2010/main" val="312410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EFBE-882A-594A-1DC5-9F2A05CC5D71}"/>
              </a:ext>
            </a:extLst>
          </p:cNvPr>
          <p:cNvSpPr>
            <a:spLocks noGrp="1"/>
          </p:cNvSpPr>
          <p:nvPr>
            <p:ph type="title"/>
          </p:nvPr>
        </p:nvSpPr>
        <p:spPr>
          <a:xfrm>
            <a:off x="546563" y="55650"/>
            <a:ext cx="7030500" cy="999300"/>
          </a:xfrm>
        </p:spPr>
        <p:txBody>
          <a:bodyPr/>
          <a:lstStyle/>
          <a:p>
            <a:r>
              <a:rPr lang="en-US" sz="2400" u="sng" dirty="0">
                <a:solidFill>
                  <a:schemeClr val="accent2">
                    <a:lumMod val="75000"/>
                  </a:schemeClr>
                </a:solidFill>
              </a:rPr>
              <a:t>Outlier detection:</a:t>
            </a:r>
          </a:p>
        </p:txBody>
      </p:sp>
      <p:pic>
        <p:nvPicPr>
          <p:cNvPr id="5" name="Picture 4">
            <a:extLst>
              <a:ext uri="{FF2B5EF4-FFF2-40B4-BE49-F238E27FC236}">
                <a16:creationId xmlns:a16="http://schemas.microsoft.com/office/drawing/2014/main" id="{C4367521-8B50-3EB6-1E48-E5CB6ADA9DC0}"/>
              </a:ext>
            </a:extLst>
          </p:cNvPr>
          <p:cNvPicPr>
            <a:picLocks noChangeAspect="1"/>
          </p:cNvPicPr>
          <p:nvPr/>
        </p:nvPicPr>
        <p:blipFill>
          <a:blip r:embed="rId2"/>
          <a:stretch>
            <a:fillRect/>
          </a:stretch>
        </p:blipFill>
        <p:spPr>
          <a:xfrm>
            <a:off x="157162" y="678364"/>
            <a:ext cx="4214813" cy="2493462"/>
          </a:xfrm>
          <a:prstGeom prst="rect">
            <a:avLst/>
          </a:prstGeom>
        </p:spPr>
      </p:pic>
      <p:pic>
        <p:nvPicPr>
          <p:cNvPr id="7" name="Picture 6">
            <a:extLst>
              <a:ext uri="{FF2B5EF4-FFF2-40B4-BE49-F238E27FC236}">
                <a16:creationId xmlns:a16="http://schemas.microsoft.com/office/drawing/2014/main" id="{DF1B706F-F6A6-930C-D67B-EF8C319B0E51}"/>
              </a:ext>
            </a:extLst>
          </p:cNvPr>
          <p:cNvPicPr>
            <a:picLocks noChangeAspect="1"/>
          </p:cNvPicPr>
          <p:nvPr/>
        </p:nvPicPr>
        <p:blipFill>
          <a:blip r:embed="rId3"/>
          <a:stretch>
            <a:fillRect/>
          </a:stretch>
        </p:blipFill>
        <p:spPr>
          <a:xfrm>
            <a:off x="4572000" y="666235"/>
            <a:ext cx="4572000" cy="2505592"/>
          </a:xfrm>
          <a:prstGeom prst="rect">
            <a:avLst/>
          </a:prstGeom>
        </p:spPr>
      </p:pic>
      <p:sp>
        <p:nvSpPr>
          <p:cNvPr id="8" name="TextBox 7">
            <a:extLst>
              <a:ext uri="{FF2B5EF4-FFF2-40B4-BE49-F238E27FC236}">
                <a16:creationId xmlns:a16="http://schemas.microsoft.com/office/drawing/2014/main" id="{838573FA-B7E5-E28E-3AC0-2EB6F79C572C}"/>
              </a:ext>
            </a:extLst>
          </p:cNvPr>
          <p:cNvSpPr txBox="1"/>
          <p:nvPr/>
        </p:nvSpPr>
        <p:spPr>
          <a:xfrm>
            <a:off x="485775" y="3550444"/>
            <a:ext cx="7829550" cy="738664"/>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 Almost all the numerical features contain the outliers and skewed,</a:t>
            </a:r>
          </a:p>
          <a:p>
            <a:pPr algn="l">
              <a:buFont typeface="Arial" panose="020B0604020202020204" pitchFamily="34" charset="0"/>
              <a:buChar char="•"/>
            </a:pPr>
            <a:r>
              <a:rPr lang="en-US" dirty="0">
                <a:latin typeface="Helvetica Neue"/>
              </a:rPr>
              <a:t> S</a:t>
            </a:r>
            <a:r>
              <a:rPr lang="en-US" b="0" i="0" dirty="0">
                <a:solidFill>
                  <a:srgbClr val="000000"/>
                </a:solidFill>
                <a:effectLst/>
                <a:latin typeface="Helvetica Neue"/>
              </a:rPr>
              <a:t>o before treating the outliers we have to build base </a:t>
            </a:r>
            <a:r>
              <a:rPr lang="en-US" b="0" i="0" dirty="0" err="1">
                <a:solidFill>
                  <a:srgbClr val="000000"/>
                </a:solidFill>
                <a:effectLst/>
                <a:latin typeface="Helvetica Neue"/>
              </a:rPr>
              <a:t>model,so</a:t>
            </a:r>
            <a:r>
              <a:rPr lang="en-US" b="0" i="0" dirty="0">
                <a:solidFill>
                  <a:srgbClr val="000000"/>
                </a:solidFill>
                <a:effectLst/>
                <a:latin typeface="Helvetica Neue"/>
              </a:rPr>
              <a:t> accordingly we treat them if needed to improve the model performance</a:t>
            </a:r>
          </a:p>
        </p:txBody>
      </p:sp>
    </p:spTree>
    <p:extLst>
      <p:ext uri="{BB962C8B-B14F-4D97-AF65-F5344CB8AC3E}">
        <p14:creationId xmlns:p14="http://schemas.microsoft.com/office/powerpoint/2010/main" val="3013792352"/>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2060</Words>
  <Application>Microsoft Office PowerPoint</Application>
  <PresentationFormat>On-screen Show (16:9)</PresentationFormat>
  <Paragraphs>118</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Maven Pro</vt:lpstr>
      <vt:lpstr>Arial</vt:lpstr>
      <vt:lpstr>Söhne</vt:lpstr>
      <vt:lpstr>Nunito</vt:lpstr>
      <vt:lpstr>Helvetica Neue</vt:lpstr>
      <vt:lpstr>Momentum</vt:lpstr>
      <vt:lpstr>Banking Buisness case(data analysis assessment)</vt:lpstr>
      <vt:lpstr>Problem Statement: A major bank in Middle East came to NeoStats with help in analysing its current customer base and its marketing campaigns. It wants to understand which customers are most likely to take a term deposit (fixed deposit), and then send this list to their call centre. Goal of Project:  we have to create classification model for bank so that it makes more easier to them identify the customers who likely to subscribe the Term Deposit(Fixed Deposit)   </vt:lpstr>
      <vt:lpstr>Dataset:</vt:lpstr>
      <vt:lpstr>Preprocessing Transaction Details Data (df_1): </vt:lpstr>
      <vt:lpstr>Preprocessing Transaction Details Data (df_2): </vt:lpstr>
      <vt:lpstr>Null imputation based on distribution of Numerical Features(dataset 1):</vt:lpstr>
      <vt:lpstr>Null imputation based on distribution of Numerical Features(dataset 2):</vt:lpstr>
      <vt:lpstr>Merge Dataset 1 &amp; 2:</vt:lpstr>
      <vt:lpstr>Outlier detection:</vt:lpstr>
      <vt:lpstr>Data Analysis &amp; Visualization:  1. Income Insights: • How many customers have no annual income? Plot and present the data distribution of these customers. </vt:lpstr>
      <vt:lpstr>2) Loan-less Customers Profile:  • Filter out customers who don’t have any type of loan. Plot the distribution of their Income, balance, and profession. How do these metrics differ from those with loans? </vt:lpstr>
      <vt:lpstr>3. Loan and Insurance Analysis:  • Calculate the percentage of customers with a loan who have taken out insurance. Visualize this data and discuss potential implications.</vt:lpstr>
      <vt:lpstr>4)Communication Strategy Insights: Analyse and summarize the best Contact method (with the highest success percentage) to contact people to ascertain the status of term deposit subscriptions. </vt:lpstr>
      <vt:lpstr>5)Age and Home Loans: Determine which age group has the highest percentage of home loans. Present this data visually and discuss possible reasons. </vt:lpstr>
      <vt:lpstr>6) Income and Age Relationship: Investigate any relationships between annual income and age group. Use appropriate plots and statistics to present the findings. </vt:lpstr>
      <vt:lpstr>Other Analysis:  </vt:lpstr>
      <vt:lpstr>Other Analysis:  </vt:lpstr>
      <vt:lpstr>Correlation Analysis:  </vt:lpstr>
      <vt:lpstr>Clustering Analysis:  </vt:lpstr>
      <vt:lpstr>Check for imbalanced dataset:  </vt:lpstr>
      <vt:lpstr>Model Building:</vt:lpstr>
      <vt:lpstr>Model Building after upsampling using smote method:</vt:lpstr>
      <vt:lpstr>Feature selection using chi2:</vt:lpstr>
      <vt:lpstr>Feature selection using RFE:</vt:lpstr>
      <vt:lpstr>UsingTree based for feature selection:</vt:lpstr>
      <vt:lpstr>Conclusion:</vt:lpstr>
      <vt:lpstr>Best model after Upsampling: </vt:lpstr>
      <vt:lpstr>Thank You Contact details: Ph.no:+91 8660419121 email:madan.maddy890@gmail.com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customer classification</dc:title>
  <dc:creator>lenovo</dc:creator>
  <cp:lastModifiedBy>Madan K</cp:lastModifiedBy>
  <cp:revision>49</cp:revision>
  <dcterms:modified xsi:type="dcterms:W3CDTF">2023-08-17T13:41:47Z</dcterms:modified>
</cp:coreProperties>
</file>