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66" r:id="rId2"/>
    <p:sldId id="265" r:id="rId3"/>
    <p:sldId id="257" r:id="rId4"/>
    <p:sldId id="273" r:id="rId5"/>
    <p:sldId id="263" r:id="rId6"/>
    <p:sldId id="258" r:id="rId7"/>
    <p:sldId id="259" r:id="rId8"/>
    <p:sldId id="260" r:id="rId9"/>
    <p:sldId id="267" r:id="rId10"/>
    <p:sldId id="268" r:id="rId11"/>
    <p:sldId id="274" r:id="rId12"/>
    <p:sldId id="269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E4953-082E-480C-ADC9-CE40141E9A67}" v="115" dt="2023-04-02T07:39:30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a Patil" userId="c9ebc38a6b5a796e" providerId="LiveId" clId="{3F9E4953-082E-480C-ADC9-CE40141E9A67}"/>
    <pc:docChg chg="custSel addSld modSld">
      <pc:chgData name="Shama Patil" userId="c9ebc38a6b5a796e" providerId="LiveId" clId="{3F9E4953-082E-480C-ADC9-CE40141E9A67}" dt="2023-04-02T07:41:26.844" v="218" actId="255"/>
      <pc:docMkLst>
        <pc:docMk/>
      </pc:docMkLst>
      <pc:sldChg chg="addSp delSp modSp new mod">
        <pc:chgData name="Shama Patil" userId="c9ebc38a6b5a796e" providerId="LiveId" clId="{3F9E4953-082E-480C-ADC9-CE40141E9A67}" dt="2023-04-02T07:41:26.844" v="218" actId="255"/>
        <pc:sldMkLst>
          <pc:docMk/>
          <pc:sldMk cId="513923465" sldId="263"/>
        </pc:sldMkLst>
        <pc:spChg chg="del">
          <ac:chgData name="Shama Patil" userId="c9ebc38a6b5a796e" providerId="LiveId" clId="{3F9E4953-082E-480C-ADC9-CE40141E9A67}" dt="2023-04-02T07:28:46.244" v="1" actId="478"/>
          <ac:spMkLst>
            <pc:docMk/>
            <pc:sldMk cId="513923465" sldId="263"/>
            <ac:spMk id="2" creationId="{DD97750D-554A-B626-8C09-FA44ED6AEFA1}"/>
          </ac:spMkLst>
        </pc:spChg>
        <pc:spChg chg="del">
          <ac:chgData name="Shama Patil" userId="c9ebc38a6b5a796e" providerId="LiveId" clId="{3F9E4953-082E-480C-ADC9-CE40141E9A67}" dt="2023-04-02T07:28:49.228" v="2" actId="478"/>
          <ac:spMkLst>
            <pc:docMk/>
            <pc:sldMk cId="513923465" sldId="263"/>
            <ac:spMk id="3" creationId="{3F377BC6-E1D8-94FB-0AFB-1FB3D8C09C7D}"/>
          </ac:spMkLst>
        </pc:spChg>
        <pc:spChg chg="add mod">
          <ac:chgData name="Shama Patil" userId="c9ebc38a6b5a796e" providerId="LiveId" clId="{3F9E4953-082E-480C-ADC9-CE40141E9A67}" dt="2023-04-02T07:40:21.026" v="204" actId="1076"/>
          <ac:spMkLst>
            <pc:docMk/>
            <pc:sldMk cId="513923465" sldId="263"/>
            <ac:spMk id="4" creationId="{E133F06C-8282-1AE2-BE16-32E71F2AE613}"/>
          </ac:spMkLst>
        </pc:spChg>
        <pc:spChg chg="add mod">
          <ac:chgData name="Shama Patil" userId="c9ebc38a6b5a796e" providerId="LiveId" clId="{3F9E4953-082E-480C-ADC9-CE40141E9A67}" dt="2023-04-02T07:41:06.435" v="216" actId="255"/>
          <ac:spMkLst>
            <pc:docMk/>
            <pc:sldMk cId="513923465" sldId="263"/>
            <ac:spMk id="7" creationId="{46F13B37-F962-7DA7-3611-06AB1DEE4F40}"/>
          </ac:spMkLst>
        </pc:spChg>
        <pc:spChg chg="add mod">
          <ac:chgData name="Shama Patil" userId="c9ebc38a6b5a796e" providerId="LiveId" clId="{3F9E4953-082E-480C-ADC9-CE40141E9A67}" dt="2023-04-02T07:41:15.343" v="217" actId="255"/>
          <ac:spMkLst>
            <pc:docMk/>
            <pc:sldMk cId="513923465" sldId="263"/>
            <ac:spMk id="9" creationId="{24A62A83-AB73-6F28-D397-E13B379297AB}"/>
          </ac:spMkLst>
        </pc:spChg>
        <pc:spChg chg="add mod">
          <ac:chgData name="Shama Patil" userId="c9ebc38a6b5a796e" providerId="LiveId" clId="{3F9E4953-082E-480C-ADC9-CE40141E9A67}" dt="2023-04-02T07:41:26.844" v="218" actId="255"/>
          <ac:spMkLst>
            <pc:docMk/>
            <pc:sldMk cId="513923465" sldId="263"/>
            <ac:spMk id="11" creationId="{B17AD82D-5F77-0FB7-6BD2-AF5A70488239}"/>
          </ac:spMkLst>
        </pc:spChg>
        <pc:graphicFrameChg chg="add mod">
          <ac:chgData name="Shama Patil" userId="c9ebc38a6b5a796e" providerId="LiveId" clId="{3F9E4953-082E-480C-ADC9-CE40141E9A67}" dt="2023-04-02T07:39:27.154" v="190"/>
          <ac:graphicFrameMkLst>
            <pc:docMk/>
            <pc:sldMk cId="513923465" sldId="263"/>
            <ac:graphicFrameMk id="5" creationId="{C1DFD788-87FC-5D9C-56EB-59F6FDAF6F0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61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9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32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0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C599-75ED-409E-9614-DEF353AE59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FF4AFE-2423-422F-B60E-9583F0B07D9C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335706-947D-4DC2-A8EE-252789B1734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93" y="-8467"/>
            <a:ext cx="2545007" cy="7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8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illustrations/daumen-hoch-smiley-gesicht-emoji-4007573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3BD4DE2-29DC-A3EB-EF4D-DB73DE19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639" y="-22845"/>
            <a:ext cx="2561361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33C7E-2C4A-C3BC-162F-55AC9262E467}"/>
              </a:ext>
            </a:extLst>
          </p:cNvPr>
          <p:cNvSpPr txBox="1"/>
          <p:nvPr/>
        </p:nvSpPr>
        <p:spPr>
          <a:xfrm>
            <a:off x="2373085" y="2598003"/>
            <a:ext cx="74458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algn="ctr"/>
            <a:r>
              <a:rPr lang="en-US" sz="6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Analytics</a:t>
            </a:r>
          </a:p>
        </p:txBody>
      </p:sp>
    </p:spTree>
    <p:extLst>
      <p:ext uri="{BB962C8B-B14F-4D97-AF65-F5344CB8AC3E}">
        <p14:creationId xmlns:p14="http://schemas.microsoft.com/office/powerpoint/2010/main" val="86054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950" y="135196"/>
            <a:ext cx="4315293" cy="6894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Premium By Branch &amp; Job</a:t>
            </a:r>
            <a:endParaRPr lang="en-IN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368" y="4931546"/>
            <a:ext cx="93740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Applicants doing Job and from Semi urban branch are the highest contributors of Premium.</a:t>
            </a: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F8834-D0D1-47D3-8A39-000A399A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9" y="1003177"/>
            <a:ext cx="6315303" cy="3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96A465-FC0E-432C-A475-99913351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203" y="100698"/>
            <a:ext cx="6303891" cy="68941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Correlation b/w Premium &amp; Income</a:t>
            </a:r>
            <a:endParaRPr lang="en-IN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97EBC-090F-4952-8377-880C6614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36" y="1040444"/>
            <a:ext cx="5705475" cy="3409950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B486094-4BAA-4687-A57E-5AAFF3A19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51628"/>
              </p:ext>
            </p:extLst>
          </p:nvPr>
        </p:nvGraphicFramePr>
        <p:xfrm>
          <a:off x="6730852" y="2176847"/>
          <a:ext cx="3796483" cy="1137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9617">
                  <a:extLst>
                    <a:ext uri="{9D8B030D-6E8A-4147-A177-3AD203B41FA5}">
                      <a16:colId xmlns:a16="http://schemas.microsoft.com/office/drawing/2014/main" val="485705763"/>
                    </a:ext>
                  </a:extLst>
                </a:gridCol>
                <a:gridCol w="1112870">
                  <a:extLst>
                    <a:ext uri="{9D8B030D-6E8A-4147-A177-3AD203B41FA5}">
                      <a16:colId xmlns:a16="http://schemas.microsoft.com/office/drawing/2014/main" val="1723833307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2973077989"/>
                    </a:ext>
                  </a:extLst>
                </a:gridCol>
              </a:tblGrid>
              <a:tr h="379048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Premium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061468"/>
                  </a:ext>
                </a:extLst>
              </a:tr>
              <a:tr h="3790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0.565229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02333"/>
                  </a:ext>
                </a:extLst>
              </a:tr>
              <a:tr h="3790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Premium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0.565229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72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BE4FFB-3EFD-491F-A120-EC3D77F176BD}"/>
              </a:ext>
            </a:extLst>
          </p:cNvPr>
          <p:cNvSpPr txBox="1"/>
          <p:nvPr/>
        </p:nvSpPr>
        <p:spPr>
          <a:xfrm>
            <a:off x="391368" y="4931546"/>
            <a:ext cx="9374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Moderately positive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283287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196" y="383220"/>
            <a:ext cx="8596668" cy="71692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750" y="1504769"/>
            <a:ext cx="8596668" cy="42530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customers are those who are male and married with 0-5K income range doing Job belong to semi urban branch.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fields to be focus are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loan status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history 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dependents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Maturity term 36.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6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912" y="0"/>
            <a:ext cx="8596668" cy="7040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Excel Module Dashboard</a:t>
            </a:r>
            <a:endParaRPr lang="en-IN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C2208-66BD-4A26-B5D9-107D57C5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769759"/>
            <a:ext cx="11931589" cy="59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825" y="0"/>
            <a:ext cx="8596668" cy="7426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Power BI Module Dashboard</a:t>
            </a:r>
            <a:endParaRPr lang="en-IN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59528-414A-41FA-BC01-D952E232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742681"/>
            <a:ext cx="11896078" cy="59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4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341" y="0"/>
            <a:ext cx="8596668" cy="7169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Tableau Module Dashboard</a:t>
            </a:r>
            <a:endParaRPr lang="en-IN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B0F12-8004-4174-9ABB-FE032131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716924"/>
            <a:ext cx="11967099" cy="60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CDCEE6-7B70-EA6A-8534-346F22A77972}"/>
              </a:ext>
            </a:extLst>
          </p:cNvPr>
          <p:cNvSpPr txBox="1"/>
          <p:nvPr/>
        </p:nvSpPr>
        <p:spPr>
          <a:xfrm>
            <a:off x="4337797" y="1444502"/>
            <a:ext cx="3516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Thank You…!!!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60019-F672-2B3E-0070-E157AE093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2891118"/>
            <a:ext cx="3047999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7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3BD4DE2-29DC-A3EB-EF4D-DB73DE19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639" y="-22845"/>
            <a:ext cx="2561361" cy="707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9B41AD-88A0-0AF0-3C13-9C333A296CDE}"/>
              </a:ext>
            </a:extLst>
          </p:cNvPr>
          <p:cNvSpPr/>
          <p:nvPr/>
        </p:nvSpPr>
        <p:spPr>
          <a:xfrm>
            <a:off x="1407750" y="1173262"/>
            <a:ext cx="31188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Member’s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A57BA-67C8-1722-6982-3B5A160F24A9}"/>
              </a:ext>
            </a:extLst>
          </p:cNvPr>
          <p:cNvSpPr/>
          <p:nvPr/>
        </p:nvSpPr>
        <p:spPr>
          <a:xfrm>
            <a:off x="1435321" y="1937540"/>
            <a:ext cx="337329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Krishna Sachin Gaikwad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Pranay Bhaskar Kokamkar</a:t>
            </a:r>
          </a:p>
          <a:p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E Sashikant Singha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Madan K</a:t>
            </a:r>
          </a:p>
          <a:p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Aman Kumar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Sameer Gajanan Wable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8B48B-A9AA-9F4F-F8C8-B276D98A6E24}"/>
              </a:ext>
            </a:extLst>
          </p:cNvPr>
          <p:cNvSpPr/>
          <p:nvPr/>
        </p:nvSpPr>
        <p:spPr>
          <a:xfrm>
            <a:off x="6230798" y="4131833"/>
            <a:ext cx="2882007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Mentor’s Name </a:t>
            </a:r>
          </a:p>
          <a:p>
            <a:pPr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Mrs. Bapuram Pallavi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Abdul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F6074-DDAD-48B3-9C97-7B82CFFAE909}"/>
              </a:ext>
            </a:extLst>
          </p:cNvPr>
          <p:cNvSpPr/>
          <p:nvPr/>
        </p:nvSpPr>
        <p:spPr>
          <a:xfrm>
            <a:off x="4826868" y="239697"/>
            <a:ext cx="16546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276868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EDF519-557D-F787-3AED-B69E70CDA4D9}"/>
              </a:ext>
            </a:extLst>
          </p:cNvPr>
          <p:cNvSpPr/>
          <p:nvPr/>
        </p:nvSpPr>
        <p:spPr>
          <a:xfrm>
            <a:off x="4610806" y="301841"/>
            <a:ext cx="20537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05875E-6FC5-1493-3B57-29AFA7C84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62177"/>
              </p:ext>
            </p:extLst>
          </p:nvPr>
        </p:nvGraphicFramePr>
        <p:xfrm>
          <a:off x="6664573" y="2481380"/>
          <a:ext cx="2994332" cy="189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3703">
                  <a:extLst>
                    <a:ext uri="{9D8B030D-6E8A-4147-A177-3AD203B41FA5}">
                      <a16:colId xmlns:a16="http://schemas.microsoft.com/office/drawing/2014/main" val="485705763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1723833307"/>
                    </a:ext>
                  </a:extLst>
                </a:gridCol>
              </a:tblGrid>
              <a:tr h="379048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061468"/>
                  </a:ext>
                </a:extLst>
              </a:tr>
              <a:tr h="379048">
                <a:tc>
                  <a:txBody>
                    <a:bodyPr/>
                    <a:lstStyle/>
                    <a:p>
                      <a:r>
                        <a:rPr lang="en-US" dirty="0"/>
                        <a:t>No. of rows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02333"/>
                  </a:ext>
                </a:extLst>
              </a:tr>
              <a:tr h="379048">
                <a:tc>
                  <a:txBody>
                    <a:bodyPr/>
                    <a:lstStyle/>
                    <a:p>
                      <a:r>
                        <a:rPr lang="en-US" dirty="0"/>
                        <a:t>No. of columns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72489"/>
                  </a:ext>
                </a:extLst>
              </a:tr>
              <a:tr h="379048">
                <a:tc>
                  <a:txBody>
                    <a:bodyPr/>
                    <a:lstStyle/>
                    <a:p>
                      <a:r>
                        <a:rPr lang="en-US" dirty="0"/>
                        <a:t>File Extension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.csv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856979"/>
                  </a:ext>
                </a:extLst>
              </a:tr>
              <a:tr h="379048">
                <a:tc>
                  <a:txBody>
                    <a:bodyPr/>
                    <a:lstStyle/>
                    <a:p>
                      <a:r>
                        <a:rPr lang="en-US" dirty="0"/>
                        <a:t>Blanks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680903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F48552-0DE4-4614-9A39-29A47952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05" y="1197574"/>
            <a:ext cx="5871437" cy="4572911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sz="2400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Dependents – A dependent is a person who is eligible to be covered  by you under insurance plans.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Self-Employed – A person is self employed if he owns their own businesses  and work for  themselves.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 – Check whether applicant is married or not.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Applicant Income – Salary or Earnings of the applicants.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Premium Amount – An amount paid periodically to the insurer for covering his risk.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Maturity Term – Finite time period at end of which the financial instrument will cease to exist and principal is repaid.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History – How a person managed his or her credit in the past timeliness of payment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Loan Status – Check whether applicant is approved for loan.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 – The amount payable by the insurance company to a applicants for any costs regarding the plan.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8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6DA1ED-6349-4FCB-85DC-A09A8AB5D0E0}"/>
              </a:ext>
            </a:extLst>
          </p:cNvPr>
          <p:cNvSpPr/>
          <p:nvPr/>
        </p:nvSpPr>
        <p:spPr>
          <a:xfrm>
            <a:off x="4029002" y="172620"/>
            <a:ext cx="2863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Imputation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425AE-647D-466B-8093-0ABC1884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52" y="2709354"/>
            <a:ext cx="1800225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E9CB0-914D-4866-8E3A-4C4135F3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096" y="2709354"/>
            <a:ext cx="1809750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89D7F-EA34-469B-BCD5-95403607E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665" y="2714625"/>
            <a:ext cx="18002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C33B57-E6AF-4EB2-A584-047AEDC9B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52" y="4131261"/>
            <a:ext cx="1800225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467C2-C91C-450D-9903-39FA7EEEC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096" y="4131261"/>
            <a:ext cx="180975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826A07-42FF-40AE-8B13-010575ADD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665" y="4131261"/>
            <a:ext cx="17907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090F61-7F86-4AA2-A744-65AAC8ABC7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709" y="2823654"/>
            <a:ext cx="1800225" cy="49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2F3850-67D7-4F44-BE98-C872A96A1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4184" y="4131261"/>
            <a:ext cx="1809750" cy="49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1792B8-2A3A-4D98-ABD4-12DC0EE49C28}"/>
              </a:ext>
            </a:extLst>
          </p:cNvPr>
          <p:cNvSpPr txBox="1"/>
          <p:nvPr/>
        </p:nvSpPr>
        <p:spPr>
          <a:xfrm>
            <a:off x="656947" y="1087965"/>
            <a:ext cx="8780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maximum missing value percentage in row is 8% and in column is 23 %. We can't discard these values. We will impute these values using median and mode.</a:t>
            </a:r>
          </a:p>
        </p:txBody>
      </p:sp>
    </p:spTree>
    <p:extLst>
      <p:ext uri="{BB962C8B-B14F-4D97-AF65-F5344CB8AC3E}">
        <p14:creationId xmlns:p14="http://schemas.microsoft.com/office/powerpoint/2010/main" val="87122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5175" y="79899"/>
            <a:ext cx="43909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History by Income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018" y="4829104"/>
            <a:ext cx="10006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no. of loan status approved is high for those applicants who all are earning more and have credit history 1.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6D933-91E9-4791-B8E7-AB8E3400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852257"/>
            <a:ext cx="6455317" cy="39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2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8302" y="108127"/>
            <a:ext cx="57246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Gender By Loan Status </a:t>
            </a:r>
            <a:r>
              <a:rPr lang="en-U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(Married)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681" y="5194832"/>
            <a:ext cx="93030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no. of Loan status approved applicants are male and they are also married.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A8E1C-5306-41F5-9967-A147BD10A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1029809"/>
            <a:ext cx="7528264" cy="41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5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2844" y="67114"/>
            <a:ext cx="380905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Premium By Maturity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(Married Male)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586" y="5033176"/>
            <a:ext cx="105752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 and male applicants falling under maturity term 36 are the highest contributors of Premium.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8603A-4302-4E83-A17B-C8B4C7F4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11" y="1347001"/>
            <a:ext cx="57245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5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9568" y="71021"/>
            <a:ext cx="6067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Income &amp; Premium By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Dependents</a:t>
            </a:r>
            <a:endParaRPr lang="en-US" sz="32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699" y="4868102"/>
            <a:ext cx="9787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Applicants with 0 dependents have more income, also they are paying high premium </a:t>
            </a: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9A840-FA89-4143-80E5-9A190F1F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78" y="1038687"/>
            <a:ext cx="7412854" cy="38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0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749" y="132299"/>
            <a:ext cx="7000084" cy="77322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Premium &amp; Applicants By Salary Range</a:t>
            </a:r>
            <a:endParaRPr lang="en-IN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654" y="4980373"/>
            <a:ext cx="9732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No. of applicants in 0-5K range of income is highest and they are contributing</a:t>
            </a: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in premium.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7D0EE-2BD8-4486-A34A-FF1EF61BC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9" y="905522"/>
            <a:ext cx="7679185" cy="40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48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660</TotalTime>
  <Words>471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Premium &amp; Applicants By Salary Range</vt:lpstr>
      <vt:lpstr>Premium By Branch &amp; Job</vt:lpstr>
      <vt:lpstr>Correlation b/w Premium &amp; Income</vt:lpstr>
      <vt:lpstr>Conclusion</vt:lpstr>
      <vt:lpstr>Excel Module Dashboard</vt:lpstr>
      <vt:lpstr>Power BI Module Dashboard</vt:lpstr>
      <vt:lpstr>Tableau Module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Shama Patil</dc:creator>
  <cp:lastModifiedBy>Singha, E Sashikant</cp:lastModifiedBy>
  <cp:revision>58</cp:revision>
  <dcterms:created xsi:type="dcterms:W3CDTF">2023-04-02T06:25:27Z</dcterms:created>
  <dcterms:modified xsi:type="dcterms:W3CDTF">2023-04-09T15:53:58Z</dcterms:modified>
</cp:coreProperties>
</file>