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D2DB531B-9BBB-4CF2-9B0E-74D9B18FD62D}" type="datetimeFigureOut">
              <a:rPr lang="en-IN" smtClean="0"/>
              <a:t>10-03-2018</a:t>
            </a:fld>
            <a:endParaRPr lang="en-IN"/>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3B722299-16AF-4E46-99BD-82E686DE3258}" type="slidenum">
              <a:rPr lang="en-IN" smtClean="0"/>
              <a:t>‹#›</a:t>
            </a:fld>
            <a:endParaRPr lang="en-IN"/>
          </a:p>
        </p:txBody>
      </p:sp>
    </p:spTree>
    <p:extLst>
      <p:ext uri="{BB962C8B-B14F-4D97-AF65-F5344CB8AC3E}">
        <p14:creationId xmlns:p14="http://schemas.microsoft.com/office/powerpoint/2010/main" val="1577819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DB531B-9BBB-4CF2-9B0E-74D9B18FD62D}" type="datetimeFigureOut">
              <a:rPr lang="en-IN" smtClean="0"/>
              <a:t>10-03-2018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722299-16AF-4E46-99BD-82E686DE3258}" type="slidenum">
              <a:rPr lang="en-IN" smtClean="0"/>
              <a:t>‹#›</a:t>
            </a:fld>
            <a:endParaRPr lang="en-IN"/>
          </a:p>
        </p:txBody>
      </p:sp>
    </p:spTree>
    <p:extLst>
      <p:ext uri="{BB962C8B-B14F-4D97-AF65-F5344CB8AC3E}">
        <p14:creationId xmlns:p14="http://schemas.microsoft.com/office/powerpoint/2010/main" val="3479915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DB531B-9BBB-4CF2-9B0E-74D9B18FD62D}" type="datetimeFigureOut">
              <a:rPr lang="en-IN" smtClean="0"/>
              <a:t>10-03-2018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722299-16AF-4E46-99BD-82E686DE3258}" type="slidenum">
              <a:rPr lang="en-IN" smtClean="0"/>
              <a:t>‹#›</a:t>
            </a:fld>
            <a:endParaRPr lang="en-IN"/>
          </a:p>
        </p:txBody>
      </p:sp>
    </p:spTree>
    <p:extLst>
      <p:ext uri="{BB962C8B-B14F-4D97-AF65-F5344CB8AC3E}">
        <p14:creationId xmlns:p14="http://schemas.microsoft.com/office/powerpoint/2010/main" val="3299343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DB531B-9BBB-4CF2-9B0E-74D9B18FD62D}" type="datetimeFigureOut">
              <a:rPr lang="en-IN" smtClean="0"/>
              <a:t>10-03-2018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722299-16AF-4E46-99BD-82E686DE3258}" type="slidenum">
              <a:rPr lang="en-IN" smtClean="0"/>
              <a:t>‹#›</a:t>
            </a:fld>
            <a:endParaRPr lang="en-IN"/>
          </a:p>
        </p:txBody>
      </p:sp>
    </p:spTree>
    <p:extLst>
      <p:ext uri="{BB962C8B-B14F-4D97-AF65-F5344CB8AC3E}">
        <p14:creationId xmlns:p14="http://schemas.microsoft.com/office/powerpoint/2010/main" val="3404884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2DB531B-9BBB-4CF2-9B0E-74D9B18FD62D}" type="datetimeFigureOut">
              <a:rPr lang="en-IN" smtClean="0"/>
              <a:t>10-03-2018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722299-16AF-4E46-99BD-82E686DE3258}" type="slidenum">
              <a:rPr lang="en-IN" smtClean="0"/>
              <a:t>‹#›</a:t>
            </a:fld>
            <a:endParaRPr lang="en-IN"/>
          </a:p>
        </p:txBody>
      </p:sp>
    </p:spTree>
    <p:extLst>
      <p:ext uri="{BB962C8B-B14F-4D97-AF65-F5344CB8AC3E}">
        <p14:creationId xmlns:p14="http://schemas.microsoft.com/office/powerpoint/2010/main" val="614153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DB531B-9BBB-4CF2-9B0E-74D9B18FD62D}" type="datetimeFigureOut">
              <a:rPr lang="en-IN" smtClean="0"/>
              <a:t>10-03-2018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722299-16AF-4E46-99BD-82E686DE3258}" type="slidenum">
              <a:rPr lang="en-IN" smtClean="0"/>
              <a:t>‹#›</a:t>
            </a:fld>
            <a:endParaRPr lang="en-IN"/>
          </a:p>
        </p:txBody>
      </p:sp>
    </p:spTree>
    <p:extLst>
      <p:ext uri="{BB962C8B-B14F-4D97-AF65-F5344CB8AC3E}">
        <p14:creationId xmlns:p14="http://schemas.microsoft.com/office/powerpoint/2010/main" val="2928334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2DB531B-9BBB-4CF2-9B0E-74D9B18FD62D}" type="datetimeFigureOut">
              <a:rPr lang="en-IN" smtClean="0"/>
              <a:t>10-03-2018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B722299-16AF-4E46-99BD-82E686DE3258}" type="slidenum">
              <a:rPr lang="en-IN" smtClean="0"/>
              <a:t>‹#›</a:t>
            </a:fld>
            <a:endParaRPr lang="en-IN"/>
          </a:p>
        </p:txBody>
      </p:sp>
    </p:spTree>
    <p:extLst>
      <p:ext uri="{BB962C8B-B14F-4D97-AF65-F5344CB8AC3E}">
        <p14:creationId xmlns:p14="http://schemas.microsoft.com/office/powerpoint/2010/main" val="1443011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2DB531B-9BBB-4CF2-9B0E-74D9B18FD62D}" type="datetimeFigureOut">
              <a:rPr lang="en-IN" smtClean="0"/>
              <a:t>10-03-2018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B722299-16AF-4E46-99BD-82E686DE3258}" type="slidenum">
              <a:rPr lang="en-IN" smtClean="0"/>
              <a:t>‹#›</a:t>
            </a:fld>
            <a:endParaRPr lang="en-IN"/>
          </a:p>
        </p:txBody>
      </p:sp>
    </p:spTree>
    <p:extLst>
      <p:ext uri="{BB962C8B-B14F-4D97-AF65-F5344CB8AC3E}">
        <p14:creationId xmlns:p14="http://schemas.microsoft.com/office/powerpoint/2010/main" val="1945230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DB531B-9BBB-4CF2-9B0E-74D9B18FD62D}" type="datetimeFigureOut">
              <a:rPr lang="en-IN" smtClean="0"/>
              <a:t>10-03-2018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B722299-16AF-4E46-99BD-82E686DE3258}" type="slidenum">
              <a:rPr lang="en-IN" smtClean="0"/>
              <a:t>‹#›</a:t>
            </a:fld>
            <a:endParaRPr lang="en-IN"/>
          </a:p>
        </p:txBody>
      </p:sp>
    </p:spTree>
    <p:extLst>
      <p:ext uri="{BB962C8B-B14F-4D97-AF65-F5344CB8AC3E}">
        <p14:creationId xmlns:p14="http://schemas.microsoft.com/office/powerpoint/2010/main" val="1924774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Edit Master text styles</a:t>
            </a:r>
          </a:p>
        </p:txBody>
      </p:sp>
      <p:sp>
        <p:nvSpPr>
          <p:cNvPr id="5" name="Date Placeholder 4"/>
          <p:cNvSpPr>
            <a:spLocks noGrp="1"/>
          </p:cNvSpPr>
          <p:nvPr>
            <p:ph type="dt" sz="half" idx="10"/>
          </p:nvPr>
        </p:nvSpPr>
        <p:spPr/>
        <p:txBody>
          <a:bodyPr/>
          <a:lstStyle/>
          <a:p>
            <a:fld id="{D2DB531B-9BBB-4CF2-9B0E-74D9B18FD62D}" type="datetimeFigureOut">
              <a:rPr lang="en-IN" smtClean="0"/>
              <a:t>10-03-2018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3B722299-16AF-4E46-99BD-82E686DE3258}" type="slidenum">
              <a:rPr lang="en-IN" smtClean="0"/>
              <a:t>‹#›</a:t>
            </a:fld>
            <a:endParaRPr lang="en-IN"/>
          </a:p>
        </p:txBody>
      </p:sp>
    </p:spTree>
    <p:extLst>
      <p:ext uri="{BB962C8B-B14F-4D97-AF65-F5344CB8AC3E}">
        <p14:creationId xmlns:p14="http://schemas.microsoft.com/office/powerpoint/2010/main" val="3348350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D2DB531B-9BBB-4CF2-9B0E-74D9B18FD62D}" type="datetimeFigureOut">
              <a:rPr lang="en-IN" smtClean="0"/>
              <a:t>10-03-2018</a:t>
            </a:fld>
            <a:endParaRPr lang="en-IN"/>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3B722299-16AF-4E46-99BD-82E686DE3258}" type="slidenum">
              <a:rPr lang="en-IN" smtClean="0"/>
              <a:t>‹#›</a:t>
            </a:fld>
            <a:endParaRPr lang="en-IN"/>
          </a:p>
        </p:txBody>
      </p:sp>
    </p:spTree>
    <p:extLst>
      <p:ext uri="{BB962C8B-B14F-4D97-AF65-F5344CB8AC3E}">
        <p14:creationId xmlns:p14="http://schemas.microsoft.com/office/powerpoint/2010/main" val="272698436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D2DB531B-9BBB-4CF2-9B0E-74D9B18FD62D}" type="datetimeFigureOut">
              <a:rPr lang="en-IN" smtClean="0"/>
              <a:t>10-03-2018</a:t>
            </a:fld>
            <a:endParaRPr lang="en-IN"/>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IN"/>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3B722299-16AF-4E46-99BD-82E686DE3258}" type="slidenum">
              <a:rPr lang="en-IN" smtClean="0"/>
              <a:t>‹#›</a:t>
            </a:fld>
            <a:endParaRPr lang="en-IN"/>
          </a:p>
        </p:txBody>
      </p:sp>
    </p:spTree>
    <p:extLst>
      <p:ext uri="{BB962C8B-B14F-4D97-AF65-F5344CB8AC3E}">
        <p14:creationId xmlns:p14="http://schemas.microsoft.com/office/powerpoint/2010/main" val="562507861"/>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16600" dirty="0" smtClean="0"/>
              <a:t>Java</a:t>
            </a:r>
            <a:endParaRPr lang="en-IN" sz="23900" dirty="0"/>
          </a:p>
        </p:txBody>
      </p:sp>
      <p:sp>
        <p:nvSpPr>
          <p:cNvPr id="3" name="Subtitle 2"/>
          <p:cNvSpPr>
            <a:spLocks noGrp="1"/>
          </p:cNvSpPr>
          <p:nvPr>
            <p:ph type="subTitle" idx="1"/>
          </p:nvPr>
        </p:nvSpPr>
        <p:spPr/>
        <p:txBody>
          <a:bodyPr/>
          <a:lstStyle/>
          <a:p>
            <a:r>
              <a:rPr lang="en-IN" dirty="0" smtClean="0"/>
              <a:t>By Madan Neelapu</a:t>
            </a:r>
            <a:endParaRPr lang="en-IN" dirty="0"/>
          </a:p>
        </p:txBody>
      </p:sp>
    </p:spTree>
    <p:extLst>
      <p:ext uri="{BB962C8B-B14F-4D97-AF65-F5344CB8AC3E}">
        <p14:creationId xmlns:p14="http://schemas.microsoft.com/office/powerpoint/2010/main" val="39999361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13508" y="1058091"/>
            <a:ext cx="1316883" cy="6069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1991 - 1994</a:t>
            </a:r>
            <a:endParaRPr lang="en-IN" sz="900" dirty="0"/>
          </a:p>
        </p:txBody>
      </p:sp>
      <p:sp>
        <p:nvSpPr>
          <p:cNvPr id="9" name="Rectangle 8"/>
          <p:cNvSpPr/>
          <p:nvPr/>
        </p:nvSpPr>
        <p:spPr>
          <a:xfrm>
            <a:off x="313508" y="1830187"/>
            <a:ext cx="1316883" cy="6069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smtClean="0"/>
              <a:t>1995</a:t>
            </a:r>
            <a:endParaRPr lang="en-IN" dirty="0"/>
          </a:p>
        </p:txBody>
      </p:sp>
      <p:sp>
        <p:nvSpPr>
          <p:cNvPr id="10" name="TextBox 9"/>
          <p:cNvSpPr txBox="1"/>
          <p:nvPr/>
        </p:nvSpPr>
        <p:spPr>
          <a:xfrm>
            <a:off x="1907177" y="1830188"/>
            <a:ext cx="9679577" cy="461665"/>
          </a:xfrm>
          <a:prstGeom prst="rect">
            <a:avLst/>
          </a:prstGeom>
          <a:noFill/>
        </p:spPr>
        <p:txBody>
          <a:bodyPr wrap="square" rtlCol="0">
            <a:spAutoFit/>
          </a:bodyPr>
          <a:lstStyle/>
          <a:p>
            <a:r>
              <a:rPr lang="en-IN" sz="2400" b="1" dirty="0" smtClean="0"/>
              <a:t>Java –</a:t>
            </a:r>
            <a:r>
              <a:rPr lang="en-IN" sz="2400" dirty="0" smtClean="0"/>
              <a:t> </a:t>
            </a:r>
            <a:r>
              <a:rPr lang="en-IN" sz="2000" dirty="0" smtClean="0"/>
              <a:t>Formal Launch.</a:t>
            </a:r>
            <a:r>
              <a:rPr lang="en-IN" sz="2400" dirty="0" smtClean="0"/>
              <a:t> </a:t>
            </a:r>
            <a:r>
              <a:rPr lang="en-IN" sz="2000" dirty="0"/>
              <a:t>Support </a:t>
            </a:r>
            <a:r>
              <a:rPr lang="en-IN" sz="2000" dirty="0" smtClean="0"/>
              <a:t>from Netscape, Oracle, Microsoft</a:t>
            </a:r>
            <a:endParaRPr lang="en-IN" sz="2400" dirty="0"/>
          </a:p>
        </p:txBody>
      </p:sp>
      <p:sp>
        <p:nvSpPr>
          <p:cNvPr id="11" name="TextBox 10"/>
          <p:cNvSpPr txBox="1"/>
          <p:nvPr/>
        </p:nvSpPr>
        <p:spPr>
          <a:xfrm>
            <a:off x="1907176" y="1058091"/>
            <a:ext cx="9679577" cy="461665"/>
          </a:xfrm>
          <a:prstGeom prst="rect">
            <a:avLst/>
          </a:prstGeom>
          <a:noFill/>
        </p:spPr>
        <p:txBody>
          <a:bodyPr wrap="square" rtlCol="0">
            <a:spAutoFit/>
          </a:bodyPr>
          <a:lstStyle/>
          <a:p>
            <a:r>
              <a:rPr lang="en-IN" sz="2400" dirty="0" smtClean="0"/>
              <a:t>“Green Project” -&gt; “Oak” -&gt; “Java”</a:t>
            </a:r>
            <a:endParaRPr lang="en-IN" sz="2400" dirty="0"/>
          </a:p>
        </p:txBody>
      </p:sp>
      <p:sp>
        <p:nvSpPr>
          <p:cNvPr id="14" name="Rectangle 13"/>
          <p:cNvSpPr/>
          <p:nvPr/>
        </p:nvSpPr>
        <p:spPr>
          <a:xfrm>
            <a:off x="313508" y="2602283"/>
            <a:ext cx="1316883" cy="6069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smtClean="0"/>
              <a:t>1996</a:t>
            </a:r>
            <a:endParaRPr lang="en-IN" dirty="0"/>
          </a:p>
        </p:txBody>
      </p:sp>
      <p:sp>
        <p:nvSpPr>
          <p:cNvPr id="15" name="TextBox 14"/>
          <p:cNvSpPr txBox="1"/>
          <p:nvPr/>
        </p:nvSpPr>
        <p:spPr>
          <a:xfrm>
            <a:off x="1907177" y="2602284"/>
            <a:ext cx="9679577" cy="461665"/>
          </a:xfrm>
          <a:prstGeom prst="rect">
            <a:avLst/>
          </a:prstGeom>
          <a:noFill/>
        </p:spPr>
        <p:txBody>
          <a:bodyPr wrap="square" rtlCol="0">
            <a:spAutoFit/>
          </a:bodyPr>
          <a:lstStyle/>
          <a:p>
            <a:r>
              <a:rPr lang="en-IN" sz="2400" b="1" dirty="0" smtClean="0"/>
              <a:t>JDK 1.0</a:t>
            </a:r>
            <a:endParaRPr lang="en-IN" sz="2400" b="1" dirty="0"/>
          </a:p>
        </p:txBody>
      </p:sp>
      <p:sp>
        <p:nvSpPr>
          <p:cNvPr id="16" name="Rectangle 15"/>
          <p:cNvSpPr/>
          <p:nvPr/>
        </p:nvSpPr>
        <p:spPr>
          <a:xfrm>
            <a:off x="313507" y="3374378"/>
            <a:ext cx="1316883" cy="6069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smtClean="0"/>
              <a:t>1997</a:t>
            </a:r>
            <a:endParaRPr lang="en-IN" dirty="0"/>
          </a:p>
        </p:txBody>
      </p:sp>
      <p:sp>
        <p:nvSpPr>
          <p:cNvPr id="18" name="TextBox 17"/>
          <p:cNvSpPr txBox="1"/>
          <p:nvPr/>
        </p:nvSpPr>
        <p:spPr>
          <a:xfrm>
            <a:off x="1907176" y="3374378"/>
            <a:ext cx="9679577" cy="461665"/>
          </a:xfrm>
          <a:prstGeom prst="rect">
            <a:avLst/>
          </a:prstGeom>
          <a:noFill/>
        </p:spPr>
        <p:txBody>
          <a:bodyPr wrap="square" rtlCol="0">
            <a:spAutoFit/>
          </a:bodyPr>
          <a:lstStyle/>
          <a:p>
            <a:r>
              <a:rPr lang="en-IN" sz="2400" b="1" dirty="0" smtClean="0"/>
              <a:t>JDK 1.1</a:t>
            </a:r>
            <a:r>
              <a:rPr lang="en-IN" sz="2400" dirty="0" smtClean="0"/>
              <a:t> – </a:t>
            </a:r>
            <a:r>
              <a:rPr lang="en-IN" sz="2000" dirty="0" smtClean="0"/>
              <a:t>JDBC, RMI, Inner Classes</a:t>
            </a:r>
            <a:endParaRPr lang="en-IN" sz="2400" dirty="0"/>
          </a:p>
        </p:txBody>
      </p:sp>
      <p:sp>
        <p:nvSpPr>
          <p:cNvPr id="19" name="Rectangle 18"/>
          <p:cNvSpPr/>
          <p:nvPr/>
        </p:nvSpPr>
        <p:spPr>
          <a:xfrm>
            <a:off x="313507" y="4146471"/>
            <a:ext cx="1316883" cy="7694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smtClean="0"/>
              <a:t>1998</a:t>
            </a:r>
            <a:endParaRPr lang="en-IN" dirty="0"/>
          </a:p>
        </p:txBody>
      </p:sp>
      <p:sp>
        <p:nvSpPr>
          <p:cNvPr id="20" name="TextBox 19"/>
          <p:cNvSpPr txBox="1"/>
          <p:nvPr/>
        </p:nvSpPr>
        <p:spPr>
          <a:xfrm>
            <a:off x="1907176" y="4146472"/>
            <a:ext cx="9679577" cy="769441"/>
          </a:xfrm>
          <a:prstGeom prst="rect">
            <a:avLst/>
          </a:prstGeom>
          <a:noFill/>
        </p:spPr>
        <p:txBody>
          <a:bodyPr wrap="square" rtlCol="0">
            <a:spAutoFit/>
          </a:bodyPr>
          <a:lstStyle/>
          <a:p>
            <a:r>
              <a:rPr lang="en-IN" sz="2400" b="1" dirty="0" smtClean="0"/>
              <a:t>JDK 1.2 (Playground)</a:t>
            </a:r>
            <a:r>
              <a:rPr lang="en-IN" sz="2400" dirty="0" smtClean="0"/>
              <a:t> – </a:t>
            </a:r>
            <a:r>
              <a:rPr lang="en-IN" sz="2000" dirty="0" smtClean="0"/>
              <a:t>Collection framework, JIT compiler, policy tool, Java foundation classes, Java 2D class libraries, major enhancement in JDBC</a:t>
            </a:r>
            <a:endParaRPr lang="en-IN" sz="2400" dirty="0"/>
          </a:p>
        </p:txBody>
      </p:sp>
      <p:sp>
        <p:nvSpPr>
          <p:cNvPr id="21" name="Rectangle 20"/>
          <p:cNvSpPr/>
          <p:nvPr/>
        </p:nvSpPr>
        <p:spPr>
          <a:xfrm>
            <a:off x="313506" y="5081012"/>
            <a:ext cx="1316883" cy="769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smtClean="0"/>
              <a:t>2000</a:t>
            </a:r>
            <a:endParaRPr lang="en-IN" dirty="0"/>
          </a:p>
        </p:txBody>
      </p:sp>
      <p:sp>
        <p:nvSpPr>
          <p:cNvPr id="22" name="TextBox 21"/>
          <p:cNvSpPr txBox="1"/>
          <p:nvPr/>
        </p:nvSpPr>
        <p:spPr>
          <a:xfrm>
            <a:off x="1907176" y="5081013"/>
            <a:ext cx="9679577" cy="769441"/>
          </a:xfrm>
          <a:prstGeom prst="rect">
            <a:avLst/>
          </a:prstGeom>
          <a:noFill/>
        </p:spPr>
        <p:txBody>
          <a:bodyPr wrap="square" rtlCol="0">
            <a:spAutoFit/>
          </a:bodyPr>
          <a:lstStyle/>
          <a:p>
            <a:r>
              <a:rPr lang="en-IN" sz="2400" b="1" dirty="0" smtClean="0"/>
              <a:t>JDK 1.3 (Kestrel)</a:t>
            </a:r>
            <a:r>
              <a:rPr lang="en-IN" sz="2400" dirty="0" smtClean="0"/>
              <a:t> – </a:t>
            </a:r>
            <a:r>
              <a:rPr lang="en-IN" sz="2000" dirty="0" err="1"/>
              <a:t>HotSpot</a:t>
            </a:r>
            <a:r>
              <a:rPr lang="en-IN" sz="2000" dirty="0"/>
              <a:t> </a:t>
            </a:r>
            <a:r>
              <a:rPr lang="en-IN" sz="2000" dirty="0" smtClean="0"/>
              <a:t>JVM, Java </a:t>
            </a:r>
            <a:r>
              <a:rPr lang="en-IN" sz="2000" dirty="0"/>
              <a:t>Naming and Directory Interface (JNDI</a:t>
            </a:r>
            <a:r>
              <a:rPr lang="en-IN" sz="2000" dirty="0" smtClean="0"/>
              <a:t>), Java </a:t>
            </a:r>
            <a:r>
              <a:rPr lang="en-IN" sz="2000" dirty="0"/>
              <a:t>Platform Debugger Architecture (JPDA</a:t>
            </a:r>
            <a:r>
              <a:rPr lang="en-IN" sz="2000" dirty="0" smtClean="0"/>
              <a:t>), </a:t>
            </a:r>
            <a:r>
              <a:rPr lang="en-IN" sz="2000" dirty="0" err="1" smtClean="0"/>
              <a:t>JavaSound</a:t>
            </a:r>
            <a:r>
              <a:rPr lang="en-IN" sz="2000" dirty="0" smtClean="0"/>
              <a:t>, Synthetic </a:t>
            </a:r>
            <a:r>
              <a:rPr lang="en-IN" sz="2000" dirty="0"/>
              <a:t>proxy classes</a:t>
            </a:r>
          </a:p>
        </p:txBody>
      </p:sp>
      <p:sp>
        <p:nvSpPr>
          <p:cNvPr id="26" name="Rectangle 25"/>
          <p:cNvSpPr/>
          <p:nvPr/>
        </p:nvSpPr>
        <p:spPr>
          <a:xfrm>
            <a:off x="313506" y="174767"/>
            <a:ext cx="2690951" cy="568613"/>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r>
              <a:rPr lang="en-IN" sz="2800" dirty="0"/>
              <a:t>Evolution of </a:t>
            </a:r>
            <a:r>
              <a:rPr lang="en-IN" sz="2800" dirty="0" smtClean="0"/>
              <a:t>JAVA</a:t>
            </a:r>
            <a:endParaRPr lang="en-IN" sz="2400" dirty="0"/>
          </a:p>
        </p:txBody>
      </p:sp>
    </p:spTree>
    <p:extLst>
      <p:ext uri="{BB962C8B-B14F-4D97-AF65-F5344CB8AC3E}">
        <p14:creationId xmlns:p14="http://schemas.microsoft.com/office/powerpoint/2010/main" val="2603380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500"/>
                                        <p:tgtEl>
                                          <p:spTgt spid="21"/>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fade">
                                      <p:cBhvr>
                                        <p:cTn id="5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11" grpId="0"/>
      <p:bldP spid="14" grpId="0" animBg="1"/>
      <p:bldP spid="15" grpId="0"/>
      <p:bldP spid="16" grpId="0" animBg="1"/>
      <p:bldP spid="18" grpId="0"/>
      <p:bldP spid="19" grpId="0" animBg="1"/>
      <p:bldP spid="20" grpId="0"/>
      <p:bldP spid="21" grpId="0" animBg="1"/>
      <p:bldP spid="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3507" y="2083193"/>
            <a:ext cx="1316883" cy="769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smtClean="0"/>
              <a:t>2004</a:t>
            </a:r>
            <a:endParaRPr lang="en-IN" dirty="0"/>
          </a:p>
        </p:txBody>
      </p:sp>
      <p:sp>
        <p:nvSpPr>
          <p:cNvPr id="5" name="TextBox 4"/>
          <p:cNvSpPr txBox="1"/>
          <p:nvPr/>
        </p:nvSpPr>
        <p:spPr>
          <a:xfrm>
            <a:off x="1907177" y="2083194"/>
            <a:ext cx="9679577" cy="769441"/>
          </a:xfrm>
          <a:prstGeom prst="rect">
            <a:avLst/>
          </a:prstGeom>
          <a:noFill/>
        </p:spPr>
        <p:txBody>
          <a:bodyPr wrap="square" rtlCol="0">
            <a:spAutoFit/>
          </a:bodyPr>
          <a:lstStyle/>
          <a:p>
            <a:r>
              <a:rPr lang="en-IN" sz="2400" b="1" dirty="0" smtClean="0"/>
              <a:t>J2SE 5.0 (Tiger) </a:t>
            </a:r>
            <a:r>
              <a:rPr lang="en-IN" sz="2400" dirty="0" smtClean="0"/>
              <a:t>–</a:t>
            </a:r>
            <a:r>
              <a:rPr lang="en-IN" sz="2400" b="1" dirty="0" smtClean="0"/>
              <a:t> </a:t>
            </a:r>
            <a:r>
              <a:rPr lang="en-IN" sz="2000" dirty="0" smtClean="0"/>
              <a:t>Generics, Annotations, </a:t>
            </a:r>
            <a:r>
              <a:rPr lang="en-IN" sz="2000" dirty="0" err="1" smtClean="0"/>
              <a:t>Autoboxing</a:t>
            </a:r>
            <a:r>
              <a:rPr lang="en-IN" sz="2000" dirty="0" smtClean="0"/>
              <a:t>, Enhanced for Loop, Static Import, </a:t>
            </a:r>
            <a:r>
              <a:rPr lang="en-IN" sz="2000" dirty="0" err="1" smtClean="0"/>
              <a:t>Varargs</a:t>
            </a:r>
            <a:r>
              <a:rPr lang="en-IN" sz="2000" dirty="0"/>
              <a:t> </a:t>
            </a:r>
            <a:r>
              <a:rPr lang="en-IN" sz="2000" dirty="0" smtClean="0"/>
              <a:t>etc..</a:t>
            </a:r>
            <a:endParaRPr lang="en-IN" sz="2400" dirty="0"/>
          </a:p>
        </p:txBody>
      </p:sp>
      <p:sp>
        <p:nvSpPr>
          <p:cNvPr id="6" name="Rectangle 5"/>
          <p:cNvSpPr/>
          <p:nvPr/>
        </p:nvSpPr>
        <p:spPr>
          <a:xfrm>
            <a:off x="313507" y="3032427"/>
            <a:ext cx="1316883" cy="7537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smtClean="0"/>
              <a:t>2006</a:t>
            </a:r>
            <a:endParaRPr lang="en-IN" dirty="0"/>
          </a:p>
        </p:txBody>
      </p:sp>
      <p:sp>
        <p:nvSpPr>
          <p:cNvPr id="7" name="TextBox 6"/>
          <p:cNvSpPr txBox="1"/>
          <p:nvPr/>
        </p:nvSpPr>
        <p:spPr>
          <a:xfrm>
            <a:off x="1907177" y="3032428"/>
            <a:ext cx="9679577" cy="769441"/>
          </a:xfrm>
          <a:prstGeom prst="rect">
            <a:avLst/>
          </a:prstGeom>
          <a:noFill/>
        </p:spPr>
        <p:txBody>
          <a:bodyPr wrap="square" rtlCol="0">
            <a:spAutoFit/>
          </a:bodyPr>
          <a:lstStyle/>
          <a:p>
            <a:r>
              <a:rPr lang="en-IN" sz="2400" b="1" dirty="0" smtClean="0"/>
              <a:t>Java SE </a:t>
            </a:r>
            <a:r>
              <a:rPr lang="en-IN" sz="2400" b="1" dirty="0"/>
              <a:t>6</a:t>
            </a:r>
            <a:r>
              <a:rPr lang="en-IN" sz="2400" b="1" dirty="0" smtClean="0"/>
              <a:t>.0 (Mustang)</a:t>
            </a:r>
            <a:r>
              <a:rPr lang="en-IN" sz="2400" dirty="0" smtClean="0"/>
              <a:t> – </a:t>
            </a:r>
            <a:r>
              <a:rPr lang="en-IN" sz="2000" dirty="0" smtClean="0"/>
              <a:t>(Half) Open Sourced. Scripting Language Support, JDBC 4.0, Java Compiler API, Integrated Web Services</a:t>
            </a:r>
            <a:endParaRPr lang="en-IN" sz="2400" dirty="0"/>
          </a:p>
        </p:txBody>
      </p:sp>
      <p:sp>
        <p:nvSpPr>
          <p:cNvPr id="8" name="Rectangle 7"/>
          <p:cNvSpPr/>
          <p:nvPr/>
        </p:nvSpPr>
        <p:spPr>
          <a:xfrm>
            <a:off x="313506" y="4890616"/>
            <a:ext cx="1316883" cy="1379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smtClean="0"/>
              <a:t>2011</a:t>
            </a:r>
            <a:endParaRPr lang="en-IN" dirty="0"/>
          </a:p>
        </p:txBody>
      </p:sp>
      <p:sp>
        <p:nvSpPr>
          <p:cNvPr id="9" name="TextBox 8"/>
          <p:cNvSpPr txBox="1"/>
          <p:nvPr/>
        </p:nvSpPr>
        <p:spPr>
          <a:xfrm>
            <a:off x="1907175" y="4885124"/>
            <a:ext cx="9679577" cy="1384995"/>
          </a:xfrm>
          <a:prstGeom prst="rect">
            <a:avLst/>
          </a:prstGeom>
          <a:noFill/>
        </p:spPr>
        <p:txBody>
          <a:bodyPr wrap="square" rtlCol="0">
            <a:spAutoFit/>
          </a:bodyPr>
          <a:lstStyle/>
          <a:p>
            <a:r>
              <a:rPr lang="en-IN" sz="2400" b="1" dirty="0" smtClean="0"/>
              <a:t>Java SE 7.0 (Dolphin)</a:t>
            </a:r>
            <a:r>
              <a:rPr lang="en-IN" sz="2400" dirty="0" smtClean="0"/>
              <a:t> – </a:t>
            </a:r>
            <a:r>
              <a:rPr lang="en-IN" sz="2000" dirty="0" smtClean="0"/>
              <a:t>Try with Resources, Java NIO Package, Strings in switch Statement, Diamond Syntax, Multiple Exception Handling, Type Inference for Generic Instance Creation, Support for Dynamic Languages, Binary Literals, underscore in literals, Automatic null Handling etc…</a:t>
            </a:r>
            <a:endParaRPr lang="en-IN" sz="2000" dirty="0"/>
          </a:p>
        </p:txBody>
      </p:sp>
      <p:sp>
        <p:nvSpPr>
          <p:cNvPr id="10" name="Rectangle 9"/>
          <p:cNvSpPr/>
          <p:nvPr/>
        </p:nvSpPr>
        <p:spPr>
          <a:xfrm>
            <a:off x="313506" y="3955534"/>
            <a:ext cx="1316883" cy="734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smtClean="0"/>
              <a:t>2010</a:t>
            </a:r>
            <a:endParaRPr lang="en-IN" dirty="0"/>
          </a:p>
        </p:txBody>
      </p:sp>
      <p:sp>
        <p:nvSpPr>
          <p:cNvPr id="11" name="TextBox 10"/>
          <p:cNvSpPr txBox="1"/>
          <p:nvPr/>
        </p:nvSpPr>
        <p:spPr>
          <a:xfrm>
            <a:off x="1907176" y="3955534"/>
            <a:ext cx="9679577" cy="461665"/>
          </a:xfrm>
          <a:prstGeom prst="rect">
            <a:avLst/>
          </a:prstGeom>
          <a:noFill/>
        </p:spPr>
        <p:txBody>
          <a:bodyPr wrap="square" rtlCol="0">
            <a:spAutoFit/>
          </a:bodyPr>
          <a:lstStyle/>
          <a:p>
            <a:r>
              <a:rPr lang="en-IN" sz="2400" b="1" dirty="0" smtClean="0"/>
              <a:t>Oracle buys Java.</a:t>
            </a:r>
            <a:r>
              <a:rPr lang="en-IN" sz="2000" dirty="0" smtClean="0"/>
              <a:t> Steve Jobs says, Apple will not support Java in future</a:t>
            </a:r>
            <a:endParaRPr lang="en-IN" sz="2000" dirty="0"/>
          </a:p>
        </p:txBody>
      </p:sp>
      <p:sp>
        <p:nvSpPr>
          <p:cNvPr id="14" name="Rectangle 13"/>
          <p:cNvSpPr/>
          <p:nvPr/>
        </p:nvSpPr>
        <p:spPr>
          <a:xfrm>
            <a:off x="313506" y="1079788"/>
            <a:ext cx="1316883" cy="7537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smtClean="0"/>
              <a:t>2002</a:t>
            </a:r>
            <a:endParaRPr lang="en-IN" dirty="0"/>
          </a:p>
        </p:txBody>
      </p:sp>
      <p:sp>
        <p:nvSpPr>
          <p:cNvPr id="15" name="TextBox 14"/>
          <p:cNvSpPr txBox="1"/>
          <p:nvPr/>
        </p:nvSpPr>
        <p:spPr>
          <a:xfrm>
            <a:off x="1907176" y="1079789"/>
            <a:ext cx="9679577" cy="769441"/>
          </a:xfrm>
          <a:prstGeom prst="rect">
            <a:avLst/>
          </a:prstGeom>
          <a:noFill/>
        </p:spPr>
        <p:txBody>
          <a:bodyPr wrap="square" rtlCol="0">
            <a:spAutoFit/>
          </a:bodyPr>
          <a:lstStyle/>
          <a:p>
            <a:r>
              <a:rPr lang="en-IN" sz="2400" b="1" dirty="0" smtClean="0"/>
              <a:t>J2SE 1.4 (Merlin)</a:t>
            </a:r>
            <a:r>
              <a:rPr lang="en-IN" sz="2400" dirty="0" smtClean="0"/>
              <a:t> – </a:t>
            </a:r>
            <a:r>
              <a:rPr lang="en-IN" sz="2000" dirty="0" smtClean="0"/>
              <a:t>XML Processing, Java Print, Logging, JDBC 3.0, Assertions, Regular Expressions</a:t>
            </a:r>
            <a:endParaRPr lang="en-IN" sz="2400" dirty="0"/>
          </a:p>
        </p:txBody>
      </p:sp>
      <p:sp>
        <p:nvSpPr>
          <p:cNvPr id="16" name="Rectangle 15"/>
          <p:cNvSpPr/>
          <p:nvPr/>
        </p:nvSpPr>
        <p:spPr>
          <a:xfrm>
            <a:off x="313508" y="174767"/>
            <a:ext cx="2717076" cy="568613"/>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r>
              <a:rPr lang="en-IN" sz="2800" dirty="0"/>
              <a:t>Evolution of </a:t>
            </a:r>
            <a:r>
              <a:rPr lang="en-IN" sz="2800" dirty="0" smtClean="0"/>
              <a:t>JAVA</a:t>
            </a:r>
            <a:endParaRPr lang="en-IN" sz="2400" dirty="0"/>
          </a:p>
        </p:txBody>
      </p:sp>
    </p:spTree>
    <p:extLst>
      <p:ext uri="{BB962C8B-B14F-4D97-AF65-F5344CB8AC3E}">
        <p14:creationId xmlns:p14="http://schemas.microsoft.com/office/powerpoint/2010/main" val="3686615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8" grpId="0" animBg="1"/>
      <p:bldP spid="9" grpId="0"/>
      <p:bldP spid="10" grpId="0" animBg="1"/>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3506" y="1137991"/>
            <a:ext cx="1316883" cy="4770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smtClean="0"/>
              <a:t>2014</a:t>
            </a:r>
            <a:endParaRPr lang="en-IN" dirty="0"/>
          </a:p>
        </p:txBody>
      </p:sp>
      <p:sp>
        <p:nvSpPr>
          <p:cNvPr id="3" name="TextBox 2"/>
          <p:cNvSpPr txBox="1"/>
          <p:nvPr/>
        </p:nvSpPr>
        <p:spPr>
          <a:xfrm>
            <a:off x="1763485" y="1137992"/>
            <a:ext cx="9679577" cy="4770537"/>
          </a:xfrm>
          <a:prstGeom prst="rect">
            <a:avLst/>
          </a:prstGeom>
          <a:noFill/>
        </p:spPr>
        <p:txBody>
          <a:bodyPr wrap="square" rtlCol="0">
            <a:spAutoFit/>
          </a:bodyPr>
          <a:lstStyle/>
          <a:p>
            <a:r>
              <a:rPr lang="en-IN" sz="2400" b="1" dirty="0" smtClean="0"/>
              <a:t>Java SE 8.0 </a:t>
            </a:r>
          </a:p>
          <a:p>
            <a:endParaRPr lang="en-IN" sz="2000" dirty="0" smtClean="0"/>
          </a:p>
          <a:p>
            <a:pPr marL="342900" indent="-342900">
              <a:buFont typeface="Arial" panose="020B0604020202020204" pitchFamily="34" charset="0"/>
              <a:buChar char="•"/>
            </a:pPr>
            <a:r>
              <a:rPr lang="en-IN" sz="2000" dirty="0" smtClean="0"/>
              <a:t>Default Methods – Enhancements to Interfaces</a:t>
            </a:r>
          </a:p>
          <a:p>
            <a:pPr marL="342900" indent="-342900">
              <a:buFont typeface="Arial" panose="020B0604020202020204" pitchFamily="34" charset="0"/>
              <a:buChar char="•"/>
            </a:pPr>
            <a:r>
              <a:rPr lang="en-IN" sz="2000" dirty="0" smtClean="0"/>
              <a:t>Lambda Expressions</a:t>
            </a:r>
          </a:p>
          <a:p>
            <a:pPr marL="342900" indent="-342900">
              <a:buFont typeface="Arial" panose="020B0604020202020204" pitchFamily="34" charset="0"/>
              <a:buChar char="•"/>
            </a:pPr>
            <a:r>
              <a:rPr lang="en-IN" sz="2000" dirty="0" smtClean="0"/>
              <a:t>Streams and Pipelines</a:t>
            </a:r>
          </a:p>
          <a:p>
            <a:pPr marL="342900" indent="-342900">
              <a:buFont typeface="Arial" panose="020B0604020202020204" pitchFamily="34" charset="0"/>
              <a:buChar char="•"/>
            </a:pPr>
            <a:r>
              <a:rPr lang="en-IN" sz="2000" dirty="0" smtClean="0"/>
              <a:t>New Date and Time API</a:t>
            </a:r>
          </a:p>
          <a:p>
            <a:pPr marL="342900" indent="-342900">
              <a:buFont typeface="Arial" panose="020B0604020202020204" pitchFamily="34" charset="0"/>
              <a:buChar char="•"/>
            </a:pPr>
            <a:r>
              <a:rPr lang="en-IN" sz="2000" dirty="0" smtClean="0"/>
              <a:t>Optional class API</a:t>
            </a:r>
          </a:p>
          <a:p>
            <a:pPr marL="342900" indent="-342900">
              <a:buFont typeface="Arial" panose="020B0604020202020204" pitchFamily="34" charset="0"/>
              <a:buChar char="•"/>
            </a:pPr>
            <a:r>
              <a:rPr lang="en-IN" sz="2000" dirty="0" err="1" smtClean="0"/>
              <a:t>Nashhorn</a:t>
            </a:r>
            <a:r>
              <a:rPr lang="en-IN" sz="2000" dirty="0" smtClean="0"/>
              <a:t> JavaScript Engine</a:t>
            </a:r>
          </a:p>
          <a:p>
            <a:pPr marL="342900" indent="-342900">
              <a:buFont typeface="Arial" panose="020B0604020202020204" pitchFamily="34" charset="0"/>
              <a:buChar char="•"/>
            </a:pPr>
            <a:r>
              <a:rPr lang="en-IN" sz="2000" dirty="0" smtClean="0"/>
              <a:t>Type Annotations</a:t>
            </a:r>
          </a:p>
          <a:p>
            <a:pPr marL="342900" indent="-342900">
              <a:buFont typeface="Arial" panose="020B0604020202020204" pitchFamily="34" charset="0"/>
              <a:buChar char="•"/>
            </a:pPr>
            <a:r>
              <a:rPr lang="en-IN" sz="2000" dirty="0" smtClean="0"/>
              <a:t>Concurrent Accumulators</a:t>
            </a:r>
          </a:p>
          <a:p>
            <a:pPr marL="342900" indent="-342900">
              <a:buFont typeface="Arial" panose="020B0604020202020204" pitchFamily="34" charset="0"/>
              <a:buChar char="•"/>
            </a:pPr>
            <a:r>
              <a:rPr lang="en-IN" sz="2000" dirty="0" smtClean="0"/>
              <a:t>Parallel operations</a:t>
            </a:r>
          </a:p>
          <a:p>
            <a:pPr marL="342900" indent="-342900">
              <a:buFont typeface="Arial" panose="020B0604020202020204" pitchFamily="34" charset="0"/>
              <a:buChar char="•"/>
            </a:pPr>
            <a:r>
              <a:rPr lang="en-IN" sz="2000" dirty="0" err="1" smtClean="0"/>
              <a:t>PermGen</a:t>
            </a:r>
            <a:r>
              <a:rPr lang="en-IN" sz="2000" dirty="0" smtClean="0"/>
              <a:t> Space Removed</a:t>
            </a:r>
          </a:p>
          <a:p>
            <a:pPr marL="342900" indent="-342900">
              <a:buFont typeface="Arial" panose="020B0604020202020204" pitchFamily="34" charset="0"/>
              <a:buChar char="•"/>
            </a:pPr>
            <a:r>
              <a:rPr lang="en-IN" sz="2000" dirty="0" smtClean="0"/>
              <a:t>etc…</a:t>
            </a:r>
          </a:p>
          <a:p>
            <a:pPr marL="342900" indent="-342900">
              <a:buFont typeface="Arial" panose="020B0604020202020204" pitchFamily="34" charset="0"/>
              <a:buChar char="•"/>
            </a:pPr>
            <a:endParaRPr lang="en-IN" sz="2000" dirty="0"/>
          </a:p>
          <a:p>
            <a:r>
              <a:rPr lang="en-IN" sz="2000" dirty="0" smtClean="0"/>
              <a:t>Long Term Support announced till January 2019 / December 2020</a:t>
            </a:r>
            <a:endParaRPr lang="en-IN" sz="2000" dirty="0"/>
          </a:p>
        </p:txBody>
      </p:sp>
      <p:sp>
        <p:nvSpPr>
          <p:cNvPr id="6" name="Rectangle 5"/>
          <p:cNvSpPr/>
          <p:nvPr/>
        </p:nvSpPr>
        <p:spPr>
          <a:xfrm>
            <a:off x="313507" y="174767"/>
            <a:ext cx="2717076" cy="568613"/>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r>
              <a:rPr lang="en-IN" sz="2800" dirty="0"/>
              <a:t>Evolution of </a:t>
            </a:r>
            <a:r>
              <a:rPr lang="en-IN" sz="2800" dirty="0" smtClean="0"/>
              <a:t>JAVA</a:t>
            </a:r>
            <a:endParaRPr lang="en-IN" sz="2400" dirty="0"/>
          </a:p>
        </p:txBody>
      </p:sp>
    </p:spTree>
    <p:extLst>
      <p:ext uri="{BB962C8B-B14F-4D97-AF65-F5344CB8AC3E}">
        <p14:creationId xmlns:p14="http://schemas.microsoft.com/office/powerpoint/2010/main" val="3314704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3506" y="1137991"/>
            <a:ext cx="1316883" cy="4770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smtClean="0"/>
              <a:t>2017</a:t>
            </a:r>
            <a:endParaRPr lang="en-IN" dirty="0"/>
          </a:p>
        </p:txBody>
      </p:sp>
      <p:sp>
        <p:nvSpPr>
          <p:cNvPr id="3" name="TextBox 2"/>
          <p:cNvSpPr txBox="1"/>
          <p:nvPr/>
        </p:nvSpPr>
        <p:spPr>
          <a:xfrm>
            <a:off x="1763485" y="1137992"/>
            <a:ext cx="9679577" cy="4770537"/>
          </a:xfrm>
          <a:prstGeom prst="rect">
            <a:avLst/>
          </a:prstGeom>
          <a:noFill/>
        </p:spPr>
        <p:txBody>
          <a:bodyPr wrap="square" rtlCol="0">
            <a:spAutoFit/>
          </a:bodyPr>
          <a:lstStyle/>
          <a:p>
            <a:r>
              <a:rPr lang="en-IN" sz="2400" b="1" dirty="0" smtClean="0"/>
              <a:t>Java SE 9.0 </a:t>
            </a:r>
            <a:endParaRPr lang="en-IN" sz="2400" dirty="0"/>
          </a:p>
          <a:p>
            <a:pPr marL="342900" indent="-342900">
              <a:buFont typeface="Arial" panose="020B0604020202020204" pitchFamily="34" charset="0"/>
              <a:buChar char="•"/>
            </a:pPr>
            <a:endParaRPr lang="en-IN" sz="2000" dirty="0" smtClean="0"/>
          </a:p>
          <a:p>
            <a:pPr marL="342900" indent="-342900">
              <a:buFont typeface="Arial" panose="020B0604020202020204" pitchFamily="34" charset="0"/>
              <a:buChar char="•"/>
            </a:pPr>
            <a:r>
              <a:rPr lang="en-IN" sz="2000" dirty="0" smtClean="0"/>
              <a:t>Project </a:t>
            </a:r>
            <a:r>
              <a:rPr lang="en-IN" sz="2000" dirty="0" err="1" smtClean="0"/>
              <a:t>JigSaw</a:t>
            </a:r>
            <a:r>
              <a:rPr lang="en-IN" sz="2000" dirty="0" smtClean="0"/>
              <a:t> : Java Platform Module System</a:t>
            </a:r>
          </a:p>
          <a:p>
            <a:pPr marL="342900" indent="-342900">
              <a:buFont typeface="Arial" panose="020B0604020202020204" pitchFamily="34" charset="0"/>
              <a:buChar char="•"/>
            </a:pPr>
            <a:r>
              <a:rPr lang="en-IN" sz="2000" dirty="0" smtClean="0"/>
              <a:t>Java 9 REPL (</a:t>
            </a:r>
            <a:r>
              <a:rPr lang="en-IN" sz="2000" dirty="0" err="1" smtClean="0"/>
              <a:t>JShell</a:t>
            </a:r>
            <a:r>
              <a:rPr lang="en-IN" sz="2000" dirty="0" smtClean="0"/>
              <a:t>)</a:t>
            </a:r>
          </a:p>
          <a:p>
            <a:pPr marL="342900" indent="-342900">
              <a:buFont typeface="Arial" panose="020B0604020202020204" pitchFamily="34" charset="0"/>
              <a:buChar char="•"/>
            </a:pPr>
            <a:r>
              <a:rPr lang="en-IN" sz="2000" dirty="0" smtClean="0"/>
              <a:t>Improvements to Streams</a:t>
            </a:r>
          </a:p>
          <a:p>
            <a:pPr marL="342900" indent="-342900">
              <a:buFont typeface="Arial" panose="020B0604020202020204" pitchFamily="34" charset="0"/>
              <a:buChar char="•"/>
            </a:pPr>
            <a:r>
              <a:rPr lang="en-IN" sz="2000" dirty="0" smtClean="0"/>
              <a:t>Reactive Streams</a:t>
            </a:r>
          </a:p>
          <a:p>
            <a:pPr marL="342900" indent="-342900">
              <a:buFont typeface="Arial" panose="020B0604020202020204" pitchFamily="34" charset="0"/>
              <a:buChar char="•"/>
            </a:pPr>
            <a:r>
              <a:rPr lang="en-IN" sz="2000" dirty="0" smtClean="0"/>
              <a:t>Improvements to </a:t>
            </a:r>
            <a:r>
              <a:rPr lang="en-IN" sz="2000" dirty="0" err="1" smtClean="0"/>
              <a:t>Nashhorn</a:t>
            </a:r>
            <a:endParaRPr lang="en-IN" sz="2000" dirty="0" smtClean="0"/>
          </a:p>
          <a:p>
            <a:pPr marL="342900" indent="-342900">
              <a:buFont typeface="Arial" panose="020B0604020202020204" pitchFamily="34" charset="0"/>
              <a:buChar char="•"/>
            </a:pPr>
            <a:r>
              <a:rPr lang="en-IN" sz="2000" dirty="0" smtClean="0"/>
              <a:t>HTTP/2 client API</a:t>
            </a:r>
          </a:p>
          <a:p>
            <a:pPr marL="342900" indent="-342900">
              <a:buFont typeface="Arial" panose="020B0604020202020204" pitchFamily="34" charset="0"/>
              <a:buChar char="•"/>
            </a:pPr>
            <a:r>
              <a:rPr lang="en-IN" sz="2000" dirty="0" smtClean="0"/>
              <a:t>Improved HTML5 and Unicode support </a:t>
            </a:r>
          </a:p>
          <a:p>
            <a:pPr marL="342900" indent="-342900">
              <a:buFont typeface="Arial" panose="020B0604020202020204" pitchFamily="34" charset="0"/>
              <a:buChar char="•"/>
            </a:pPr>
            <a:r>
              <a:rPr lang="en-IN" sz="2000" dirty="0" smtClean="0"/>
              <a:t>Stack-Walking API</a:t>
            </a:r>
          </a:p>
          <a:p>
            <a:pPr marL="342900" indent="-342900">
              <a:buFont typeface="Arial" panose="020B0604020202020204" pitchFamily="34" charset="0"/>
              <a:buChar char="•"/>
            </a:pPr>
            <a:r>
              <a:rPr lang="en-IN" sz="2000" dirty="0" smtClean="0"/>
              <a:t>Removal of Browser Plugins and Deprecated Applets</a:t>
            </a:r>
          </a:p>
          <a:p>
            <a:pPr marL="342900" indent="-342900">
              <a:buFont typeface="Arial" panose="020B0604020202020204" pitchFamily="34" charset="0"/>
              <a:buChar char="•"/>
            </a:pPr>
            <a:r>
              <a:rPr lang="en-IN" sz="2000" dirty="0" smtClean="0"/>
              <a:t>etc…</a:t>
            </a:r>
          </a:p>
          <a:p>
            <a:pPr marL="342900" indent="-342900">
              <a:buFont typeface="Arial" panose="020B0604020202020204" pitchFamily="34" charset="0"/>
              <a:buChar char="•"/>
            </a:pPr>
            <a:endParaRPr lang="en-IN" sz="2000" dirty="0"/>
          </a:p>
          <a:p>
            <a:r>
              <a:rPr lang="en-IN" sz="2000" dirty="0" smtClean="0"/>
              <a:t>Java SE 9 will be a short term release, and users should immediately transition to the next release when available.</a:t>
            </a:r>
          </a:p>
        </p:txBody>
      </p:sp>
      <p:sp>
        <p:nvSpPr>
          <p:cNvPr id="6" name="Rectangle 5"/>
          <p:cNvSpPr/>
          <p:nvPr/>
        </p:nvSpPr>
        <p:spPr>
          <a:xfrm>
            <a:off x="313507" y="174767"/>
            <a:ext cx="2717076" cy="568613"/>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r>
              <a:rPr lang="en-IN" sz="2800" dirty="0"/>
              <a:t>Evolution of </a:t>
            </a:r>
            <a:r>
              <a:rPr lang="en-IN" sz="2800" dirty="0" smtClean="0"/>
              <a:t>JAVA</a:t>
            </a:r>
            <a:endParaRPr lang="en-IN" sz="2400" dirty="0"/>
          </a:p>
        </p:txBody>
      </p:sp>
    </p:spTree>
    <p:extLst>
      <p:ext uri="{BB962C8B-B14F-4D97-AF65-F5344CB8AC3E}">
        <p14:creationId xmlns:p14="http://schemas.microsoft.com/office/powerpoint/2010/main" val="1470668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3507" y="174767"/>
            <a:ext cx="2717076" cy="568613"/>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r>
              <a:rPr lang="en-IN" sz="2800" dirty="0"/>
              <a:t>Evolution of </a:t>
            </a:r>
            <a:r>
              <a:rPr lang="en-IN" sz="2800" dirty="0" smtClean="0"/>
              <a:t>JAVA</a:t>
            </a:r>
            <a:endParaRPr lang="en-IN" sz="2400" dirty="0"/>
          </a:p>
        </p:txBody>
      </p:sp>
      <p:sp>
        <p:nvSpPr>
          <p:cNvPr id="3" name="Rectangle 2"/>
          <p:cNvSpPr/>
          <p:nvPr/>
        </p:nvSpPr>
        <p:spPr>
          <a:xfrm>
            <a:off x="313506" y="1137991"/>
            <a:ext cx="1316883" cy="52105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smtClean="0"/>
              <a:t>2018</a:t>
            </a:r>
            <a:endParaRPr lang="en-IN" dirty="0"/>
          </a:p>
        </p:txBody>
      </p:sp>
      <p:sp>
        <p:nvSpPr>
          <p:cNvPr id="4" name="TextBox 3"/>
          <p:cNvSpPr txBox="1"/>
          <p:nvPr/>
        </p:nvSpPr>
        <p:spPr>
          <a:xfrm>
            <a:off x="1763485" y="1137992"/>
            <a:ext cx="9679577" cy="2616101"/>
          </a:xfrm>
          <a:prstGeom prst="rect">
            <a:avLst/>
          </a:prstGeom>
          <a:noFill/>
        </p:spPr>
        <p:txBody>
          <a:bodyPr wrap="square" rtlCol="0">
            <a:spAutoFit/>
          </a:bodyPr>
          <a:lstStyle/>
          <a:p>
            <a:r>
              <a:rPr lang="en-IN" sz="2400" b="1" dirty="0" smtClean="0"/>
              <a:t>Java SE 10 </a:t>
            </a:r>
            <a:r>
              <a:rPr lang="en-IN" sz="2400" b="1" dirty="0"/>
              <a:t>(</a:t>
            </a:r>
            <a:r>
              <a:rPr lang="en-IN" sz="2400" b="1" dirty="0" smtClean="0"/>
              <a:t>18.3)</a:t>
            </a:r>
            <a:endParaRPr lang="en-IN" sz="2400" dirty="0"/>
          </a:p>
          <a:p>
            <a:pPr marL="342900" indent="-342900">
              <a:buFont typeface="Arial" panose="020B0604020202020204" pitchFamily="34" charset="0"/>
              <a:buChar char="•"/>
            </a:pPr>
            <a:endParaRPr lang="en-IN" sz="2000" dirty="0" smtClean="0"/>
          </a:p>
          <a:p>
            <a:pPr marL="342900" indent="-342900">
              <a:buFont typeface="Arial" panose="020B0604020202020204" pitchFamily="34" charset="0"/>
              <a:buChar char="•"/>
            </a:pPr>
            <a:r>
              <a:rPr lang="en-IN" sz="2000" dirty="0" smtClean="0"/>
              <a:t>Time based version release cycle</a:t>
            </a:r>
          </a:p>
          <a:p>
            <a:pPr marL="342900" indent="-342900">
              <a:buFont typeface="Arial" panose="020B0604020202020204" pitchFamily="34" charset="0"/>
              <a:buChar char="•"/>
            </a:pPr>
            <a:r>
              <a:rPr lang="en-IN" sz="2000" dirty="0" smtClean="0"/>
              <a:t>Due to be released in March 2018</a:t>
            </a:r>
          </a:p>
          <a:p>
            <a:pPr marL="342900" indent="-342900">
              <a:buFont typeface="Arial" panose="020B0604020202020204" pitchFamily="34" charset="0"/>
              <a:buChar char="•"/>
            </a:pPr>
            <a:r>
              <a:rPr lang="en-IN" sz="2000" dirty="0" smtClean="0"/>
              <a:t>Java SE 10 (18.3) will be a short term release and users should transition to the next release when available.</a:t>
            </a:r>
          </a:p>
          <a:p>
            <a:pPr marL="342900" indent="-342900">
              <a:buFont typeface="Arial" panose="020B0604020202020204" pitchFamily="34" charset="0"/>
              <a:buChar char="•"/>
            </a:pPr>
            <a:r>
              <a:rPr lang="en-IN" sz="2000" dirty="0" smtClean="0"/>
              <a:t>Java EE is no longer under Oracle. Its transferred to Eclipse Foundation.</a:t>
            </a:r>
          </a:p>
          <a:p>
            <a:pPr marL="342900" indent="-342900">
              <a:buFont typeface="Arial" panose="020B0604020202020204" pitchFamily="34" charset="0"/>
              <a:buChar char="•"/>
            </a:pPr>
            <a:endParaRPr lang="en-IN" sz="2000" dirty="0"/>
          </a:p>
        </p:txBody>
      </p:sp>
      <p:sp>
        <p:nvSpPr>
          <p:cNvPr id="5" name="TextBox 4"/>
          <p:cNvSpPr txBox="1"/>
          <p:nvPr/>
        </p:nvSpPr>
        <p:spPr>
          <a:xfrm>
            <a:off x="1763485" y="4019648"/>
            <a:ext cx="9679577" cy="1692771"/>
          </a:xfrm>
          <a:prstGeom prst="rect">
            <a:avLst/>
          </a:prstGeom>
          <a:noFill/>
        </p:spPr>
        <p:txBody>
          <a:bodyPr wrap="square" rtlCol="0">
            <a:spAutoFit/>
          </a:bodyPr>
          <a:lstStyle/>
          <a:p>
            <a:r>
              <a:rPr lang="en-IN" sz="2400" b="1" dirty="0" smtClean="0"/>
              <a:t>Java SE 11 (18.9)</a:t>
            </a:r>
            <a:endParaRPr lang="en-IN" sz="2400" dirty="0"/>
          </a:p>
          <a:p>
            <a:pPr marL="342900" indent="-342900">
              <a:buFont typeface="Arial" panose="020B0604020202020204" pitchFamily="34" charset="0"/>
              <a:buChar char="•"/>
            </a:pPr>
            <a:endParaRPr lang="en-IN" sz="2000" dirty="0" smtClean="0"/>
          </a:p>
          <a:p>
            <a:pPr marL="342900" indent="-342900">
              <a:buFont typeface="Arial" panose="020B0604020202020204" pitchFamily="34" charset="0"/>
              <a:buChar char="•"/>
            </a:pPr>
            <a:r>
              <a:rPr lang="en-IN" sz="2000" dirty="0" smtClean="0"/>
              <a:t>Due to be released in September 2018.</a:t>
            </a:r>
          </a:p>
          <a:p>
            <a:pPr marL="342900" indent="-342900">
              <a:buFont typeface="Arial" panose="020B0604020202020204" pitchFamily="34" charset="0"/>
              <a:buChar char="•"/>
            </a:pPr>
            <a:r>
              <a:rPr lang="en-IN" sz="2000" dirty="0" smtClean="0"/>
              <a:t>Java SE 11 (18.9) is planned to be a Long Term Release.</a:t>
            </a:r>
          </a:p>
          <a:p>
            <a:pPr marL="342900" indent="-342900">
              <a:buFont typeface="Arial" panose="020B0604020202020204" pitchFamily="34" charset="0"/>
              <a:buChar char="•"/>
            </a:pPr>
            <a:endParaRPr lang="en-IN" sz="2000" dirty="0"/>
          </a:p>
        </p:txBody>
      </p:sp>
    </p:spTree>
    <p:extLst>
      <p:ext uri="{BB962C8B-B14F-4D97-AF65-F5344CB8AC3E}">
        <p14:creationId xmlns:p14="http://schemas.microsoft.com/office/powerpoint/2010/main" val="284389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392195" y="6335485"/>
            <a:ext cx="2617511" cy="369332"/>
          </a:xfrm>
          <a:prstGeom prst="rect">
            <a:avLst/>
          </a:prstGeom>
          <a:noFill/>
        </p:spPr>
        <p:txBody>
          <a:bodyPr wrap="none" rtlCol="0">
            <a:spAutoFit/>
          </a:bodyPr>
          <a:lstStyle/>
          <a:p>
            <a:r>
              <a:rPr lang="en-IN" dirty="0"/>
              <a:t>c</a:t>
            </a:r>
            <a:r>
              <a:rPr lang="en-IN" dirty="0" smtClean="0"/>
              <a:t>redits to</a:t>
            </a:r>
            <a:r>
              <a:rPr lang="en-IN" dirty="0"/>
              <a:t>: javapapers.com</a:t>
            </a:r>
          </a:p>
        </p:txBody>
      </p:sp>
    </p:spTree>
    <p:extLst>
      <p:ext uri="{BB962C8B-B14F-4D97-AF65-F5344CB8AC3E}">
        <p14:creationId xmlns:p14="http://schemas.microsoft.com/office/powerpoint/2010/main" val="1345629063"/>
      </p:ext>
    </p:extLst>
  </p:cSld>
  <p:clrMapOvr>
    <a:masterClrMapping/>
  </p:clrMapOvr>
  <p:timing>
    <p:tnLst>
      <p:par>
        <p:cTn id="1" dur="indefinite" restart="never" nodeType="tmRoot"/>
      </p:par>
    </p:tnLst>
  </p:timing>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Template>
  <TotalTime>124</TotalTime>
  <Words>462</Words>
  <Application>Microsoft Office PowerPoint</Application>
  <PresentationFormat>Widescreen</PresentationFormat>
  <Paragraphs>72</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 Light</vt:lpstr>
      <vt:lpstr>Metropolitan</vt:lpstr>
      <vt:lpstr>Java</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Features in  Java 8</dc:title>
  <dc:creator>Admin</dc:creator>
  <cp:lastModifiedBy>Admin</cp:lastModifiedBy>
  <cp:revision>153</cp:revision>
  <dcterms:created xsi:type="dcterms:W3CDTF">2018-03-10T07:21:24Z</dcterms:created>
  <dcterms:modified xsi:type="dcterms:W3CDTF">2018-03-10T09:58:51Z</dcterms:modified>
</cp:coreProperties>
</file>