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5" r:id="rId2"/>
    <p:sldId id="259" r:id="rId3"/>
    <p:sldId id="257" r:id="rId4"/>
    <p:sldId id="264" r:id="rId5"/>
    <p:sldId id="260" r:id="rId6"/>
    <p:sldId id="266" r:id="rId7"/>
    <p:sldId id="263" r:id="rId8"/>
    <p:sldId id="262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8" autoAdjust="0"/>
  </p:normalViewPr>
  <p:slideViewPr>
    <p:cSldViewPr snapToGrid="0" snapToObjects="1">
      <p:cViewPr varScale="1">
        <p:scale>
          <a:sx n="46" d="100"/>
          <a:sy n="46" d="100"/>
        </p:scale>
        <p:origin x="1300" y="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9C088-AAD9-4388-A38C-E2E8BAB0B8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C375D-D0AA-4C93-B736-D43D5279F7FF}">
      <dgm:prSet phldrT="[Text]" custT="1"/>
      <dgm:spPr/>
      <dgm:t>
        <a:bodyPr/>
        <a:lstStyle/>
        <a:p>
          <a:r>
            <a:rPr lang="en-US" sz="3000" b="1" dirty="0" smtClean="0"/>
            <a:t>Distance</a:t>
          </a:r>
          <a:endParaRPr lang="en-US" sz="3000" b="1" dirty="0"/>
        </a:p>
      </dgm:t>
    </dgm:pt>
    <dgm:pt modelId="{93CE8B9D-DF2D-495B-A3CC-ECE81F23D773}" type="parTrans" cxnId="{91207A09-EE0F-4A78-AF8F-FF96DEC2DDDD}">
      <dgm:prSet/>
      <dgm:spPr/>
      <dgm:t>
        <a:bodyPr/>
        <a:lstStyle/>
        <a:p>
          <a:endParaRPr lang="en-US"/>
        </a:p>
      </dgm:t>
    </dgm:pt>
    <dgm:pt modelId="{F535CD5A-25EE-47E3-850B-7BC1C83584A8}" type="sibTrans" cxnId="{91207A09-EE0F-4A78-AF8F-FF96DEC2DDDD}">
      <dgm:prSet/>
      <dgm:spPr/>
      <dgm:t>
        <a:bodyPr/>
        <a:lstStyle/>
        <a:p>
          <a:endParaRPr lang="en-US"/>
        </a:p>
      </dgm:t>
    </dgm:pt>
    <dgm:pt modelId="{7123B2CD-15CB-430B-88FF-3F07CDCA0ADA}">
      <dgm:prSet phldrT="[Text]" custT="1"/>
      <dgm:spPr/>
      <dgm:t>
        <a:bodyPr/>
        <a:lstStyle/>
        <a:p>
          <a:r>
            <a:rPr lang="en-US" sz="2800" dirty="0" smtClean="0"/>
            <a:t>Jaro Winkler</a:t>
          </a:r>
          <a:endParaRPr lang="en-US" sz="2800" dirty="0"/>
        </a:p>
      </dgm:t>
    </dgm:pt>
    <dgm:pt modelId="{0FC486F6-5FB3-43A1-B20F-184F973AD2B5}" type="parTrans" cxnId="{A1600044-3CF7-403C-A572-D2F488CCFFC1}">
      <dgm:prSet/>
      <dgm:spPr/>
      <dgm:t>
        <a:bodyPr/>
        <a:lstStyle/>
        <a:p>
          <a:endParaRPr lang="en-US"/>
        </a:p>
      </dgm:t>
    </dgm:pt>
    <dgm:pt modelId="{D55898A4-7CB9-4DCF-BDDC-BE2046D0EF28}" type="sibTrans" cxnId="{A1600044-3CF7-403C-A572-D2F488CCFFC1}">
      <dgm:prSet/>
      <dgm:spPr/>
      <dgm:t>
        <a:bodyPr/>
        <a:lstStyle/>
        <a:p>
          <a:endParaRPr lang="en-US"/>
        </a:p>
      </dgm:t>
    </dgm:pt>
    <dgm:pt modelId="{633A9F5C-754E-40BD-B5AE-FF401E10F92B}">
      <dgm:prSet phldrT="[Text]" custT="1"/>
      <dgm:spPr/>
      <dgm:t>
        <a:bodyPr/>
        <a:lstStyle/>
        <a:p>
          <a:r>
            <a:rPr lang="en-US" sz="2800" dirty="0" smtClean="0"/>
            <a:t>Levenshtein</a:t>
          </a:r>
          <a:endParaRPr lang="en-US" sz="2800" dirty="0"/>
        </a:p>
      </dgm:t>
    </dgm:pt>
    <dgm:pt modelId="{B25B9900-29B8-436D-AE26-0B7CC394C94B}" type="parTrans" cxnId="{70B89316-1527-47F4-824E-D42B69CFBFC6}">
      <dgm:prSet/>
      <dgm:spPr/>
      <dgm:t>
        <a:bodyPr/>
        <a:lstStyle/>
        <a:p>
          <a:endParaRPr lang="en-US"/>
        </a:p>
      </dgm:t>
    </dgm:pt>
    <dgm:pt modelId="{CCDE974C-0AF2-400C-B631-C35DC186FE16}" type="sibTrans" cxnId="{70B89316-1527-47F4-824E-D42B69CFBFC6}">
      <dgm:prSet/>
      <dgm:spPr/>
      <dgm:t>
        <a:bodyPr/>
        <a:lstStyle/>
        <a:p>
          <a:endParaRPr lang="en-US"/>
        </a:p>
      </dgm:t>
    </dgm:pt>
    <dgm:pt modelId="{8A7A9902-B42C-46F8-A55F-DCF90DFFFF79}">
      <dgm:prSet phldrT="[Text]" custT="1"/>
      <dgm:spPr/>
      <dgm:t>
        <a:bodyPr/>
        <a:lstStyle/>
        <a:p>
          <a:r>
            <a:rPr lang="en-US" sz="3000" b="1" dirty="0" smtClean="0"/>
            <a:t>Phonetic</a:t>
          </a:r>
          <a:endParaRPr lang="en-US" sz="3000" b="1" dirty="0"/>
        </a:p>
      </dgm:t>
    </dgm:pt>
    <dgm:pt modelId="{E4AF61C5-9249-40EE-8B7F-C21DD16F7200}" type="parTrans" cxnId="{774036C3-0525-47AF-95AC-D0563EC79BA5}">
      <dgm:prSet/>
      <dgm:spPr/>
      <dgm:t>
        <a:bodyPr/>
        <a:lstStyle/>
        <a:p>
          <a:endParaRPr lang="en-US"/>
        </a:p>
      </dgm:t>
    </dgm:pt>
    <dgm:pt modelId="{1A40BCC5-C7C8-4B82-9B7B-858775C8AE5A}" type="sibTrans" cxnId="{774036C3-0525-47AF-95AC-D0563EC79BA5}">
      <dgm:prSet/>
      <dgm:spPr/>
      <dgm:t>
        <a:bodyPr/>
        <a:lstStyle/>
        <a:p>
          <a:endParaRPr lang="en-US"/>
        </a:p>
      </dgm:t>
    </dgm:pt>
    <dgm:pt modelId="{B6274476-54FD-4CDD-A40A-6AD476CA4EF7}">
      <dgm:prSet phldrT="[Text]" custT="1"/>
      <dgm:spPr/>
      <dgm:t>
        <a:bodyPr/>
        <a:lstStyle/>
        <a:p>
          <a:r>
            <a:rPr lang="en-US" sz="2800" dirty="0" smtClean="0"/>
            <a:t>Metaphone</a:t>
          </a:r>
          <a:endParaRPr lang="en-US" sz="2800" dirty="0"/>
        </a:p>
      </dgm:t>
    </dgm:pt>
    <dgm:pt modelId="{5981ED9F-B6D6-4FC3-B6FC-FC28DCBA4F0B}" type="parTrans" cxnId="{780A7763-B29B-4F34-8146-F58F1D9873F7}">
      <dgm:prSet/>
      <dgm:spPr/>
      <dgm:t>
        <a:bodyPr/>
        <a:lstStyle/>
        <a:p>
          <a:endParaRPr lang="en-US"/>
        </a:p>
      </dgm:t>
    </dgm:pt>
    <dgm:pt modelId="{BBDA32B7-A9B8-4B0D-AB1D-5956D9A150EA}" type="sibTrans" cxnId="{780A7763-B29B-4F34-8146-F58F1D9873F7}">
      <dgm:prSet/>
      <dgm:spPr/>
      <dgm:t>
        <a:bodyPr/>
        <a:lstStyle/>
        <a:p>
          <a:endParaRPr lang="en-US"/>
        </a:p>
      </dgm:t>
    </dgm:pt>
    <dgm:pt modelId="{48BCC0BF-CF3F-4C23-97FD-587489C0681E}">
      <dgm:prSet phldrT="[Text]" custT="1"/>
      <dgm:spPr/>
      <dgm:t>
        <a:bodyPr/>
        <a:lstStyle/>
        <a:p>
          <a:r>
            <a:rPr lang="en-US" sz="2800" dirty="0" smtClean="0"/>
            <a:t>Soundex</a:t>
          </a:r>
          <a:endParaRPr lang="en-US" sz="2800" dirty="0"/>
        </a:p>
      </dgm:t>
    </dgm:pt>
    <dgm:pt modelId="{6F2AE661-7F04-4A28-8D29-CC050345FBBD}" type="parTrans" cxnId="{B60A48FF-986A-4AD4-B78B-7724A993163D}">
      <dgm:prSet/>
      <dgm:spPr/>
      <dgm:t>
        <a:bodyPr/>
        <a:lstStyle/>
        <a:p>
          <a:endParaRPr lang="en-US"/>
        </a:p>
      </dgm:t>
    </dgm:pt>
    <dgm:pt modelId="{11A175FA-C2BE-4B77-A5BF-49F6F62BFE26}" type="sibTrans" cxnId="{B60A48FF-986A-4AD4-B78B-7724A993163D}">
      <dgm:prSet/>
      <dgm:spPr/>
      <dgm:t>
        <a:bodyPr/>
        <a:lstStyle/>
        <a:p>
          <a:endParaRPr lang="en-US"/>
        </a:p>
      </dgm:t>
    </dgm:pt>
    <dgm:pt modelId="{2DC0EB76-8214-442B-9F9B-338C6D97340F}">
      <dgm:prSet phldrT="[Text]" custT="1"/>
      <dgm:spPr/>
      <dgm:t>
        <a:bodyPr/>
        <a:lstStyle/>
        <a:p>
          <a:r>
            <a:rPr lang="en-US" sz="3000" b="1" dirty="0" smtClean="0"/>
            <a:t>Similarity</a:t>
          </a:r>
          <a:endParaRPr lang="en-US" sz="3000" b="1" dirty="0"/>
        </a:p>
      </dgm:t>
    </dgm:pt>
    <dgm:pt modelId="{0C39C5FA-BFDB-44F5-A649-6B5F015AB25E}" type="parTrans" cxnId="{BB3D4643-6245-44C8-BF33-87841B413B30}">
      <dgm:prSet/>
      <dgm:spPr/>
      <dgm:t>
        <a:bodyPr/>
        <a:lstStyle/>
        <a:p>
          <a:endParaRPr lang="en-US"/>
        </a:p>
      </dgm:t>
    </dgm:pt>
    <dgm:pt modelId="{C801C6FE-09CD-47B6-A2EB-B1B090240A31}" type="sibTrans" cxnId="{BB3D4643-6245-44C8-BF33-87841B413B30}">
      <dgm:prSet/>
      <dgm:spPr/>
      <dgm:t>
        <a:bodyPr/>
        <a:lstStyle/>
        <a:p>
          <a:endParaRPr lang="en-US"/>
        </a:p>
      </dgm:t>
    </dgm:pt>
    <dgm:pt modelId="{7C436E7F-CEC0-4C1D-AD57-8501367A6AD1}">
      <dgm:prSet phldrT="[Text]" custT="1"/>
      <dgm:spPr/>
      <dgm:t>
        <a:bodyPr/>
        <a:lstStyle/>
        <a:p>
          <a:r>
            <a:rPr lang="en-US" sz="2800" dirty="0" smtClean="0"/>
            <a:t>Cosine Similarity</a:t>
          </a:r>
          <a:endParaRPr lang="en-US" sz="2800" dirty="0"/>
        </a:p>
      </dgm:t>
    </dgm:pt>
    <dgm:pt modelId="{C8979BBF-485F-4F27-B8C3-D3E02D29F059}" type="parTrans" cxnId="{973A0DF1-B7E5-43F7-8187-AD36F2287B0D}">
      <dgm:prSet/>
      <dgm:spPr/>
      <dgm:t>
        <a:bodyPr/>
        <a:lstStyle/>
        <a:p>
          <a:endParaRPr lang="en-US"/>
        </a:p>
      </dgm:t>
    </dgm:pt>
    <dgm:pt modelId="{F0811CF5-F6F0-4FB2-B13C-3468A080A87E}" type="sibTrans" cxnId="{973A0DF1-B7E5-43F7-8187-AD36F2287B0D}">
      <dgm:prSet/>
      <dgm:spPr/>
      <dgm:t>
        <a:bodyPr/>
        <a:lstStyle/>
        <a:p>
          <a:endParaRPr lang="en-US"/>
        </a:p>
      </dgm:t>
    </dgm:pt>
    <dgm:pt modelId="{8E5C72AC-D6F6-4EC3-94E6-C83474CE6595}">
      <dgm:prSet phldrT="[Text]" custT="1"/>
      <dgm:spPr/>
      <dgm:t>
        <a:bodyPr/>
        <a:lstStyle/>
        <a:p>
          <a:r>
            <a:rPr lang="en-US" sz="2800" dirty="0" smtClean="0"/>
            <a:t>Fuzzy Score</a:t>
          </a:r>
          <a:endParaRPr lang="en-US" sz="2800" dirty="0"/>
        </a:p>
      </dgm:t>
    </dgm:pt>
    <dgm:pt modelId="{2ED84986-BC32-465F-995B-C20C19621967}" type="parTrans" cxnId="{9AF57580-0FE5-4F61-8ABC-07022A008136}">
      <dgm:prSet/>
      <dgm:spPr/>
      <dgm:t>
        <a:bodyPr/>
        <a:lstStyle/>
        <a:p>
          <a:endParaRPr lang="en-US"/>
        </a:p>
      </dgm:t>
    </dgm:pt>
    <dgm:pt modelId="{1FCB2A48-A013-461A-A66F-4DB34360EA0A}" type="sibTrans" cxnId="{9AF57580-0FE5-4F61-8ABC-07022A008136}">
      <dgm:prSet/>
      <dgm:spPr/>
      <dgm:t>
        <a:bodyPr/>
        <a:lstStyle/>
        <a:p>
          <a:endParaRPr lang="en-US"/>
        </a:p>
      </dgm:t>
    </dgm:pt>
    <dgm:pt modelId="{35A79357-9A41-4277-86AC-A5134E0DD139}">
      <dgm:prSet phldrT="[Text]" custT="1"/>
      <dgm:spPr/>
      <dgm:t>
        <a:bodyPr/>
        <a:lstStyle/>
        <a:p>
          <a:r>
            <a:rPr lang="en-US" sz="2800" dirty="0" smtClean="0"/>
            <a:t>Cosine Distance</a:t>
          </a:r>
          <a:endParaRPr lang="en-US" sz="2800" dirty="0"/>
        </a:p>
      </dgm:t>
    </dgm:pt>
    <dgm:pt modelId="{29F2CBDA-4F12-452D-A1BC-59EAF5B30979}" type="parTrans" cxnId="{EE12FB1A-6E80-4772-8C07-7FF551324E2D}">
      <dgm:prSet/>
      <dgm:spPr/>
      <dgm:t>
        <a:bodyPr/>
        <a:lstStyle/>
        <a:p>
          <a:endParaRPr lang="en-US"/>
        </a:p>
      </dgm:t>
    </dgm:pt>
    <dgm:pt modelId="{257FE605-F5A0-4496-B18D-410068E018EE}" type="sibTrans" cxnId="{EE12FB1A-6E80-4772-8C07-7FF551324E2D}">
      <dgm:prSet/>
      <dgm:spPr/>
      <dgm:t>
        <a:bodyPr/>
        <a:lstStyle/>
        <a:p>
          <a:endParaRPr lang="en-US"/>
        </a:p>
      </dgm:t>
    </dgm:pt>
    <dgm:pt modelId="{11383A7D-78E6-4276-9E7A-7F7FA28E34F2}" type="pres">
      <dgm:prSet presAssocID="{DFF9C088-AAD9-4388-A38C-E2E8BAB0B8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F15F2E-0103-4F3C-86BB-0535C4EE3743}" type="pres">
      <dgm:prSet presAssocID="{A82C375D-D0AA-4C93-B736-D43D5279F7FF}" presName="composite" presStyleCnt="0"/>
      <dgm:spPr/>
    </dgm:pt>
    <dgm:pt modelId="{107F3B9A-4F57-4AF6-A386-0962C7306513}" type="pres">
      <dgm:prSet presAssocID="{A82C375D-D0AA-4C93-B736-D43D5279F7FF}" presName="parTx" presStyleLbl="alignNode1" presStyleIdx="0" presStyleCnt="3" custScaleX="117189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E8D3-9AB4-43D4-AE01-98D164423A09}" type="pres">
      <dgm:prSet presAssocID="{A82C375D-D0AA-4C93-B736-D43D5279F7FF}" presName="desTx" presStyleLbl="alignAccFollowNode1" presStyleIdx="0" presStyleCnt="3" custScaleX="1183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9CCAE-F750-45CB-9B06-3873BECBEDF9}" type="pres">
      <dgm:prSet presAssocID="{F535CD5A-25EE-47E3-850B-7BC1C83584A8}" presName="space" presStyleCnt="0"/>
      <dgm:spPr/>
    </dgm:pt>
    <dgm:pt modelId="{84177313-85BE-4175-863C-161750EA0EC6}" type="pres">
      <dgm:prSet presAssocID="{8A7A9902-B42C-46F8-A55F-DCF90DFFFF79}" presName="composite" presStyleCnt="0"/>
      <dgm:spPr/>
    </dgm:pt>
    <dgm:pt modelId="{2F7E0396-D080-4280-AC6F-CA74421F9051}" type="pres">
      <dgm:prSet presAssocID="{8A7A9902-B42C-46F8-A55F-DCF90DFFFF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875-0939-44B1-AC0A-7103C35B7636}" type="pres">
      <dgm:prSet presAssocID="{8A7A9902-B42C-46F8-A55F-DCF90DFFFF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74F1D-08AB-4FB2-BDED-C660DD23BC12}" type="pres">
      <dgm:prSet presAssocID="{1A40BCC5-C7C8-4B82-9B7B-858775C8AE5A}" presName="space" presStyleCnt="0"/>
      <dgm:spPr/>
    </dgm:pt>
    <dgm:pt modelId="{8183C294-0C23-4DC9-80B8-ADB717E6E8F9}" type="pres">
      <dgm:prSet presAssocID="{2DC0EB76-8214-442B-9F9B-338C6D97340F}" presName="composite" presStyleCnt="0"/>
      <dgm:spPr/>
    </dgm:pt>
    <dgm:pt modelId="{0F93F0E7-9495-4A60-857C-D21737CB445E}" type="pres">
      <dgm:prSet presAssocID="{2DC0EB76-8214-442B-9F9B-338C6D97340F}" presName="parTx" presStyleLbl="alignNode1" presStyleIdx="2" presStyleCnt="3" custScaleX="1086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0E856-606A-4C27-8B00-CE8F4950144E}" type="pres">
      <dgm:prSet presAssocID="{2DC0EB76-8214-442B-9F9B-338C6D97340F}" presName="desTx" presStyleLbl="alignAccFollowNode1" presStyleIdx="2" presStyleCnt="3" custScaleX="113149" custLinFactNeighborX="12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81D33-BBCF-4E61-90DC-EDFE130D73C7}" type="presOf" srcId="{2DC0EB76-8214-442B-9F9B-338C6D97340F}" destId="{0F93F0E7-9495-4A60-857C-D21737CB445E}" srcOrd="0" destOrd="0" presId="urn:microsoft.com/office/officeart/2005/8/layout/hList1"/>
    <dgm:cxn modelId="{BB3D4643-6245-44C8-BF33-87841B413B30}" srcId="{DFF9C088-AAD9-4388-A38C-E2E8BAB0B85E}" destId="{2DC0EB76-8214-442B-9F9B-338C6D97340F}" srcOrd="2" destOrd="0" parTransId="{0C39C5FA-BFDB-44F5-A649-6B5F015AB25E}" sibTransId="{C801C6FE-09CD-47B6-A2EB-B1B090240A31}"/>
    <dgm:cxn modelId="{69BA99C3-0066-4041-BED6-E3123A33E1E5}" type="presOf" srcId="{B6274476-54FD-4CDD-A40A-6AD476CA4EF7}" destId="{1741D875-0939-44B1-AC0A-7103C35B7636}" srcOrd="0" destOrd="0" presId="urn:microsoft.com/office/officeart/2005/8/layout/hList1"/>
    <dgm:cxn modelId="{0DC37F93-B5C6-45D6-819B-1151A640D19B}" type="presOf" srcId="{48BCC0BF-CF3F-4C23-97FD-587489C0681E}" destId="{1741D875-0939-44B1-AC0A-7103C35B7636}" srcOrd="0" destOrd="1" presId="urn:microsoft.com/office/officeart/2005/8/layout/hList1"/>
    <dgm:cxn modelId="{89DFC65F-F3A3-4141-800B-8FDDEC727CA9}" type="presOf" srcId="{35A79357-9A41-4277-86AC-A5134E0DD139}" destId="{C451E8D3-9AB4-43D4-AE01-98D164423A09}" srcOrd="0" destOrd="2" presId="urn:microsoft.com/office/officeart/2005/8/layout/hList1"/>
    <dgm:cxn modelId="{973A0DF1-B7E5-43F7-8187-AD36F2287B0D}" srcId="{2DC0EB76-8214-442B-9F9B-338C6D97340F}" destId="{7C436E7F-CEC0-4C1D-AD57-8501367A6AD1}" srcOrd="0" destOrd="0" parTransId="{C8979BBF-485F-4F27-B8C3-D3E02D29F059}" sibTransId="{F0811CF5-F6F0-4FB2-B13C-3468A080A87E}"/>
    <dgm:cxn modelId="{B6E11DC5-6120-4C02-A98C-5D22E20CCCD0}" type="presOf" srcId="{633A9F5C-754E-40BD-B5AE-FF401E10F92B}" destId="{C451E8D3-9AB4-43D4-AE01-98D164423A09}" srcOrd="0" destOrd="1" presId="urn:microsoft.com/office/officeart/2005/8/layout/hList1"/>
    <dgm:cxn modelId="{EE12FB1A-6E80-4772-8C07-7FF551324E2D}" srcId="{A82C375D-D0AA-4C93-B736-D43D5279F7FF}" destId="{35A79357-9A41-4277-86AC-A5134E0DD139}" srcOrd="2" destOrd="0" parTransId="{29F2CBDA-4F12-452D-A1BC-59EAF5B30979}" sibTransId="{257FE605-F5A0-4496-B18D-410068E018EE}"/>
    <dgm:cxn modelId="{780A7763-B29B-4F34-8146-F58F1D9873F7}" srcId="{8A7A9902-B42C-46F8-A55F-DCF90DFFFF79}" destId="{B6274476-54FD-4CDD-A40A-6AD476CA4EF7}" srcOrd="0" destOrd="0" parTransId="{5981ED9F-B6D6-4FC3-B6FC-FC28DCBA4F0B}" sibTransId="{BBDA32B7-A9B8-4B0D-AB1D-5956D9A150EA}"/>
    <dgm:cxn modelId="{AE93A11A-A10F-4150-A7AB-D3CE7B9D8846}" type="presOf" srcId="{8E5C72AC-D6F6-4EC3-94E6-C83474CE6595}" destId="{1440E856-606A-4C27-8B00-CE8F4950144E}" srcOrd="0" destOrd="1" presId="urn:microsoft.com/office/officeart/2005/8/layout/hList1"/>
    <dgm:cxn modelId="{D6DE51E7-21EE-4B33-9E12-1B6F5F6FC81C}" type="presOf" srcId="{A82C375D-D0AA-4C93-B736-D43D5279F7FF}" destId="{107F3B9A-4F57-4AF6-A386-0962C7306513}" srcOrd="0" destOrd="0" presId="urn:microsoft.com/office/officeart/2005/8/layout/hList1"/>
    <dgm:cxn modelId="{E59A5196-7556-41BB-B018-F1AF44A3DAD1}" type="presOf" srcId="{7123B2CD-15CB-430B-88FF-3F07CDCA0ADA}" destId="{C451E8D3-9AB4-43D4-AE01-98D164423A09}" srcOrd="0" destOrd="0" presId="urn:microsoft.com/office/officeart/2005/8/layout/hList1"/>
    <dgm:cxn modelId="{91207A09-EE0F-4A78-AF8F-FF96DEC2DDDD}" srcId="{DFF9C088-AAD9-4388-A38C-E2E8BAB0B85E}" destId="{A82C375D-D0AA-4C93-B736-D43D5279F7FF}" srcOrd="0" destOrd="0" parTransId="{93CE8B9D-DF2D-495B-A3CC-ECE81F23D773}" sibTransId="{F535CD5A-25EE-47E3-850B-7BC1C83584A8}"/>
    <dgm:cxn modelId="{A1600044-3CF7-403C-A572-D2F488CCFFC1}" srcId="{A82C375D-D0AA-4C93-B736-D43D5279F7FF}" destId="{7123B2CD-15CB-430B-88FF-3F07CDCA0ADA}" srcOrd="0" destOrd="0" parTransId="{0FC486F6-5FB3-43A1-B20F-184F973AD2B5}" sibTransId="{D55898A4-7CB9-4DCF-BDDC-BE2046D0EF28}"/>
    <dgm:cxn modelId="{E77F4C61-2CEF-4EBC-86F5-2487D0BB15E5}" type="presOf" srcId="{7C436E7F-CEC0-4C1D-AD57-8501367A6AD1}" destId="{1440E856-606A-4C27-8B00-CE8F4950144E}" srcOrd="0" destOrd="0" presId="urn:microsoft.com/office/officeart/2005/8/layout/hList1"/>
    <dgm:cxn modelId="{470FBE0B-6414-4148-BED0-69C479015820}" type="presOf" srcId="{8A7A9902-B42C-46F8-A55F-DCF90DFFFF79}" destId="{2F7E0396-D080-4280-AC6F-CA74421F9051}" srcOrd="0" destOrd="0" presId="urn:microsoft.com/office/officeart/2005/8/layout/hList1"/>
    <dgm:cxn modelId="{5F521F06-8CFC-4812-B651-2C10E94434B4}" type="presOf" srcId="{DFF9C088-AAD9-4388-A38C-E2E8BAB0B85E}" destId="{11383A7D-78E6-4276-9E7A-7F7FA28E34F2}" srcOrd="0" destOrd="0" presId="urn:microsoft.com/office/officeart/2005/8/layout/hList1"/>
    <dgm:cxn modelId="{B60A48FF-986A-4AD4-B78B-7724A993163D}" srcId="{8A7A9902-B42C-46F8-A55F-DCF90DFFFF79}" destId="{48BCC0BF-CF3F-4C23-97FD-587489C0681E}" srcOrd="1" destOrd="0" parTransId="{6F2AE661-7F04-4A28-8D29-CC050345FBBD}" sibTransId="{11A175FA-C2BE-4B77-A5BF-49F6F62BFE26}"/>
    <dgm:cxn modelId="{9AF57580-0FE5-4F61-8ABC-07022A008136}" srcId="{2DC0EB76-8214-442B-9F9B-338C6D97340F}" destId="{8E5C72AC-D6F6-4EC3-94E6-C83474CE6595}" srcOrd="1" destOrd="0" parTransId="{2ED84986-BC32-465F-995B-C20C19621967}" sibTransId="{1FCB2A48-A013-461A-A66F-4DB34360EA0A}"/>
    <dgm:cxn modelId="{774036C3-0525-47AF-95AC-D0563EC79BA5}" srcId="{DFF9C088-AAD9-4388-A38C-E2E8BAB0B85E}" destId="{8A7A9902-B42C-46F8-A55F-DCF90DFFFF79}" srcOrd="1" destOrd="0" parTransId="{E4AF61C5-9249-40EE-8B7F-C21DD16F7200}" sibTransId="{1A40BCC5-C7C8-4B82-9B7B-858775C8AE5A}"/>
    <dgm:cxn modelId="{70B89316-1527-47F4-824E-D42B69CFBFC6}" srcId="{A82C375D-D0AA-4C93-B736-D43D5279F7FF}" destId="{633A9F5C-754E-40BD-B5AE-FF401E10F92B}" srcOrd="1" destOrd="0" parTransId="{B25B9900-29B8-436D-AE26-0B7CC394C94B}" sibTransId="{CCDE974C-0AF2-400C-B631-C35DC186FE16}"/>
    <dgm:cxn modelId="{7861B5F8-6859-49A5-B6BF-3BB103CDFD30}" type="presParOf" srcId="{11383A7D-78E6-4276-9E7A-7F7FA28E34F2}" destId="{5FF15F2E-0103-4F3C-86BB-0535C4EE3743}" srcOrd="0" destOrd="0" presId="urn:microsoft.com/office/officeart/2005/8/layout/hList1"/>
    <dgm:cxn modelId="{4CDB6006-F511-4A5F-9DB9-3415623DC87E}" type="presParOf" srcId="{5FF15F2E-0103-4F3C-86BB-0535C4EE3743}" destId="{107F3B9A-4F57-4AF6-A386-0962C7306513}" srcOrd="0" destOrd="0" presId="urn:microsoft.com/office/officeart/2005/8/layout/hList1"/>
    <dgm:cxn modelId="{0D5D40D5-F608-4D77-9572-8EEFF8CAB031}" type="presParOf" srcId="{5FF15F2E-0103-4F3C-86BB-0535C4EE3743}" destId="{C451E8D3-9AB4-43D4-AE01-98D164423A09}" srcOrd="1" destOrd="0" presId="urn:microsoft.com/office/officeart/2005/8/layout/hList1"/>
    <dgm:cxn modelId="{7D958020-F299-4555-B41B-01EA7727FBE8}" type="presParOf" srcId="{11383A7D-78E6-4276-9E7A-7F7FA28E34F2}" destId="{25F9CCAE-F750-45CB-9B06-3873BECBEDF9}" srcOrd="1" destOrd="0" presId="urn:microsoft.com/office/officeart/2005/8/layout/hList1"/>
    <dgm:cxn modelId="{C4600D7C-5C13-4345-AFCE-949297D46099}" type="presParOf" srcId="{11383A7D-78E6-4276-9E7A-7F7FA28E34F2}" destId="{84177313-85BE-4175-863C-161750EA0EC6}" srcOrd="2" destOrd="0" presId="urn:microsoft.com/office/officeart/2005/8/layout/hList1"/>
    <dgm:cxn modelId="{98628458-C7E3-4C64-A5CD-19E0DEA8A60C}" type="presParOf" srcId="{84177313-85BE-4175-863C-161750EA0EC6}" destId="{2F7E0396-D080-4280-AC6F-CA74421F9051}" srcOrd="0" destOrd="0" presId="urn:microsoft.com/office/officeart/2005/8/layout/hList1"/>
    <dgm:cxn modelId="{A6562194-8816-46E2-ABAD-3D386E40B12A}" type="presParOf" srcId="{84177313-85BE-4175-863C-161750EA0EC6}" destId="{1741D875-0939-44B1-AC0A-7103C35B7636}" srcOrd="1" destOrd="0" presId="urn:microsoft.com/office/officeart/2005/8/layout/hList1"/>
    <dgm:cxn modelId="{BB5A35A9-3B3F-43A1-859A-9260F6649B1A}" type="presParOf" srcId="{11383A7D-78E6-4276-9E7A-7F7FA28E34F2}" destId="{02674F1D-08AB-4FB2-BDED-C660DD23BC12}" srcOrd="3" destOrd="0" presId="urn:microsoft.com/office/officeart/2005/8/layout/hList1"/>
    <dgm:cxn modelId="{6F8721A1-73AE-4E26-AE74-CD519E0E13B0}" type="presParOf" srcId="{11383A7D-78E6-4276-9E7A-7F7FA28E34F2}" destId="{8183C294-0C23-4DC9-80B8-ADB717E6E8F9}" srcOrd="4" destOrd="0" presId="urn:microsoft.com/office/officeart/2005/8/layout/hList1"/>
    <dgm:cxn modelId="{AE5B4E5D-07E0-4FC8-99F4-42520FAF0E6F}" type="presParOf" srcId="{8183C294-0C23-4DC9-80B8-ADB717E6E8F9}" destId="{0F93F0E7-9495-4A60-857C-D21737CB445E}" srcOrd="0" destOrd="0" presId="urn:microsoft.com/office/officeart/2005/8/layout/hList1"/>
    <dgm:cxn modelId="{85E36859-5876-4B6C-82DA-3AA7BDFABF33}" type="presParOf" srcId="{8183C294-0C23-4DC9-80B8-ADB717E6E8F9}" destId="{1440E856-606A-4C27-8B00-CE8F495014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F3B9A-4F57-4AF6-A386-0962C7306513}">
      <dsp:nvSpPr>
        <dsp:cNvPr id="0" name=""/>
        <dsp:cNvSpPr/>
      </dsp:nvSpPr>
      <dsp:spPr>
        <a:xfrm>
          <a:off x="23676" y="11198"/>
          <a:ext cx="3486381" cy="119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Distance</a:t>
          </a:r>
          <a:endParaRPr lang="en-US" sz="3000" b="1" kern="1200" dirty="0"/>
        </a:p>
      </dsp:txBody>
      <dsp:txXfrm>
        <a:off x="23676" y="11198"/>
        <a:ext cx="3486381" cy="1190002"/>
      </dsp:txXfrm>
    </dsp:sp>
    <dsp:sp modelId="{C451E8D3-9AB4-43D4-AE01-98D164423A09}">
      <dsp:nvSpPr>
        <dsp:cNvPr id="0" name=""/>
        <dsp:cNvSpPr/>
      </dsp:nvSpPr>
      <dsp:spPr>
        <a:xfrm>
          <a:off x="6124" y="1201201"/>
          <a:ext cx="3521486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Jaro Winkler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Levenshtein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Cosine Distance</a:t>
          </a:r>
          <a:endParaRPr lang="en-US" sz="2800" kern="1200" dirty="0"/>
        </a:p>
      </dsp:txBody>
      <dsp:txXfrm>
        <a:off x="6124" y="1201201"/>
        <a:ext cx="3521486" cy="2020320"/>
      </dsp:txXfrm>
    </dsp:sp>
    <dsp:sp modelId="{2F7E0396-D080-4280-AC6F-CA74421F9051}">
      <dsp:nvSpPr>
        <dsp:cNvPr id="0" name=""/>
        <dsp:cNvSpPr/>
      </dsp:nvSpPr>
      <dsp:spPr>
        <a:xfrm>
          <a:off x="3944111" y="11198"/>
          <a:ext cx="2975007" cy="119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Phonetic</a:t>
          </a:r>
          <a:endParaRPr lang="en-US" sz="3000" b="1" kern="1200" dirty="0"/>
        </a:p>
      </dsp:txBody>
      <dsp:txXfrm>
        <a:off x="3944111" y="11198"/>
        <a:ext cx="2975007" cy="1190002"/>
      </dsp:txXfrm>
    </dsp:sp>
    <dsp:sp modelId="{1741D875-0939-44B1-AC0A-7103C35B7636}">
      <dsp:nvSpPr>
        <dsp:cNvPr id="0" name=""/>
        <dsp:cNvSpPr/>
      </dsp:nvSpPr>
      <dsp:spPr>
        <a:xfrm>
          <a:off x="3944111" y="1201201"/>
          <a:ext cx="2975007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Metaphone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Soundex</a:t>
          </a:r>
          <a:endParaRPr lang="en-US" sz="2800" kern="1200" dirty="0"/>
        </a:p>
      </dsp:txBody>
      <dsp:txXfrm>
        <a:off x="3944111" y="1201201"/>
        <a:ext cx="2975007" cy="2020320"/>
      </dsp:txXfrm>
    </dsp:sp>
    <dsp:sp modelId="{0F93F0E7-9495-4A60-857C-D21737CB445E}">
      <dsp:nvSpPr>
        <dsp:cNvPr id="0" name=""/>
        <dsp:cNvSpPr/>
      </dsp:nvSpPr>
      <dsp:spPr>
        <a:xfrm>
          <a:off x="7402170" y="11198"/>
          <a:ext cx="3233089" cy="119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Similarity</a:t>
          </a:r>
          <a:endParaRPr lang="en-US" sz="3000" b="1" kern="1200" dirty="0"/>
        </a:p>
      </dsp:txBody>
      <dsp:txXfrm>
        <a:off x="7402170" y="11198"/>
        <a:ext cx="3233089" cy="1190002"/>
      </dsp:txXfrm>
    </dsp:sp>
    <dsp:sp modelId="{1440E856-606A-4C27-8B00-CE8F4950144E}">
      <dsp:nvSpPr>
        <dsp:cNvPr id="0" name=""/>
        <dsp:cNvSpPr/>
      </dsp:nvSpPr>
      <dsp:spPr>
        <a:xfrm>
          <a:off x="7341743" y="1201201"/>
          <a:ext cx="3366191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Cosine Similarity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Fuzzy Score</a:t>
          </a:r>
          <a:endParaRPr lang="en-US" sz="2800" kern="1200" dirty="0"/>
        </a:p>
      </dsp:txBody>
      <dsp:txXfrm>
        <a:off x="7341743" y="1201201"/>
        <a:ext cx="3366191" cy="202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1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168" y="2848051"/>
            <a:ext cx="9025331" cy="1534566"/>
          </a:xfrm>
        </p:spPr>
        <p:txBody>
          <a:bodyPr anchor="b"/>
          <a:lstStyle>
            <a:lvl1pPr>
              <a:defRPr sz="512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5168" y="5657088"/>
            <a:ext cx="9025331" cy="520192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707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8"/>
            <a:fld id="{0FBC919A-F23B-4505-9A4D-D2674812420E}" type="datetime4">
              <a:rPr lang="en-US" sz="1707" smtClean="0"/>
              <a:pPr lvl="8"/>
              <a:t>October 8, 2017</a:t>
            </a:fld>
            <a:endParaRPr lang="en-US" sz="1707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5168" y="4551680"/>
            <a:ext cx="9025331" cy="97536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455168" y="650241"/>
            <a:ext cx="3251200" cy="8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0.88.160:7979/RestService/rest/hello/validateEntity?name=vir&amp;address=viman" TargetMode="External"/><Relationship Id="rId2" Type="http://schemas.openxmlformats.org/officeDocument/2006/relationships/hyperlink" Target="http://10.20.88.160:7979/RestService/DpsView.j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307" y="2316516"/>
            <a:ext cx="12439826" cy="2560284"/>
          </a:xfrm>
        </p:spPr>
        <p:txBody>
          <a:bodyPr/>
          <a:lstStyle/>
          <a:p>
            <a:pPr algn="l"/>
            <a:r>
              <a:rPr lang="en-US" sz="4551" dirty="0" smtClean="0">
                <a:solidFill>
                  <a:schemeClr val="tx1"/>
                </a:solidFill>
              </a:rPr>
              <a:t>SMB Hackathon</a:t>
            </a:r>
            <a:br>
              <a:rPr lang="en-US" sz="4551" dirty="0" smtClean="0">
                <a:solidFill>
                  <a:schemeClr val="tx1"/>
                </a:solidFill>
              </a:rPr>
            </a:br>
            <a:r>
              <a:rPr lang="en-US" sz="4551" dirty="0" smtClean="0">
                <a:solidFill>
                  <a:schemeClr val="tx1"/>
                </a:solidFill>
              </a:rPr>
              <a:t>Denied </a:t>
            </a:r>
            <a:r>
              <a:rPr lang="en-US" sz="4551" dirty="0">
                <a:solidFill>
                  <a:schemeClr val="tx1"/>
                </a:solidFill>
              </a:rPr>
              <a:t>Party Screening </a:t>
            </a:r>
            <a:r>
              <a:rPr lang="en-US" sz="4551" dirty="0" smtClean="0">
                <a:solidFill>
                  <a:schemeClr val="tx1"/>
                </a:solidFill>
              </a:rPr>
              <a:t>(DPScreener)</a:t>
            </a:r>
            <a:r>
              <a:rPr lang="en-US" sz="4551" dirty="0">
                <a:solidFill>
                  <a:schemeClr val="tx1"/>
                </a:solidFill>
              </a:rPr>
              <a:t/>
            </a:r>
            <a:br>
              <a:rPr lang="en-US" sz="4551" dirty="0">
                <a:solidFill>
                  <a:schemeClr val="tx1"/>
                </a:solidFill>
              </a:rPr>
            </a:br>
            <a:r>
              <a:rPr lang="en-US" sz="2276" dirty="0">
                <a:solidFill>
                  <a:schemeClr val="tx1"/>
                </a:solidFill>
              </a:rPr>
              <a:t>Data Science Engine for identifying the susceptible Denied Parties involved in trade transactions</a:t>
            </a:r>
            <a:endParaRPr lang="en-US" sz="149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Problem Statement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300183" y="1720272"/>
            <a:ext cx="12362872" cy="718242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 sz="1500"/>
            </a:pPr>
            <a:r>
              <a:rPr lang="en-US" sz="3200" dirty="0" smtClean="0"/>
              <a:t>The</a:t>
            </a:r>
            <a:r>
              <a:rPr lang="en-US" sz="3200" b="1" dirty="0"/>
              <a:t> Denied Persons List</a:t>
            </a:r>
            <a:r>
              <a:rPr lang="en-US" sz="3200" dirty="0"/>
              <a:t> is a list of people and companies whose export privileges have been denied by the Department of Commerce's Bureau of Industry and Security (BIS).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 sz="1500"/>
            </a:pP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  <a:defRPr sz="1500"/>
            </a:pPr>
            <a:r>
              <a:rPr lang="en-US" sz="3200" dirty="0" smtClean="0"/>
              <a:t>In order </a:t>
            </a:r>
            <a:r>
              <a:rPr lang="en-US" sz="3200" dirty="0"/>
              <a:t>to comply with the safety standards of the U.S. Government, it is a </a:t>
            </a:r>
            <a:r>
              <a:rPr lang="en-US" sz="3200" dirty="0" smtClean="0"/>
              <a:t>mandate for </a:t>
            </a:r>
            <a:r>
              <a:rPr lang="en-US" sz="3200" dirty="0"/>
              <a:t>a</a:t>
            </a:r>
            <a:r>
              <a:rPr lang="en-US" sz="3200" dirty="0" smtClean="0"/>
              <a:t>n </a:t>
            </a:r>
            <a:r>
              <a:rPr lang="en-US" sz="3200" dirty="0"/>
              <a:t>American company or </a:t>
            </a:r>
            <a:r>
              <a:rPr lang="en-US" sz="3200" dirty="0" smtClean="0"/>
              <a:t>individual to do the denied party screening before participating in any export transaction </a:t>
            </a:r>
            <a:r>
              <a:rPr lang="en-US" sz="3200" dirty="0"/>
              <a:t>with an individual or company on the Denied Persons List.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 sz="1500"/>
            </a:pPr>
            <a:endParaRPr lang="en-US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980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Client Personas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591127" y="1781464"/>
            <a:ext cx="12224327" cy="1130300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Any SMB making export trades with other </a:t>
            </a:r>
            <a:r>
              <a:rPr lang="en-US" sz="3200" dirty="0" smtClean="0"/>
              <a:t>person </a:t>
            </a:r>
            <a:r>
              <a:rPr lang="en-US" sz="3200" dirty="0"/>
              <a:t>and organization.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432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Business Proposition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591128" y="1781463"/>
            <a:ext cx="12265890" cy="556144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1500"/>
            </a:pPr>
            <a:r>
              <a:rPr lang="en-US" sz="3200" dirty="0"/>
              <a:t>The solution being offered would help SMB to validate the names </a:t>
            </a:r>
            <a:r>
              <a:rPr lang="en-US" sz="3200" dirty="0" smtClean="0"/>
              <a:t>of </a:t>
            </a:r>
            <a:r>
              <a:rPr lang="en-US" sz="3200" dirty="0"/>
              <a:t>the </a:t>
            </a:r>
            <a:r>
              <a:rPr lang="en-US" sz="3200" dirty="0" smtClean="0"/>
              <a:t>persons or organizations they are involved with in any export transaction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500"/>
            </a:pP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  <a:defRPr sz="1500"/>
            </a:pPr>
            <a:r>
              <a:rPr lang="en-US" sz="3200" dirty="0" smtClean="0"/>
              <a:t>It is </a:t>
            </a:r>
            <a:r>
              <a:rPr lang="en-US" sz="3200" dirty="0"/>
              <a:t>imperative for all businesses to do this validation check to comply with the safety standards </a:t>
            </a:r>
            <a:r>
              <a:rPr lang="en-US" sz="3200" dirty="0" smtClean="0"/>
              <a:t>of the U.S. government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500"/>
            </a:pP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  <a:defRPr sz="1500"/>
            </a:pPr>
            <a:r>
              <a:rPr lang="en-US" sz="3200" dirty="0" smtClean="0"/>
              <a:t>It </a:t>
            </a:r>
            <a:r>
              <a:rPr lang="en-US" sz="3200" dirty="0"/>
              <a:t>will act as an additional capability in </a:t>
            </a:r>
            <a:r>
              <a:rPr lang="en-US" sz="3200" dirty="0" smtClean="0"/>
              <a:t>CSD </a:t>
            </a:r>
            <a:r>
              <a:rPr lang="en-US" sz="3200" dirty="0" err="1" smtClean="0"/>
              <a:t>SendPro</a:t>
            </a:r>
            <a:r>
              <a:rPr lang="en-US" sz="3200" dirty="0" smtClean="0"/>
              <a:t> devices where the user can validate the entity of the person he’s dealing with</a:t>
            </a: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  <a:defRPr sz="1500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9807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Solution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28" y="1292624"/>
            <a:ext cx="12156682" cy="4654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algn="l">
              <a:defRPr sz="3200" b="0"/>
            </a:lvl1pPr>
            <a:lvl2pPr>
              <a:defRPr sz="3700" b="0"/>
            </a:lvl2pPr>
            <a:lvl3pPr>
              <a:defRPr sz="3700" b="0"/>
            </a:lvl3pPr>
            <a:lvl4pPr>
              <a:defRPr sz="3700" b="0"/>
            </a:lvl4pPr>
            <a:lvl5pPr>
              <a:defRPr sz="3700" b="0"/>
            </a:lvl5pPr>
            <a:lvl6pPr marL="2667000" indent="-444500" algn="l">
              <a:spcBef>
                <a:spcPts val="4200"/>
              </a:spcBef>
              <a:buSzPct val="145000"/>
              <a:buChar char="•"/>
              <a:defRPr sz="3200" b="0"/>
            </a:lvl6pPr>
            <a:lvl7pPr marL="3111500" indent="-444500" algn="l">
              <a:spcBef>
                <a:spcPts val="4200"/>
              </a:spcBef>
              <a:buSzPct val="145000"/>
              <a:buChar char="•"/>
              <a:defRPr sz="3200" b="0"/>
            </a:lvl7pPr>
            <a:lvl8pPr marL="3556000" indent="-444500" algn="l">
              <a:spcBef>
                <a:spcPts val="4200"/>
              </a:spcBef>
              <a:buSzPct val="145000"/>
              <a:buChar char="•"/>
              <a:defRPr sz="3200" b="0"/>
            </a:lvl8pPr>
            <a:lvl9pPr marL="4000500" indent="-444500" algn="l">
              <a:spcBef>
                <a:spcPts val="4200"/>
              </a:spcBef>
              <a:buSzPct val="145000"/>
              <a:buChar char="•"/>
              <a:defRPr sz="3200" b="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DPS is an intelligent system built using Data Science </a:t>
            </a:r>
            <a:r>
              <a:rPr lang="en-US" sz="2800" dirty="0" smtClean="0"/>
              <a:t>algorithms, capable </a:t>
            </a:r>
            <a:r>
              <a:rPr lang="en-US" sz="2800" dirty="0"/>
              <a:t>enough to identify the entities (restricted or debarred by the US govt.) involved in any trade </a:t>
            </a:r>
            <a:r>
              <a:rPr lang="en-US" sz="2800" dirty="0" smtClean="0"/>
              <a:t>transaction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Solution uses </a:t>
            </a:r>
            <a:r>
              <a:rPr lang="en-US" sz="2800" b="1" dirty="0" smtClean="0"/>
              <a:t>Edit distance, Similarity </a:t>
            </a:r>
            <a:r>
              <a:rPr lang="en-US" sz="2800" dirty="0"/>
              <a:t>and </a:t>
            </a:r>
            <a:r>
              <a:rPr lang="en-US" sz="2800" b="1" dirty="0" smtClean="0"/>
              <a:t>Phonetic</a:t>
            </a:r>
            <a:r>
              <a:rPr lang="en-US" sz="2800" dirty="0" smtClean="0"/>
              <a:t> based </a:t>
            </a:r>
            <a:r>
              <a:rPr lang="en-US" sz="2800" dirty="0"/>
              <a:t>algorithms for fuzzy matching the name </a:t>
            </a:r>
            <a:r>
              <a:rPr lang="en-US" sz="2800" dirty="0" smtClean="0"/>
              <a:t>of </a:t>
            </a:r>
            <a:r>
              <a:rPr lang="en-US" sz="2800" dirty="0"/>
              <a:t>the parties involved in any trade transaction </a:t>
            </a:r>
            <a:r>
              <a:rPr lang="en-US" sz="2800" dirty="0" smtClean="0"/>
              <a:t>to identify the susceptible denied parties.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Current System can identify the following name variations: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96035"/>
              </p:ext>
            </p:extLst>
          </p:nvPr>
        </p:nvGraphicFramePr>
        <p:xfrm>
          <a:off x="2027383" y="5568134"/>
          <a:ext cx="9254836" cy="3330285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4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7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Misspelling in names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Jackson,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Jakson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Michael Jaxon,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Jaxson,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Jakson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Phonetic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spelling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Michel, Michal, Miguel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Nicknames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Mike, Mick, Mikey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 variations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 for Bill, Alexander for Alexi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Interchanging of vowels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Hussein for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Hussien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9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Doubling of consonants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Mohamed for Mohammed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23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Solution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015" y="1414196"/>
            <a:ext cx="12156682" cy="9832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algn="l">
              <a:defRPr sz="3200" b="0"/>
            </a:lvl1pPr>
            <a:lvl2pPr>
              <a:defRPr sz="3700" b="0"/>
            </a:lvl2pPr>
            <a:lvl3pPr>
              <a:defRPr sz="3700" b="0"/>
            </a:lvl3pPr>
            <a:lvl4pPr>
              <a:defRPr sz="3700" b="0"/>
            </a:lvl4pPr>
            <a:lvl5pPr>
              <a:defRPr sz="3700" b="0"/>
            </a:lvl5pPr>
            <a:lvl6pPr marL="2667000" indent="-444500" algn="l">
              <a:spcBef>
                <a:spcPts val="4200"/>
              </a:spcBef>
              <a:buSzPct val="145000"/>
              <a:buChar char="•"/>
              <a:defRPr sz="3200" b="0"/>
            </a:lvl6pPr>
            <a:lvl7pPr marL="3111500" indent="-444500" algn="l">
              <a:spcBef>
                <a:spcPts val="4200"/>
              </a:spcBef>
              <a:buSzPct val="145000"/>
              <a:buChar char="•"/>
              <a:defRPr sz="3200" b="0"/>
            </a:lvl7pPr>
            <a:lvl8pPr marL="3556000" indent="-444500" algn="l">
              <a:spcBef>
                <a:spcPts val="4200"/>
              </a:spcBef>
              <a:buSzPct val="145000"/>
              <a:buChar char="•"/>
              <a:defRPr sz="3200" b="0"/>
            </a:lvl8pPr>
            <a:lvl9pPr marL="4000500" indent="-444500" algn="l">
              <a:spcBef>
                <a:spcPts val="4200"/>
              </a:spcBef>
              <a:buSzPct val="145000"/>
              <a:buChar char="•"/>
              <a:defRPr sz="3200" b="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solution has been built using the following algorithms: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4879897"/>
              </p:ext>
            </p:extLst>
          </p:nvPr>
        </p:nvGraphicFramePr>
        <p:xfrm>
          <a:off x="971446" y="2265221"/>
          <a:ext cx="10707935" cy="323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1015" y="5823704"/>
            <a:ext cx="1256607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Distance Algorithm: </a:t>
            </a:r>
          </a:p>
          <a:p>
            <a:pPr algn="l"/>
            <a:r>
              <a:rPr lang="en-US" b="0" dirty="0" smtClean="0"/>
              <a:t>Compares words based on their structure. These algorithms give a </a:t>
            </a:r>
            <a:r>
              <a:rPr lang="en-US" b="0" dirty="0"/>
              <a:t>way </a:t>
            </a:r>
            <a:r>
              <a:rPr lang="en-US" b="0" dirty="0" smtClean="0"/>
              <a:t>to quantify </a:t>
            </a:r>
            <a:r>
              <a:rPr lang="en-US" b="0" dirty="0"/>
              <a:t>how </a:t>
            </a:r>
            <a:r>
              <a:rPr lang="en-US" b="0" dirty="0" smtClean="0"/>
              <a:t>dissimilar are two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strings.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kumimoji="0" lang="en-US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Phonetics: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Matches words based on their rhyme and sounds.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Similarity: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Finds the degree of similarity between strings based on fuzzy matching.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615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Solution- Demo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30909" y="1283852"/>
            <a:ext cx="12898582" cy="341514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3200" b="0"/>
            </a:lvl1pPr>
            <a:lvl2pPr>
              <a:defRPr sz="3700" b="0"/>
            </a:lvl2pPr>
            <a:lvl3pPr>
              <a:defRPr sz="3700" b="0"/>
            </a:lvl3pPr>
            <a:lvl4pPr>
              <a:defRPr sz="3700" b="0"/>
            </a:lvl4pPr>
            <a:lvl5pPr>
              <a:defRPr sz="3700" b="0"/>
            </a:lvl5pPr>
            <a:lvl6pPr marL="2667000" indent="-444500" algn="l">
              <a:spcBef>
                <a:spcPts val="4200"/>
              </a:spcBef>
              <a:buSzPct val="145000"/>
              <a:buChar char="•"/>
              <a:defRPr sz="3200" b="0"/>
            </a:lvl6pPr>
            <a:lvl7pPr marL="3111500" indent="-444500" algn="l">
              <a:spcBef>
                <a:spcPts val="4200"/>
              </a:spcBef>
              <a:buSzPct val="145000"/>
              <a:buChar char="•"/>
              <a:defRPr sz="3200" b="0"/>
            </a:lvl7pPr>
            <a:lvl8pPr marL="3556000" indent="-444500" algn="l">
              <a:spcBef>
                <a:spcPts val="4200"/>
              </a:spcBef>
              <a:buSzPct val="145000"/>
              <a:buChar char="•"/>
              <a:defRPr sz="3200" b="0"/>
            </a:lvl8pPr>
            <a:lvl9pPr marL="4000500" indent="-444500" algn="l">
              <a:spcBef>
                <a:spcPts val="4200"/>
              </a:spcBef>
              <a:buSzPct val="145000"/>
              <a:buChar char="•"/>
              <a:defRPr sz="3200" b="0"/>
            </a:lvl9pPr>
          </a:lstStyle>
          <a:p>
            <a:pPr lvl="0"/>
            <a:r>
              <a:rPr lang="en-CA" b="1" dirty="0" smtClean="0"/>
              <a:t>Demo Page: </a:t>
            </a:r>
            <a:r>
              <a:rPr lang="en-CA" sz="2400" u="sng" dirty="0">
                <a:hlinkClick r:id="rId2"/>
              </a:rPr>
              <a:t>http://10.20.88.160:7979/RestService/DpsView.jsp</a:t>
            </a:r>
            <a:endParaRPr lang="en-CA" sz="2400" u="sng" dirty="0"/>
          </a:p>
          <a:p>
            <a:pPr lvl="0"/>
            <a:endParaRPr lang="en-CA" b="1" dirty="0" smtClean="0"/>
          </a:p>
          <a:p>
            <a:pPr lvl="0"/>
            <a:r>
              <a:rPr lang="en-CA" b="1" dirty="0"/>
              <a:t>Rest Service URL: </a:t>
            </a: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</a:t>
            </a:r>
            <a:r>
              <a:rPr lang="en-US" sz="2400" u="sng" dirty="0" smtClean="0">
                <a:hlinkClick r:id="rId3"/>
              </a:rPr>
              <a:t>10.20.88.160:7979/RestService/rest/hello/validateEntity?name=vir&amp;address=viman</a:t>
            </a:r>
            <a:endParaRPr lang="en-CA" sz="2000" b="1" dirty="0" smtClean="0"/>
          </a:p>
          <a:p>
            <a:endParaRPr lang="en-CA" b="1" dirty="0" smtClean="0"/>
          </a:p>
          <a:p>
            <a:r>
              <a:rPr lang="en-CA" b="1" dirty="0" smtClean="0"/>
              <a:t>Input</a:t>
            </a:r>
            <a:r>
              <a:rPr lang="en-CA" dirty="0" smtClean="0"/>
              <a:t> : Entity Name</a:t>
            </a:r>
          </a:p>
          <a:p>
            <a:endParaRPr lang="en-CA" dirty="0"/>
          </a:p>
          <a:p>
            <a:r>
              <a:rPr lang="en-CA" b="1" dirty="0" smtClean="0"/>
              <a:t>Output</a:t>
            </a:r>
            <a:r>
              <a:rPr lang="en-CA" dirty="0"/>
              <a:t>: </a:t>
            </a:r>
            <a:r>
              <a:rPr lang="en-CA" dirty="0" smtClean="0"/>
              <a:t>Risk Level {High, Medium, Low}</a:t>
            </a:r>
            <a:endParaRPr lang="en-CA" sz="3600" dirty="0"/>
          </a:p>
          <a:p>
            <a:pPr lvl="1"/>
            <a:endParaRPr lang="en-CA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60391"/>
              </p:ext>
            </p:extLst>
          </p:nvPr>
        </p:nvGraphicFramePr>
        <p:xfrm>
          <a:off x="1773382" y="6416943"/>
          <a:ext cx="8534400" cy="29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854">
                  <a:extLst>
                    <a:ext uri="{9D8B030D-6E8A-4147-A177-3AD203B41FA5}">
                      <a16:colId xmlns:a16="http://schemas.microsoft.com/office/drawing/2014/main" val="2114821047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val="1546928603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4251826749"/>
                    </a:ext>
                  </a:extLst>
                </a:gridCol>
              </a:tblGrid>
              <a:tr h="6073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Matched</a:t>
                      </a:r>
                      <a:r>
                        <a:rPr lang="en-US" sz="2400" baseline="0" dirty="0" smtClean="0"/>
                        <a:t> Denied Party 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Risk</a:t>
                      </a:r>
                      <a:r>
                        <a:rPr lang="en-US" sz="2400" baseline="0" dirty="0" smtClean="0"/>
                        <a:t> Level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658134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Ali 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al </a:t>
                      </a:r>
                      <a:r>
                        <a:rPr lang="en-US" sz="2400" b="0" dirty="0" err="1" smtClean="0"/>
                        <a:t>nasser</a:t>
                      </a:r>
                      <a:r>
                        <a:rPr lang="en-US" sz="2400" b="0" dirty="0" smtClean="0"/>
                        <a:t>, </a:t>
                      </a:r>
                      <a:r>
                        <a:rPr lang="en-US" sz="2400" b="0" dirty="0" err="1" smtClean="0"/>
                        <a:t>abdulah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High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847077"/>
                  </a:ext>
                </a:extLst>
              </a:tr>
              <a:tr h="73429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Info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infocom</a:t>
                      </a:r>
                      <a:r>
                        <a:rPr lang="en-US" sz="2400" b="0" dirty="0" smtClean="0"/>
                        <a:t> corporation, </a:t>
                      </a:r>
                      <a:r>
                        <a:rPr lang="en-US" sz="2400" b="0" dirty="0" err="1" smtClean="0"/>
                        <a:t>inc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High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795559"/>
                  </a:ext>
                </a:extLst>
              </a:tr>
              <a:tr h="94174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Virender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Null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9262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909" y="5624945"/>
            <a:ext cx="574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Sample Requests and  Output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9668132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728" y="544945"/>
            <a:ext cx="10464800" cy="7389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Future Scope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300182" y="1781463"/>
            <a:ext cx="12459854" cy="439766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  <a:defRPr sz="1500"/>
            </a:pPr>
            <a:r>
              <a:rPr lang="en-US" sz="3200" dirty="0" smtClean="0"/>
              <a:t>Enhance the engine with Address matching functionality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1500"/>
            </a:pP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  <a:defRPr sz="1500"/>
            </a:pPr>
            <a:r>
              <a:rPr lang="en-US" sz="3200" dirty="0" smtClean="0"/>
              <a:t>Fine </a:t>
            </a:r>
            <a:r>
              <a:rPr lang="en-US" sz="3200" dirty="0"/>
              <a:t>tuning </a:t>
            </a:r>
            <a:r>
              <a:rPr lang="en-US" sz="3200" dirty="0" smtClean="0"/>
              <a:t>of algorithms to increase the system’s overall accuracy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1500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  <a:defRPr sz="1500"/>
            </a:pPr>
            <a:r>
              <a:rPr lang="en-IN" sz="3200" dirty="0" smtClean="0"/>
              <a:t>Maintaining </a:t>
            </a:r>
            <a:r>
              <a:rPr lang="en-IN" sz="3200" dirty="0"/>
              <a:t>the repository for all the publically </a:t>
            </a:r>
            <a:r>
              <a:rPr lang="en-IN" sz="3200" dirty="0" smtClean="0"/>
              <a:t>available Denied party datasets</a:t>
            </a:r>
            <a:r>
              <a:rPr lang="en-IN" sz="3200" dirty="0"/>
              <a:t> </a:t>
            </a:r>
            <a:r>
              <a:rPr lang="en-IN" sz="3200" dirty="0" smtClean="0"/>
              <a:t>and automating their </a:t>
            </a:r>
            <a:r>
              <a:rPr lang="en-IN" sz="3200" dirty="0"/>
              <a:t>content </a:t>
            </a:r>
            <a:r>
              <a:rPr lang="en-IN" sz="3200" dirty="0" smtClean="0"/>
              <a:t>updates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1500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37922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355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White</vt:lpstr>
      <vt:lpstr>SMB Hackathon Denied Party Screening (DPScreener) Data Science Engine for identifying the susceptible Denied Parties involved in trade transactions</vt:lpstr>
      <vt:lpstr>Problem Statement</vt:lpstr>
      <vt:lpstr>Client Personas</vt:lpstr>
      <vt:lpstr>Business Proposition</vt:lpstr>
      <vt:lpstr>Solution</vt:lpstr>
      <vt:lpstr>Solution</vt:lpstr>
      <vt:lpstr>Solution- Demo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onDemand</dc:title>
  <dc:creator>Harsh Vaidya</dc:creator>
  <cp:lastModifiedBy>Parul Madaan</cp:lastModifiedBy>
  <cp:revision>50</cp:revision>
  <dcterms:modified xsi:type="dcterms:W3CDTF">2017-10-08T12:58:36Z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-944342301</vt:i4>
  </property>
  <property fmtid="{D5CDD505-2E9C-101B-9397-08002B2CF9AE}" pid="3" name="_NewReviewCycle">
    <vt:lpwstr/>
  </property>
  <property fmtid="{D5CDD505-2E9C-101B-9397-08002B2CF9AE}" pid="4" name="_EmailSubject">
    <vt:lpwstr>Hackathon Submission - Template</vt:lpwstr>
  </property>
  <property fmtid="{D5CDD505-2E9C-101B-9397-08002B2CF9AE}" pid="5" name="_AuthorEmail">
    <vt:lpwstr>virender.singh@pb.com</vt:lpwstr>
  </property>
  <property fmtid="{D5CDD505-2E9C-101B-9397-08002B2CF9AE}" pid="6" name="_AuthorEmailDisplayName">
    <vt:lpwstr>Virender Jaiprakash Singh</vt:lpwstr>
  </property>
  <property fmtid="{D5CDD505-2E9C-101B-9397-08002B2CF9AE}" pid="7" name="_PreviousAdHocReviewCycleID">
    <vt:i4>1057947958</vt:i4>
  </property>
</Properties>
</file>