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8"/>
  </p:notesMasterIdLst>
  <p:handoutMasterIdLst>
    <p:handoutMasterId r:id="rId29"/>
  </p:handoutMasterIdLst>
  <p:sldIdLst>
    <p:sldId id="256" r:id="rId2"/>
    <p:sldId id="257" r:id="rId3"/>
    <p:sldId id="284" r:id="rId4"/>
    <p:sldId id="299" r:id="rId5"/>
    <p:sldId id="285" r:id="rId6"/>
    <p:sldId id="258" r:id="rId7"/>
    <p:sldId id="300" r:id="rId8"/>
    <p:sldId id="301" r:id="rId9"/>
    <p:sldId id="302" r:id="rId10"/>
    <p:sldId id="286" r:id="rId11"/>
    <p:sldId id="303" r:id="rId12"/>
    <p:sldId id="304" r:id="rId13"/>
    <p:sldId id="305" r:id="rId14"/>
    <p:sldId id="288" r:id="rId15"/>
    <p:sldId id="295" r:id="rId16"/>
    <p:sldId id="306" r:id="rId17"/>
    <p:sldId id="298" r:id="rId18"/>
    <p:sldId id="307" r:id="rId19"/>
    <p:sldId id="308" r:id="rId20"/>
    <p:sldId id="309" r:id="rId21"/>
    <p:sldId id="278" r:id="rId22"/>
    <p:sldId id="274" r:id="rId23"/>
    <p:sldId id="269" r:id="rId24"/>
    <p:sldId id="310" r:id="rId25"/>
    <p:sldId id="311" r:id="rId26"/>
    <p:sldId id="270" r:id="rId27"/>
  </p:sldIdLst>
  <p:sldSz cx="9144000" cy="6858000" type="screen4x3"/>
  <p:notesSz cx="6858000" cy="9077325"/>
  <p:custDataLst>
    <p:tags r:id="rId3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outline"/>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88689" autoAdjust="0"/>
  </p:normalViewPr>
  <p:slideViewPr>
    <p:cSldViewPr>
      <p:cViewPr varScale="1">
        <p:scale>
          <a:sx n="66" d="100"/>
          <a:sy n="66" d="100"/>
        </p:scale>
        <p:origin x="14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488" y="-90"/>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66563" name="Rectangle 3"/>
          <p:cNvSpPr>
            <a:spLocks noGrp="1" noChangeArrowheads="1"/>
          </p:cNvSpPr>
          <p:nvPr>
            <p:ph type="dt" sz="quarter" idx="1"/>
          </p:nvPr>
        </p:nvSpPr>
        <p:spPr bwMode="auto">
          <a:xfrm>
            <a:off x="3886200" y="0"/>
            <a:ext cx="2971800" cy="454025"/>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6564" name="Rectangle 4"/>
          <p:cNvSpPr>
            <a:spLocks noGrp="1" noChangeArrowheads="1"/>
          </p:cNvSpPr>
          <p:nvPr>
            <p:ph type="ftr" sz="quarter" idx="2"/>
          </p:nvPr>
        </p:nvSpPr>
        <p:spPr bwMode="auto">
          <a:xfrm>
            <a:off x="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66565" name="Rectangle 5"/>
          <p:cNvSpPr>
            <a:spLocks noGrp="1" noChangeArrowheads="1"/>
          </p:cNvSpPr>
          <p:nvPr>
            <p:ph type="sldNum" sz="quarter" idx="3"/>
          </p:nvPr>
        </p:nvSpPr>
        <p:spPr bwMode="auto">
          <a:xfrm>
            <a:off x="3886200" y="8623300"/>
            <a:ext cx="2971800" cy="454025"/>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B7071A5-1FC8-45D0-9F61-633D05AF5447}" type="slidenum">
              <a:rPr lang="en-US"/>
              <a:pPr>
                <a:defRPr/>
              </a:pPr>
              <a:t>‹#›</a:t>
            </a:fld>
            <a:endParaRPr lang="en-US"/>
          </a:p>
        </p:txBody>
      </p:sp>
    </p:spTree>
    <p:extLst>
      <p:ext uri="{BB962C8B-B14F-4D97-AF65-F5344CB8AC3E}">
        <p14:creationId xmlns:p14="http://schemas.microsoft.com/office/powerpoint/2010/main" val="52342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6286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xfrm>
            <a:off x="1160463" y="681038"/>
            <a:ext cx="4537075" cy="3403600"/>
          </a:xfrm>
          <a:prstGeom prst="rect">
            <a:avLst/>
          </a:prstGeom>
          <a:noFill/>
          <a:ln w="12700">
            <a:solidFill>
              <a:srgbClr val="000000"/>
            </a:solidFill>
            <a:miter lim="800000"/>
            <a:headEnd/>
            <a:tailEnd/>
          </a:ln>
        </p:spPr>
      </p:sp>
      <p:sp>
        <p:nvSpPr>
          <p:cNvPr id="18435" name="Notes Placeholder 2"/>
          <p:cNvSpPr>
            <a:spLocks noGrp="1"/>
          </p:cNvSpPr>
          <p:nvPr>
            <p:ph type="body" idx="1"/>
          </p:nvPr>
        </p:nvSpPr>
        <p:spPr bwMode="auto">
          <a:xfrm>
            <a:off x="685800" y="4311650"/>
            <a:ext cx="5486400" cy="4084638"/>
          </a:xfrm>
          <a:prstGeom prst="rect">
            <a:avLst/>
          </a:prstGeom>
          <a:noFill/>
          <a:ln>
            <a:miter lim="800000"/>
            <a:headEnd/>
            <a:tailEnd/>
          </a:ln>
        </p:spPr>
        <p:txBody>
          <a:bodyPr/>
          <a:lstStyle/>
          <a:p>
            <a:endParaRPr lang="en-US" dirty="0" smtClean="0"/>
          </a:p>
        </p:txBody>
      </p:sp>
    </p:spTree>
    <p:extLst>
      <p:ext uri="{BB962C8B-B14F-4D97-AF65-F5344CB8AC3E}">
        <p14:creationId xmlns:p14="http://schemas.microsoft.com/office/powerpoint/2010/main" val="78594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0" indent="0">
              <a:buNone/>
            </a:pPr>
            <a:r>
              <a:rPr lang="en-US" sz="1200" b="0" i="0" kern="1200" dirty="0" smtClean="0">
                <a:solidFill>
                  <a:schemeClr val="tx1"/>
                </a:solidFill>
                <a:effectLst/>
                <a:latin typeface="Arial" charset="0"/>
                <a:ea typeface="+mn-ea"/>
                <a:cs typeface="+mn-cs"/>
              </a:rPr>
              <a:t>1.</a:t>
            </a:r>
            <a:r>
              <a:rPr lang="en-US" sz="1200" b="0" i="0" kern="1200" baseline="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Plotly </a:t>
            </a:r>
            <a:r>
              <a:rPr lang="en-US" sz="1200" b="0" i="0" kern="1200" dirty="0" smtClean="0">
                <a:solidFill>
                  <a:schemeClr val="tx1"/>
                </a:solidFill>
                <a:effectLst/>
                <a:latin typeface="Arial" charset="0"/>
                <a:ea typeface="+mn-ea"/>
                <a:cs typeface="+mn-cs"/>
              </a:rPr>
              <a:t>was named one of the Top 20 Hottest Innovative Companies in Canada by the Canadian Innovation Exchange.</a:t>
            </a:r>
          </a:p>
          <a:p>
            <a:pPr marL="0" indent="0">
              <a:buNone/>
            </a:pPr>
            <a:r>
              <a:rPr lang="en-US" sz="1200" b="0" i="0" kern="1200" dirty="0" smtClean="0">
                <a:solidFill>
                  <a:schemeClr val="tx1"/>
                </a:solidFill>
                <a:effectLst/>
                <a:latin typeface="Arial" charset="0"/>
                <a:ea typeface="+mn-ea"/>
                <a:cs typeface="+mn-cs"/>
              </a:rPr>
              <a:t>2.  Plotly was featured in "startup row" at </a:t>
            </a:r>
            <a:r>
              <a:rPr lang="en-US" sz="1200" b="0" i="0" u="none" strike="noStrike" kern="1200" dirty="0" err="1" smtClean="0">
                <a:solidFill>
                  <a:schemeClr val="tx1"/>
                </a:solidFill>
                <a:effectLst/>
                <a:latin typeface="Arial" charset="0"/>
                <a:ea typeface="+mn-ea"/>
                <a:cs typeface="+mn-cs"/>
              </a:rPr>
              <a:t>Pycon</a:t>
            </a:r>
            <a:r>
              <a:rPr lang="en-US" sz="1200" b="0" i="0" u="none" strike="noStrike" kern="1200" baseline="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2013.</a:t>
            </a:r>
            <a:endParaRPr lang="en-US" dirty="0"/>
          </a:p>
        </p:txBody>
      </p:sp>
    </p:spTree>
    <p:extLst>
      <p:ext uri="{BB962C8B-B14F-4D97-AF65-F5344CB8AC3E}">
        <p14:creationId xmlns:p14="http://schemas.microsoft.com/office/powerpoint/2010/main" val="3822227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228600" indent="-228600">
              <a:buAutoNum type="arabicPeriod"/>
            </a:pPr>
            <a:r>
              <a:rPr lang="en-US" sz="1200" b="0" i="0" kern="1200" baseline="0" dirty="0" smtClean="0">
                <a:solidFill>
                  <a:schemeClr val="tx1"/>
                </a:solidFill>
                <a:effectLst/>
                <a:latin typeface="Arial" charset="0"/>
                <a:ea typeface="+mn-ea"/>
                <a:cs typeface="+mn-cs"/>
              </a:rPr>
              <a:t>Django is a free and open-source web framework, written in Python, which follows the model-view-template(MVT) architectural pattern.</a:t>
            </a:r>
          </a:p>
          <a:p>
            <a:pPr marL="228600" indent="-228600">
              <a:buAutoNum type="arabicPeriod"/>
            </a:pPr>
            <a:r>
              <a:rPr lang="en-US" sz="1200" b="0" i="0" kern="1200" dirty="0" smtClean="0">
                <a:solidFill>
                  <a:schemeClr val="tx1"/>
                </a:solidFill>
                <a:effectLst/>
                <a:latin typeface="Arial" charset="0"/>
                <a:ea typeface="+mn-ea"/>
                <a:cs typeface="+mn-cs"/>
              </a:rPr>
              <a:t>Django's primary goal is to ease the creation of complex, database-driven websites.</a:t>
            </a:r>
          </a:p>
          <a:p>
            <a:pPr marL="228600" indent="-228600">
              <a:buAutoNum type="arabicPeriod"/>
            </a:pPr>
            <a:r>
              <a:rPr lang="en-US" sz="1200" b="0" i="0" kern="1200" dirty="0" smtClean="0">
                <a:solidFill>
                  <a:schemeClr val="tx1"/>
                </a:solidFill>
                <a:effectLst/>
                <a:latin typeface="Arial" charset="0"/>
                <a:ea typeface="+mn-ea"/>
                <a:cs typeface="+mn-cs"/>
              </a:rPr>
              <a:t>Amazon S3</a:t>
            </a:r>
            <a:r>
              <a:rPr lang="en-US" sz="1200" b="0" i="0" kern="1200" baseline="0" dirty="0" smtClean="0">
                <a:solidFill>
                  <a:schemeClr val="tx1"/>
                </a:solidFill>
                <a:effectLst/>
                <a:latin typeface="Arial" charset="0"/>
                <a:ea typeface="+mn-ea"/>
                <a:cs typeface="+mn-cs"/>
              </a:rPr>
              <a:t> (Simple Storage Service) is a web service offered by Amazon Web Services. Amazon S3 provides storage through web services interfaces (REST, SOAP, </a:t>
            </a:r>
            <a:r>
              <a:rPr lang="en-US" sz="1200" b="0" i="0" kern="1200" baseline="0" dirty="0" err="1" smtClean="0">
                <a:solidFill>
                  <a:schemeClr val="tx1"/>
                </a:solidFill>
                <a:effectLst/>
                <a:latin typeface="Arial" charset="0"/>
                <a:ea typeface="+mn-ea"/>
                <a:cs typeface="+mn-cs"/>
              </a:rPr>
              <a:t>BitTorrent</a:t>
            </a:r>
            <a:r>
              <a:rPr lang="en-US" sz="1200" b="0" i="0" kern="1200" baseline="0" dirty="0" smtClean="0">
                <a:solidFill>
                  <a:schemeClr val="tx1"/>
                </a:solidFill>
                <a:effectLst/>
                <a:latin typeface="Arial" charset="0"/>
                <a:ea typeface="+mn-ea"/>
                <a:cs typeface="+mn-cs"/>
              </a:rPr>
              <a:t>).</a:t>
            </a:r>
            <a:endParaRPr lang="en-US" sz="1200" b="0"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937758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0" indent="0">
              <a:buNone/>
            </a:pPr>
            <a:endParaRPr lang="en-US" dirty="0"/>
          </a:p>
        </p:txBody>
      </p:sp>
    </p:spTree>
    <p:extLst>
      <p:ext uri="{BB962C8B-B14F-4D97-AF65-F5344CB8AC3E}">
        <p14:creationId xmlns:p14="http://schemas.microsoft.com/office/powerpoint/2010/main" val="3214520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0" indent="0">
              <a:buNone/>
            </a:pPr>
            <a:endParaRPr lang="en-US" dirty="0"/>
          </a:p>
        </p:txBody>
      </p:sp>
    </p:spTree>
    <p:extLst>
      <p:ext uri="{BB962C8B-B14F-4D97-AF65-F5344CB8AC3E}">
        <p14:creationId xmlns:p14="http://schemas.microsoft.com/office/powerpoint/2010/main" val="44065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189236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4019006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199617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2438424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704763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98170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a:p>
        </p:txBody>
      </p:sp>
    </p:spTree>
    <p:extLst>
      <p:ext uri="{BB962C8B-B14F-4D97-AF65-F5344CB8AC3E}">
        <p14:creationId xmlns:p14="http://schemas.microsoft.com/office/powerpoint/2010/main" val="243306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a:p>
        </p:txBody>
      </p:sp>
    </p:spTree>
    <p:extLst>
      <p:ext uri="{BB962C8B-B14F-4D97-AF65-F5344CB8AC3E}">
        <p14:creationId xmlns:p14="http://schemas.microsoft.com/office/powerpoint/2010/main" val="163273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a:p>
        </p:txBody>
      </p:sp>
    </p:spTree>
    <p:extLst>
      <p:ext uri="{BB962C8B-B14F-4D97-AF65-F5344CB8AC3E}">
        <p14:creationId xmlns:p14="http://schemas.microsoft.com/office/powerpoint/2010/main" val="150998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a:p>
        </p:txBody>
      </p:sp>
    </p:spTree>
    <p:extLst>
      <p:ext uri="{BB962C8B-B14F-4D97-AF65-F5344CB8AC3E}">
        <p14:creationId xmlns:p14="http://schemas.microsoft.com/office/powerpoint/2010/main" val="19953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endParaRPr lang="en-US" dirty="0"/>
          </a:p>
        </p:txBody>
      </p:sp>
    </p:spTree>
    <p:extLst>
      <p:ext uri="{BB962C8B-B14F-4D97-AF65-F5344CB8AC3E}">
        <p14:creationId xmlns:p14="http://schemas.microsoft.com/office/powerpoint/2010/main" val="109859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dirty="0" smtClean="0"/>
              <a:t>Spatially extensive data: </a:t>
            </a:r>
            <a:r>
              <a:rPr lang="en-US" sz="1200" b="0" i="0" kern="1200" dirty="0" smtClean="0">
                <a:solidFill>
                  <a:schemeClr val="tx1"/>
                </a:solidFill>
                <a:effectLst/>
                <a:latin typeface="Arial" charset="0"/>
                <a:ea typeface="+mn-ea"/>
                <a:cs typeface="+mn-cs"/>
              </a:rPr>
              <a:t>Things like populations. The population of the UK might be 65 million, but it would not be accurate to arbitrarily cut the UK into two halves of equal area and say that the population of each half of the UK is 32.5 million.</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Arial" charset="0"/>
                <a:ea typeface="+mn-ea"/>
                <a:cs typeface="+mn-cs"/>
              </a:rPr>
              <a:t>Spatially intensive data:  Things like rates, densities and proportions, which can be thought of conceptually as field data that is averaged over an area. Though the UK's 60 million inhabitants occupy an area of about 240,000 km</a:t>
            </a:r>
            <a:r>
              <a:rPr lang="en-US" sz="1200" b="0" i="0" kern="1200" baseline="30000" dirty="0" smtClean="0">
                <a:solidFill>
                  <a:schemeClr val="tx1"/>
                </a:solidFill>
                <a:effectLst/>
                <a:latin typeface="Arial" charset="0"/>
                <a:ea typeface="+mn-ea"/>
                <a:cs typeface="+mn-cs"/>
              </a:rPr>
              <a:t>2</a:t>
            </a:r>
            <a:r>
              <a:rPr lang="en-US" sz="1200" b="0" i="0" kern="1200" dirty="0" smtClean="0">
                <a:solidFill>
                  <a:schemeClr val="tx1"/>
                </a:solidFill>
                <a:effectLst/>
                <a:latin typeface="Arial" charset="0"/>
                <a:ea typeface="+mn-ea"/>
                <a:cs typeface="+mn-cs"/>
              </a:rPr>
              <a:t>, and the population density is therefore about 250/km</a:t>
            </a:r>
            <a:r>
              <a:rPr lang="en-US" sz="1200" b="0" i="0" kern="1200" baseline="30000" dirty="0" smtClean="0">
                <a:solidFill>
                  <a:schemeClr val="tx1"/>
                </a:solidFill>
                <a:effectLst/>
                <a:latin typeface="Arial" charset="0"/>
                <a:ea typeface="+mn-ea"/>
                <a:cs typeface="+mn-cs"/>
              </a:rPr>
              <a:t>2</a:t>
            </a:r>
            <a:r>
              <a:rPr lang="en-US" sz="1200" b="0" i="0" kern="1200" dirty="0" smtClean="0">
                <a:solidFill>
                  <a:schemeClr val="tx1"/>
                </a:solidFill>
                <a:effectLst/>
                <a:latin typeface="Arial" charset="0"/>
                <a:ea typeface="+mn-ea"/>
                <a:cs typeface="+mn-cs"/>
              </a:rPr>
              <a:t>, arbitrary halves of equal area would not also both have the same population density.</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b="0" i="0" kern="1200" dirty="0" smtClean="0">
              <a:solidFill>
                <a:schemeClr val="tx1"/>
              </a:solidFill>
              <a:effectLst/>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charset="0"/>
                <a:ea typeface="+mn-ea"/>
                <a:cs typeface="+mn-cs"/>
              </a:rPr>
              <a:t>Color Progression: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Arial" charset="0"/>
                <a:ea typeface="+mn-ea"/>
                <a:cs typeface="+mn-cs"/>
              </a:rPr>
              <a:t>Single hue progression:</a:t>
            </a:r>
            <a:r>
              <a:rPr lang="en-US" sz="1200" b="0" i="0" kern="1200" baseline="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 The darkest hue represents the greatest number in the data set and the lightest shade representing the least number.</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Arial" charset="0"/>
                <a:ea typeface="+mn-ea"/>
                <a:cs typeface="+mn-cs"/>
              </a:rPr>
              <a:t>Bi-polar color progression: For example, a typical progression when mapping temperatures is from dark blue (for cold) to dark red (for hot) with white in the middle.</a:t>
            </a:r>
          </a:p>
          <a:p>
            <a:endParaRPr lang="en-US" dirty="0"/>
          </a:p>
        </p:txBody>
      </p:sp>
    </p:spTree>
    <p:extLst>
      <p:ext uri="{BB962C8B-B14F-4D97-AF65-F5344CB8AC3E}">
        <p14:creationId xmlns:p14="http://schemas.microsoft.com/office/powerpoint/2010/main" val="387764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r>
              <a:rPr lang="en-US" dirty="0" smtClean="0"/>
              <a:t>In</a:t>
            </a:r>
            <a:r>
              <a:rPr lang="en-US" baseline="0" dirty="0" smtClean="0"/>
              <a:t> the figure, the legend represented using “Single hue progression”.</a:t>
            </a:r>
            <a:endParaRPr lang="en-US" dirty="0"/>
          </a:p>
        </p:txBody>
      </p:sp>
    </p:spTree>
    <p:extLst>
      <p:ext uri="{BB962C8B-B14F-4D97-AF65-F5344CB8AC3E}">
        <p14:creationId xmlns:p14="http://schemas.microsoft.com/office/powerpoint/2010/main" val="139835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0" indent="0">
              <a:buNone/>
            </a:pPr>
            <a:r>
              <a:rPr lang="en-US" dirty="0" smtClean="0"/>
              <a:t>1. Open – opening</a:t>
            </a:r>
            <a:r>
              <a:rPr lang="en-US" baseline="0" dirty="0" smtClean="0"/>
              <a:t> price, close – closing price and low, high – is like 52-week low/high is the highest and lowest price that a stock has traded. </a:t>
            </a:r>
            <a:endParaRPr lang="en-US" dirty="0" smtClean="0"/>
          </a:p>
          <a:p>
            <a:pPr marL="0" indent="0">
              <a:buNone/>
            </a:pPr>
            <a:r>
              <a:rPr lang="en-US" dirty="0" smtClean="0"/>
              <a:t>2. The first diagram is called</a:t>
            </a:r>
            <a:r>
              <a:rPr lang="en-US" baseline="0" dirty="0" smtClean="0"/>
              <a:t> Hollow candlestick chart and the second one is called Filled candlestick chart.</a:t>
            </a:r>
            <a:r>
              <a:rPr lang="en-US" dirty="0" smtClean="0"/>
              <a:t> </a:t>
            </a:r>
          </a:p>
          <a:p>
            <a:pPr marL="228600" indent="-228600">
              <a:buAutoNum type="arabicPeriod"/>
            </a:pPr>
            <a:endParaRPr lang="en-US" dirty="0"/>
          </a:p>
        </p:txBody>
      </p:sp>
    </p:spTree>
    <p:extLst>
      <p:ext uri="{BB962C8B-B14F-4D97-AF65-F5344CB8AC3E}">
        <p14:creationId xmlns:p14="http://schemas.microsoft.com/office/powerpoint/2010/main" val="223895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228600" indent="-228600">
              <a:buAutoNum type="arabicPeriod"/>
            </a:pPr>
            <a:r>
              <a:rPr lang="en-US" dirty="0" smtClean="0"/>
              <a:t>Shadows are also referred</a:t>
            </a:r>
            <a:r>
              <a:rPr lang="en-US" baseline="0" dirty="0" smtClean="0"/>
              <a:t> as “wicks’ and “tails”.</a:t>
            </a:r>
            <a:endParaRPr lang="en-US" dirty="0"/>
          </a:p>
        </p:txBody>
      </p:sp>
    </p:spTree>
    <p:extLst>
      <p:ext uri="{BB962C8B-B14F-4D97-AF65-F5344CB8AC3E}">
        <p14:creationId xmlns:p14="http://schemas.microsoft.com/office/powerpoint/2010/main" val="2738259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anose="02020603050405020304" pitchFamily="18" charset="0"/>
                <a:cs typeface="Times New Roman" panose="02020603050405020304" pitchFamily="18" charset="0"/>
              </a:rPr>
              <a:t>1. </a:t>
            </a:r>
            <a:r>
              <a:rPr lang="en-US" dirty="0" smtClean="0">
                <a:latin typeface="Arial" panose="020B0604020202020204" pitchFamily="34" charset="0"/>
                <a:cs typeface="Arial" panose="020B0604020202020204" pitchFamily="34" charset="0"/>
              </a:rPr>
              <a:t>Generally speaking, the longer the body is, the more intense the buying or selling pressure. Conversely, short candlesticks indicate little price movement and represent consolidation. </a:t>
            </a:r>
          </a:p>
          <a:p>
            <a:pPr marL="0" indent="0">
              <a:buNone/>
            </a:pPr>
            <a:endParaRPr lang="en-US" dirty="0"/>
          </a:p>
        </p:txBody>
      </p:sp>
    </p:spTree>
    <p:extLst>
      <p:ext uri="{BB962C8B-B14F-4D97-AF65-F5344CB8AC3E}">
        <p14:creationId xmlns:p14="http://schemas.microsoft.com/office/powerpoint/2010/main" val="191204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5888" y="1135063"/>
            <a:ext cx="4086225" cy="3063875"/>
          </a:xfrm>
          <a:prstGeom prst="rect">
            <a:avLst/>
          </a:prstGeom>
          <a:noFill/>
          <a:ln w="12700">
            <a:solidFill>
              <a:prstClr val="black"/>
            </a:solidFill>
          </a:ln>
        </p:spPr>
      </p:sp>
      <p:sp>
        <p:nvSpPr>
          <p:cNvPr id="3" name="Notes Placeholder 2"/>
          <p:cNvSpPr>
            <a:spLocks noGrp="1"/>
          </p:cNvSpPr>
          <p:nvPr>
            <p:ph type="body" idx="1"/>
          </p:nvPr>
        </p:nvSpPr>
        <p:spPr>
          <a:xfrm>
            <a:off x="685800" y="4368800"/>
            <a:ext cx="5486400" cy="3573463"/>
          </a:xfrm>
          <a:prstGeom prst="rect">
            <a:avLst/>
          </a:prstGeom>
        </p:spPr>
        <p:txBody>
          <a:bodyPr/>
          <a:lstStyle/>
          <a:p>
            <a:pPr marL="228600" indent="-228600">
              <a:buAutoNum type="arabicPeriod"/>
            </a:pPr>
            <a:r>
              <a:rPr lang="en-US" sz="1200" b="0" i="0" kern="1200" dirty="0" smtClean="0">
                <a:solidFill>
                  <a:schemeClr val="tx1"/>
                </a:solidFill>
                <a:effectLst/>
                <a:latin typeface="Arial" charset="0"/>
                <a:ea typeface="+mn-ea"/>
                <a:cs typeface="+mn-cs"/>
              </a:rPr>
              <a:t>Compared to traditional bar charts, many traders consider candlestick charts more visually appealing and easier to interpret. </a:t>
            </a:r>
          </a:p>
          <a:p>
            <a:pPr marL="228600" indent="-228600">
              <a:buAutoNum type="arabicPeriod"/>
            </a:pPr>
            <a:r>
              <a:rPr lang="en-US" sz="1200" b="0" i="0" kern="1200" dirty="0" smtClean="0">
                <a:solidFill>
                  <a:schemeClr val="tx1"/>
                </a:solidFill>
                <a:effectLst/>
                <a:latin typeface="Arial" charset="0"/>
                <a:ea typeface="+mn-ea"/>
                <a:cs typeface="+mn-cs"/>
              </a:rPr>
              <a:t>Each candlestick provides an easy-to-decipher picture of price action. Immediately a trader can compare the relationship between the open and close as well as the high and low</a:t>
            </a:r>
            <a:endParaRPr lang="en-US" dirty="0"/>
          </a:p>
        </p:txBody>
      </p:sp>
    </p:spTree>
    <p:extLst>
      <p:ext uri="{BB962C8B-B14F-4D97-AF65-F5344CB8AC3E}">
        <p14:creationId xmlns:p14="http://schemas.microsoft.com/office/powerpoint/2010/main" val="3351715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1600200"/>
            <a:ext cx="9009062"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261" y="1870"/>
              <a:chExt cx="465" cy="299"/>
            </a:xfrm>
          </p:grpSpPr>
          <p:sp>
            <p:nvSpPr>
              <p:cNvPr id="10" name="Rectangle 7"/>
              <p:cNvSpPr>
                <a:spLocks noChangeArrowheads="1"/>
              </p:cNvSpPr>
              <p:nvPr/>
            </p:nvSpPr>
            <p:spPr bwMode="auto">
              <a:xfrm>
                <a:off x="261" y="1870"/>
                <a:ext cx="266" cy="299"/>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494" y="1870"/>
                <a:ext cx="232" cy="299"/>
              </a:xfrm>
              <a:prstGeom prst="rect">
                <a:avLst/>
              </a:prstGeom>
              <a:gradFill rotWithShape="0">
                <a:gsLst>
                  <a:gs pos="0">
                    <a:schemeClr val="accent1"/>
                  </a:gs>
                  <a:gs pos="100000">
                    <a:srgbClr val="FFFFFF"/>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61836" name="Rectangle 12"/>
          <p:cNvSpPr>
            <a:spLocks noGrp="1" noChangeArrowheads="1"/>
          </p:cNvSpPr>
          <p:nvPr>
            <p:ph type="ctrTitle"/>
          </p:nvPr>
        </p:nvSpPr>
        <p:spPr>
          <a:xfrm>
            <a:off x="762000" y="381000"/>
            <a:ext cx="7772400" cy="1143000"/>
          </a:xfrm>
        </p:spPr>
        <p:txBody>
          <a:bodyPr/>
          <a:lstStyle>
            <a:lvl1pPr>
              <a:defRPr/>
            </a:lvl1pPr>
          </a:lstStyle>
          <a:p>
            <a:r>
              <a:rPr lang="en-US"/>
              <a:t>Click to edit Master title style</a:t>
            </a:r>
          </a:p>
        </p:txBody>
      </p:sp>
      <p:sp>
        <p:nvSpPr>
          <p:cNvPr id="461837" name="Rectangle 13"/>
          <p:cNvSpPr>
            <a:spLocks noGrp="1" noChangeArrowheads="1"/>
          </p:cNvSpPr>
          <p:nvPr>
            <p:ph type="subTitle" idx="1"/>
          </p:nvPr>
        </p:nvSpPr>
        <p:spPr>
          <a:xfrm>
            <a:off x="1447800" y="2667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smtClean="0">
                <a:solidFill>
                  <a:schemeClr val="bg2"/>
                </a:solidFill>
                <a:latin typeface="+mn-lt"/>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52BD1275-C547-4B93-B19D-DDF864E4482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85BA8B8D-C05D-4B55-B17E-99B880FD3CD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0"/>
            <a:ext cx="1952625" cy="6132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0"/>
            <a:ext cx="5707063" cy="6132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00C8EDB4-E3AC-45F9-81F6-6954432F87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13043D35-8358-480D-B82C-51B0395EE42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A63C6445-2C3D-4388-B3B6-E77C4EDB0E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4EEFC277-4676-49C0-A8AF-125EEAC38A6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ftr" sz="quarter" idx="10"/>
          </p:nvPr>
        </p:nvSpPr>
        <p:spPr>
          <a:ln/>
        </p:spPr>
        <p:txBody>
          <a:bodyPr/>
          <a:lstStyle>
            <a:lvl1pPr>
              <a:defRPr/>
            </a:lvl1pPr>
          </a:lstStyle>
          <a:p>
            <a:pPr>
              <a:defRPr/>
            </a:pPr>
            <a:endParaRPr lang="en-US"/>
          </a:p>
        </p:txBody>
      </p:sp>
      <p:sp>
        <p:nvSpPr>
          <p:cNvPr id="8" name="Rectangle 13"/>
          <p:cNvSpPr>
            <a:spLocks noGrp="1" noChangeArrowheads="1"/>
          </p:cNvSpPr>
          <p:nvPr>
            <p:ph type="sldNum" sz="quarter" idx="11"/>
          </p:nvPr>
        </p:nvSpPr>
        <p:spPr>
          <a:ln/>
        </p:spPr>
        <p:txBody>
          <a:bodyPr/>
          <a:lstStyle>
            <a:lvl1pPr>
              <a:defRPr/>
            </a:lvl1pPr>
          </a:lstStyle>
          <a:p>
            <a:pPr>
              <a:defRPr/>
            </a:pPr>
            <a:fld id="{73E0ECCA-DDA6-4DA8-B316-DEA11354E3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9C20086C-9B12-43A8-B608-17B4CFD13B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DD10E9EB-AD09-4BE3-B61F-6A8E744305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51932A2B-0230-4DAF-9178-09DA8AB127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0B033DA8-57A1-4374-8E6C-7040C7C209F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ChangeArrowheads="1"/>
          </p:cNvSpPr>
          <p:nvPr/>
        </p:nvSpPr>
        <p:spPr bwMode="ltGray">
          <a:xfrm>
            <a:off x="381000" y="1066800"/>
            <a:ext cx="438150" cy="474663"/>
          </a:xfrm>
          <a:prstGeom prst="rect">
            <a:avLst/>
          </a:prstGeom>
          <a:solidFill>
            <a:schemeClr val="accent1"/>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3" name="Rectangle 3"/>
          <p:cNvSpPr>
            <a:spLocks noChangeArrowheads="1"/>
          </p:cNvSpPr>
          <p:nvPr/>
        </p:nvSpPr>
        <p:spPr bwMode="ltGray">
          <a:xfrm>
            <a:off x="762000" y="1066800"/>
            <a:ext cx="328613" cy="474663"/>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460808" name="Rectangle 8"/>
          <p:cNvSpPr>
            <a:spLocks noChangeArrowheads="1"/>
          </p:cNvSpPr>
          <p:nvPr/>
        </p:nvSpPr>
        <p:spPr bwMode="gray">
          <a:xfrm>
            <a:off x="457200" y="1219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a:latin typeface="Tahoma" pitchFamily="34" charset="0"/>
            </a:endParaRPr>
          </a:p>
        </p:txBody>
      </p:sp>
      <p:sp>
        <p:nvSpPr>
          <p:cNvPr id="1033" name="Rectangle 9"/>
          <p:cNvSpPr>
            <a:spLocks noGrp="1" noChangeArrowheads="1"/>
          </p:cNvSpPr>
          <p:nvPr>
            <p:ph type="title"/>
          </p:nvPr>
        </p:nvSpPr>
        <p:spPr bwMode="auto">
          <a:xfrm>
            <a:off x="1143000" y="0"/>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524000"/>
            <a:ext cx="7772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12" name="Rectangle 12"/>
          <p:cNvSpPr>
            <a:spLocks noGrp="1" noChangeArrowheads="1"/>
          </p:cNvSpPr>
          <p:nvPr>
            <p:ph type="ftr" sz="quarter" idx="3"/>
          </p:nvPr>
        </p:nvSpPr>
        <p:spPr bwMode="auto">
          <a:xfrm>
            <a:off x="22860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smtClean="0">
                <a:latin typeface="+mn-lt"/>
              </a:defRPr>
            </a:lvl1pPr>
          </a:lstStyle>
          <a:p>
            <a:pPr>
              <a:defRPr/>
            </a:pPr>
            <a:endParaRPr lang="en-US"/>
          </a:p>
        </p:txBody>
      </p:sp>
      <p:sp>
        <p:nvSpPr>
          <p:cNvPr id="460813" name="Rectangle 13"/>
          <p:cNvSpPr>
            <a:spLocks noGrp="1" noChangeArrowheads="1"/>
          </p:cNvSpPr>
          <p:nvPr>
            <p:ph type="sldNum" sz="quarter" idx="4"/>
          </p:nvPr>
        </p:nvSpPr>
        <p:spPr bwMode="auto">
          <a:xfrm>
            <a:off x="70104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pPr>
              <a:defRPr/>
            </a:pPr>
            <a:fld id="{8542C303-6F56-443C-B21F-FD3738A2D1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custDataLst>
              <p:tags r:id="rId1"/>
            </p:custDataLst>
          </p:nvPr>
        </p:nvSpPr>
        <p:spPr>
          <a:xfrm>
            <a:off x="990600" y="1219200"/>
            <a:ext cx="7620000" cy="1143000"/>
          </a:xfrm>
          <a:noFill/>
        </p:spPr>
        <p:txBody>
          <a:bodyPr lIns="92075" tIns="46038" rIns="92075" bIns="46038" anchor="ctr"/>
          <a:lstStyle/>
          <a:p>
            <a:pPr algn="ctr" eaLnBrk="1" hangingPunct="1"/>
            <a:r>
              <a:rPr lang="en-US" dirty="0" smtClean="0">
                <a:latin typeface="Times New Roman" panose="02020603050405020304" pitchFamily="18" charset="0"/>
                <a:cs typeface="Times New Roman" panose="02020603050405020304" pitchFamily="18" charset="0"/>
              </a:rPr>
              <a:t>Choropleth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aps </a:t>
            </a:r>
            <a:r>
              <a:rPr lang="en-US" dirty="0" smtClean="0">
                <a:latin typeface="Times New Roman" panose="02020603050405020304" pitchFamily="18" charset="0"/>
                <a:cs typeface="Times New Roman" panose="02020603050405020304" pitchFamily="18" charset="0"/>
              </a:rPr>
              <a:t>&amp; Candlestick </a:t>
            </a:r>
            <a:r>
              <a:rPr lang="en-US" dirty="0" smtClean="0">
                <a:latin typeface="Times New Roman" panose="02020603050405020304" pitchFamily="18" charset="0"/>
                <a:cs typeface="Times New Roman" panose="02020603050405020304" pitchFamily="18" charset="0"/>
              </a:rPr>
              <a:t>Charts using </a:t>
            </a:r>
            <a:r>
              <a:rPr lang="en-US" dirty="0" smtClean="0">
                <a:latin typeface="Times New Roman" panose="02020603050405020304" pitchFamily="18" charset="0"/>
                <a:cs typeface="Times New Roman" panose="02020603050405020304" pitchFamily="18" charset="0"/>
              </a:rPr>
              <a:t>Plotly</a:t>
            </a:r>
            <a:endParaRPr lang="en-US" dirty="0" smtClean="0">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subTitle" idx="1"/>
            <p:custDataLst>
              <p:tags r:id="rId2"/>
            </p:custDataLst>
          </p:nvPr>
        </p:nvSpPr>
        <p:spPr>
          <a:xfrm>
            <a:off x="838200" y="3657600"/>
            <a:ext cx="7620000" cy="762000"/>
          </a:xfrm>
        </p:spPr>
        <p:txBody>
          <a:bodyPr lIns="92075" tIns="46038" rIns="92075" bIns="46038"/>
          <a:lstStyle/>
          <a:p>
            <a:pPr eaLnBrk="1" hangingPunct="1"/>
            <a:r>
              <a:rPr lang="en-US" b="1" dirty="0" smtClean="0">
                <a:latin typeface="Times New Roman" panose="02020603050405020304" pitchFamily="18" charset="0"/>
                <a:cs typeface="Times New Roman" panose="02020603050405020304" pitchFamily="18" charset="0"/>
              </a:rPr>
              <a:t>Presented by</a:t>
            </a:r>
          </a:p>
          <a:p>
            <a:pPr eaLnBrk="1" hangingPunct="1"/>
            <a:r>
              <a:rPr lang="en-US" b="1" dirty="0" smtClean="0">
                <a:latin typeface="Times New Roman" panose="02020603050405020304" pitchFamily="18" charset="0"/>
                <a:cs typeface="Times New Roman" panose="02020603050405020304" pitchFamily="18" charset="0"/>
              </a:rPr>
              <a:t>Madanamohan Reddy </a:t>
            </a:r>
            <a:r>
              <a:rPr lang="en-US" b="1" dirty="0" smtClean="0">
                <a:latin typeface="Times New Roman" panose="02020603050405020304" pitchFamily="18" charset="0"/>
                <a:cs typeface="Times New Roman" panose="02020603050405020304" pitchFamily="18" charset="0"/>
              </a:rPr>
              <a:t>Govindu</a:t>
            </a:r>
          </a:p>
          <a:p>
            <a:pPr eaLnBrk="1" hangingPunct="1"/>
            <a:r>
              <a:rPr lang="en-US" b="1" dirty="0" smtClean="0">
                <a:latin typeface="Times New Roman" panose="02020603050405020304" pitchFamily="18" charset="0"/>
                <a:cs typeface="Times New Roman" panose="02020603050405020304" pitchFamily="18" charset="0"/>
              </a:rPr>
              <a:t>Course: (44-599) </a:t>
            </a:r>
            <a:r>
              <a:rPr lang="en-US" b="1" dirty="0" smtClean="0">
                <a:latin typeface="Times New Roman" panose="02020603050405020304" pitchFamily="18" charset="0"/>
                <a:cs typeface="Times New Roman" panose="02020603050405020304" pitchFamily="18" charset="0"/>
              </a:rPr>
              <a:t>Introduction to Data </a:t>
            </a:r>
            <a:r>
              <a:rPr lang="en-US" b="1" dirty="0" smtClean="0">
                <a:latin typeface="Times New Roman" panose="02020603050405020304" pitchFamily="18" charset="0"/>
                <a:cs typeface="Times New Roman" panose="02020603050405020304" pitchFamily="18" charset="0"/>
              </a:rPr>
              <a:t>Visualization</a:t>
            </a:r>
            <a:endParaRPr lang="en-US" b="1" dirty="0" smtClean="0">
              <a:latin typeface="Times New Roman" panose="02020603050405020304" pitchFamily="18" charset="0"/>
              <a:cs typeface="Times New Roman" panose="02020603050405020304" pitchFamily="18" charset="0"/>
            </a:endParaRPr>
          </a:p>
          <a:p>
            <a:pPr eaLnBrk="1" hangingPunct="1"/>
            <a:r>
              <a:rPr lang="en-US" b="1" dirty="0" smtClean="0">
                <a:latin typeface="Times New Roman" panose="02020603050405020304" pitchFamily="18" charset="0"/>
                <a:cs typeface="Times New Roman" panose="02020603050405020304" pitchFamily="18" charset="0"/>
              </a:rPr>
              <a:t>April </a:t>
            </a:r>
            <a:r>
              <a:rPr lang="en-US" b="1" dirty="0" smtClean="0">
                <a:latin typeface="Times New Roman" panose="02020603050405020304" pitchFamily="18" charset="0"/>
                <a:cs typeface="Times New Roman" panose="02020603050405020304" pitchFamily="18" charset="0"/>
              </a:rPr>
              <a:t>18</a:t>
            </a:r>
            <a:r>
              <a:rPr lang="en-US" b="1" dirty="0" smtClean="0">
                <a:latin typeface="Times New Roman" panose="02020603050405020304" pitchFamily="18" charset="0"/>
                <a:cs typeface="Times New Roman" panose="02020603050405020304" pitchFamily="18" charset="0"/>
              </a:rPr>
              <a:t>, 2017</a:t>
            </a:r>
            <a:endParaRPr lang="en-US" b="1" dirty="0" smtClean="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Plotly?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Plotly</a:t>
            </a:r>
            <a:r>
              <a:rPr lang="en-US" dirty="0">
                <a:latin typeface="Times New Roman" panose="02020603050405020304" pitchFamily="18" charset="0"/>
                <a:cs typeface="Times New Roman" panose="02020603050405020304" pitchFamily="18" charset="0"/>
              </a:rPr>
              <a:t>, also known by its URL, </a:t>
            </a:r>
            <a:r>
              <a:rPr lang="en-US" b="1" dirty="0" smtClean="0">
                <a:latin typeface="Times New Roman" panose="02020603050405020304" pitchFamily="18" charset="0"/>
                <a:cs typeface="Times New Roman" panose="02020603050405020304" pitchFamily="18" charset="0"/>
              </a:rPr>
              <a:t>Plot.ly</a:t>
            </a:r>
            <a:r>
              <a:rPr lang="en-US" dirty="0" smtClean="0">
                <a:latin typeface="Times New Roman" panose="02020603050405020304" pitchFamily="18" charset="0"/>
                <a:cs typeface="Times New Roman" panose="02020603050405020304" pitchFamily="18" charset="0"/>
              </a:rPr>
              <a:t>, is </a:t>
            </a:r>
            <a:r>
              <a:rPr lang="en-US" dirty="0">
                <a:latin typeface="Times New Roman" panose="02020603050405020304" pitchFamily="18" charset="0"/>
                <a:cs typeface="Times New Roman" panose="02020603050405020304" pitchFamily="18" charset="0"/>
              </a:rPr>
              <a:t>an </a:t>
            </a:r>
            <a:r>
              <a:rPr lang="en-US" dirty="0" smtClean="0">
                <a:latin typeface="Times New Roman" panose="02020603050405020304" pitchFamily="18" charset="0"/>
                <a:cs typeface="Times New Roman" panose="02020603050405020304" pitchFamily="18" charset="0"/>
              </a:rPr>
              <a:t>online</a:t>
            </a:r>
            <a:r>
              <a:rPr lang="en-US" dirty="0">
                <a:latin typeface="Times New Roman" panose="02020603050405020304" pitchFamily="18" charset="0"/>
                <a:cs typeface="Times New Roman" panose="02020603050405020304" pitchFamily="18" charset="0"/>
              </a:rPr>
              <a:t> analytics and data visualization </a:t>
            </a:r>
            <a:r>
              <a:rPr lang="en-US" dirty="0" smtClean="0">
                <a:latin typeface="Times New Roman" panose="02020603050405020304" pitchFamily="18" charset="0"/>
                <a:cs typeface="Times New Roman" panose="02020603050405020304" pitchFamily="18" charset="0"/>
              </a:rPr>
              <a:t>tool.</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Plotly is the collaboration platform for modern data </a:t>
            </a:r>
            <a:r>
              <a:rPr lang="en-US" dirty="0" smtClean="0">
                <a:latin typeface="Times New Roman" panose="02020603050405020304" pitchFamily="18" charset="0"/>
                <a:cs typeface="Times New Roman" panose="02020603050405020304" pitchFamily="18" charset="0"/>
              </a:rPr>
              <a:t>science </a:t>
            </a:r>
            <a:r>
              <a:rPr lang="en-US" dirty="0" smtClean="0">
                <a:latin typeface="Times New Roman" panose="02020603050405020304" pitchFamily="18" charset="0"/>
                <a:cs typeface="Times New Roman" panose="02020603050405020304" pitchFamily="18" charset="0"/>
              </a:rPr>
              <a:t>which provides online graphing, analytics, and statistic tools for both individuals and collaboration.</a:t>
            </a:r>
          </a:p>
          <a:p>
            <a:r>
              <a:rPr lang="en-US" dirty="0" smtClean="0">
                <a:latin typeface="Times New Roman" panose="02020603050405020304" pitchFamily="18" charset="0"/>
                <a:cs typeface="Times New Roman" panose="02020603050405020304" pitchFamily="18" charset="0"/>
              </a:rPr>
              <a:t>Plotly is free and online which lets you to control your data and privacy.</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10</a:t>
            </a:fld>
            <a:endParaRPr lang="en-US"/>
          </a:p>
        </p:txBody>
      </p:sp>
    </p:spTree>
    <p:extLst>
      <p:ext uri="{BB962C8B-B14F-4D97-AF65-F5344CB8AC3E}">
        <p14:creationId xmlns:p14="http://schemas.microsoft.com/office/powerpoint/2010/main" val="359243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Plotly</a:t>
            </a:r>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Plotly</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was built using </a:t>
            </a:r>
            <a:r>
              <a:rPr lang="en-US" b="1" dirty="0" smtClean="0">
                <a:latin typeface="Times New Roman" panose="02020603050405020304" pitchFamily="18" charset="0"/>
                <a:cs typeface="Times New Roman" panose="02020603050405020304" pitchFamily="18" charset="0"/>
              </a:rPr>
              <a:t>Python </a:t>
            </a:r>
            <a:r>
              <a:rPr lang="en-US" dirty="0" smtClean="0">
                <a:latin typeface="Times New Roman" panose="02020603050405020304" pitchFamily="18" charset="0"/>
                <a:cs typeface="Times New Roman" panose="02020603050405020304" pitchFamily="18" charset="0"/>
              </a:rPr>
              <a:t>and the </a:t>
            </a:r>
            <a:r>
              <a:rPr lang="en-US" b="1" dirty="0" smtClean="0">
                <a:latin typeface="Times New Roman" panose="02020603050405020304" pitchFamily="18" charset="0"/>
                <a:cs typeface="Times New Roman" panose="02020603050405020304" pitchFamily="18" charset="0"/>
              </a:rPr>
              <a:t>Django </a:t>
            </a:r>
            <a:r>
              <a:rPr lang="en-US" dirty="0" smtClean="0">
                <a:latin typeface="Times New Roman" panose="02020603050405020304" pitchFamily="18" charset="0"/>
                <a:cs typeface="Times New Roman" panose="02020603050405020304" pitchFamily="18" charset="0"/>
              </a:rPr>
              <a:t>framework, with a front end using </a:t>
            </a:r>
            <a:r>
              <a:rPr lang="en-US" b="1" dirty="0" smtClean="0">
                <a:latin typeface="Times New Roman" panose="02020603050405020304" pitchFamily="18" charset="0"/>
                <a:cs typeface="Times New Roman" panose="02020603050405020304" pitchFamily="18" charset="0"/>
              </a:rPr>
              <a:t>JavaScript </a:t>
            </a:r>
            <a:r>
              <a:rPr lang="en-US" dirty="0" smtClean="0">
                <a:latin typeface="Times New Roman" panose="02020603050405020304" pitchFamily="18" charset="0"/>
                <a:cs typeface="Times New Roman" panose="02020603050405020304" pitchFamily="18" charset="0"/>
              </a:rPr>
              <a:t>and the visualization library </a:t>
            </a:r>
            <a:r>
              <a:rPr lang="en-US" b="1" dirty="0" smtClean="0">
                <a:latin typeface="Times New Roman" panose="02020603050405020304" pitchFamily="18" charset="0"/>
                <a:cs typeface="Times New Roman" panose="02020603050405020304" pitchFamily="18" charset="0"/>
              </a:rPr>
              <a:t>D3.js, HTML and CSS.</a:t>
            </a:r>
          </a:p>
          <a:p>
            <a:r>
              <a:rPr lang="en-US" dirty="0" smtClean="0">
                <a:latin typeface="Times New Roman" panose="02020603050405020304" pitchFamily="18" charset="0"/>
                <a:cs typeface="Times New Roman" panose="02020603050405020304" pitchFamily="18" charset="0"/>
              </a:rPr>
              <a:t>Online files are hosted on </a:t>
            </a:r>
            <a:r>
              <a:rPr lang="en-US" b="1" dirty="0" smtClean="0">
                <a:latin typeface="Times New Roman" panose="02020603050405020304" pitchFamily="18" charset="0"/>
                <a:cs typeface="Times New Roman" panose="02020603050405020304" pitchFamily="18" charset="0"/>
              </a:rPr>
              <a:t>Amazon S3.</a:t>
            </a:r>
          </a:p>
          <a:p>
            <a:r>
              <a:rPr lang="en-US" dirty="0" smtClean="0">
                <a:latin typeface="Times New Roman" panose="02020603050405020304" pitchFamily="18" charset="0"/>
                <a:cs typeface="Times New Roman" panose="02020603050405020304" pitchFamily="18" charset="0"/>
              </a:rPr>
              <a:t>Easily create stunning and informative graphics using the sophisticated, open source, visualization library and with the online chart creation tool.</a:t>
            </a:r>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11</a:t>
            </a:fld>
            <a:endParaRPr lang="en-US"/>
          </a:p>
        </p:txBody>
      </p:sp>
    </p:spTree>
    <p:extLst>
      <p:ext uri="{BB962C8B-B14F-4D97-AF65-F5344CB8AC3E}">
        <p14:creationId xmlns:p14="http://schemas.microsoft.com/office/powerpoint/2010/main" val="81584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Plotly</a:t>
            </a:r>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Plotly </a:t>
            </a:r>
            <a:r>
              <a:rPr lang="en-US" dirty="0" smtClean="0">
                <a:latin typeface="Times New Roman" panose="02020603050405020304" pitchFamily="18" charset="0"/>
                <a:cs typeface="Times New Roman" panose="02020603050405020304" pitchFamily="18" charset="0"/>
              </a:rPr>
              <a:t>supports </a:t>
            </a:r>
            <a:r>
              <a:rPr lang="en-US" dirty="0" smtClean="0">
                <a:latin typeface="Times New Roman" panose="02020603050405020304" pitchFamily="18" charset="0"/>
                <a:cs typeface="Times New Roman" panose="02020603050405020304" pitchFamily="18" charset="0"/>
              </a:rPr>
              <a:t>working with different data storage environments like Microsoft Access, Databases(both SQL and NoSQL).</a:t>
            </a:r>
          </a:p>
          <a:p>
            <a:r>
              <a:rPr lang="en-US" dirty="0" smtClean="0">
                <a:latin typeface="Times New Roman" panose="02020603050405020304" pitchFamily="18" charset="0"/>
                <a:cs typeface="Times New Roman" panose="02020603050405020304" pitchFamily="18" charset="0"/>
              </a:rPr>
              <a:t>Currently Plotly supports six main products: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Plot.ly		  4. API libraries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 Plotly.js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Figure </a:t>
            </a:r>
            <a:r>
              <a:rPr lang="en-US" dirty="0" smtClean="0">
                <a:latin typeface="Times New Roman" panose="02020603050405020304" pitchFamily="18" charset="0"/>
                <a:cs typeface="Times New Roman" panose="02020603050405020304" pitchFamily="18" charset="0"/>
              </a:rPr>
              <a:t>Converters</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 Plotly Enterprise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6. Plotly Apps</a:t>
            </a:r>
          </a:p>
          <a:p>
            <a:r>
              <a:rPr lang="en-US" dirty="0" smtClean="0">
                <a:latin typeface="Times New Roman" panose="02020603050405020304" pitchFamily="18" charset="0"/>
                <a:cs typeface="Times New Roman" panose="02020603050405020304" pitchFamily="18" charset="0"/>
              </a:rPr>
              <a:t>Currently supports more than 25 chart types.</a:t>
            </a: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12</a:t>
            </a:fld>
            <a:endParaRPr lang="en-US"/>
          </a:p>
        </p:txBody>
      </p:sp>
    </p:spTree>
    <p:extLst>
      <p:ext uri="{BB962C8B-B14F-4D97-AF65-F5344CB8AC3E}">
        <p14:creationId xmlns:p14="http://schemas.microsoft.com/office/powerpoint/2010/main" val="184278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Connecting MySQL to Plotly?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Required resources: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Database: MySQL.</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Server: Plotly Database Connector.</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Web tool: Plotly. Create</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MySQL-connector-python</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System environment: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Visual C++ redistributable 	</a:t>
            </a:r>
            <a:r>
              <a:rPr lang="en-US" dirty="0" smtClean="0">
                <a:latin typeface="Times New Roman" panose="02020603050405020304" pitchFamily="18" charset="0"/>
                <a:cs typeface="Times New Roman" panose="02020603050405020304" pitchFamily="18" charset="0"/>
              </a:rPr>
              <a:t>Python(Create path).</a:t>
            </a:r>
          </a:p>
          <a:p>
            <a:pPr marL="0" indent="0">
              <a:buNone/>
            </a:pPr>
            <a:r>
              <a:rPr lang="en-US" dirty="0" smtClean="0">
                <a:latin typeface="Times New Roman" panose="02020603050405020304" pitchFamily="18" charset="0"/>
                <a:cs typeface="Times New Roman" panose="02020603050405020304" pitchFamily="18" charset="0"/>
              </a:rPr>
              <a:t>. </a:t>
            </a:r>
          </a:p>
          <a:p>
            <a:pPr marL="514350" indent="-51435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13</a:t>
            </a:fld>
            <a:endParaRPr lang="en-US"/>
          </a:p>
        </p:txBody>
      </p:sp>
    </p:spTree>
    <p:extLst>
      <p:ext uri="{BB962C8B-B14F-4D97-AF65-F5344CB8AC3E}">
        <p14:creationId xmlns:p14="http://schemas.microsoft.com/office/powerpoint/2010/main" val="529713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Goals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i="1" dirty="0" smtClean="0">
                <a:solidFill>
                  <a:schemeClr val="tx2"/>
                </a:solidFill>
                <a:latin typeface="Times New Roman" panose="02020603050405020304" pitchFamily="18" charset="0"/>
                <a:cs typeface="Times New Roman" panose="02020603050405020304" pitchFamily="18" charset="0"/>
              </a:rPr>
              <a:t>Goal 01: </a:t>
            </a:r>
            <a:r>
              <a:rPr lang="en-US" dirty="0" smtClean="0">
                <a:latin typeface="Times New Roman" panose="02020603050405020304" pitchFamily="18" charset="0"/>
                <a:cs typeface="Times New Roman" panose="02020603050405020304" pitchFamily="18" charset="0"/>
              </a:rPr>
              <a:t>Generating a Choropleth map by importing data from MySQL database to plotly </a:t>
            </a:r>
            <a:r>
              <a:rPr lang="en-US" dirty="0" smtClean="0">
                <a:latin typeface="Times New Roman" panose="02020603050405020304" pitchFamily="18" charset="0"/>
                <a:cs typeface="Times New Roman" panose="02020603050405020304" pitchFamily="18" charset="0"/>
              </a:rPr>
              <a:t>workspace- online chart editor using </a:t>
            </a:r>
            <a:r>
              <a:rPr lang="en-US" dirty="0" smtClean="0">
                <a:latin typeface="Times New Roman" panose="02020603050405020304" pitchFamily="18" charset="0"/>
                <a:cs typeface="Times New Roman" panose="02020603050405020304" pitchFamily="18" charset="0"/>
              </a:rPr>
              <a:t>Virtual-Plotly Database Connector server</a:t>
            </a:r>
            <a:r>
              <a:rPr lang="en-US" dirty="0" smtClean="0">
                <a:latin typeface="Times New Roman" panose="02020603050405020304" pitchFamily="18" charset="0"/>
                <a:cs typeface="Times New Roman" panose="02020603050405020304" pitchFamily="18" charset="0"/>
              </a:rPr>
              <a:t>.</a:t>
            </a:r>
          </a:p>
          <a:p>
            <a:pPr marL="0" indent="0">
              <a:buNone/>
            </a:pPr>
            <a:r>
              <a:rPr lang="en-US" i="1" dirty="0">
                <a:solidFill>
                  <a:schemeClr val="tx2"/>
                </a:solidFill>
                <a:latin typeface="Times New Roman" panose="02020603050405020304" pitchFamily="18" charset="0"/>
                <a:cs typeface="Times New Roman" panose="02020603050405020304" pitchFamily="18" charset="0"/>
              </a:rPr>
              <a:t>Goal </a:t>
            </a:r>
            <a:r>
              <a:rPr lang="en-US" i="1" dirty="0" smtClean="0">
                <a:solidFill>
                  <a:schemeClr val="tx2"/>
                </a:solidFill>
                <a:latin typeface="Times New Roman" panose="02020603050405020304" pitchFamily="18" charset="0"/>
                <a:cs typeface="Times New Roman" panose="02020603050405020304" pitchFamily="18" charset="0"/>
              </a:rPr>
              <a:t>02: </a:t>
            </a:r>
            <a:r>
              <a:rPr lang="en-US" dirty="0" smtClean="0">
                <a:latin typeface="Times New Roman" panose="02020603050405020304" pitchFamily="18" charset="0"/>
                <a:cs typeface="Times New Roman" panose="02020603050405020304" pitchFamily="18" charset="0"/>
              </a:rPr>
              <a:t>Importing data from MySQL database to generate a Candlestick chart.</a:t>
            </a:r>
            <a:endParaRPr lang="en-US" dirty="0" smtClean="0"/>
          </a:p>
          <a:p>
            <a:pPr marL="0" indent="0">
              <a:buNone/>
            </a:pPr>
            <a:endParaRPr lang="en-US" dirty="0" smtClean="0">
              <a:solidFill>
                <a:schemeClr val="tx2"/>
              </a:solidFill>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14</a:t>
            </a:fld>
            <a:endParaRPr lang="en-US"/>
          </a:p>
        </p:txBody>
      </p:sp>
    </p:spTree>
    <p:extLst>
      <p:ext uri="{BB962C8B-B14F-4D97-AF65-F5344CB8AC3E}">
        <p14:creationId xmlns:p14="http://schemas.microsoft.com/office/powerpoint/2010/main" val="944559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latin typeface="Times New Roman" panose="02020603050405020304" pitchFamily="18" charset="0"/>
                <a:cs typeface="Times New Roman" panose="02020603050405020304" pitchFamily="18" charset="0"/>
              </a:rPr>
              <a:t>Goal 01 - </a:t>
            </a:r>
            <a:r>
              <a:rPr lang="en-US" dirty="0" smtClean="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source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2688" y="1524000"/>
            <a:ext cx="7772400" cy="5105399"/>
          </a:xfrm>
        </p:spPr>
        <p:txBody>
          <a:bodyPr/>
          <a:lstStyle/>
          <a:p>
            <a:r>
              <a:rPr lang="en-US" dirty="0" smtClean="0">
                <a:latin typeface="Times New Roman" panose="02020603050405020304" pitchFamily="18" charset="0"/>
                <a:cs typeface="Times New Roman" panose="02020603050405020304" pitchFamily="18" charset="0"/>
              </a:rPr>
              <a:t>Got data from “The World Fact book” and created table in MySQL with same data. </a:t>
            </a:r>
          </a:p>
          <a:p>
            <a:endParaRPr lang="en-US" dirty="0" smtClean="0"/>
          </a:p>
          <a:p>
            <a:pPr marL="0" indent="0">
              <a:buNone/>
            </a:pPr>
            <a:r>
              <a:rPr lang="en-US" dirty="0" smtClean="0"/>
              <a:t> </a:t>
            </a:r>
            <a:r>
              <a:rPr lang="en-US" dirty="0" smtClean="0"/>
              <a:t>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T</a:t>
            </a: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Name: usa_agri_exports_2011</a:t>
            </a:r>
            <a:r>
              <a:rPr lang="en-US" dirty="0"/>
              <a:t>               </a:t>
            </a:r>
            <a:r>
              <a:rPr lang="en-US" dirty="0" smtClean="0">
                <a:latin typeface="Times New Roman" panose="02020603050405020304" pitchFamily="18" charset="0"/>
                <a:cs typeface="Times New Roman" panose="02020603050405020304" pitchFamily="18" charset="0"/>
              </a:rPr>
              <a:t>Records</a:t>
            </a:r>
            <a:r>
              <a:rPr lang="en-US" dirty="0">
                <a:latin typeface="Times New Roman" panose="02020603050405020304" pitchFamily="18" charset="0"/>
                <a:cs typeface="Times New Roman" panose="02020603050405020304" pitchFamily="18" charset="0"/>
              </a:rPr>
              <a:t>: 35, Attributes: 17      </a:t>
            </a:r>
          </a:p>
          <a:p>
            <a:pPr marL="0" indent="0">
              <a:buNone/>
            </a:pPr>
            <a:endParaRPr lang="en-US"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89" y="2751441"/>
            <a:ext cx="8135485" cy="2430159"/>
          </a:xfrm>
          <a:prstGeom prst="rect">
            <a:avLst/>
          </a:prstGeom>
        </p:spPr>
      </p:pic>
    </p:spTree>
    <p:extLst>
      <p:ext uri="{BB962C8B-B14F-4D97-AF65-F5344CB8AC3E}">
        <p14:creationId xmlns:p14="http://schemas.microsoft.com/office/powerpoint/2010/main" val="18949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Choropleth Map for Goal 01</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2688" y="1891779"/>
            <a:ext cx="7772400" cy="4369841"/>
          </a:xfrm>
        </p:spPr>
      </p:pic>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16</a:t>
            </a:fld>
            <a:endParaRPr lang="en-US"/>
          </a:p>
        </p:txBody>
      </p:sp>
    </p:spTree>
    <p:extLst>
      <p:ext uri="{BB962C8B-B14F-4D97-AF65-F5344CB8AC3E}">
        <p14:creationId xmlns:p14="http://schemas.microsoft.com/office/powerpoint/2010/main" val="225413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143000"/>
          </a:xfrm>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17</a:t>
            </a:fld>
            <a:endParaRPr lang="en-US"/>
          </a:p>
        </p:txBody>
      </p:sp>
      <p:pic>
        <p:nvPicPr>
          <p:cNvPr id="6"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1524000" y="1600199"/>
            <a:ext cx="6096000" cy="4079631"/>
          </a:xfrm>
          <a:prstGeom prst="rect">
            <a:avLst/>
          </a:prstGeom>
          <a:noFill/>
          <a:ln w="9525">
            <a:noFill/>
            <a:miter lim="800000"/>
            <a:headEnd/>
            <a:tailEnd/>
          </a:ln>
        </p:spPr>
      </p:pic>
    </p:spTree>
    <p:extLst>
      <p:ext uri="{BB962C8B-B14F-4D97-AF65-F5344CB8AC3E}">
        <p14:creationId xmlns:p14="http://schemas.microsoft.com/office/powerpoint/2010/main" val="2164597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latin typeface="Times New Roman" panose="02020603050405020304" pitchFamily="18" charset="0"/>
                <a:cs typeface="Times New Roman" panose="02020603050405020304" pitchFamily="18" charset="0"/>
              </a:rPr>
              <a:t>Goal 02 - </a:t>
            </a:r>
            <a:r>
              <a:rPr lang="en-US" dirty="0" smtClean="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source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2688" y="1524000"/>
            <a:ext cx="7772400" cy="5105399"/>
          </a:xfrm>
        </p:spPr>
        <p:txBody>
          <a:bodyPr/>
          <a:lstStyle/>
          <a:p>
            <a:r>
              <a:rPr lang="en-US" dirty="0" smtClean="0">
                <a:latin typeface="Times New Roman" panose="02020603050405020304" pitchFamily="18" charset="0"/>
                <a:cs typeface="Times New Roman" panose="02020603050405020304" pitchFamily="18" charset="0"/>
              </a:rPr>
              <a:t>Inserted arbitrary data into MySQL database. </a:t>
            </a:r>
          </a:p>
          <a:p>
            <a:endParaRPr lang="en-US" dirty="0" smtClean="0"/>
          </a:p>
          <a:p>
            <a:pPr marL="0" indent="0">
              <a:buNone/>
            </a:pPr>
            <a:r>
              <a:rPr lang="en-US" dirty="0" smtClean="0"/>
              <a:t> </a:t>
            </a:r>
            <a:r>
              <a:rPr lang="en-US" dirty="0" smtClean="0"/>
              <a:t>  </a:t>
            </a:r>
            <a:endParaRPr lang="en-US"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smtClean="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Database Name: candlestickchart_data</a:t>
            </a:r>
            <a:r>
              <a:rPr lang="en-US" dirty="0" smtClean="0"/>
              <a:t>                 </a:t>
            </a:r>
            <a:r>
              <a:rPr lang="en-US" dirty="0" smtClean="0">
                <a:latin typeface="Times New Roman" panose="02020603050405020304" pitchFamily="18" charset="0"/>
                <a:cs typeface="Times New Roman" panose="02020603050405020304" pitchFamily="18" charset="0"/>
              </a:rPr>
              <a:t>Records: 20, Attributes: 05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743200"/>
            <a:ext cx="5410200" cy="2372056"/>
          </a:xfrm>
          <a:prstGeom prst="rect">
            <a:avLst/>
          </a:prstGeom>
        </p:spPr>
      </p:pic>
    </p:spTree>
    <p:extLst>
      <p:ext uri="{BB962C8B-B14F-4D97-AF65-F5344CB8AC3E}">
        <p14:creationId xmlns:p14="http://schemas.microsoft.com/office/powerpoint/2010/main" val="1302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Candlestick Chart for Goal 02</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19</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2688" y="1643336"/>
            <a:ext cx="7772400" cy="4605064"/>
          </a:xfrm>
        </p:spPr>
      </p:pic>
    </p:spTree>
    <p:extLst>
      <p:ext uri="{BB962C8B-B14F-4D97-AF65-F5344CB8AC3E}">
        <p14:creationId xmlns:p14="http://schemas.microsoft.com/office/powerpoint/2010/main" val="117862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A brief introduction on Choropleth Maps and Candlestick Charts.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Plotly?</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Goals.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Data </a:t>
            </a:r>
            <a:r>
              <a:rPr lang="en-US" sz="2800" dirty="0" smtClean="0">
                <a:latin typeface="Times New Roman" panose="02020603050405020304" pitchFamily="18" charset="0"/>
                <a:cs typeface="Times New Roman" panose="02020603050405020304" pitchFamily="18" charset="0"/>
              </a:rPr>
              <a:t>source.</a:t>
            </a:r>
          </a:p>
          <a:p>
            <a:r>
              <a:rPr lang="en-US" sz="2800" dirty="0" smtClean="0">
                <a:latin typeface="Times New Roman" panose="02020603050405020304" pitchFamily="18" charset="0"/>
                <a:cs typeface="Times New Roman" panose="02020603050405020304" pitchFamily="18" charset="0"/>
              </a:rPr>
              <a:t>Generating Choropleth Maps and Candlestick Charts using the data from data source.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Plotly tool </a:t>
            </a:r>
            <a:r>
              <a:rPr lang="en-US" sz="2800" dirty="0" smtClean="0">
                <a:latin typeface="Times New Roman" panose="02020603050405020304" pitchFamily="18" charset="0"/>
                <a:cs typeface="Times New Roman" panose="02020603050405020304" pitchFamily="18" charset="0"/>
              </a:rPr>
              <a:t>d</a:t>
            </a:r>
            <a:r>
              <a:rPr lang="en-US" sz="2800" dirty="0" smtClean="0">
                <a:latin typeface="Times New Roman" panose="02020603050405020304" pitchFamily="18" charset="0"/>
                <a:cs typeface="Times New Roman" panose="02020603050405020304" pitchFamily="18" charset="0"/>
              </a:rPr>
              <a:t>emonstration.</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Advantages and </a:t>
            </a:r>
            <a:r>
              <a:rPr lang="en-US" sz="2800" dirty="0" smtClean="0">
                <a:latin typeface="Times New Roman" panose="02020603050405020304" pitchFamily="18" charset="0"/>
                <a:cs typeface="Times New Roman" panose="02020603050405020304" pitchFamily="18" charset="0"/>
              </a:rPr>
              <a:t>Limitations.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Lessons </a:t>
            </a:r>
            <a:r>
              <a:rPr lang="en-US" sz="2800" dirty="0" smtClean="0">
                <a:latin typeface="Times New Roman" panose="02020603050405020304" pitchFamily="18" charset="0"/>
                <a:cs typeface="Times New Roman" panose="02020603050405020304" pitchFamily="18" charset="0"/>
              </a:rPr>
              <a:t>Learned.</a:t>
            </a:r>
          </a:p>
          <a:p>
            <a:r>
              <a:rPr lang="en-US" sz="2800" dirty="0" smtClean="0">
                <a:latin typeface="Times New Roman" panose="02020603050405020304" pitchFamily="18" charset="0"/>
                <a:cs typeface="Times New Roman" panose="02020603050405020304" pitchFamily="18" charset="0"/>
              </a:rPr>
              <a:t>Conclusion.</a:t>
            </a:r>
            <a:endParaRPr lang="en-US" sz="280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a:t>
            </a:fld>
            <a:endParaRPr lang="en-US"/>
          </a:p>
        </p:txBody>
      </p:sp>
    </p:spTree>
    <p:extLst>
      <p:ext uri="{BB962C8B-B14F-4D97-AF65-F5344CB8AC3E}">
        <p14:creationId xmlns:p14="http://schemas.microsoft.com/office/powerpoint/2010/main" val="15497750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143000"/>
          </a:xfrm>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20</a:t>
            </a:fld>
            <a:endParaRPr lang="en-US"/>
          </a:p>
        </p:txBody>
      </p:sp>
      <p:pic>
        <p:nvPicPr>
          <p:cNvPr id="6"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1524000" y="1600199"/>
            <a:ext cx="6096000" cy="4079631"/>
          </a:xfrm>
          <a:prstGeom prst="rect">
            <a:avLst/>
          </a:prstGeom>
          <a:noFill/>
          <a:ln w="9525">
            <a:noFill/>
            <a:miter lim="800000"/>
            <a:headEnd/>
            <a:tailEnd/>
          </a:ln>
        </p:spPr>
      </p:pic>
    </p:spTree>
    <p:extLst>
      <p:ext uri="{BB962C8B-B14F-4D97-AF65-F5344CB8AC3E}">
        <p14:creationId xmlns:p14="http://schemas.microsoft.com/office/powerpoint/2010/main" val="27603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No installation required.</a:t>
            </a:r>
          </a:p>
          <a:p>
            <a:r>
              <a:rPr lang="en-US" dirty="0">
                <a:latin typeface="Times New Roman" panose="02020603050405020304" pitchFamily="18" charset="0"/>
                <a:cs typeface="Times New Roman" panose="02020603050405020304" pitchFamily="18" charset="0"/>
              </a:rPr>
              <a:t>Easy to </a:t>
            </a:r>
            <a:r>
              <a:rPr lang="en-US" dirty="0" smtClean="0">
                <a:latin typeface="Times New Roman" panose="02020603050405020304" pitchFamily="18" charset="0"/>
                <a:cs typeface="Times New Roman" panose="02020603050405020304" pitchFamily="18" charset="0"/>
              </a:rPr>
              <a:t>Use</a:t>
            </a:r>
          </a:p>
          <a:p>
            <a:r>
              <a:rPr lang="en-US" dirty="0">
                <a:latin typeface="Times New Roman" panose="02020603050405020304" pitchFamily="18" charset="0"/>
                <a:cs typeface="Times New Roman" panose="02020603050405020304" pitchFamily="18" charset="0"/>
              </a:rPr>
              <a:t>Constantly growing number of supported chart </a:t>
            </a:r>
            <a:r>
              <a:rPr lang="en-US" dirty="0" smtClean="0">
                <a:latin typeface="Times New Roman" panose="02020603050405020304" pitchFamily="18" charset="0"/>
                <a:cs typeface="Times New Roman" panose="02020603050405020304" pitchFamily="18" charset="0"/>
              </a:rPr>
              <a:t>types</a:t>
            </a:r>
          </a:p>
          <a:p>
            <a:r>
              <a:rPr lang="en-US" dirty="0" smtClean="0">
                <a:latin typeface="Times New Roman" panose="02020603050405020304" pitchFamily="18" charset="0"/>
                <a:cs typeface="Times New Roman" panose="02020603050405020304" pitchFamily="18" charset="0"/>
              </a:rPr>
              <a:t>Work online from any device at any location.</a:t>
            </a:r>
          </a:p>
          <a:p>
            <a:r>
              <a:rPr lang="en-US" dirty="0" smtClean="0">
                <a:latin typeface="Times New Roman" panose="02020603050405020304" pitchFamily="18" charset="0"/>
                <a:cs typeface="Times New Roman" panose="02020603050405020304" pitchFamily="18" charset="0"/>
              </a:rPr>
              <a:t>You own and control </a:t>
            </a:r>
            <a:r>
              <a:rPr lang="en-US" dirty="0" smtClean="0">
                <a:latin typeface="Times New Roman" panose="02020603050405020304" pitchFamily="18" charset="0"/>
                <a:cs typeface="Times New Roman" panose="02020603050405020304" pitchFamily="18" charset="0"/>
              </a:rPr>
              <a:t>your </a:t>
            </a:r>
            <a:r>
              <a:rPr lang="en-US" dirty="0" smtClean="0">
                <a:latin typeface="Times New Roman" panose="02020603050405020304" pitchFamily="18" charset="0"/>
                <a:cs typeface="Times New Roman" panose="02020603050405020304" pitchFamily="18" charset="0"/>
              </a:rPr>
              <a:t>data and privacy</a:t>
            </a:r>
            <a:r>
              <a:rPr lang="en-US" dirty="0" smtClean="0"/>
              <a:t>.</a:t>
            </a:r>
          </a:p>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21</a:t>
            </a:fld>
            <a:endParaRPr lang="en-US"/>
          </a:p>
        </p:txBody>
      </p:sp>
    </p:spTree>
    <p:extLst>
      <p:ext uri="{BB962C8B-B14F-4D97-AF65-F5344CB8AC3E}">
        <p14:creationId xmlns:p14="http://schemas.microsoft.com/office/powerpoint/2010/main" val="3579890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Not many features are available for free version.</a:t>
            </a:r>
          </a:p>
          <a:p>
            <a:r>
              <a:rPr lang="en-US" dirty="0" smtClean="0">
                <a:latin typeface="Times New Roman" panose="02020603050405020304" pitchFamily="18" charset="0"/>
                <a:cs typeface="Times New Roman" panose="02020603050405020304" pitchFamily="18" charset="0"/>
              </a:rPr>
              <a:t>Need to install several software to import data from database to plotly tool.</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22</a:t>
            </a:fld>
            <a:endParaRPr lang="en-US"/>
          </a:p>
        </p:txBody>
      </p:sp>
      <p:pic>
        <p:nvPicPr>
          <p:cNvPr id="5" name="Picture 4"/>
          <p:cNvPicPr>
            <a:picLocks noChangeAspect="1"/>
          </p:cNvPicPr>
          <p:nvPr/>
        </p:nvPicPr>
        <p:blipFill>
          <a:blip r:embed="rId2"/>
          <a:stretch>
            <a:fillRect/>
          </a:stretch>
        </p:blipFill>
        <p:spPr>
          <a:xfrm>
            <a:off x="5581650" y="3657600"/>
            <a:ext cx="2857500" cy="2362200"/>
          </a:xfrm>
          <a:prstGeom prst="rect">
            <a:avLst/>
          </a:prstGeom>
        </p:spPr>
      </p:pic>
      <p:sp>
        <p:nvSpPr>
          <p:cNvPr id="6" name="Content Placeholder 2"/>
          <p:cNvSpPr txBox="1">
            <a:spLocks/>
          </p:cNvSpPr>
          <p:nvPr/>
        </p:nvSpPr>
        <p:spPr bwMode="auto">
          <a:xfrm>
            <a:off x="5943600" y="6566727"/>
            <a:ext cx="2133600" cy="3539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a:buNone/>
            </a:pPr>
            <a:r>
              <a:rPr lang="en-US" sz="900" kern="0" dirty="0" smtClean="0"/>
              <a:t>Fig - 6. Limitations Image</a:t>
            </a:r>
          </a:p>
        </p:txBody>
      </p:sp>
    </p:spTree>
    <p:extLst>
      <p:ext uri="{BB962C8B-B14F-4D97-AF65-F5344CB8AC3E}">
        <p14:creationId xmlns:p14="http://schemas.microsoft.com/office/powerpoint/2010/main" val="2346531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Lessons Learned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Got</a:t>
            </a:r>
            <a:r>
              <a:rPr lang="en-US" dirty="0" smtClean="0">
                <a:latin typeface="Times New Roman" panose="02020603050405020304" pitchFamily="18" charset="0"/>
                <a:cs typeface="Times New Roman" panose="02020603050405020304" pitchFamily="18" charset="0"/>
              </a:rPr>
              <a:t> working knowledge on MySQL</a:t>
            </a:r>
          </a:p>
          <a:p>
            <a:r>
              <a:rPr lang="en-US" dirty="0" smtClean="0">
                <a:latin typeface="Times New Roman" panose="02020603050405020304" pitchFamily="18" charset="0"/>
                <a:ea typeface="Tahoma" panose="020B0604030504040204" pitchFamily="34" charset="0"/>
                <a:cs typeface="Times New Roman" panose="02020603050405020304" pitchFamily="18" charset="0"/>
              </a:rPr>
              <a:t>Understood various visualizations that can be done using Plotly.</a:t>
            </a:r>
          </a:p>
          <a:p>
            <a:r>
              <a:rPr lang="en-US" dirty="0" smtClean="0">
                <a:latin typeface="Times New Roman" panose="02020603050405020304" pitchFamily="18" charset="0"/>
                <a:ea typeface="Tahoma" panose="020B0604030504040204" pitchFamily="34" charset="0"/>
                <a:cs typeface="Times New Roman" panose="02020603050405020304" pitchFamily="18" charset="0"/>
              </a:rPr>
              <a:t>Got to know the importance of visualizing the right chart or diagram for the appropriate data.</a:t>
            </a:r>
          </a:p>
          <a:p>
            <a:r>
              <a:rPr lang="en-US" dirty="0" smtClean="0">
                <a:latin typeface="Times New Roman" panose="02020603050405020304" pitchFamily="18" charset="0"/>
                <a:ea typeface="Tahoma" panose="020B0604030504040204" pitchFamily="34" charset="0"/>
                <a:cs typeface="Times New Roman" panose="02020603050405020304" pitchFamily="18" charset="0"/>
              </a:rPr>
              <a:t>From this course, I learnt we should want to deduct some information from the chart/diagram that we created.</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23</a:t>
            </a:fld>
            <a:endParaRPr lang="en-US"/>
          </a:p>
        </p:txBody>
      </p:sp>
    </p:spTree>
    <p:extLst>
      <p:ext uri="{BB962C8B-B14F-4D97-AF65-F5344CB8AC3E}">
        <p14:creationId xmlns:p14="http://schemas.microsoft.com/office/powerpoint/2010/main" val="1582147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With the help of Plotly tool, generated choropleth and candlestick charts for the data imported from MySQL database by using plotly-database-connector as a server.</a:t>
            </a:r>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24</a:t>
            </a:fld>
            <a:endParaRPr lang="en-US"/>
          </a:p>
        </p:txBody>
      </p:sp>
    </p:spTree>
    <p:extLst>
      <p:ext uri="{BB962C8B-B14F-4D97-AF65-F5344CB8AC3E}">
        <p14:creationId xmlns:p14="http://schemas.microsoft.com/office/powerpoint/2010/main" val="2261984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Queries?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25</a:t>
            </a:fld>
            <a:endParaRPr lang="en-US"/>
          </a:p>
        </p:txBody>
      </p:sp>
      <p:pic>
        <p:nvPicPr>
          <p:cNvPr id="5" name="Picture 2" descr="Image result for queri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0138" y="2399506"/>
            <a:ext cx="2989262" cy="30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71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US" dirty="0"/>
          </a:p>
        </p:txBody>
      </p:sp>
      <p:sp>
        <p:nvSpPr>
          <p:cNvPr id="3" name="Content Placeholder 2"/>
          <p:cNvSpPr>
            <a:spLocks noGrp="1"/>
          </p:cNvSpPr>
          <p:nvPr>
            <p:ph idx="1"/>
          </p:nvPr>
        </p:nvSpPr>
        <p:spPr>
          <a:xfrm>
            <a:off x="990600" y="3133157"/>
            <a:ext cx="7772400" cy="1255713"/>
          </a:xfrm>
        </p:spPr>
        <p:txBody>
          <a:bodyPr/>
          <a:lstStyle/>
          <a:p>
            <a:pPr marL="0" indent="0">
              <a:buNone/>
            </a:pPr>
            <a:r>
              <a:rPr lang="en-US" dirty="0"/>
              <a:t>	</a:t>
            </a:r>
            <a:r>
              <a:rPr lang="en-US" dirty="0" smtClean="0"/>
              <a:t>	</a:t>
            </a:r>
            <a:r>
              <a:rPr lang="en-US" sz="5000" dirty="0" smtClean="0">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26</a:t>
            </a:fld>
            <a:endParaRPr lang="en-US"/>
          </a:p>
        </p:txBody>
      </p:sp>
    </p:spTree>
    <p:extLst>
      <p:ext uri="{BB962C8B-B14F-4D97-AF65-F5344CB8AC3E}">
        <p14:creationId xmlns:p14="http://schemas.microsoft.com/office/powerpoint/2010/main" val="1316300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Choropleth </a:t>
            </a:r>
            <a:r>
              <a:rPr lang="en-US" dirty="0" smtClean="0">
                <a:latin typeface="Times New Roman" panose="02020603050405020304" pitchFamily="18" charset="0"/>
                <a:cs typeface="Times New Roman" panose="02020603050405020304" pitchFamily="18" charset="0"/>
              </a:rPr>
              <a:t>Map?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600200"/>
            <a:ext cx="7772400" cy="4608513"/>
          </a:xfrm>
        </p:spPr>
        <p:txBody>
          <a:bodyPr/>
          <a:lstStyle/>
          <a:p>
            <a:r>
              <a:rPr lang="en-US" dirty="0" smtClean="0">
                <a:latin typeface="Times New Roman" panose="02020603050405020304" pitchFamily="18" charset="0"/>
                <a:cs typeface="Times New Roman" panose="02020603050405020304" pitchFamily="18" charset="0"/>
              </a:rPr>
              <a:t>A </a:t>
            </a:r>
            <a:r>
              <a:rPr lang="en-US" b="1" dirty="0" smtClean="0">
                <a:latin typeface="Times New Roman" panose="02020603050405020304" pitchFamily="18" charset="0"/>
                <a:cs typeface="Times New Roman" panose="02020603050405020304" pitchFamily="18" charset="0"/>
              </a:rPr>
              <a:t>choropleth map </a:t>
            </a:r>
            <a:r>
              <a:rPr lang="en-US" dirty="0" smtClean="0">
                <a:latin typeface="Times New Roman" panose="02020603050405020304" pitchFamily="18" charset="0"/>
                <a:cs typeface="Times New Roman" panose="02020603050405020304" pitchFamily="18" charset="0"/>
              </a:rPr>
              <a:t>is a </a:t>
            </a:r>
            <a:r>
              <a:rPr lang="en-US" b="1" dirty="0" smtClean="0">
                <a:latin typeface="Times New Roman" panose="02020603050405020304" pitchFamily="18" charset="0"/>
                <a:cs typeface="Times New Roman" panose="02020603050405020304" pitchFamily="18" charset="0"/>
              </a:rPr>
              <a:t>thematic map </a:t>
            </a:r>
            <a:r>
              <a:rPr lang="en-US" dirty="0" smtClean="0">
                <a:latin typeface="Times New Roman" panose="02020603050405020304" pitchFamily="18" charset="0"/>
                <a:cs typeface="Times New Roman" panose="02020603050405020304" pitchFamily="18" charset="0"/>
              </a:rPr>
              <a:t>in which areas are shaded or patterned in proportion to the measurement of the statistical variable being displayed on the map.</a:t>
            </a:r>
          </a:p>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rovides an easy or excellent way to visualize how a measurement varies across a geographic area and the level of variability within a region.</a:t>
            </a:r>
            <a:endParaRPr lang="en-US" dirty="0">
              <a:latin typeface="Times New Roman" panose="02020603050405020304" pitchFamily="18" charset="0"/>
              <a:cs typeface="Times New Roman" panose="02020603050405020304" pitchFamily="18" charset="0"/>
            </a:endParaRPr>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3</a:t>
            </a:fld>
            <a:endParaRPr lang="en-US"/>
          </a:p>
        </p:txBody>
      </p:sp>
    </p:spTree>
    <p:extLst>
      <p:ext uri="{BB962C8B-B14F-4D97-AF65-F5344CB8AC3E}">
        <p14:creationId xmlns:p14="http://schemas.microsoft.com/office/powerpoint/2010/main" val="412754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Choropleth </a:t>
            </a:r>
            <a:r>
              <a:rPr lang="en-US" dirty="0" smtClean="0">
                <a:latin typeface="Times New Roman" panose="02020603050405020304" pitchFamily="18" charset="0"/>
                <a:cs typeface="Times New Roman" panose="02020603050405020304" pitchFamily="18" charset="0"/>
              </a:rPr>
              <a:t>Map?(Cont’d)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2688" y="1524000"/>
            <a:ext cx="7961312" cy="4876800"/>
          </a:xfrm>
        </p:spPr>
        <p:txBody>
          <a:bodyPr/>
          <a:lstStyle/>
          <a:p>
            <a:r>
              <a:rPr lang="en-US" dirty="0" smtClean="0">
                <a:latin typeface="Times New Roman" panose="02020603050405020304" pitchFamily="18" charset="0"/>
                <a:cs typeface="Times New Roman" panose="02020603050405020304" pitchFamily="18" charset="0"/>
              </a:rPr>
              <a:t>Broadly speaking choropleths represent two types of data:</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a:t>
            </a:r>
            <a:r>
              <a:rPr lang="en-US" dirty="0">
                <a:latin typeface="Times New Roman" panose="02020603050405020304" pitchFamily="18" charset="0"/>
                <a:cs typeface="Times New Roman" panose="02020603050405020304" pitchFamily="18" charset="0"/>
              </a:rPr>
              <a:t>. Spatially extensive data.</a:t>
            </a:r>
          </a:p>
          <a:p>
            <a:pPr marL="0" indent="0">
              <a:buNone/>
            </a:pP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Spatially intensive data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Color Progression: Several different types of color progressions used by cartographers. Mainly,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Single hue progression (                     )</a:t>
            </a:r>
          </a:p>
          <a:p>
            <a:pPr marL="0" indent="0">
              <a:buNone/>
            </a:pPr>
            <a:r>
              <a:rPr lang="en-US" dirty="0" smtClean="0">
                <a:latin typeface="Times New Roman" panose="02020603050405020304" pitchFamily="18" charset="0"/>
                <a:cs typeface="Times New Roman" panose="02020603050405020304" pitchFamily="18" charset="0"/>
              </a:rPr>
              <a:t>       2. Bi-polar color progression(                    )</a:t>
            </a: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SzPct val="8000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5562600"/>
            <a:ext cx="2095500" cy="2190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6132513"/>
            <a:ext cx="2095500" cy="219075"/>
          </a:xfrm>
          <a:prstGeom prst="rect">
            <a:avLst/>
          </a:prstGeom>
        </p:spPr>
      </p:pic>
    </p:spTree>
    <p:extLst>
      <p:ext uri="{BB962C8B-B14F-4D97-AF65-F5344CB8AC3E}">
        <p14:creationId xmlns:p14="http://schemas.microsoft.com/office/powerpoint/2010/main" val="20020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Choropleth </a:t>
            </a:r>
            <a:r>
              <a:rPr lang="en-US" dirty="0" smtClean="0">
                <a:latin typeface="Times New Roman" panose="02020603050405020304" pitchFamily="18" charset="0"/>
                <a:cs typeface="Times New Roman" panose="02020603050405020304" pitchFamily="18" charset="0"/>
              </a:rPr>
              <a:t>Map?(Cont’d)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51113" y="4076700"/>
            <a:ext cx="7772400" cy="4608513"/>
          </a:xfrm>
        </p:spPr>
        <p:txBody>
          <a:bodyPr/>
          <a:lstStyle/>
          <a:p>
            <a:pPr marL="0" indent="0">
              <a:buNone/>
            </a:pPr>
            <a:endParaRPr lang="en-US" dirty="0" smtClean="0"/>
          </a:p>
          <a:p>
            <a:endParaRPr lang="en-US" dirty="0" smtClean="0"/>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5</a:t>
            </a:fld>
            <a:endParaRPr lang="en-US"/>
          </a:p>
        </p:txBody>
      </p:sp>
      <p:pic>
        <p:nvPicPr>
          <p:cNvPr id="2052" name="Picture 4" descr="http://wiki.gis.com/wiki/images/thumb/5/53/Unemployment_choropleth.PNG/300px-Unemployment_chorople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76400"/>
            <a:ext cx="6477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990600" y="5472614"/>
            <a:ext cx="7239000" cy="1200329"/>
          </a:xfrm>
          <a:prstGeom prst="rect">
            <a:avLst/>
          </a:prstGeom>
        </p:spPr>
        <p:txBody>
          <a:bodyPr wrap="square">
            <a:spAutoFit/>
          </a:bodyPr>
          <a:lstStyle/>
          <a:p>
            <a:pPr marL="0" indent="0">
              <a:buNone/>
            </a:pPr>
            <a:r>
              <a:rPr lang="en-US" sz="2800" dirty="0" smtClean="0"/>
              <a:t>Fig: Choropleth </a:t>
            </a:r>
            <a:r>
              <a:rPr lang="en-US" sz="2800" dirty="0"/>
              <a:t>Map showing unemployment in The United </a:t>
            </a:r>
            <a:r>
              <a:rPr lang="en-US" sz="2800" dirty="0" smtClean="0"/>
              <a:t>States.</a:t>
            </a:r>
          </a:p>
          <a:p>
            <a:pPr marL="0" indent="0">
              <a:buNone/>
            </a:pPr>
            <a:r>
              <a:rPr lang="en-US" sz="1600" kern="0" dirty="0" smtClean="0"/>
              <a:t>Image source</a:t>
            </a:r>
            <a:r>
              <a:rPr lang="en-US" sz="1600" kern="0" dirty="0"/>
              <a:t>: http://wiki.gis.com/wiki/index.php/Choropleth_map</a:t>
            </a:r>
          </a:p>
        </p:txBody>
      </p:sp>
    </p:spTree>
    <p:extLst>
      <p:ext uri="{BB962C8B-B14F-4D97-AF65-F5344CB8AC3E}">
        <p14:creationId xmlns:p14="http://schemas.microsoft.com/office/powerpoint/2010/main" val="209508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Candlestick Charts?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 order to create a candlestick chart, we must have a dataset that contains </a:t>
            </a:r>
            <a:r>
              <a:rPr lang="en-US" b="1" dirty="0" smtClean="0">
                <a:latin typeface="Times New Roman" panose="02020603050405020304" pitchFamily="18" charset="0"/>
                <a:cs typeface="Times New Roman" panose="02020603050405020304" pitchFamily="18" charset="0"/>
              </a:rPr>
              <a:t>open, high, low and close values </a:t>
            </a:r>
            <a:r>
              <a:rPr lang="en-US" dirty="0" smtClean="0">
                <a:latin typeface="Times New Roman" panose="02020603050405020304" pitchFamily="18" charset="0"/>
                <a:cs typeface="Times New Roman" panose="02020603050405020304" pitchFamily="18" charset="0"/>
              </a:rPr>
              <a:t>for each time period you want to display.</a:t>
            </a:r>
          </a:p>
          <a:p>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835513"/>
            <a:ext cx="7224157" cy="2304257"/>
          </a:xfrm>
          <a:prstGeom prst="rect">
            <a:avLst/>
          </a:prstGeom>
        </p:spPr>
      </p:pic>
    </p:spTree>
    <p:extLst>
      <p:ext uri="{BB962C8B-B14F-4D97-AF65-F5344CB8AC3E}">
        <p14:creationId xmlns:p14="http://schemas.microsoft.com/office/powerpoint/2010/main" val="131518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Candlestick Charts</a:t>
            </a:r>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hollow or filled portion of the candlestick is called “the body”.</a:t>
            </a:r>
          </a:p>
          <a:p>
            <a:r>
              <a:rPr lang="en-US" dirty="0" smtClean="0">
                <a:latin typeface="Times New Roman" panose="02020603050405020304" pitchFamily="18" charset="0"/>
                <a:cs typeface="Times New Roman" panose="02020603050405020304" pitchFamily="18" charset="0"/>
              </a:rPr>
              <a:t>The long thin lines above and below the body represent the high/low range and are called “shadows”.</a:t>
            </a:r>
          </a:p>
          <a:p>
            <a:r>
              <a:rPr lang="en-US" dirty="0" smtClean="0">
                <a:latin typeface="Times New Roman" panose="02020603050405020304" pitchFamily="18" charset="0"/>
                <a:cs typeface="Times New Roman" panose="02020603050405020304" pitchFamily="18" charset="0"/>
              </a:rPr>
              <a:t>The high is marked by the top of the upper shadow.</a:t>
            </a:r>
          </a:p>
          <a:p>
            <a:r>
              <a:rPr lang="en-US" dirty="0" smtClean="0">
                <a:latin typeface="Times New Roman" panose="02020603050405020304" pitchFamily="18" charset="0"/>
                <a:cs typeface="Times New Roman" panose="02020603050405020304" pitchFamily="18" charset="0"/>
              </a:rPr>
              <a:t>The low is marked by the bottom of the lower shadow.</a:t>
            </a:r>
          </a:p>
          <a:p>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7</a:t>
            </a:fld>
            <a:endParaRPr lang="en-US"/>
          </a:p>
        </p:txBody>
      </p:sp>
    </p:spTree>
    <p:extLst>
      <p:ext uri="{BB962C8B-B14F-4D97-AF65-F5344CB8AC3E}">
        <p14:creationId xmlns:p14="http://schemas.microsoft.com/office/powerpoint/2010/main" val="2246330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Candlestick Charts</a:t>
            </a:r>
            <a:r>
              <a:rPr lang="en-US" dirty="0" smtClean="0">
                <a:latin typeface="Times New Roman" panose="02020603050405020304" pitchFamily="18" charset="0"/>
                <a:cs typeface="Times New Roman" panose="02020603050405020304" pitchFamily="18" charset="0"/>
              </a:rPr>
              <a:t>?(Cont’d)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If the stock closes higher than its opening price, a hollow candlestick is </a:t>
            </a:r>
            <a:r>
              <a:rPr lang="en-US" dirty="0" smtClean="0">
                <a:latin typeface="Times New Roman" panose="02020603050405020304" pitchFamily="18" charset="0"/>
                <a:cs typeface="Times New Roman" panose="02020603050405020304" pitchFamily="18" charset="0"/>
              </a:rPr>
              <a:t>drawn.</a:t>
            </a:r>
          </a:p>
          <a:p>
            <a:r>
              <a:rPr lang="en-US" dirty="0">
                <a:latin typeface="Times New Roman" panose="02020603050405020304" pitchFamily="18" charset="0"/>
                <a:cs typeface="Times New Roman" panose="02020603050405020304" pitchFamily="18" charset="0"/>
              </a:rPr>
              <a:t>If the stock closes lower than its opening price, a filled candlestick is </a:t>
            </a:r>
            <a:r>
              <a:rPr lang="en-US" dirty="0" smtClean="0">
                <a:latin typeface="Times New Roman" panose="02020603050405020304" pitchFamily="18" charset="0"/>
                <a:cs typeface="Times New Roman" panose="02020603050405020304" pitchFamily="18" charset="0"/>
              </a:rPr>
              <a:t>drawn.</a:t>
            </a:r>
          </a:p>
          <a:p>
            <a:r>
              <a:rPr lang="en-US" dirty="0" smtClean="0">
                <a:latin typeface="Times New Roman" panose="02020603050405020304" pitchFamily="18" charset="0"/>
                <a:cs typeface="Times New Roman" panose="02020603050405020304" pitchFamily="18" charset="0"/>
              </a:rPr>
              <a:t>Long white candlesticks show strong buying pressure.</a:t>
            </a:r>
          </a:p>
          <a:p>
            <a:r>
              <a:rPr lang="en-US" dirty="0" smtClean="0">
                <a:latin typeface="Times New Roman" panose="02020603050405020304" pitchFamily="18" charset="0"/>
                <a:cs typeface="Times New Roman" panose="02020603050405020304" pitchFamily="18" charset="0"/>
              </a:rPr>
              <a:t>Long black candlesticks show strong selling pressure.</a:t>
            </a:r>
          </a:p>
          <a:p>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8</a:t>
            </a:fld>
            <a:endParaRPr lang="en-US"/>
          </a:p>
        </p:txBody>
      </p:sp>
    </p:spTree>
    <p:extLst>
      <p:ext uri="{BB962C8B-B14F-4D97-AF65-F5344CB8AC3E}">
        <p14:creationId xmlns:p14="http://schemas.microsoft.com/office/powerpoint/2010/main" val="102642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Times New Roman" panose="02020603050405020304" pitchFamily="18" charset="0"/>
                <a:cs typeface="Times New Roman" panose="02020603050405020304" pitchFamily="18" charset="0"/>
              </a:rPr>
              <a:t>Candlestick </a:t>
            </a:r>
            <a:r>
              <a:rPr lang="en-US" sz="4000" dirty="0" smtClean="0">
                <a:latin typeface="Times New Roman" panose="02020603050405020304" pitchFamily="18" charset="0"/>
                <a:cs typeface="Times New Roman" panose="02020603050405020304" pitchFamily="18" charset="0"/>
              </a:rPr>
              <a:t>Charts vs Traditional Bar Charts?</a:t>
            </a:r>
            <a:endParaRPr lang="en-US"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524001"/>
            <a:ext cx="7162800" cy="4191000"/>
          </a:xfrm>
        </p:spPr>
      </p:pic>
      <p:sp>
        <p:nvSpPr>
          <p:cNvPr id="4" name="Slide Number Placeholder 3"/>
          <p:cNvSpPr>
            <a:spLocks noGrp="1"/>
          </p:cNvSpPr>
          <p:nvPr>
            <p:ph type="sldNum" sz="quarter" idx="11"/>
          </p:nvPr>
        </p:nvSpPr>
        <p:spPr/>
        <p:txBody>
          <a:bodyPr/>
          <a:lstStyle/>
          <a:p>
            <a:pPr>
              <a:defRPr/>
            </a:pPr>
            <a:fld id="{13043D35-8358-480D-B82C-51B0395EE42B}" type="slidenum">
              <a:rPr lang="en-US" smtClean="0"/>
              <a:pPr>
                <a:defRPr/>
              </a:pPr>
              <a:t>9</a:t>
            </a:fld>
            <a:endParaRPr lang="en-US"/>
          </a:p>
        </p:txBody>
      </p:sp>
      <p:sp>
        <p:nvSpPr>
          <p:cNvPr id="6" name="Rectangle 5"/>
          <p:cNvSpPr/>
          <p:nvPr/>
        </p:nvSpPr>
        <p:spPr>
          <a:xfrm>
            <a:off x="1371599" y="5657671"/>
            <a:ext cx="7162801" cy="830997"/>
          </a:xfrm>
          <a:prstGeom prst="rect">
            <a:avLst/>
          </a:prstGeom>
        </p:spPr>
        <p:txBody>
          <a:bodyPr wrap="square">
            <a:spAutoFit/>
          </a:bodyPr>
          <a:lstStyle/>
          <a:p>
            <a:pPr marL="0" indent="0">
              <a:buNone/>
            </a:pPr>
            <a:r>
              <a:rPr lang="en-US" sz="1600" kern="0" dirty="0"/>
              <a:t>Image source: http://stockcharts.com/school/doku.php?id=chart_school:chart_analysis:introduction_to_candlesticks</a:t>
            </a:r>
            <a:endParaRPr lang="en-US" sz="1600" kern="0" dirty="0"/>
          </a:p>
        </p:txBody>
      </p:sp>
    </p:spTree>
    <p:extLst>
      <p:ext uri="{BB962C8B-B14F-4D97-AF65-F5344CB8AC3E}">
        <p14:creationId xmlns:p14="http://schemas.microsoft.com/office/powerpoint/2010/main" val="279981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GaryNew">
  <a:themeElements>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GaryNew">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aryNew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GaryNew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GaryNew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GaryNew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GaryNew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GaryNew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GaryNew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9678</TotalTime>
  <Words>1088</Words>
  <Application>Microsoft Office PowerPoint</Application>
  <PresentationFormat>On-screen Show (4:3)</PresentationFormat>
  <Paragraphs>166</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Tahoma</vt:lpstr>
      <vt:lpstr>Times New Roman</vt:lpstr>
      <vt:lpstr>Wingdings</vt:lpstr>
      <vt:lpstr>GaryNew</vt:lpstr>
      <vt:lpstr>Choropleth Maps &amp; Candlestick Charts using Plotly</vt:lpstr>
      <vt:lpstr>Agenda</vt:lpstr>
      <vt:lpstr>Choropleth Map?</vt:lpstr>
      <vt:lpstr>Choropleth Map?(Cont’d)</vt:lpstr>
      <vt:lpstr>Choropleth Map?(Cont’d)</vt:lpstr>
      <vt:lpstr>Candlestick Charts?</vt:lpstr>
      <vt:lpstr>Candlestick Charts?(Cont’d)</vt:lpstr>
      <vt:lpstr>Candlestick Charts?(Cont’d)</vt:lpstr>
      <vt:lpstr>Candlestick Charts vs Traditional Bar Charts?</vt:lpstr>
      <vt:lpstr>Plotly?</vt:lpstr>
      <vt:lpstr>Plotly?(Cont’d)</vt:lpstr>
      <vt:lpstr>Plotly?(Cont’d)</vt:lpstr>
      <vt:lpstr>Connecting MySQL to Plotly?</vt:lpstr>
      <vt:lpstr>Goals</vt:lpstr>
      <vt:lpstr>Goal 01 - Data source</vt:lpstr>
      <vt:lpstr>Choropleth Map for Goal 01</vt:lpstr>
      <vt:lpstr>Demonstration</vt:lpstr>
      <vt:lpstr>Goal 02 - Data source</vt:lpstr>
      <vt:lpstr>Candlestick Chart for Goal 02</vt:lpstr>
      <vt:lpstr>Demonstration</vt:lpstr>
      <vt:lpstr>Advantages</vt:lpstr>
      <vt:lpstr>Limitations</vt:lpstr>
      <vt:lpstr>Lessons Learned</vt:lpstr>
      <vt:lpstr>Conclusion</vt:lpstr>
      <vt:lpstr>Queries?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Merry &amp; Gary McDonald</dc:creator>
  <cp:lastModifiedBy>Srikanth gudipati</cp:lastModifiedBy>
  <cp:revision>494</cp:revision>
  <cp:lastPrinted>2000-01-16T21:57:57Z</cp:lastPrinted>
  <dcterms:created xsi:type="dcterms:W3CDTF">1995-06-02T22:19:30Z</dcterms:created>
  <dcterms:modified xsi:type="dcterms:W3CDTF">2017-04-17T18:08:04Z</dcterms:modified>
</cp:coreProperties>
</file>