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3" r:id="rId6"/>
    <p:sldId id="264" r:id="rId7"/>
    <p:sldId id="265"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C7475-A849-4EDB-B939-50DAF98BDB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260F222-C2B8-45D6-BD2A-2B68564593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D4B9AF2-E7FC-4FAA-9750-3F99D9709103}"/>
              </a:ext>
            </a:extLst>
          </p:cNvPr>
          <p:cNvSpPr>
            <a:spLocks noGrp="1"/>
          </p:cNvSpPr>
          <p:nvPr>
            <p:ph type="dt" sz="half" idx="10"/>
          </p:nvPr>
        </p:nvSpPr>
        <p:spPr/>
        <p:txBody>
          <a:bodyPr/>
          <a:lstStyle/>
          <a:p>
            <a:fld id="{8199F14A-08EB-432C-909D-D8A07D6CC543}" type="datetimeFigureOut">
              <a:rPr lang="en-IN" smtClean="0"/>
              <a:t>21-10-2019</a:t>
            </a:fld>
            <a:endParaRPr lang="en-IN"/>
          </a:p>
        </p:txBody>
      </p:sp>
      <p:sp>
        <p:nvSpPr>
          <p:cNvPr id="5" name="Footer Placeholder 4">
            <a:extLst>
              <a:ext uri="{FF2B5EF4-FFF2-40B4-BE49-F238E27FC236}">
                <a16:creationId xmlns:a16="http://schemas.microsoft.com/office/drawing/2014/main" id="{EA01905F-643C-4AC0-8CF2-3A435D77D9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E7B749-7A72-4564-815A-874F72AE947B}"/>
              </a:ext>
            </a:extLst>
          </p:cNvPr>
          <p:cNvSpPr>
            <a:spLocks noGrp="1"/>
          </p:cNvSpPr>
          <p:nvPr>
            <p:ph type="sldNum" sz="quarter" idx="12"/>
          </p:nvPr>
        </p:nvSpPr>
        <p:spPr/>
        <p:txBody>
          <a:bodyPr/>
          <a:lstStyle/>
          <a:p>
            <a:fld id="{CE8FC5B7-2FE8-4088-8421-30A818BBCF4D}" type="slidenum">
              <a:rPr lang="en-IN" smtClean="0"/>
              <a:t>‹#›</a:t>
            </a:fld>
            <a:endParaRPr lang="en-IN"/>
          </a:p>
        </p:txBody>
      </p:sp>
    </p:spTree>
    <p:extLst>
      <p:ext uri="{BB962C8B-B14F-4D97-AF65-F5344CB8AC3E}">
        <p14:creationId xmlns:p14="http://schemas.microsoft.com/office/powerpoint/2010/main" val="1727561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49091-FB3B-449E-ADB4-F4CF8E7937C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9F4154-0A04-4FDB-9E8F-2143A89066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3DAA09-C37B-46C8-9511-A893E1D07452}"/>
              </a:ext>
            </a:extLst>
          </p:cNvPr>
          <p:cNvSpPr>
            <a:spLocks noGrp="1"/>
          </p:cNvSpPr>
          <p:nvPr>
            <p:ph type="dt" sz="half" idx="10"/>
          </p:nvPr>
        </p:nvSpPr>
        <p:spPr/>
        <p:txBody>
          <a:bodyPr/>
          <a:lstStyle/>
          <a:p>
            <a:fld id="{8199F14A-08EB-432C-909D-D8A07D6CC543}" type="datetimeFigureOut">
              <a:rPr lang="en-IN" smtClean="0"/>
              <a:t>21-10-2019</a:t>
            </a:fld>
            <a:endParaRPr lang="en-IN"/>
          </a:p>
        </p:txBody>
      </p:sp>
      <p:sp>
        <p:nvSpPr>
          <p:cNvPr id="5" name="Footer Placeholder 4">
            <a:extLst>
              <a:ext uri="{FF2B5EF4-FFF2-40B4-BE49-F238E27FC236}">
                <a16:creationId xmlns:a16="http://schemas.microsoft.com/office/drawing/2014/main" id="{832BFAFD-F179-4F21-81ED-6D819A6CC9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2F01B7-BCF0-4298-BA3D-40D908CBA0EF}"/>
              </a:ext>
            </a:extLst>
          </p:cNvPr>
          <p:cNvSpPr>
            <a:spLocks noGrp="1"/>
          </p:cNvSpPr>
          <p:nvPr>
            <p:ph type="sldNum" sz="quarter" idx="12"/>
          </p:nvPr>
        </p:nvSpPr>
        <p:spPr/>
        <p:txBody>
          <a:bodyPr/>
          <a:lstStyle/>
          <a:p>
            <a:fld id="{CE8FC5B7-2FE8-4088-8421-30A818BBCF4D}" type="slidenum">
              <a:rPr lang="en-IN" smtClean="0"/>
              <a:t>‹#›</a:t>
            </a:fld>
            <a:endParaRPr lang="en-IN"/>
          </a:p>
        </p:txBody>
      </p:sp>
    </p:spTree>
    <p:extLst>
      <p:ext uri="{BB962C8B-B14F-4D97-AF65-F5344CB8AC3E}">
        <p14:creationId xmlns:p14="http://schemas.microsoft.com/office/powerpoint/2010/main" val="3704691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E14C96-84B6-4DD5-96E5-68E4BC1C46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725EF3-2F58-40EC-8C7D-DB4917093A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009F2A-2079-4864-BEC1-CD663912C97A}"/>
              </a:ext>
            </a:extLst>
          </p:cNvPr>
          <p:cNvSpPr>
            <a:spLocks noGrp="1"/>
          </p:cNvSpPr>
          <p:nvPr>
            <p:ph type="dt" sz="half" idx="10"/>
          </p:nvPr>
        </p:nvSpPr>
        <p:spPr/>
        <p:txBody>
          <a:bodyPr/>
          <a:lstStyle/>
          <a:p>
            <a:fld id="{8199F14A-08EB-432C-909D-D8A07D6CC543}" type="datetimeFigureOut">
              <a:rPr lang="en-IN" smtClean="0"/>
              <a:t>21-10-2019</a:t>
            </a:fld>
            <a:endParaRPr lang="en-IN"/>
          </a:p>
        </p:txBody>
      </p:sp>
      <p:sp>
        <p:nvSpPr>
          <p:cNvPr id="5" name="Footer Placeholder 4">
            <a:extLst>
              <a:ext uri="{FF2B5EF4-FFF2-40B4-BE49-F238E27FC236}">
                <a16:creationId xmlns:a16="http://schemas.microsoft.com/office/drawing/2014/main" id="{B3A9EDFC-2EBA-4C54-BCF6-0B9B0C27A0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C39CB4-A257-4ACB-8E47-4E014C10A639}"/>
              </a:ext>
            </a:extLst>
          </p:cNvPr>
          <p:cNvSpPr>
            <a:spLocks noGrp="1"/>
          </p:cNvSpPr>
          <p:nvPr>
            <p:ph type="sldNum" sz="quarter" idx="12"/>
          </p:nvPr>
        </p:nvSpPr>
        <p:spPr/>
        <p:txBody>
          <a:bodyPr/>
          <a:lstStyle/>
          <a:p>
            <a:fld id="{CE8FC5B7-2FE8-4088-8421-30A818BBCF4D}" type="slidenum">
              <a:rPr lang="en-IN" smtClean="0"/>
              <a:t>‹#›</a:t>
            </a:fld>
            <a:endParaRPr lang="en-IN"/>
          </a:p>
        </p:txBody>
      </p:sp>
    </p:spTree>
    <p:extLst>
      <p:ext uri="{BB962C8B-B14F-4D97-AF65-F5344CB8AC3E}">
        <p14:creationId xmlns:p14="http://schemas.microsoft.com/office/powerpoint/2010/main" val="1349723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9AE8F-296F-47A6-A800-3203F54833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56265E-3F29-4FD1-8A1D-F8CE2B8B11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1D423F-40A4-46FF-AA76-2F6DB88056F7}"/>
              </a:ext>
            </a:extLst>
          </p:cNvPr>
          <p:cNvSpPr>
            <a:spLocks noGrp="1"/>
          </p:cNvSpPr>
          <p:nvPr>
            <p:ph type="dt" sz="half" idx="10"/>
          </p:nvPr>
        </p:nvSpPr>
        <p:spPr/>
        <p:txBody>
          <a:bodyPr/>
          <a:lstStyle/>
          <a:p>
            <a:fld id="{8199F14A-08EB-432C-909D-D8A07D6CC543}" type="datetimeFigureOut">
              <a:rPr lang="en-IN" smtClean="0"/>
              <a:t>21-10-2019</a:t>
            </a:fld>
            <a:endParaRPr lang="en-IN"/>
          </a:p>
        </p:txBody>
      </p:sp>
      <p:sp>
        <p:nvSpPr>
          <p:cNvPr id="5" name="Footer Placeholder 4">
            <a:extLst>
              <a:ext uri="{FF2B5EF4-FFF2-40B4-BE49-F238E27FC236}">
                <a16:creationId xmlns:a16="http://schemas.microsoft.com/office/drawing/2014/main" id="{90AF6BC2-FEAB-4DFF-AA20-B858AF86AC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434E12-185F-4EA4-A864-453B4DD531FF}"/>
              </a:ext>
            </a:extLst>
          </p:cNvPr>
          <p:cNvSpPr>
            <a:spLocks noGrp="1"/>
          </p:cNvSpPr>
          <p:nvPr>
            <p:ph type="sldNum" sz="quarter" idx="12"/>
          </p:nvPr>
        </p:nvSpPr>
        <p:spPr/>
        <p:txBody>
          <a:bodyPr/>
          <a:lstStyle/>
          <a:p>
            <a:fld id="{CE8FC5B7-2FE8-4088-8421-30A818BBCF4D}" type="slidenum">
              <a:rPr lang="en-IN" smtClean="0"/>
              <a:t>‹#›</a:t>
            </a:fld>
            <a:endParaRPr lang="en-IN"/>
          </a:p>
        </p:txBody>
      </p:sp>
    </p:spTree>
    <p:extLst>
      <p:ext uri="{BB962C8B-B14F-4D97-AF65-F5344CB8AC3E}">
        <p14:creationId xmlns:p14="http://schemas.microsoft.com/office/powerpoint/2010/main" val="1871581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3F9BD-A675-45B6-B6AC-D7C6983881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3090FF-D222-4FB6-8982-FBA21DC31A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7A404D-A414-4EE9-9EA2-46862FD264D5}"/>
              </a:ext>
            </a:extLst>
          </p:cNvPr>
          <p:cNvSpPr>
            <a:spLocks noGrp="1"/>
          </p:cNvSpPr>
          <p:nvPr>
            <p:ph type="dt" sz="half" idx="10"/>
          </p:nvPr>
        </p:nvSpPr>
        <p:spPr/>
        <p:txBody>
          <a:bodyPr/>
          <a:lstStyle/>
          <a:p>
            <a:fld id="{8199F14A-08EB-432C-909D-D8A07D6CC543}" type="datetimeFigureOut">
              <a:rPr lang="en-IN" smtClean="0"/>
              <a:t>21-10-2019</a:t>
            </a:fld>
            <a:endParaRPr lang="en-IN"/>
          </a:p>
        </p:txBody>
      </p:sp>
      <p:sp>
        <p:nvSpPr>
          <p:cNvPr id="5" name="Footer Placeholder 4">
            <a:extLst>
              <a:ext uri="{FF2B5EF4-FFF2-40B4-BE49-F238E27FC236}">
                <a16:creationId xmlns:a16="http://schemas.microsoft.com/office/drawing/2014/main" id="{383DFB7E-2B18-4DB8-AE56-819757ED27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25A6BD-68D4-482F-9161-C68ED75D4AEA}"/>
              </a:ext>
            </a:extLst>
          </p:cNvPr>
          <p:cNvSpPr>
            <a:spLocks noGrp="1"/>
          </p:cNvSpPr>
          <p:nvPr>
            <p:ph type="sldNum" sz="quarter" idx="12"/>
          </p:nvPr>
        </p:nvSpPr>
        <p:spPr/>
        <p:txBody>
          <a:bodyPr/>
          <a:lstStyle/>
          <a:p>
            <a:fld id="{CE8FC5B7-2FE8-4088-8421-30A818BBCF4D}" type="slidenum">
              <a:rPr lang="en-IN" smtClean="0"/>
              <a:t>‹#›</a:t>
            </a:fld>
            <a:endParaRPr lang="en-IN"/>
          </a:p>
        </p:txBody>
      </p:sp>
    </p:spTree>
    <p:extLst>
      <p:ext uri="{BB962C8B-B14F-4D97-AF65-F5344CB8AC3E}">
        <p14:creationId xmlns:p14="http://schemas.microsoft.com/office/powerpoint/2010/main" val="1417099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9C9EF-C3B8-4B15-AD6D-63F06BCE9B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EAE137-407A-45CF-828B-4148024345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3ADB68A-D7CA-4A44-847A-C847413691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D944A79-1B87-4705-98ED-4779903F422C}"/>
              </a:ext>
            </a:extLst>
          </p:cNvPr>
          <p:cNvSpPr>
            <a:spLocks noGrp="1"/>
          </p:cNvSpPr>
          <p:nvPr>
            <p:ph type="dt" sz="half" idx="10"/>
          </p:nvPr>
        </p:nvSpPr>
        <p:spPr/>
        <p:txBody>
          <a:bodyPr/>
          <a:lstStyle/>
          <a:p>
            <a:fld id="{8199F14A-08EB-432C-909D-D8A07D6CC543}" type="datetimeFigureOut">
              <a:rPr lang="en-IN" smtClean="0"/>
              <a:t>21-10-2019</a:t>
            </a:fld>
            <a:endParaRPr lang="en-IN"/>
          </a:p>
        </p:txBody>
      </p:sp>
      <p:sp>
        <p:nvSpPr>
          <p:cNvPr id="6" name="Footer Placeholder 5">
            <a:extLst>
              <a:ext uri="{FF2B5EF4-FFF2-40B4-BE49-F238E27FC236}">
                <a16:creationId xmlns:a16="http://schemas.microsoft.com/office/drawing/2014/main" id="{FF2C04F1-BF9E-4A62-93E0-0DD872BF93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7BAA01-B56B-44A6-AF14-0271F134837A}"/>
              </a:ext>
            </a:extLst>
          </p:cNvPr>
          <p:cNvSpPr>
            <a:spLocks noGrp="1"/>
          </p:cNvSpPr>
          <p:nvPr>
            <p:ph type="sldNum" sz="quarter" idx="12"/>
          </p:nvPr>
        </p:nvSpPr>
        <p:spPr/>
        <p:txBody>
          <a:bodyPr/>
          <a:lstStyle/>
          <a:p>
            <a:fld id="{CE8FC5B7-2FE8-4088-8421-30A818BBCF4D}" type="slidenum">
              <a:rPr lang="en-IN" smtClean="0"/>
              <a:t>‹#›</a:t>
            </a:fld>
            <a:endParaRPr lang="en-IN"/>
          </a:p>
        </p:txBody>
      </p:sp>
    </p:spTree>
    <p:extLst>
      <p:ext uri="{BB962C8B-B14F-4D97-AF65-F5344CB8AC3E}">
        <p14:creationId xmlns:p14="http://schemas.microsoft.com/office/powerpoint/2010/main" val="160189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D591C-8435-459A-BD02-CA1CA58A526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1BA481-7754-433B-9E50-0832D5E2E5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07E686-9638-4DE5-8645-7F4F90C7AA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191CA8-A063-4577-9A06-A0C52ACDEA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8E4FED-8370-47E5-B33F-1E0B2D9524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F4275CE-3CCA-491A-996E-A1BCD4E777C3}"/>
              </a:ext>
            </a:extLst>
          </p:cNvPr>
          <p:cNvSpPr>
            <a:spLocks noGrp="1"/>
          </p:cNvSpPr>
          <p:nvPr>
            <p:ph type="dt" sz="half" idx="10"/>
          </p:nvPr>
        </p:nvSpPr>
        <p:spPr/>
        <p:txBody>
          <a:bodyPr/>
          <a:lstStyle/>
          <a:p>
            <a:fld id="{8199F14A-08EB-432C-909D-D8A07D6CC543}" type="datetimeFigureOut">
              <a:rPr lang="en-IN" smtClean="0"/>
              <a:t>21-10-2019</a:t>
            </a:fld>
            <a:endParaRPr lang="en-IN"/>
          </a:p>
        </p:txBody>
      </p:sp>
      <p:sp>
        <p:nvSpPr>
          <p:cNvPr id="8" name="Footer Placeholder 7">
            <a:extLst>
              <a:ext uri="{FF2B5EF4-FFF2-40B4-BE49-F238E27FC236}">
                <a16:creationId xmlns:a16="http://schemas.microsoft.com/office/drawing/2014/main" id="{9EDD59DA-D00E-489B-9759-C293F5FE7A2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8F5D27D-5D96-47F2-BB03-C486FF9EB990}"/>
              </a:ext>
            </a:extLst>
          </p:cNvPr>
          <p:cNvSpPr>
            <a:spLocks noGrp="1"/>
          </p:cNvSpPr>
          <p:nvPr>
            <p:ph type="sldNum" sz="quarter" idx="12"/>
          </p:nvPr>
        </p:nvSpPr>
        <p:spPr/>
        <p:txBody>
          <a:bodyPr/>
          <a:lstStyle/>
          <a:p>
            <a:fld id="{CE8FC5B7-2FE8-4088-8421-30A818BBCF4D}" type="slidenum">
              <a:rPr lang="en-IN" smtClean="0"/>
              <a:t>‹#›</a:t>
            </a:fld>
            <a:endParaRPr lang="en-IN"/>
          </a:p>
        </p:txBody>
      </p:sp>
    </p:spTree>
    <p:extLst>
      <p:ext uri="{BB962C8B-B14F-4D97-AF65-F5344CB8AC3E}">
        <p14:creationId xmlns:p14="http://schemas.microsoft.com/office/powerpoint/2010/main" val="187000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90527-95F5-4440-A0A3-171D0CB2DB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701645-FCED-4ECC-B405-220B14D8B77D}"/>
              </a:ext>
            </a:extLst>
          </p:cNvPr>
          <p:cNvSpPr>
            <a:spLocks noGrp="1"/>
          </p:cNvSpPr>
          <p:nvPr>
            <p:ph type="dt" sz="half" idx="10"/>
          </p:nvPr>
        </p:nvSpPr>
        <p:spPr/>
        <p:txBody>
          <a:bodyPr/>
          <a:lstStyle/>
          <a:p>
            <a:fld id="{8199F14A-08EB-432C-909D-D8A07D6CC543}" type="datetimeFigureOut">
              <a:rPr lang="en-IN" smtClean="0"/>
              <a:t>21-10-2019</a:t>
            </a:fld>
            <a:endParaRPr lang="en-IN"/>
          </a:p>
        </p:txBody>
      </p:sp>
      <p:sp>
        <p:nvSpPr>
          <p:cNvPr id="4" name="Footer Placeholder 3">
            <a:extLst>
              <a:ext uri="{FF2B5EF4-FFF2-40B4-BE49-F238E27FC236}">
                <a16:creationId xmlns:a16="http://schemas.microsoft.com/office/drawing/2014/main" id="{25004EB3-5F09-436A-829C-CE2F3AA7038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EFDB32C-EDAA-4A2A-A984-B3F6D609387D}"/>
              </a:ext>
            </a:extLst>
          </p:cNvPr>
          <p:cNvSpPr>
            <a:spLocks noGrp="1"/>
          </p:cNvSpPr>
          <p:nvPr>
            <p:ph type="sldNum" sz="quarter" idx="12"/>
          </p:nvPr>
        </p:nvSpPr>
        <p:spPr/>
        <p:txBody>
          <a:bodyPr/>
          <a:lstStyle/>
          <a:p>
            <a:fld id="{CE8FC5B7-2FE8-4088-8421-30A818BBCF4D}" type="slidenum">
              <a:rPr lang="en-IN" smtClean="0"/>
              <a:t>‹#›</a:t>
            </a:fld>
            <a:endParaRPr lang="en-IN"/>
          </a:p>
        </p:txBody>
      </p:sp>
    </p:spTree>
    <p:extLst>
      <p:ext uri="{BB962C8B-B14F-4D97-AF65-F5344CB8AC3E}">
        <p14:creationId xmlns:p14="http://schemas.microsoft.com/office/powerpoint/2010/main" val="2350319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C2E10D-69B0-4C6A-A83E-26AED1850825}"/>
              </a:ext>
            </a:extLst>
          </p:cNvPr>
          <p:cNvSpPr>
            <a:spLocks noGrp="1"/>
          </p:cNvSpPr>
          <p:nvPr>
            <p:ph type="dt" sz="half" idx="10"/>
          </p:nvPr>
        </p:nvSpPr>
        <p:spPr/>
        <p:txBody>
          <a:bodyPr/>
          <a:lstStyle/>
          <a:p>
            <a:fld id="{8199F14A-08EB-432C-909D-D8A07D6CC543}" type="datetimeFigureOut">
              <a:rPr lang="en-IN" smtClean="0"/>
              <a:t>21-10-2019</a:t>
            </a:fld>
            <a:endParaRPr lang="en-IN"/>
          </a:p>
        </p:txBody>
      </p:sp>
      <p:sp>
        <p:nvSpPr>
          <p:cNvPr id="3" name="Footer Placeholder 2">
            <a:extLst>
              <a:ext uri="{FF2B5EF4-FFF2-40B4-BE49-F238E27FC236}">
                <a16:creationId xmlns:a16="http://schemas.microsoft.com/office/drawing/2014/main" id="{6F87DCE9-3921-4CD9-9D09-2690B4C08A9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4887B95-FB82-4339-8ED1-0F8CD7679D1E}"/>
              </a:ext>
            </a:extLst>
          </p:cNvPr>
          <p:cNvSpPr>
            <a:spLocks noGrp="1"/>
          </p:cNvSpPr>
          <p:nvPr>
            <p:ph type="sldNum" sz="quarter" idx="12"/>
          </p:nvPr>
        </p:nvSpPr>
        <p:spPr/>
        <p:txBody>
          <a:bodyPr/>
          <a:lstStyle/>
          <a:p>
            <a:fld id="{CE8FC5B7-2FE8-4088-8421-30A818BBCF4D}" type="slidenum">
              <a:rPr lang="en-IN" smtClean="0"/>
              <a:t>‹#›</a:t>
            </a:fld>
            <a:endParaRPr lang="en-IN"/>
          </a:p>
        </p:txBody>
      </p:sp>
    </p:spTree>
    <p:extLst>
      <p:ext uri="{BB962C8B-B14F-4D97-AF65-F5344CB8AC3E}">
        <p14:creationId xmlns:p14="http://schemas.microsoft.com/office/powerpoint/2010/main" val="2993384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FACC-D8EC-46C1-86F3-2B455D92B8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1CCC4EA-4C38-49C4-847D-98DC4D1E27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8BD224D-00A8-4F07-AAF6-D8ECDD0A9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8474EF-D467-4CB0-843E-45C2BD0BC9F2}"/>
              </a:ext>
            </a:extLst>
          </p:cNvPr>
          <p:cNvSpPr>
            <a:spLocks noGrp="1"/>
          </p:cNvSpPr>
          <p:nvPr>
            <p:ph type="dt" sz="half" idx="10"/>
          </p:nvPr>
        </p:nvSpPr>
        <p:spPr/>
        <p:txBody>
          <a:bodyPr/>
          <a:lstStyle/>
          <a:p>
            <a:fld id="{8199F14A-08EB-432C-909D-D8A07D6CC543}" type="datetimeFigureOut">
              <a:rPr lang="en-IN" smtClean="0"/>
              <a:t>21-10-2019</a:t>
            </a:fld>
            <a:endParaRPr lang="en-IN"/>
          </a:p>
        </p:txBody>
      </p:sp>
      <p:sp>
        <p:nvSpPr>
          <p:cNvPr id="6" name="Footer Placeholder 5">
            <a:extLst>
              <a:ext uri="{FF2B5EF4-FFF2-40B4-BE49-F238E27FC236}">
                <a16:creationId xmlns:a16="http://schemas.microsoft.com/office/drawing/2014/main" id="{9D279E75-D049-4BF2-BC1A-F3E6C43593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BD4E89-AD70-42C9-9655-BBD521A7D515}"/>
              </a:ext>
            </a:extLst>
          </p:cNvPr>
          <p:cNvSpPr>
            <a:spLocks noGrp="1"/>
          </p:cNvSpPr>
          <p:nvPr>
            <p:ph type="sldNum" sz="quarter" idx="12"/>
          </p:nvPr>
        </p:nvSpPr>
        <p:spPr/>
        <p:txBody>
          <a:bodyPr/>
          <a:lstStyle/>
          <a:p>
            <a:fld id="{CE8FC5B7-2FE8-4088-8421-30A818BBCF4D}" type="slidenum">
              <a:rPr lang="en-IN" smtClean="0"/>
              <a:t>‹#›</a:t>
            </a:fld>
            <a:endParaRPr lang="en-IN"/>
          </a:p>
        </p:txBody>
      </p:sp>
    </p:spTree>
    <p:extLst>
      <p:ext uri="{BB962C8B-B14F-4D97-AF65-F5344CB8AC3E}">
        <p14:creationId xmlns:p14="http://schemas.microsoft.com/office/powerpoint/2010/main" val="2057479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31748-BCE7-4F69-BE39-EC9F8AD6AA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03B332-3987-421B-9C97-A9B7E2E09F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5522F8D-A48B-4443-9597-FF9B52230B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1D3D6D-AD97-4CEC-9663-4A46109C6546}"/>
              </a:ext>
            </a:extLst>
          </p:cNvPr>
          <p:cNvSpPr>
            <a:spLocks noGrp="1"/>
          </p:cNvSpPr>
          <p:nvPr>
            <p:ph type="dt" sz="half" idx="10"/>
          </p:nvPr>
        </p:nvSpPr>
        <p:spPr/>
        <p:txBody>
          <a:bodyPr/>
          <a:lstStyle/>
          <a:p>
            <a:fld id="{8199F14A-08EB-432C-909D-D8A07D6CC543}" type="datetimeFigureOut">
              <a:rPr lang="en-IN" smtClean="0"/>
              <a:t>21-10-2019</a:t>
            </a:fld>
            <a:endParaRPr lang="en-IN"/>
          </a:p>
        </p:txBody>
      </p:sp>
      <p:sp>
        <p:nvSpPr>
          <p:cNvPr id="6" name="Footer Placeholder 5">
            <a:extLst>
              <a:ext uri="{FF2B5EF4-FFF2-40B4-BE49-F238E27FC236}">
                <a16:creationId xmlns:a16="http://schemas.microsoft.com/office/drawing/2014/main" id="{7FF4BDF7-1823-4935-B937-8A5A555ADE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B6F7FE-ECA3-46D0-8059-C46F3D5D6C6B}"/>
              </a:ext>
            </a:extLst>
          </p:cNvPr>
          <p:cNvSpPr>
            <a:spLocks noGrp="1"/>
          </p:cNvSpPr>
          <p:nvPr>
            <p:ph type="sldNum" sz="quarter" idx="12"/>
          </p:nvPr>
        </p:nvSpPr>
        <p:spPr/>
        <p:txBody>
          <a:bodyPr/>
          <a:lstStyle/>
          <a:p>
            <a:fld id="{CE8FC5B7-2FE8-4088-8421-30A818BBCF4D}" type="slidenum">
              <a:rPr lang="en-IN" smtClean="0"/>
              <a:t>‹#›</a:t>
            </a:fld>
            <a:endParaRPr lang="en-IN"/>
          </a:p>
        </p:txBody>
      </p:sp>
    </p:spTree>
    <p:extLst>
      <p:ext uri="{BB962C8B-B14F-4D97-AF65-F5344CB8AC3E}">
        <p14:creationId xmlns:p14="http://schemas.microsoft.com/office/powerpoint/2010/main" val="2903061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F2C1BC-7E15-4854-8E7E-52DAC7E349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A153F7-FBA6-4A31-99F9-D2472E5B0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6EF358-D47A-4EE2-8C3C-55AC166974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99F14A-08EB-432C-909D-D8A07D6CC543}" type="datetimeFigureOut">
              <a:rPr lang="en-IN" smtClean="0"/>
              <a:t>21-10-2019</a:t>
            </a:fld>
            <a:endParaRPr lang="en-IN"/>
          </a:p>
        </p:txBody>
      </p:sp>
      <p:sp>
        <p:nvSpPr>
          <p:cNvPr id="5" name="Footer Placeholder 4">
            <a:extLst>
              <a:ext uri="{FF2B5EF4-FFF2-40B4-BE49-F238E27FC236}">
                <a16:creationId xmlns:a16="http://schemas.microsoft.com/office/drawing/2014/main" id="{0BE8C7EE-DC82-40D3-862B-88FE9A9F17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44F05B1-E0B4-4A56-9867-727039C1B6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FC5B7-2FE8-4088-8421-30A818BBCF4D}" type="slidenum">
              <a:rPr lang="en-IN" smtClean="0"/>
              <a:t>‹#›</a:t>
            </a:fld>
            <a:endParaRPr lang="en-IN"/>
          </a:p>
        </p:txBody>
      </p:sp>
    </p:spTree>
    <p:extLst>
      <p:ext uri="{BB962C8B-B14F-4D97-AF65-F5344CB8AC3E}">
        <p14:creationId xmlns:p14="http://schemas.microsoft.com/office/powerpoint/2010/main" val="3431228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gov.in/resources/all-india-pincode-directory-contact-details-along-latitude-and-longitud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BE06-7425-4BCB-8A1F-5066927136C8}"/>
              </a:ext>
            </a:extLst>
          </p:cNvPr>
          <p:cNvSpPr>
            <a:spLocks noGrp="1"/>
          </p:cNvSpPr>
          <p:nvPr>
            <p:ph type="ctrTitle"/>
          </p:nvPr>
        </p:nvSpPr>
        <p:spPr/>
        <p:txBody>
          <a:bodyPr>
            <a:normAutofit/>
          </a:bodyPr>
          <a:lstStyle/>
          <a:p>
            <a:r>
              <a:rPr lang="en-US" b="1" dirty="0"/>
              <a:t>Food Category distribution in </a:t>
            </a:r>
            <a:r>
              <a:rPr lang="en-US" b="1" dirty="0" err="1"/>
              <a:t>neighbourhoods</a:t>
            </a:r>
            <a:r>
              <a:rPr lang="en-US" b="1" dirty="0"/>
              <a:t> of Bangalore </a:t>
            </a:r>
            <a:endParaRPr lang="en-IN" b="1" dirty="0"/>
          </a:p>
        </p:txBody>
      </p:sp>
      <p:sp>
        <p:nvSpPr>
          <p:cNvPr id="3" name="Subtitle 2">
            <a:extLst>
              <a:ext uri="{FF2B5EF4-FFF2-40B4-BE49-F238E27FC236}">
                <a16:creationId xmlns:a16="http://schemas.microsoft.com/office/drawing/2014/main" id="{18D2590D-55A0-4F2E-BFB1-AAFA1C165D3B}"/>
              </a:ext>
            </a:extLst>
          </p:cNvPr>
          <p:cNvSpPr>
            <a:spLocks noGrp="1"/>
          </p:cNvSpPr>
          <p:nvPr>
            <p:ph type="subTitle" idx="1"/>
          </p:nvPr>
        </p:nvSpPr>
        <p:spPr/>
        <p:txBody>
          <a:bodyPr/>
          <a:lstStyle/>
          <a:p>
            <a:r>
              <a:rPr lang="en-US" dirty="0"/>
              <a:t>Tarun Madan</a:t>
            </a:r>
          </a:p>
          <a:p>
            <a:r>
              <a:rPr lang="en-US" dirty="0"/>
              <a:t>Oct 21</a:t>
            </a:r>
            <a:r>
              <a:rPr lang="en-US" baseline="30000" dirty="0"/>
              <a:t>st</a:t>
            </a:r>
            <a:r>
              <a:rPr lang="en-US" dirty="0"/>
              <a:t>,2019</a:t>
            </a:r>
            <a:endParaRPr lang="en-IN" dirty="0"/>
          </a:p>
        </p:txBody>
      </p:sp>
    </p:spTree>
    <p:extLst>
      <p:ext uri="{BB962C8B-B14F-4D97-AF65-F5344CB8AC3E}">
        <p14:creationId xmlns:p14="http://schemas.microsoft.com/office/powerpoint/2010/main" val="2643579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DE86C-E12A-4DBD-893E-B477EE6C9C2F}"/>
              </a:ext>
            </a:extLst>
          </p:cNvPr>
          <p:cNvSpPr>
            <a:spLocks noGrp="1"/>
          </p:cNvSpPr>
          <p:nvPr>
            <p:ph type="title"/>
          </p:nvPr>
        </p:nvSpPr>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097947D8-AC82-4FF5-9635-0EF5CD590E6B}"/>
              </a:ext>
            </a:extLst>
          </p:cNvPr>
          <p:cNvSpPr>
            <a:spLocks noGrp="1"/>
          </p:cNvSpPr>
          <p:nvPr>
            <p:ph idx="1"/>
          </p:nvPr>
        </p:nvSpPr>
        <p:spPr/>
        <p:txBody>
          <a:bodyPr/>
          <a:lstStyle/>
          <a:p>
            <a:r>
              <a:rPr lang="en-US" dirty="0"/>
              <a:t>To understand the distribution of food category venues for different neighborhood in Bangalore. </a:t>
            </a:r>
          </a:p>
          <a:p>
            <a:pPr lvl="1"/>
            <a:r>
              <a:rPr lang="en-US" dirty="0"/>
              <a:t>Help entrepreneurs to identify the opportunity for newer restaurants and specific cuisines.  </a:t>
            </a:r>
            <a:endParaRPr lang="en-IN" dirty="0"/>
          </a:p>
          <a:p>
            <a:r>
              <a:rPr lang="en-US" dirty="0"/>
              <a:t>This report summarizes the similarity of </a:t>
            </a:r>
            <a:r>
              <a:rPr lang="en-US" dirty="0" err="1"/>
              <a:t>neighbourhood</a:t>
            </a:r>
            <a:r>
              <a:rPr lang="en-US" dirty="0"/>
              <a:t> calculated on basis of venue within food category</a:t>
            </a:r>
          </a:p>
          <a:p>
            <a:pPr lvl="1"/>
            <a:r>
              <a:rPr lang="en-US" dirty="0"/>
              <a:t>The approach can be extended for any available venue category,  which can help identify best location for newer entrepreneurial  ventures.</a:t>
            </a:r>
            <a:endParaRPr lang="en-IN" dirty="0"/>
          </a:p>
          <a:p>
            <a:endParaRPr lang="en-IN" dirty="0"/>
          </a:p>
        </p:txBody>
      </p:sp>
    </p:spTree>
    <p:extLst>
      <p:ext uri="{BB962C8B-B14F-4D97-AF65-F5344CB8AC3E}">
        <p14:creationId xmlns:p14="http://schemas.microsoft.com/office/powerpoint/2010/main" val="3486676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69880-3390-42CA-ADBE-4509AEF92381}"/>
              </a:ext>
            </a:extLst>
          </p:cNvPr>
          <p:cNvSpPr>
            <a:spLocks noGrp="1"/>
          </p:cNvSpPr>
          <p:nvPr>
            <p:ph type="title"/>
          </p:nvPr>
        </p:nvSpPr>
        <p:spPr/>
        <p:txBody>
          <a:bodyPr/>
          <a:lstStyle/>
          <a:p>
            <a:r>
              <a:rPr lang="en-US" b="1" dirty="0"/>
              <a:t>Data acquisition and Pre-Processing</a:t>
            </a:r>
            <a:endParaRPr lang="en-IN" dirty="0"/>
          </a:p>
        </p:txBody>
      </p:sp>
      <p:sp>
        <p:nvSpPr>
          <p:cNvPr id="3" name="Content Placeholder 2">
            <a:extLst>
              <a:ext uri="{FF2B5EF4-FFF2-40B4-BE49-F238E27FC236}">
                <a16:creationId xmlns:a16="http://schemas.microsoft.com/office/drawing/2014/main" id="{A86052B5-7401-4794-A686-2E7FAD770BB2}"/>
              </a:ext>
            </a:extLst>
          </p:cNvPr>
          <p:cNvSpPr>
            <a:spLocks noGrp="1"/>
          </p:cNvSpPr>
          <p:nvPr>
            <p:ph idx="1"/>
          </p:nvPr>
        </p:nvSpPr>
        <p:spPr/>
        <p:txBody>
          <a:bodyPr>
            <a:normAutofit fontScale="92500" lnSpcReduction="10000"/>
          </a:bodyPr>
          <a:lstStyle/>
          <a:p>
            <a:r>
              <a:rPr lang="en-US" dirty="0" err="1"/>
              <a:t>Neighbourhoods</a:t>
            </a:r>
            <a:r>
              <a:rPr lang="en-US" dirty="0"/>
              <a:t> of Bangalore are defined as per their postal code. </a:t>
            </a:r>
          </a:p>
          <a:p>
            <a:pPr lvl="1"/>
            <a:r>
              <a:rPr lang="en-US" dirty="0"/>
              <a:t>Latitude and longitude information of each postal code is obtained from Indian government website (</a:t>
            </a:r>
            <a:r>
              <a:rPr lang="en-US" u="sng" dirty="0">
                <a:hlinkClick r:id="rId2"/>
              </a:rPr>
              <a:t>https://data.gov.in/resources/all-india-pincode-directory-contact-details-along-latitude-and-longitude</a:t>
            </a:r>
            <a:r>
              <a:rPr lang="en-US" dirty="0"/>
              <a:t>) </a:t>
            </a:r>
          </a:p>
          <a:p>
            <a:r>
              <a:rPr lang="en-US" dirty="0"/>
              <a:t>Latitude and longitude information is used with Foursquare API to explore food category venues within 50 m of respective longitude and latitude.</a:t>
            </a:r>
            <a:endParaRPr lang="en-IN" dirty="0"/>
          </a:p>
          <a:p>
            <a:r>
              <a:rPr lang="en-US" dirty="0"/>
              <a:t>The postal codes with either or both latitude and longitude missing are dropped from analysis. </a:t>
            </a:r>
            <a:endParaRPr lang="en-IN" dirty="0"/>
          </a:p>
          <a:p>
            <a:r>
              <a:rPr lang="en-US" dirty="0"/>
              <a:t>During data preprocessing it was observed that few food categories within dataset had very few occurrences whereas other categories have significant presence. By analysis of the frequency of each food category, top 9 food categories were selected to obtain the basic data for this study.</a:t>
            </a:r>
            <a:endParaRPr lang="en-IN" dirty="0"/>
          </a:p>
          <a:p>
            <a:endParaRPr lang="en-IN" dirty="0"/>
          </a:p>
        </p:txBody>
      </p:sp>
    </p:spTree>
    <p:extLst>
      <p:ext uri="{BB962C8B-B14F-4D97-AF65-F5344CB8AC3E}">
        <p14:creationId xmlns:p14="http://schemas.microsoft.com/office/powerpoint/2010/main" val="3996789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FD324-9D9E-48CF-AF41-9F599BE5CAA5}"/>
              </a:ext>
            </a:extLst>
          </p:cNvPr>
          <p:cNvSpPr>
            <a:spLocks noGrp="1"/>
          </p:cNvSpPr>
          <p:nvPr>
            <p:ph type="title"/>
          </p:nvPr>
        </p:nvSpPr>
        <p:spPr/>
        <p:txBody>
          <a:bodyPr/>
          <a:lstStyle/>
          <a:p>
            <a:r>
              <a:rPr lang="en-US" b="1" dirty="0"/>
              <a:t>Data acquisition and Pre-Processing</a:t>
            </a:r>
            <a:endParaRPr lang="en-IN" dirty="0"/>
          </a:p>
        </p:txBody>
      </p:sp>
      <p:sp>
        <p:nvSpPr>
          <p:cNvPr id="7" name="Content Placeholder 6">
            <a:extLst>
              <a:ext uri="{FF2B5EF4-FFF2-40B4-BE49-F238E27FC236}">
                <a16:creationId xmlns:a16="http://schemas.microsoft.com/office/drawing/2014/main" id="{77B53966-9AFD-4C8A-8CC5-50EF9353E3B7}"/>
              </a:ext>
            </a:extLst>
          </p:cNvPr>
          <p:cNvSpPr>
            <a:spLocks noGrp="1"/>
          </p:cNvSpPr>
          <p:nvPr>
            <p:ph idx="1"/>
          </p:nvPr>
        </p:nvSpPr>
        <p:spPr/>
        <p:txBody>
          <a:bodyPr>
            <a:normAutofit/>
          </a:bodyPr>
          <a:lstStyle/>
          <a:p>
            <a:r>
              <a:rPr lang="en-US" dirty="0"/>
              <a:t>Distribution of food categories in dataset</a:t>
            </a:r>
          </a:p>
          <a:p>
            <a:pPr lvl="1"/>
            <a:r>
              <a:rPr lang="en-US" dirty="0"/>
              <a:t>Food categories within dataset had very few occurrences whereas other categories have significant presence</a:t>
            </a:r>
          </a:p>
          <a:p>
            <a:pPr lvl="1"/>
            <a:r>
              <a:rPr lang="en-US" dirty="0"/>
              <a:t>By analysis of the frequency of each food category, top 9 food categories were selected to obtain the basic data for this study</a:t>
            </a:r>
            <a:endParaRPr lang="en-IN" dirty="0"/>
          </a:p>
          <a:p>
            <a:pPr marL="0" indent="0">
              <a:buNone/>
            </a:pPr>
            <a:r>
              <a:rPr lang="en-US" dirty="0"/>
              <a:t> </a:t>
            </a:r>
          </a:p>
          <a:p>
            <a:endParaRPr lang="en-IN" dirty="0"/>
          </a:p>
        </p:txBody>
      </p:sp>
      <p:pic>
        <p:nvPicPr>
          <p:cNvPr id="8" name="Content Placeholder 4">
            <a:extLst>
              <a:ext uri="{FF2B5EF4-FFF2-40B4-BE49-F238E27FC236}">
                <a16:creationId xmlns:a16="http://schemas.microsoft.com/office/drawing/2014/main" id="{5A32CB0E-7395-48AE-9D68-A46C050ED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7808" y="3795641"/>
            <a:ext cx="4720115" cy="3062359"/>
          </a:xfrm>
          <a:prstGeom prst="rect">
            <a:avLst/>
          </a:prstGeom>
        </p:spPr>
      </p:pic>
    </p:spTree>
    <p:extLst>
      <p:ext uri="{BB962C8B-B14F-4D97-AF65-F5344CB8AC3E}">
        <p14:creationId xmlns:p14="http://schemas.microsoft.com/office/powerpoint/2010/main" val="2429067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B12D9-0D7D-4311-987C-75B93CC862DF}"/>
              </a:ext>
            </a:extLst>
          </p:cNvPr>
          <p:cNvSpPr>
            <a:spLocks noGrp="1"/>
          </p:cNvSpPr>
          <p:nvPr>
            <p:ph type="title"/>
          </p:nvPr>
        </p:nvSpPr>
        <p:spPr/>
        <p:txBody>
          <a:bodyPr/>
          <a:lstStyle/>
          <a:p>
            <a:r>
              <a:rPr lang="en-US" b="1" dirty="0"/>
              <a:t>Data Analysis</a:t>
            </a:r>
            <a:endParaRPr lang="en-IN" dirty="0"/>
          </a:p>
        </p:txBody>
      </p:sp>
      <p:sp>
        <p:nvSpPr>
          <p:cNvPr id="3" name="Content Placeholder 2">
            <a:extLst>
              <a:ext uri="{FF2B5EF4-FFF2-40B4-BE49-F238E27FC236}">
                <a16:creationId xmlns:a16="http://schemas.microsoft.com/office/drawing/2014/main" id="{31B48CC7-967A-474F-82D2-2577515A4E77}"/>
              </a:ext>
            </a:extLst>
          </p:cNvPr>
          <p:cNvSpPr>
            <a:spLocks noGrp="1"/>
          </p:cNvSpPr>
          <p:nvPr>
            <p:ph idx="1"/>
          </p:nvPr>
        </p:nvSpPr>
        <p:spPr/>
        <p:txBody>
          <a:bodyPr>
            <a:normAutofit/>
          </a:bodyPr>
          <a:lstStyle/>
          <a:p>
            <a:r>
              <a:rPr lang="en-US" dirty="0"/>
              <a:t>To analyze the data, a </a:t>
            </a:r>
            <a:r>
              <a:rPr lang="en-US" dirty="0" err="1"/>
              <a:t>dataframe</a:t>
            </a:r>
            <a:r>
              <a:rPr lang="en-US" dirty="0"/>
              <a:t> with “</a:t>
            </a:r>
            <a:r>
              <a:rPr lang="en-US" dirty="0" err="1"/>
              <a:t>Neighbourhood</a:t>
            </a:r>
            <a:r>
              <a:rPr lang="en-US" dirty="0"/>
              <a:t>” and  “Venue Category” is created. </a:t>
            </a:r>
          </a:p>
          <a:p>
            <a:pPr lvl="1"/>
            <a:r>
              <a:rPr lang="en-US" dirty="0"/>
              <a:t>“Venue Category” contains only top 9 food categories identified earlier. </a:t>
            </a:r>
            <a:endParaRPr lang="en-IN" dirty="0"/>
          </a:p>
          <a:p>
            <a:r>
              <a:rPr lang="en-US" dirty="0"/>
              <a:t>“Venue Category” information is converted using dummies command. </a:t>
            </a:r>
          </a:p>
          <a:p>
            <a:pPr lvl="1"/>
            <a:r>
              <a:rPr lang="en-US" dirty="0"/>
              <a:t>Each row depicting one </a:t>
            </a:r>
            <a:r>
              <a:rPr lang="en-US" dirty="0" err="1"/>
              <a:t>neighbourhood</a:t>
            </a:r>
            <a:r>
              <a:rPr lang="en-US" dirty="0"/>
              <a:t> with their corresponding dummy (0/1) against the listed top 9 categories column-wise. </a:t>
            </a:r>
          </a:p>
          <a:p>
            <a:pPr lvl="1"/>
            <a:r>
              <a:rPr lang="en-US" dirty="0"/>
              <a:t>Dummy “1” represents the presence and dummy “0” represents the absence of a category at a given postal code.</a:t>
            </a:r>
            <a:endParaRPr lang="en-IN" dirty="0"/>
          </a:p>
          <a:p>
            <a:endParaRPr lang="en-IN" dirty="0"/>
          </a:p>
        </p:txBody>
      </p:sp>
    </p:spTree>
    <p:extLst>
      <p:ext uri="{BB962C8B-B14F-4D97-AF65-F5344CB8AC3E}">
        <p14:creationId xmlns:p14="http://schemas.microsoft.com/office/powerpoint/2010/main" val="3192968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9F1DA-394A-4047-89CD-08BDA667FFE6}"/>
              </a:ext>
            </a:extLst>
          </p:cNvPr>
          <p:cNvSpPr>
            <a:spLocks noGrp="1"/>
          </p:cNvSpPr>
          <p:nvPr>
            <p:ph type="title"/>
          </p:nvPr>
        </p:nvSpPr>
        <p:spPr/>
        <p:txBody>
          <a:bodyPr/>
          <a:lstStyle/>
          <a:p>
            <a:r>
              <a:rPr lang="en-US" b="1" dirty="0"/>
              <a:t>Data Analysis – Feature set</a:t>
            </a:r>
            <a:endParaRPr lang="en-IN" b="1" dirty="0"/>
          </a:p>
        </p:txBody>
      </p:sp>
      <p:sp>
        <p:nvSpPr>
          <p:cNvPr id="3" name="Content Placeholder 2">
            <a:extLst>
              <a:ext uri="{FF2B5EF4-FFF2-40B4-BE49-F238E27FC236}">
                <a16:creationId xmlns:a16="http://schemas.microsoft.com/office/drawing/2014/main" id="{2F87AF5F-0391-4BD4-9800-F84BBD038675}"/>
              </a:ext>
            </a:extLst>
          </p:cNvPr>
          <p:cNvSpPr>
            <a:spLocks noGrp="1"/>
          </p:cNvSpPr>
          <p:nvPr>
            <p:ph idx="1"/>
          </p:nvPr>
        </p:nvSpPr>
        <p:spPr/>
        <p:txBody>
          <a:bodyPr/>
          <a:lstStyle/>
          <a:p>
            <a:r>
              <a:rPr lang="en-US" dirty="0"/>
              <a:t>Within each </a:t>
            </a:r>
            <a:r>
              <a:rPr lang="en-US" dirty="0" err="1"/>
              <a:t>neighbourhood</a:t>
            </a:r>
            <a:r>
              <a:rPr lang="en-US" dirty="0"/>
              <a:t>, local mean of each category is calculated. </a:t>
            </a:r>
          </a:p>
          <a:p>
            <a:pPr lvl="1"/>
            <a:r>
              <a:rPr lang="en-US" dirty="0"/>
              <a:t>This weight distribution matrix of each category against respective postal code</a:t>
            </a:r>
          </a:p>
          <a:p>
            <a:pPr lvl="1"/>
            <a:r>
              <a:rPr lang="en-US" dirty="0"/>
              <a:t>Formulates the feature dataset for further segregation to various clusters</a:t>
            </a:r>
            <a:endParaRPr lang="en-IN" dirty="0"/>
          </a:p>
          <a:p>
            <a:pPr marL="0" indent="0">
              <a:buNone/>
            </a:pPr>
            <a:endParaRPr lang="en-IN" dirty="0"/>
          </a:p>
        </p:txBody>
      </p:sp>
      <p:pic>
        <p:nvPicPr>
          <p:cNvPr id="4" name="Picture 3">
            <a:extLst>
              <a:ext uri="{FF2B5EF4-FFF2-40B4-BE49-F238E27FC236}">
                <a16:creationId xmlns:a16="http://schemas.microsoft.com/office/drawing/2014/main" id="{0E52209E-F565-40C0-B12E-2F4FAEB4D100}"/>
              </a:ext>
            </a:extLst>
          </p:cNvPr>
          <p:cNvPicPr/>
          <p:nvPr/>
        </p:nvPicPr>
        <p:blipFill>
          <a:blip r:embed="rId2"/>
          <a:stretch>
            <a:fillRect/>
          </a:stretch>
        </p:blipFill>
        <p:spPr>
          <a:xfrm>
            <a:off x="1758185" y="4001294"/>
            <a:ext cx="8439362" cy="2175669"/>
          </a:xfrm>
          <a:prstGeom prst="rect">
            <a:avLst/>
          </a:prstGeom>
        </p:spPr>
      </p:pic>
    </p:spTree>
    <p:extLst>
      <p:ext uri="{BB962C8B-B14F-4D97-AF65-F5344CB8AC3E}">
        <p14:creationId xmlns:p14="http://schemas.microsoft.com/office/powerpoint/2010/main" val="3294831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8B4E3-4D16-4927-B2D8-405AD6BECFA3}"/>
              </a:ext>
            </a:extLst>
          </p:cNvPr>
          <p:cNvSpPr>
            <a:spLocks noGrp="1"/>
          </p:cNvSpPr>
          <p:nvPr>
            <p:ph type="title"/>
          </p:nvPr>
        </p:nvSpPr>
        <p:spPr/>
        <p:txBody>
          <a:bodyPr/>
          <a:lstStyle/>
          <a:p>
            <a:r>
              <a:rPr lang="en-US" b="1" dirty="0"/>
              <a:t>Clustering of data</a:t>
            </a:r>
            <a:endParaRPr lang="en-IN" dirty="0"/>
          </a:p>
        </p:txBody>
      </p:sp>
      <p:sp>
        <p:nvSpPr>
          <p:cNvPr id="3" name="Content Placeholder 2">
            <a:extLst>
              <a:ext uri="{FF2B5EF4-FFF2-40B4-BE49-F238E27FC236}">
                <a16:creationId xmlns:a16="http://schemas.microsoft.com/office/drawing/2014/main" id="{DB908260-DEF4-4D4B-8822-53DE2DA93BDA}"/>
              </a:ext>
            </a:extLst>
          </p:cNvPr>
          <p:cNvSpPr>
            <a:spLocks noGrp="1"/>
          </p:cNvSpPr>
          <p:nvPr>
            <p:ph idx="1"/>
          </p:nvPr>
        </p:nvSpPr>
        <p:spPr>
          <a:xfrm>
            <a:off x="838200" y="1530657"/>
            <a:ext cx="10515600" cy="4351338"/>
          </a:xfrm>
        </p:spPr>
        <p:txBody>
          <a:bodyPr/>
          <a:lstStyle/>
          <a:p>
            <a:r>
              <a:rPr lang="en-US" dirty="0"/>
              <a:t>K- means clustering </a:t>
            </a:r>
          </a:p>
          <a:p>
            <a:pPr lvl="1"/>
            <a:r>
              <a:rPr lang="en-US" dirty="0"/>
              <a:t>Number of clusters are varied between 4 to 8 for best homogeneity. </a:t>
            </a:r>
          </a:p>
          <a:p>
            <a:pPr lvl="1"/>
            <a:r>
              <a:rPr lang="en-US" dirty="0"/>
              <a:t>Optimal 4 clusters formed.</a:t>
            </a:r>
          </a:p>
          <a:p>
            <a:r>
              <a:rPr lang="en-US" dirty="0"/>
              <a:t>The cluster label identified is added to </a:t>
            </a:r>
            <a:r>
              <a:rPr lang="en-US" dirty="0" err="1"/>
              <a:t>dataframe</a:t>
            </a:r>
            <a:r>
              <a:rPr lang="en-US" dirty="0"/>
              <a:t> with postal code and latitude and longitude details. </a:t>
            </a:r>
          </a:p>
          <a:p>
            <a:pPr lvl="1"/>
            <a:r>
              <a:rPr lang="en-US" dirty="0"/>
              <a:t>This </a:t>
            </a:r>
            <a:r>
              <a:rPr lang="en-US" dirty="0" err="1"/>
              <a:t>dataframe</a:t>
            </a:r>
            <a:r>
              <a:rPr lang="en-US" dirty="0"/>
              <a:t> has multiple rows represent same cluster label.</a:t>
            </a:r>
          </a:p>
          <a:p>
            <a:pPr lvl="1"/>
            <a:r>
              <a:rPr lang="en-US" dirty="0"/>
              <a:t>To have best representation of each cluster, local mean of each category against cluster is performed</a:t>
            </a:r>
          </a:p>
          <a:p>
            <a:endParaRPr lang="en-IN" dirty="0"/>
          </a:p>
        </p:txBody>
      </p:sp>
      <p:pic>
        <p:nvPicPr>
          <p:cNvPr id="4" name="Picture 3">
            <a:extLst>
              <a:ext uri="{FF2B5EF4-FFF2-40B4-BE49-F238E27FC236}">
                <a16:creationId xmlns:a16="http://schemas.microsoft.com/office/drawing/2014/main" id="{0C9BA836-B982-48F7-842B-F3A5F489D89E}"/>
              </a:ext>
            </a:extLst>
          </p:cNvPr>
          <p:cNvPicPr/>
          <p:nvPr/>
        </p:nvPicPr>
        <p:blipFill>
          <a:blip r:embed="rId2"/>
          <a:stretch>
            <a:fillRect/>
          </a:stretch>
        </p:blipFill>
        <p:spPr>
          <a:xfrm>
            <a:off x="2910629" y="4867124"/>
            <a:ext cx="6370741" cy="2030205"/>
          </a:xfrm>
          <a:prstGeom prst="rect">
            <a:avLst/>
          </a:prstGeom>
        </p:spPr>
      </p:pic>
    </p:spTree>
    <p:extLst>
      <p:ext uri="{BB962C8B-B14F-4D97-AF65-F5344CB8AC3E}">
        <p14:creationId xmlns:p14="http://schemas.microsoft.com/office/powerpoint/2010/main" val="4070223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CFBCB-1D25-40CB-972D-62187A39764D}"/>
              </a:ext>
            </a:extLst>
          </p:cNvPr>
          <p:cNvSpPr>
            <a:spLocks noGrp="1"/>
          </p:cNvSpPr>
          <p:nvPr>
            <p:ph type="title"/>
          </p:nvPr>
        </p:nvSpPr>
        <p:spPr/>
        <p:txBody>
          <a:bodyPr/>
          <a:lstStyle/>
          <a:p>
            <a:r>
              <a:rPr lang="en-US" dirty="0"/>
              <a:t>Discussions</a:t>
            </a:r>
            <a:endParaRPr lang="en-IN" dirty="0"/>
          </a:p>
        </p:txBody>
      </p:sp>
      <p:sp>
        <p:nvSpPr>
          <p:cNvPr id="3" name="Content Placeholder 2">
            <a:extLst>
              <a:ext uri="{FF2B5EF4-FFF2-40B4-BE49-F238E27FC236}">
                <a16:creationId xmlns:a16="http://schemas.microsoft.com/office/drawing/2014/main" id="{0EA3EE9E-6538-42FA-BBAF-6F8456A53B03}"/>
              </a:ext>
            </a:extLst>
          </p:cNvPr>
          <p:cNvSpPr>
            <a:spLocks noGrp="1"/>
          </p:cNvSpPr>
          <p:nvPr>
            <p:ph idx="1"/>
          </p:nvPr>
        </p:nvSpPr>
        <p:spPr/>
        <p:txBody>
          <a:bodyPr/>
          <a:lstStyle/>
          <a:p>
            <a:r>
              <a:rPr lang="en-US" dirty="0"/>
              <a:t>Feature set of each cluster indicates the presence of top 9 food category venues in those </a:t>
            </a:r>
            <a:r>
              <a:rPr lang="en-US" dirty="0" err="1"/>
              <a:t>neighbourhoods</a:t>
            </a:r>
            <a:r>
              <a:rPr lang="en-US" dirty="0"/>
              <a:t>. </a:t>
            </a:r>
          </a:p>
          <a:p>
            <a:pPr lvl="1"/>
            <a:r>
              <a:rPr lang="en-US" dirty="0"/>
              <a:t>e.g. </a:t>
            </a:r>
            <a:r>
              <a:rPr lang="en-US" dirty="0" err="1"/>
              <a:t>neighbourhoods</a:t>
            </a:r>
            <a:r>
              <a:rPr lang="en-US" dirty="0"/>
              <a:t> in Cluster 1 has “Indian Restaurant” (38%) along with “Bakery” (13%) </a:t>
            </a:r>
          </a:p>
          <a:p>
            <a:pPr lvl="1"/>
            <a:r>
              <a:rPr lang="en-US" dirty="0" err="1"/>
              <a:t>Neighbourhoods</a:t>
            </a:r>
            <a:r>
              <a:rPr lang="en-US" dirty="0"/>
              <a:t> in Cluster 3 has “Indian Restaurant” (50%) with “Fast food Restaurant” (16%). </a:t>
            </a:r>
            <a:endParaRPr lang="en-IN" dirty="0"/>
          </a:p>
          <a:p>
            <a:endParaRPr lang="en-IN" dirty="0"/>
          </a:p>
        </p:txBody>
      </p:sp>
      <p:pic>
        <p:nvPicPr>
          <p:cNvPr id="4" name="Picture 3">
            <a:extLst>
              <a:ext uri="{FF2B5EF4-FFF2-40B4-BE49-F238E27FC236}">
                <a16:creationId xmlns:a16="http://schemas.microsoft.com/office/drawing/2014/main" id="{F387477E-3E07-484F-8E44-A18C55CEF97B}"/>
              </a:ext>
            </a:extLst>
          </p:cNvPr>
          <p:cNvPicPr/>
          <p:nvPr/>
        </p:nvPicPr>
        <p:blipFill>
          <a:blip r:embed="rId2"/>
          <a:stretch>
            <a:fillRect/>
          </a:stretch>
        </p:blipFill>
        <p:spPr>
          <a:xfrm>
            <a:off x="2261700" y="4281695"/>
            <a:ext cx="7472235" cy="2211180"/>
          </a:xfrm>
          <a:prstGeom prst="rect">
            <a:avLst/>
          </a:prstGeom>
        </p:spPr>
      </p:pic>
    </p:spTree>
    <p:extLst>
      <p:ext uri="{BB962C8B-B14F-4D97-AF65-F5344CB8AC3E}">
        <p14:creationId xmlns:p14="http://schemas.microsoft.com/office/powerpoint/2010/main" val="2605972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4E8EC-B7E8-4B30-B8A4-3385B2D01B43}"/>
              </a:ext>
            </a:extLst>
          </p:cNvPr>
          <p:cNvSpPr>
            <a:spLocks noGrp="1"/>
          </p:cNvSpPr>
          <p:nvPr>
            <p:ph type="title"/>
          </p:nvPr>
        </p:nvSpPr>
        <p:spPr/>
        <p:txBody>
          <a:bodyPr/>
          <a:lstStyle/>
          <a:p>
            <a:r>
              <a:rPr lang="en-US" dirty="0"/>
              <a:t>Discussions</a:t>
            </a:r>
            <a:endParaRPr lang="en-IN" dirty="0"/>
          </a:p>
        </p:txBody>
      </p:sp>
      <p:sp>
        <p:nvSpPr>
          <p:cNvPr id="3" name="Content Placeholder 2">
            <a:extLst>
              <a:ext uri="{FF2B5EF4-FFF2-40B4-BE49-F238E27FC236}">
                <a16:creationId xmlns:a16="http://schemas.microsoft.com/office/drawing/2014/main" id="{B91CA07D-FF28-4791-9DE5-27CBC9E13CD6}"/>
              </a:ext>
            </a:extLst>
          </p:cNvPr>
          <p:cNvSpPr>
            <a:spLocks noGrp="1"/>
          </p:cNvSpPr>
          <p:nvPr>
            <p:ph idx="1"/>
          </p:nvPr>
        </p:nvSpPr>
        <p:spPr/>
        <p:txBody>
          <a:bodyPr/>
          <a:lstStyle/>
          <a:p>
            <a:r>
              <a:rPr lang="en-US" dirty="0" err="1"/>
              <a:t>Neighbourhood</a:t>
            </a:r>
            <a:r>
              <a:rPr lang="en-US" dirty="0"/>
              <a:t> similarity basis K-means clustering</a:t>
            </a:r>
            <a:endParaRPr lang="en-IN" dirty="0"/>
          </a:p>
          <a:p>
            <a:endParaRPr lang="en-IN" dirty="0"/>
          </a:p>
        </p:txBody>
      </p:sp>
      <p:pic>
        <p:nvPicPr>
          <p:cNvPr id="4" name="Picture 3">
            <a:extLst>
              <a:ext uri="{FF2B5EF4-FFF2-40B4-BE49-F238E27FC236}">
                <a16:creationId xmlns:a16="http://schemas.microsoft.com/office/drawing/2014/main" id="{63EFA8F9-9B4D-4CDC-B765-E508E4BB35BC}"/>
              </a:ext>
            </a:extLst>
          </p:cNvPr>
          <p:cNvPicPr/>
          <p:nvPr/>
        </p:nvPicPr>
        <p:blipFill>
          <a:blip r:embed="rId2"/>
          <a:stretch>
            <a:fillRect/>
          </a:stretch>
        </p:blipFill>
        <p:spPr>
          <a:xfrm>
            <a:off x="2612348" y="2307150"/>
            <a:ext cx="6967303" cy="4351338"/>
          </a:xfrm>
          <a:prstGeom prst="rect">
            <a:avLst/>
          </a:prstGeom>
        </p:spPr>
      </p:pic>
    </p:spTree>
    <p:extLst>
      <p:ext uri="{BB962C8B-B14F-4D97-AF65-F5344CB8AC3E}">
        <p14:creationId xmlns:p14="http://schemas.microsoft.com/office/powerpoint/2010/main" val="2261174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521</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Food Category distribution in neighbourhoods of Bangalore </vt:lpstr>
      <vt:lpstr>Introduction</vt:lpstr>
      <vt:lpstr>Data acquisition and Pre-Processing</vt:lpstr>
      <vt:lpstr>Data acquisition and Pre-Processing</vt:lpstr>
      <vt:lpstr>Data Analysis</vt:lpstr>
      <vt:lpstr>Data Analysis – Feature set</vt:lpstr>
      <vt:lpstr>Clustering of data</vt:lpstr>
      <vt:lpstr>Discussions</vt:lpstr>
      <vt:lpstr>Discussions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Similarity of neighbourhoods in Bangalore </dc:title>
  <dc:creator>Tarun Madan</dc:creator>
  <cp:lastModifiedBy>Tarun Madan</cp:lastModifiedBy>
  <cp:revision>6</cp:revision>
  <dcterms:created xsi:type="dcterms:W3CDTF">2019-10-21T09:44:11Z</dcterms:created>
  <dcterms:modified xsi:type="dcterms:W3CDTF">2019-10-21T16:46:59Z</dcterms:modified>
</cp:coreProperties>
</file>