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7475-A849-4EDB-B939-50DAF98BD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0F222-C2B8-45D6-BD2A-2B6856459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9AF2-E7FC-4FAA-9750-3F99D970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905F-643C-4AC0-8CF2-3A435D77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B749-7A72-4564-815A-874F72A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6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091-FB3B-449E-ADB4-F4CF8E79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F4154-0A04-4FDB-9E8F-2143A890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AA09-C37B-46C8-9511-A893E1D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FAFD-F179-4F21-81ED-6D819A6C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01B7-BCF0-4298-BA3D-40D908CB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9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4C96-84B6-4DD5-96E5-68E4BC1C4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25EF3-2F58-40EC-8C7D-DB491709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F2A-2079-4864-BEC1-CD66391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EDFC-2EBA-4C54-BCF6-0B9B0C27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9CB4-A257-4ACB-8E47-4E014C10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AE8F-296F-47A6-A800-3203F548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265E-3F29-4FD1-8A1D-F8CE2B8B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423F-40A4-46FF-AA76-2F6DB880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6BC2-FEAB-4DFF-AA20-B858AF86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4E12-185F-4EA4-A864-453B4DD5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F9BD-A675-45B6-B6AC-D7C69838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90FF-D222-4FB6-8982-FBA21DC3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404D-A414-4EE9-9EA2-46862FD2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FB7E-2B18-4DB8-AE56-819757ED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A6BD-68D4-482F-9161-C68ED75D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9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C9EF-C3B8-4B15-AD6D-63F06BCE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E137-407A-45CF-828B-41480243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DB68A-D7CA-4A44-847A-C8474136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4A79-1B87-4705-98ED-4779903F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4F1-BF9E-4A62-93E0-0DD872BF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AA01-B56B-44A6-AF14-0271F134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591C-8435-459A-BD02-CA1CA58A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A481-7754-433B-9E50-0832D5E2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E686-9638-4DE5-8645-7F4F90C7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91CA8-A063-4577-9A06-A0C52ACDE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E4FED-8370-47E5-B33F-1E0B2D952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75CE-3CCA-491A-996E-A1BCD4E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D59DA-D00E-489B-9759-C293F5FE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D27D-5D96-47F2-BB03-C486FF9E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0527-95F5-4440-A0A3-171D0CB2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01645-FCED-4ECC-B405-220B14D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04EB3-5F09-436A-829C-CE2F3AA7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B32C-EDAA-4A2A-A984-B3F6D60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E10D-69B0-4C6A-A83E-26AED185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7DCE9-3921-4CD9-9D09-2690B4C0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7B95-FB82-4339-8ED1-0F8CD767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ACC-D8EC-46C1-86F3-2B455D92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C4EA-4C38-49C4-847D-98DC4D1E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224D-00A8-4F07-AAF6-D8ECDD0A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474EF-D467-4CB0-843E-45C2BD0B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9E75-D049-4BF2-BC1A-F3E6C435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4E89-AD70-42C9-9655-BBD521A7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748-BCE7-4F69-BE39-EC9F8AD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3B332-3987-421B-9C97-A9B7E2E09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2F8D-A48B-4443-9597-FF9B5223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3D6D-AD97-4CEC-9663-4A46109C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BDF7-1823-4935-B937-8A5A555A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6F7FE-ECA3-46D0-8059-C46F3D5D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2C1BC-7E15-4854-8E7E-52DAC7E3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153F7-FBA6-4A31-99F9-D2472E5B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F358-D47A-4EE2-8C3C-55AC1669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F14A-08EB-432C-909D-D8A07D6CC543}" type="datetimeFigureOut">
              <a:rPr lang="en-IN" smtClean="0"/>
              <a:t>21-10-2019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C7EE-DC82-40D3-862B-88FE9A9F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05B1-E0B4-4A56-9867-727039C1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C5B7-2FE8-4088-8421-30A818BB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BE06-7425-4BCB-8A1F-506692713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of </a:t>
            </a:r>
            <a:r>
              <a:rPr lang="en-US" dirty="0" err="1"/>
              <a:t>neighbourhoods</a:t>
            </a:r>
            <a:r>
              <a:rPr lang="en-US" dirty="0"/>
              <a:t> in Bangalore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2590D-55A0-4F2E-BFB1-AAFA1C165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Tarun Madan</a:t>
            </a:r>
          </a:p>
          <a:p>
            <a:r>
              <a:rPr lang="en-US" dirty="0"/>
              <a:t>Oct 21</a:t>
            </a:r>
            <a:r>
              <a:rPr lang="en-US" baseline="30000" dirty="0"/>
              <a:t>st</a:t>
            </a:r>
            <a:r>
              <a:rPr lang="en-US" dirty="0"/>
              <a:t>,2019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5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E86C-E12A-4DBD-893E-B477EE6C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47D8-AC82-4FF5-9635-0EF5CD59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venues like café shop, food court, hospitals, bus depot, and other public outlets, in city of Bangalore, India, to understand their local areas of interest.</a:t>
            </a:r>
            <a:endParaRPr lang="en-IN" dirty="0"/>
          </a:p>
          <a:p>
            <a:r>
              <a:rPr lang="en-US" dirty="0"/>
              <a:t>Dataset generated using </a:t>
            </a:r>
            <a:r>
              <a:rPr lang="en-US" dirty="0" err="1"/>
              <a:t>FourSquare</a:t>
            </a:r>
            <a:r>
              <a:rPr lang="en-US" dirty="0"/>
              <a:t> API has been clustered into various categories to simplify the study and then plot on a map to have a clear insight on the analysis.</a:t>
            </a:r>
            <a:endParaRPr lang="en-IN" dirty="0"/>
          </a:p>
          <a:p>
            <a:r>
              <a:rPr lang="en-US" dirty="0"/>
              <a:t>Report summarizes the similarity of </a:t>
            </a:r>
            <a:r>
              <a:rPr lang="en-US" dirty="0" err="1"/>
              <a:t>neighbourhood</a:t>
            </a:r>
            <a:r>
              <a:rPr lang="en-US" dirty="0"/>
              <a:t> calculated on basis of venue within food category </a:t>
            </a:r>
          </a:p>
          <a:p>
            <a:pPr lvl="1"/>
            <a:r>
              <a:rPr lang="en-US" dirty="0"/>
              <a:t>Can be extended for any available venue category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6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9880-3390-42CA-ADBE-4509AEF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52B5-7401-4794-A686-2E7FAD77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further bucketed according to the postal code along with its latitude and longitude values to enable a connection with data collected from </a:t>
            </a:r>
            <a:r>
              <a:rPr lang="en-US" dirty="0" err="1"/>
              <a:t>FourSquare</a:t>
            </a:r>
            <a:r>
              <a:rPr lang="en-US" dirty="0"/>
              <a:t> API using latitude and longitude.</a:t>
            </a:r>
            <a:endParaRPr lang="en-IN" dirty="0"/>
          </a:p>
          <a:p>
            <a:r>
              <a:rPr lang="en-US" dirty="0"/>
              <a:t>The study is limited to “food” category from the intersected dataset. </a:t>
            </a:r>
          </a:p>
          <a:p>
            <a:r>
              <a:rPr lang="en-US" dirty="0"/>
              <a:t>The filtered (food) dataset is then plotted on a bar graph. </a:t>
            </a:r>
          </a:p>
          <a:p>
            <a:pPr lvl="1"/>
            <a:r>
              <a:rPr lang="en-US" dirty="0"/>
              <a:t>Top 9 food categories were selected to obtain the basic </a:t>
            </a:r>
            <a:r>
              <a:rPr lang="en-US" dirty="0" err="1"/>
              <a:t>dataframe</a:t>
            </a:r>
            <a:r>
              <a:rPr lang="en-US" dirty="0"/>
              <a:t> for this study.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7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D324-9D9E-48CF-AF41-9F599BE5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Pre-Processing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53966-9AFD-4C8A-8CC5-50EF9353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food categories in dataset</a:t>
            </a:r>
          </a:p>
          <a:p>
            <a:pPr lvl="1"/>
            <a:r>
              <a:rPr lang="en-US" dirty="0"/>
              <a:t>To identify top 9 food categories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A32CB0E-7395-48AE-9D68-A46C050E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82" y="2598527"/>
            <a:ext cx="6706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12D9-0D7D-4311-987C-75B93CC8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8CC7-967A-474F-82D2-2577515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analyze the data, a </a:t>
            </a:r>
            <a:r>
              <a:rPr lang="en-US" dirty="0" err="1"/>
              <a:t>dataframe</a:t>
            </a:r>
            <a:r>
              <a:rPr lang="en-US" dirty="0"/>
              <a:t> with “</a:t>
            </a:r>
            <a:r>
              <a:rPr lang="en-US" dirty="0" err="1"/>
              <a:t>Neighbourhood</a:t>
            </a:r>
            <a:r>
              <a:rPr lang="en-US" dirty="0"/>
              <a:t>” and  “Venue Category” is created. </a:t>
            </a:r>
          </a:p>
          <a:p>
            <a:pPr lvl="1"/>
            <a:r>
              <a:rPr lang="en-US" dirty="0"/>
              <a:t>“Venue Category” contains only top 9 food categories identified earlier. </a:t>
            </a:r>
            <a:endParaRPr lang="en-IN" dirty="0"/>
          </a:p>
          <a:p>
            <a:r>
              <a:rPr lang="en-US" dirty="0"/>
              <a:t>“Venue Category” information is converted using dummies command. </a:t>
            </a:r>
          </a:p>
          <a:p>
            <a:pPr lvl="1"/>
            <a:r>
              <a:rPr lang="en-US" dirty="0"/>
              <a:t>Each row depicting one </a:t>
            </a:r>
            <a:r>
              <a:rPr lang="en-US" dirty="0" err="1"/>
              <a:t>neighbourhood</a:t>
            </a:r>
            <a:r>
              <a:rPr lang="en-US" dirty="0"/>
              <a:t> with their corresponding dummy (0/1) against the listed top 9 categories column-wise. </a:t>
            </a:r>
          </a:p>
          <a:p>
            <a:pPr lvl="1"/>
            <a:r>
              <a:rPr lang="en-US" dirty="0"/>
              <a:t>Dummy “1” represents the presence and dummy “0” represents the absence of a category at a given postal code.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96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F1DA-394A-4047-89CD-08BDA667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– Feature set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AF5F-0391-4BD4-9800-F84BBD03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</a:t>
            </a:r>
            <a:r>
              <a:rPr lang="en-US" dirty="0" err="1"/>
              <a:t>neighbourhood</a:t>
            </a:r>
            <a:r>
              <a:rPr lang="en-US" dirty="0"/>
              <a:t>, local mean of each category is calculated. </a:t>
            </a:r>
          </a:p>
          <a:p>
            <a:pPr lvl="1"/>
            <a:r>
              <a:rPr lang="en-US" dirty="0"/>
              <a:t>This weight distribution matrix of each category against respective postal code</a:t>
            </a:r>
          </a:p>
          <a:p>
            <a:pPr lvl="1"/>
            <a:r>
              <a:rPr lang="en-US" dirty="0"/>
              <a:t>Formulates the feature dataset for further segregation to various clusters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2209E-F565-40C0-B12E-2F4FAEB4D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8185" y="4001294"/>
            <a:ext cx="8439362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3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B4E3-4D16-4927-B2D8-405AD6BE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8260-DEF4-4D4B-8822-53DE2DA9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515600" cy="4351338"/>
          </a:xfrm>
        </p:spPr>
        <p:txBody>
          <a:bodyPr/>
          <a:lstStyle/>
          <a:p>
            <a:r>
              <a:rPr lang="en-US" dirty="0"/>
              <a:t>K- means clustering </a:t>
            </a:r>
          </a:p>
          <a:p>
            <a:pPr lvl="1"/>
            <a:r>
              <a:rPr lang="en-US" dirty="0"/>
              <a:t>Number of clusters are varied between 4 to 8 for best homogeneity. </a:t>
            </a:r>
          </a:p>
          <a:p>
            <a:pPr lvl="1"/>
            <a:r>
              <a:rPr lang="en-US" dirty="0"/>
              <a:t>Optimal 4 clusters formed.</a:t>
            </a:r>
          </a:p>
          <a:p>
            <a:r>
              <a:rPr lang="en-US" dirty="0"/>
              <a:t>The cluster label identified is added to </a:t>
            </a:r>
            <a:r>
              <a:rPr lang="en-US" dirty="0" err="1"/>
              <a:t>dataframe</a:t>
            </a:r>
            <a:r>
              <a:rPr lang="en-US" dirty="0"/>
              <a:t> with postal code and latitude and longitude details. 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dataframe</a:t>
            </a:r>
            <a:r>
              <a:rPr lang="en-US" dirty="0"/>
              <a:t> has multiple rows represent same cluster label.</a:t>
            </a:r>
          </a:p>
          <a:p>
            <a:pPr lvl="1"/>
            <a:r>
              <a:rPr lang="en-US" dirty="0"/>
              <a:t>To have best representation of each cluster, local mean of each category against cluster is performed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BA836-B982-48F7-842B-F3A5F489D8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0629" y="4867124"/>
            <a:ext cx="6370741" cy="20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FBCB-1D25-40CB-972D-62187A39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EE9E-6538-42FA-BBAF-6F8456A5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set of each cluster indicates the presence of top 9 food category venues in those </a:t>
            </a:r>
            <a:r>
              <a:rPr lang="en-US" dirty="0" err="1"/>
              <a:t>neighbourhoods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neighbourhoods</a:t>
            </a:r>
            <a:r>
              <a:rPr lang="en-US" dirty="0"/>
              <a:t> in Cluster 1 has “Indian Restaurant” (38%) along with “Bakery” (13%) </a:t>
            </a:r>
          </a:p>
          <a:p>
            <a:pPr lvl="1"/>
            <a:r>
              <a:rPr lang="en-US" dirty="0" err="1"/>
              <a:t>Neighbourhoods</a:t>
            </a:r>
            <a:r>
              <a:rPr lang="en-US" dirty="0"/>
              <a:t> in Cluster 3 has “Indian Restaurant” (50%) with “Fast food Restaurant” (16%).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7477E-3E07-484F-8E44-A18C55C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1700" y="4281695"/>
            <a:ext cx="7472235" cy="22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8EC-B7E8-4B30-B8A4-3385B2D0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07D-FF28-4791-9DE5-27CBC9E1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Neighbourhood</a:t>
            </a:r>
            <a:r>
              <a:rPr lang="en-US" dirty="0"/>
              <a:t> similarity basis K-means clustering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FA8F9-9B4D-4CDC-B765-E508E4BB3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2348" y="2307150"/>
            <a:ext cx="69673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Similarity of neighbourhoods in Bangalore </vt:lpstr>
      <vt:lpstr>Introduction</vt:lpstr>
      <vt:lpstr>Data acquisition and Pre-Processing</vt:lpstr>
      <vt:lpstr>Data acquisition and Pre-Processing</vt:lpstr>
      <vt:lpstr>Data Analysis</vt:lpstr>
      <vt:lpstr>Data Analysis – Feature set</vt:lpstr>
      <vt:lpstr>Clustering of data</vt:lpstr>
      <vt:lpstr>Discussions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of neighbourhoods in Bangalore </dc:title>
  <dc:creator>Tarun Madan</dc:creator>
  <cp:lastModifiedBy>Tarun Madan</cp:lastModifiedBy>
  <cp:revision>5</cp:revision>
  <dcterms:created xsi:type="dcterms:W3CDTF">2019-10-21T09:44:11Z</dcterms:created>
  <dcterms:modified xsi:type="dcterms:W3CDTF">2019-10-21T10:05:52Z</dcterms:modified>
</cp:coreProperties>
</file>