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81" r:id="rId3"/>
    <p:sldId id="276" r:id="rId4"/>
    <p:sldId id="257" r:id="rId5"/>
    <p:sldId id="294" r:id="rId6"/>
    <p:sldId id="278" r:id="rId7"/>
    <p:sldId id="264" r:id="rId8"/>
    <p:sldId id="266" r:id="rId9"/>
    <p:sldId id="263" r:id="rId10"/>
    <p:sldId id="284" r:id="rId11"/>
    <p:sldId id="283" r:id="rId12"/>
    <p:sldId id="286" r:id="rId13"/>
    <p:sldId id="269" r:id="rId14"/>
    <p:sldId id="293" r:id="rId15"/>
    <p:sldId id="285"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63" autoAdjust="0"/>
    <p:restoredTop sz="94660"/>
  </p:normalViewPr>
  <p:slideViewPr>
    <p:cSldViewPr>
      <p:cViewPr varScale="1">
        <p:scale>
          <a:sx n="59" d="100"/>
          <a:sy n="59" d="100"/>
        </p:scale>
        <p:origin x="15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10/5/2024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Raspberry_Pi" TargetMode="External"/><Relationship Id="rId2" Type="http://schemas.openxmlformats.org/officeDocument/2006/relationships/hyperlink" Target="https://en.wikipedia.org/wiki/ThingSpeak" TargetMode="External"/><Relationship Id="rId1" Type="http://schemas.openxmlformats.org/officeDocument/2006/relationships/slideLayout" Target="../slideLayouts/slideLayout2.xml"/><Relationship Id="rId5" Type="http://schemas.openxmlformats.org/officeDocument/2006/relationships/hyperlink" Target="https://circuitdigest.com/microcontroller-projects/crowd-size-estimation-using-opencv-and-raspberry-pi" TargetMode="External"/><Relationship Id="rId4" Type="http://schemas.openxmlformats.org/officeDocument/2006/relationships/hyperlink" Target="https://en.wikipedia.org/wiki/OpenCV"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543" y="1371601"/>
            <a:ext cx="8229600" cy="1066799"/>
          </a:xfrm>
        </p:spPr>
        <p:txBody>
          <a:bodyPr>
            <a:noAutofit/>
          </a:bodyPr>
          <a:lstStyle/>
          <a:p>
            <a:r>
              <a:rPr lang="en-US" sz="3600" b="1" dirty="0">
                <a:ln w="17780" cmpd="sng">
                  <a:solidFill>
                    <a:schemeClr val="accent1">
                      <a:tint val="3000"/>
                    </a:schemeClr>
                  </a:solidFill>
                  <a:prstDash val="solid"/>
                  <a:miter lim="800000"/>
                </a:ln>
                <a:solidFill>
                  <a:srgbClr val="002060"/>
                </a:solidFill>
                <a:effectLst>
                  <a:outerShdw blurRad="55000" dist="50800" dir="5400000" algn="tl">
                    <a:srgbClr val="000000">
                      <a:alpha val="33000"/>
                    </a:srgbClr>
                  </a:outerShdw>
                </a:effectLst>
                <a:latin typeface="Book Antiqua" pitchFamily="18" charset="0"/>
              </a:rPr>
              <a:t>CROWD SIZE ESTIMATION SYSTEM USING RASPBERRY PI AND OPEN CV</a:t>
            </a:r>
          </a:p>
        </p:txBody>
      </p:sp>
      <p:sp>
        <p:nvSpPr>
          <p:cNvPr id="3" name="Content Placeholder 2"/>
          <p:cNvSpPr>
            <a:spLocks noGrp="1"/>
          </p:cNvSpPr>
          <p:nvPr>
            <p:ph idx="1"/>
          </p:nvPr>
        </p:nvSpPr>
        <p:spPr>
          <a:xfrm>
            <a:off x="457200" y="1828800"/>
            <a:ext cx="8229600" cy="4297363"/>
          </a:xfrm>
        </p:spPr>
        <p:txBody>
          <a:bodyPr>
            <a:noAutofit/>
          </a:bodyPr>
          <a:lstStyle/>
          <a:p>
            <a:pPr algn="just">
              <a:buNone/>
            </a:pPr>
            <a:r>
              <a:rPr lang="en-IN" sz="2400" b="1" dirty="0">
                <a:solidFill>
                  <a:schemeClr val="tx1">
                    <a:lumMod val="95000"/>
                  </a:schemeClr>
                </a:solidFill>
                <a:latin typeface="Californian FB" pitchFamily="18" charset="0"/>
              </a:rPr>
              <a:t>                                </a:t>
            </a:r>
          </a:p>
          <a:p>
            <a:pPr>
              <a:buNone/>
            </a:pPr>
            <a:r>
              <a:rPr lang="en-IN" sz="2400" b="1" dirty="0">
                <a:solidFill>
                  <a:schemeClr val="tx1">
                    <a:lumMod val="95000"/>
                  </a:schemeClr>
                </a:solidFill>
                <a:latin typeface="Californian FB" pitchFamily="18" charset="0"/>
              </a:rPr>
              <a:t>                                                  </a:t>
            </a:r>
          </a:p>
          <a:p>
            <a:pPr>
              <a:lnSpc>
                <a:spcPct val="150000"/>
              </a:lnSpc>
              <a:buNone/>
            </a:pPr>
            <a:r>
              <a:rPr lang="en-IN" sz="2400" b="1" dirty="0">
                <a:solidFill>
                  <a:schemeClr val="tx1">
                    <a:lumMod val="95000"/>
                  </a:schemeClr>
                </a:solidFill>
                <a:latin typeface="Californian FB" pitchFamily="18" charset="0"/>
              </a:rPr>
              <a:t>                                       </a:t>
            </a:r>
            <a:r>
              <a:rPr lang="en-IN" sz="2400" b="1" dirty="0">
                <a:solidFill>
                  <a:schemeClr val="tx1">
                    <a:lumMod val="95000"/>
                  </a:schemeClr>
                </a:solidFill>
                <a:latin typeface="Times New Roman" panose="02020603050405020304" pitchFamily="18" charset="0"/>
                <a:cs typeface="Times New Roman" panose="02020603050405020304" pitchFamily="18" charset="0"/>
              </a:rPr>
              <a:t>PROJECT  BATCH  : B-5</a:t>
            </a:r>
            <a:endParaRPr lang="en-IN" sz="1800" b="1" dirty="0">
              <a:solidFill>
                <a:schemeClr val="tx1">
                  <a:lumMod val="95000"/>
                </a:schemeClr>
              </a:solidFill>
              <a:latin typeface="Times New Roman" panose="02020603050405020304" pitchFamily="18" charset="0"/>
              <a:cs typeface="Times New Roman" panose="02020603050405020304" pitchFamily="18" charset="0"/>
            </a:endParaRPr>
          </a:p>
          <a:p>
            <a:pPr algn="just">
              <a:lnSpc>
                <a:spcPct val="150000"/>
              </a:lnSpc>
              <a:buNone/>
            </a:pPr>
            <a:endParaRPr lang="en-IN" sz="1800" b="1" dirty="0">
              <a:solidFill>
                <a:schemeClr val="tx1">
                  <a:lumMod val="95000"/>
                </a:schemeClr>
              </a:solidFill>
              <a:latin typeface="Californian FB" pitchFamily="18" charset="0"/>
            </a:endParaRPr>
          </a:p>
          <a:p>
            <a:pPr algn="just">
              <a:lnSpc>
                <a:spcPct val="150000"/>
              </a:lnSpc>
              <a:buNone/>
            </a:pPr>
            <a:endParaRPr lang="en-IN" sz="1800" b="1" dirty="0">
              <a:solidFill>
                <a:schemeClr val="tx1">
                  <a:lumMod val="95000"/>
                </a:schemeClr>
              </a:solidFill>
              <a:latin typeface="Californian FB" pitchFamily="18" charset="0"/>
            </a:endParaRPr>
          </a:p>
          <a:p>
            <a:pPr algn="just">
              <a:lnSpc>
                <a:spcPct val="150000"/>
              </a:lnSpc>
              <a:buNone/>
            </a:pPr>
            <a:r>
              <a:rPr lang="en-IN" sz="1800" b="1" dirty="0">
                <a:solidFill>
                  <a:schemeClr val="tx1">
                    <a:lumMod val="95000"/>
                  </a:schemeClr>
                </a:solidFill>
                <a:latin typeface="Times New Roman" panose="02020603050405020304" pitchFamily="18" charset="0"/>
                <a:cs typeface="Times New Roman" panose="02020603050405020304" pitchFamily="18" charset="0"/>
              </a:rPr>
              <a:t>PROJECT MEMBERS :</a:t>
            </a:r>
          </a:p>
          <a:p>
            <a:pPr algn="just">
              <a:buNone/>
            </a:pPr>
            <a:r>
              <a:rPr lang="en-IN" sz="1600" dirty="0">
                <a:solidFill>
                  <a:schemeClr val="accent6">
                    <a:lumMod val="50000"/>
                  </a:schemeClr>
                </a:solidFill>
                <a:latin typeface="Times New Roman" panose="02020603050405020304" pitchFamily="18" charset="0"/>
                <a:cs typeface="Times New Roman" panose="02020603050405020304" pitchFamily="18" charset="0"/>
              </a:rPr>
              <a:t>M. </a:t>
            </a:r>
            <a:r>
              <a:rPr lang="en-IN" sz="1600" dirty="0" err="1">
                <a:solidFill>
                  <a:schemeClr val="accent6">
                    <a:lumMod val="50000"/>
                  </a:schemeClr>
                </a:solidFill>
                <a:latin typeface="Times New Roman" panose="02020603050405020304" pitchFamily="18" charset="0"/>
                <a:cs typeface="Times New Roman" panose="02020603050405020304" pitchFamily="18" charset="0"/>
              </a:rPr>
              <a:t>Thrinadh</a:t>
            </a:r>
            <a:r>
              <a:rPr lang="en-IN" sz="1600" dirty="0">
                <a:solidFill>
                  <a:schemeClr val="accent6">
                    <a:lumMod val="50000"/>
                  </a:schemeClr>
                </a:solidFill>
                <a:latin typeface="Times New Roman" panose="02020603050405020304" pitchFamily="18" charset="0"/>
                <a:cs typeface="Times New Roman" panose="02020603050405020304" pitchFamily="18" charset="0"/>
              </a:rPr>
              <a:t>(20BQ1A0498)</a:t>
            </a:r>
          </a:p>
          <a:p>
            <a:pPr algn="just">
              <a:buNone/>
            </a:pPr>
            <a:r>
              <a:rPr lang="en-IN" sz="1600" dirty="0">
                <a:solidFill>
                  <a:schemeClr val="accent6">
                    <a:lumMod val="50000"/>
                  </a:schemeClr>
                </a:solidFill>
                <a:latin typeface="Times New Roman" panose="02020603050405020304" pitchFamily="18" charset="0"/>
                <a:cs typeface="Times New Roman" panose="02020603050405020304" pitchFamily="18" charset="0"/>
              </a:rPr>
              <a:t>M. Sudheer(20BQ1A04A3)</a:t>
            </a:r>
          </a:p>
          <a:p>
            <a:pPr algn="just">
              <a:buNone/>
            </a:pPr>
            <a:r>
              <a:rPr lang="en-IN" sz="1600" dirty="0">
                <a:solidFill>
                  <a:schemeClr val="accent6">
                    <a:lumMod val="50000"/>
                  </a:schemeClr>
                </a:solidFill>
                <a:latin typeface="Times New Roman" panose="02020603050405020304" pitchFamily="18" charset="0"/>
                <a:cs typeface="Times New Roman" panose="02020603050405020304" pitchFamily="18" charset="0"/>
              </a:rPr>
              <a:t>K.  Preetham(21BQ5A0409)</a:t>
            </a:r>
          </a:p>
          <a:p>
            <a:pPr algn="just">
              <a:buNone/>
            </a:pPr>
            <a:r>
              <a:rPr lang="en-IN" sz="1600" dirty="0">
                <a:solidFill>
                  <a:schemeClr val="accent6">
                    <a:lumMod val="50000"/>
                  </a:schemeClr>
                </a:solidFill>
                <a:latin typeface="Times New Roman" panose="02020603050405020304" pitchFamily="18" charset="0"/>
                <a:cs typeface="Times New Roman" panose="02020603050405020304" pitchFamily="18" charset="0"/>
              </a:rPr>
              <a:t> J.   Kiran Naga Sai(20BQ1A0471) </a:t>
            </a:r>
            <a:endParaRPr lang="en-IN" sz="2000" dirty="0">
              <a:solidFill>
                <a:schemeClr val="accent6">
                  <a:lumMod val="50000"/>
                </a:schemeClr>
              </a:solidFill>
              <a:latin typeface="Times New Roman" panose="02020603050405020304" pitchFamily="18" charset="0"/>
              <a:cs typeface="Times New Roman" panose="02020603050405020304" pitchFamily="18" charset="0"/>
            </a:endParaRPr>
          </a:p>
          <a:p>
            <a:pPr algn="just">
              <a:buNone/>
            </a:pPr>
            <a:endParaRPr lang="en-IN" sz="1100" dirty="0">
              <a:solidFill>
                <a:schemeClr val="accent6">
                  <a:lumMod val="50000"/>
                </a:schemeClr>
              </a:solidFill>
              <a:latin typeface="Californian FB" pitchFamily="18" charset="0"/>
            </a:endParaRPr>
          </a:p>
          <a:p>
            <a:pPr>
              <a:buNone/>
            </a:pPr>
            <a:endParaRPr lang="en-IN" sz="2400" dirty="0"/>
          </a:p>
        </p:txBody>
      </p:sp>
      <p:sp>
        <p:nvSpPr>
          <p:cNvPr id="4" name="Rectangle 3"/>
          <p:cNvSpPr/>
          <p:nvPr/>
        </p:nvSpPr>
        <p:spPr>
          <a:xfrm>
            <a:off x="5943600" y="4419600"/>
            <a:ext cx="3048000" cy="677108"/>
          </a:xfrm>
          <a:prstGeom prst="rect">
            <a:avLst/>
          </a:prstGeom>
        </p:spPr>
        <p:txBody>
          <a:bodyPr wrap="square">
            <a:spAutoFit/>
          </a:bodyPr>
          <a:lstStyle/>
          <a:p>
            <a:pPr algn="just">
              <a:buNone/>
            </a:pPr>
            <a:r>
              <a:rPr lang="en-IN" sz="2000" b="1" dirty="0">
                <a:solidFill>
                  <a:schemeClr val="tx1">
                    <a:lumMod val="95000"/>
                  </a:schemeClr>
                </a:solidFill>
                <a:latin typeface="Times New Roman" panose="02020603050405020304" pitchFamily="18" charset="0"/>
                <a:cs typeface="Times New Roman" panose="02020603050405020304" pitchFamily="18" charset="0"/>
              </a:rPr>
              <a:t>PROJECT GUIDE </a:t>
            </a:r>
            <a:r>
              <a:rPr lang="en-IN" sz="2000" dirty="0">
                <a:solidFill>
                  <a:schemeClr val="tx1">
                    <a:lumMod val="95000"/>
                  </a:schemeClr>
                </a:solidFill>
                <a:latin typeface="Times New Roman" panose="02020603050405020304" pitchFamily="18" charset="0"/>
                <a:cs typeface="Times New Roman" panose="02020603050405020304" pitchFamily="18" charset="0"/>
              </a:rPr>
              <a:t>: </a:t>
            </a:r>
          </a:p>
          <a:p>
            <a:pPr algn="just">
              <a:buNone/>
            </a:pPr>
            <a:r>
              <a:rPr lang="en-IN" dirty="0" err="1">
                <a:solidFill>
                  <a:schemeClr val="accent6">
                    <a:lumMod val="50000"/>
                  </a:schemeClr>
                </a:solidFill>
                <a:latin typeface="Times New Roman" panose="02020603050405020304" pitchFamily="18" charset="0"/>
                <a:cs typeface="Times New Roman" panose="02020603050405020304" pitchFamily="18" charset="0"/>
              </a:rPr>
              <a:t>Dr.M.Venkatesh</a:t>
            </a:r>
            <a:endParaRPr lang="en-IN"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noChangeArrowheads="1"/>
          </p:cNvPicPr>
          <p:nvPr/>
        </p:nvPicPr>
        <p:blipFill>
          <a:blip r:embed="rId2" cstate="print"/>
          <a:srcRect/>
          <a:stretch>
            <a:fillRect/>
          </a:stretch>
        </p:blipFill>
        <p:spPr bwMode="auto">
          <a:xfrm>
            <a:off x="0" y="228600"/>
            <a:ext cx="8001000" cy="838200"/>
          </a:xfrm>
          <a:prstGeom prst="rect">
            <a:avLst/>
          </a:prstGeom>
          <a:noFill/>
          <a:ln>
            <a:noFill/>
          </a:ln>
          <a:effectLst/>
        </p:spPr>
      </p:pic>
      <p:sp>
        <p:nvSpPr>
          <p:cNvPr id="6" name="TextBox 5">
            <a:extLst>
              <a:ext uri="{FF2B5EF4-FFF2-40B4-BE49-F238E27FC236}">
                <a16:creationId xmlns:a16="http://schemas.microsoft.com/office/drawing/2014/main" id="{C4A9D82C-4FEE-C272-5A6A-94A480A1F537}"/>
              </a:ext>
            </a:extLst>
          </p:cNvPr>
          <p:cNvSpPr txBox="1"/>
          <p:nvPr/>
        </p:nvSpPr>
        <p:spPr>
          <a:xfrm>
            <a:off x="3850746" y="1459468"/>
            <a:ext cx="184731" cy="369332"/>
          </a:xfrm>
          <a:prstGeom prst="rect">
            <a:avLst/>
          </a:prstGeom>
          <a:noFill/>
        </p:spPr>
        <p:txBody>
          <a:bodyPr wrap="none" rtlCol="0">
            <a:spAutoFit/>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6D0AB-6EFA-F8DA-F828-C82CA0BE6BC1}"/>
              </a:ext>
            </a:extLst>
          </p:cNvPr>
          <p:cNvSpPr>
            <a:spLocks noGrp="1"/>
          </p:cNvSpPr>
          <p:nvPr>
            <p:ph type="title"/>
          </p:nvPr>
        </p:nvSpPr>
        <p:spPr/>
        <p:txBody>
          <a:bodyPr/>
          <a:lstStyle/>
          <a:p>
            <a:r>
              <a:rPr lang="en-US" b="1" dirty="0" err="1"/>
              <a:t>ThingSpeak</a:t>
            </a:r>
            <a:endParaRPr lang="en-IN" b="1" dirty="0"/>
          </a:p>
        </p:txBody>
      </p:sp>
      <p:sp>
        <p:nvSpPr>
          <p:cNvPr id="3" name="Content Placeholder 2">
            <a:extLst>
              <a:ext uri="{FF2B5EF4-FFF2-40B4-BE49-F238E27FC236}">
                <a16:creationId xmlns:a16="http://schemas.microsoft.com/office/drawing/2014/main" id="{EFD19DFA-B3EE-4177-04AC-A0E28BE10270}"/>
              </a:ext>
            </a:extLst>
          </p:cNvPr>
          <p:cNvSpPr>
            <a:spLocks noGrp="1"/>
          </p:cNvSpPr>
          <p:nvPr>
            <p:ph idx="1"/>
          </p:nvPr>
        </p:nvSpPr>
        <p:spPr>
          <a:xfrm>
            <a:off x="457200" y="1295400"/>
            <a:ext cx="4724400" cy="4952999"/>
          </a:xfrm>
        </p:spPr>
        <p:txBody>
          <a:bodyPr>
            <a:normAutofit fontScale="92500" lnSpcReduction="20000"/>
          </a:bodyPr>
          <a:lstStyle/>
          <a:p>
            <a:pPr>
              <a:lnSpc>
                <a:spcPct val="150000"/>
              </a:lnSpc>
            </a:pPr>
            <a:r>
              <a:rPr lang="en-US" sz="2000" dirty="0" err="1">
                <a:latin typeface="Times New Roman" panose="02020603050405020304" pitchFamily="18" charset="0"/>
                <a:cs typeface="Times New Roman" panose="02020603050405020304" pitchFamily="18" charset="0"/>
              </a:rPr>
              <a:t>ThingSpeak</a:t>
            </a:r>
            <a:r>
              <a:rPr lang="en-US" sz="2000" dirty="0">
                <a:latin typeface="Times New Roman" panose="02020603050405020304" pitchFamily="18" charset="0"/>
                <a:cs typeface="Times New Roman" panose="02020603050405020304" pitchFamily="18" charset="0"/>
              </a:rPr>
              <a:t> is an Internet of Things (IoT) platform that allows you to collect, analyze, and visualize data from sensors and devices in real-time.</a:t>
            </a:r>
          </a:p>
          <a:p>
            <a:pPr>
              <a:lnSpc>
                <a:spcPct val="150000"/>
              </a:lnSpc>
            </a:pPr>
            <a:r>
              <a:rPr lang="en-US" sz="2000" dirty="0">
                <a:latin typeface="Times New Roman" panose="02020603050405020304" pitchFamily="18" charset="0"/>
                <a:cs typeface="Times New Roman" panose="02020603050405020304" pitchFamily="18" charset="0"/>
              </a:rPr>
              <a:t> It provides a cloud-based infrastructure that enables you to easily capture, store, and analyze data streams generated by various IoT devices.</a:t>
            </a:r>
          </a:p>
          <a:p>
            <a:pPr>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ThingSpeak</a:t>
            </a:r>
            <a:r>
              <a:rPr lang="en-US" sz="2000" dirty="0">
                <a:latin typeface="Times New Roman" panose="02020603050405020304" pitchFamily="18" charset="0"/>
                <a:cs typeface="Times New Roman" panose="02020603050405020304" pitchFamily="18" charset="0"/>
              </a:rPr>
              <a:t> is particularly popular for monitoring and managing sensor data, as well as creating interactive visualizations and applications.</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B71019C-BF53-22CB-0DB1-3F309B4D0B7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81599" y="1676400"/>
            <a:ext cx="3509913" cy="3886199"/>
          </a:xfrm>
          <a:prstGeom prst="rect">
            <a:avLst/>
          </a:prstGeom>
        </p:spPr>
      </p:pic>
    </p:spTree>
    <p:extLst>
      <p:ext uri="{BB962C8B-B14F-4D97-AF65-F5344CB8AC3E}">
        <p14:creationId xmlns:p14="http://schemas.microsoft.com/office/powerpoint/2010/main" val="847385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229600" cy="1143000"/>
          </a:xfrm>
        </p:spPr>
        <p:txBody>
          <a:bodyPr>
            <a:normAutofit/>
          </a:bodyPr>
          <a:lstStyle/>
          <a:p>
            <a:r>
              <a:rPr lang="en-US" sz="3200" b="1" dirty="0">
                <a:latin typeface="Times New Roman" pitchFamily="18" charset="0"/>
                <a:cs typeface="Times New Roman" pitchFamily="18" charset="0"/>
              </a:rPr>
              <a:t>STEPS TO IMPLEMENT THE PROJECT</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894114"/>
            <a:ext cx="7696200" cy="4343399"/>
          </a:xfrm>
        </p:spPr>
        <p:txBody>
          <a:bodyPr>
            <a:normAutofit/>
          </a:bodyPr>
          <a:lstStyle/>
          <a:p>
            <a:pPr marL="0" indent="0" algn="just">
              <a:lnSpc>
                <a:spcPct val="150000"/>
              </a:lnSpc>
              <a:buNone/>
            </a:pPr>
            <a:r>
              <a:rPr lang="en-US" sz="2000" b="1" dirty="0">
                <a:latin typeface="Times New Roman" panose="02020603050405020304" pitchFamily="18" charset="0"/>
                <a:cs typeface="Times New Roman" pitchFamily="18" charset="0"/>
              </a:rPr>
              <a:t>1.Set Up Raspberry Pi :</a:t>
            </a:r>
          </a:p>
          <a:p>
            <a:pPr marL="0" indent="0" algn="just">
              <a:lnSpc>
                <a:spcPct val="150000"/>
              </a:lnSpc>
              <a:buNone/>
            </a:pPr>
            <a:r>
              <a:rPr lang="en-US" sz="2000" dirty="0">
                <a:latin typeface="Times New Roman" panose="02020603050405020304" pitchFamily="18" charset="0"/>
                <a:cs typeface="Times New Roman" pitchFamily="18" charset="0"/>
              </a:rPr>
              <a:t>                     Insert the microSD card slot on the Raspberry Pi and connect the peripherals .Boot up the Raspberry Pi by giving power supply and connect the Raspberry Pi Camera Module.</a:t>
            </a:r>
          </a:p>
          <a:p>
            <a:pPr marL="0" indent="0">
              <a:lnSpc>
                <a:spcPct val="150000"/>
              </a:lnSpc>
              <a:buNone/>
            </a:pPr>
            <a:r>
              <a:rPr lang="en-US" sz="2000" b="1" dirty="0">
                <a:latin typeface="Times New Roman" panose="02020603050405020304" pitchFamily="18" charset="0"/>
                <a:cs typeface="Times New Roman" pitchFamily="18" charset="0"/>
              </a:rPr>
              <a:t>2. Installing OpenCV in Raspberry Pi:</a:t>
            </a:r>
          </a:p>
          <a:p>
            <a:pPr marL="0" indent="0">
              <a:lnSpc>
                <a:spcPct val="150000"/>
              </a:lnSpc>
              <a:buNone/>
            </a:pPr>
            <a:r>
              <a:rPr lang="en-US" sz="2000" dirty="0">
                <a:latin typeface="Times New Roman" panose="02020603050405020304" pitchFamily="18" charset="0"/>
                <a:cs typeface="Times New Roman" panose="02020603050405020304" pitchFamily="18" charset="0"/>
              </a:rPr>
              <a:t>              OpenCV library will be used to detect the crowd. To install the OpenCV update the Raspberry Pi. Install the required dependencies for installing OpenCV on your Raspberry Pi.</a:t>
            </a:r>
          </a:p>
        </p:txBody>
      </p:sp>
    </p:spTree>
    <p:extLst>
      <p:ext uri="{BB962C8B-B14F-4D97-AF65-F5344CB8AC3E}">
        <p14:creationId xmlns:p14="http://schemas.microsoft.com/office/powerpoint/2010/main" val="3993058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19F8AE-9242-C7B1-99A0-500EC8FE36A7}"/>
              </a:ext>
            </a:extLst>
          </p:cNvPr>
          <p:cNvSpPr txBox="1"/>
          <p:nvPr/>
        </p:nvSpPr>
        <p:spPr>
          <a:xfrm>
            <a:off x="609600" y="381000"/>
            <a:ext cx="7315200" cy="6500306"/>
          </a:xfrm>
          <a:prstGeom prst="rect">
            <a:avLst/>
          </a:prstGeom>
          <a:noFill/>
        </p:spPr>
        <p:txBody>
          <a:bodyPr wrap="square">
            <a:spAutoFit/>
          </a:bodyPr>
          <a:lstStyle/>
          <a:p>
            <a:pPr algn="just">
              <a:lnSpc>
                <a:spcPct val="150000"/>
              </a:lnSpc>
            </a:pPr>
            <a:r>
              <a:rPr lang="en-IN" sz="2000" b="1" i="0" dirty="0">
                <a:effectLst/>
                <a:latin typeface="Times New Roman" panose="02020603050405020304" pitchFamily="18" charset="0"/>
                <a:cs typeface="Times New Roman" panose="02020603050405020304" pitchFamily="18" charset="0"/>
              </a:rPr>
              <a:t>3.Installing other Required Software Packages:</a:t>
            </a:r>
          </a:p>
          <a:p>
            <a:pPr algn="just">
              <a:lnSpc>
                <a:spcPct val="150000"/>
              </a:lnSpc>
            </a:pPr>
            <a:r>
              <a:rPr lang="en-IN" sz="2000" b="0" i="0" dirty="0">
                <a:solidFill>
                  <a:srgbClr val="0E3D79"/>
                </a:solidFill>
                <a:effectLst/>
                <a:latin typeface="Times New Roman" panose="02020603050405020304" pitchFamily="18" charset="0"/>
                <a:cs typeface="Times New Roman" panose="02020603050405020304" pitchFamily="18" charset="0"/>
              </a:rPr>
              <a:t>  </a:t>
            </a:r>
            <a:r>
              <a:rPr lang="en-IN" sz="2000" b="1" i="0" dirty="0">
                <a:solidFill>
                  <a:srgbClr val="0E3D79"/>
                </a:solidFill>
                <a:effectLst/>
                <a:latin typeface="Times New Roman" panose="02020603050405020304" pitchFamily="18" charset="0"/>
                <a:cs typeface="Times New Roman" panose="02020603050405020304" pitchFamily="18" charset="0"/>
              </a:rPr>
              <a:t>A)</a:t>
            </a:r>
            <a:r>
              <a:rPr lang="en-US" sz="2000" b="1" i="0" dirty="0">
                <a:solidFill>
                  <a:srgbClr val="121212"/>
                </a:solidFill>
                <a:effectLst/>
                <a:latin typeface="Times New Roman" panose="02020603050405020304" pitchFamily="18" charset="0"/>
                <a:cs typeface="Times New Roman" panose="02020603050405020304" pitchFamily="18" charset="0"/>
              </a:rPr>
              <a:t>Installing </a:t>
            </a:r>
            <a:r>
              <a:rPr lang="en-US" sz="2000" b="1" i="1" dirty="0" err="1">
                <a:solidFill>
                  <a:srgbClr val="121212"/>
                </a:solidFill>
                <a:effectLst/>
                <a:latin typeface="Times New Roman" panose="02020603050405020304" pitchFamily="18" charset="0"/>
                <a:cs typeface="Times New Roman" panose="02020603050405020304" pitchFamily="18" charset="0"/>
              </a:rPr>
              <a:t>imutils</a:t>
            </a:r>
            <a:r>
              <a:rPr lang="en-US" sz="2000" b="1" i="0" dirty="0">
                <a:solidFill>
                  <a:srgbClr val="121212"/>
                </a:solidFill>
                <a:effectLst/>
                <a:latin typeface="Times New Roman" panose="02020603050405020304" pitchFamily="18" charset="0"/>
                <a:cs typeface="Times New Roman" panose="02020603050405020304" pitchFamily="18" charset="0"/>
              </a:rPr>
              <a:t>:  </a:t>
            </a:r>
            <a:r>
              <a:rPr lang="en-US" sz="2000" b="0" i="0" dirty="0" err="1">
                <a:solidFill>
                  <a:srgbClr val="121212"/>
                </a:solidFill>
                <a:effectLst/>
                <a:latin typeface="Times New Roman" panose="02020603050405020304" pitchFamily="18" charset="0"/>
                <a:cs typeface="Times New Roman" panose="02020603050405020304" pitchFamily="18" charset="0"/>
              </a:rPr>
              <a:t>imutils</a:t>
            </a:r>
            <a:r>
              <a:rPr lang="en-US" sz="2000" b="0" i="0" dirty="0">
                <a:solidFill>
                  <a:srgbClr val="121212"/>
                </a:solidFill>
                <a:effectLst/>
                <a:latin typeface="Times New Roman" panose="02020603050405020304" pitchFamily="18" charset="0"/>
                <a:cs typeface="Times New Roman" panose="02020603050405020304" pitchFamily="18" charset="0"/>
              </a:rPr>
              <a:t> is used to execute few necessary image processing functions such as translation, rotation, resizing, skeletonization, and displaying Matplotlib images easier with OpenCV.</a:t>
            </a:r>
          </a:p>
          <a:p>
            <a:pPr algn="just">
              <a:lnSpc>
                <a:spcPct val="150000"/>
              </a:lnSpc>
            </a:pPr>
            <a:r>
              <a:rPr lang="en-US" sz="2000" b="1" i="1" dirty="0">
                <a:solidFill>
                  <a:srgbClr val="121212"/>
                </a:solidFill>
                <a:effectLst/>
                <a:latin typeface="Times New Roman" panose="02020603050405020304" pitchFamily="18" charset="0"/>
                <a:cs typeface="Times New Roman" panose="02020603050405020304" pitchFamily="18" charset="0"/>
              </a:rPr>
              <a:t>  B)matplotlib</a:t>
            </a:r>
            <a:r>
              <a:rPr lang="en-US" sz="2000" b="1" i="0" dirty="0">
                <a:solidFill>
                  <a:srgbClr val="121212"/>
                </a:solidFill>
                <a:effectLst/>
                <a:latin typeface="Times New Roman" panose="02020603050405020304" pitchFamily="18" charset="0"/>
                <a:cs typeface="Times New Roman" panose="02020603050405020304" pitchFamily="18" charset="0"/>
              </a:rPr>
              <a:t>: </a:t>
            </a:r>
            <a:r>
              <a:rPr lang="en-US" sz="2000" b="0" i="0" dirty="0">
                <a:solidFill>
                  <a:srgbClr val="121212"/>
                </a:solidFill>
                <a:effectLst/>
                <a:latin typeface="Times New Roman" panose="02020603050405020304" pitchFamily="18" charset="0"/>
                <a:cs typeface="Times New Roman" panose="02020603050405020304" pitchFamily="18" charset="0"/>
              </a:rPr>
              <a:t>After that, install the </a:t>
            </a:r>
            <a:r>
              <a:rPr lang="en-US" sz="2000" i="0" dirty="0">
                <a:solidFill>
                  <a:srgbClr val="121212"/>
                </a:solidFill>
                <a:effectLst/>
                <a:latin typeface="Times New Roman" panose="02020603050405020304" pitchFamily="18" charset="0"/>
                <a:cs typeface="Times New Roman" panose="02020603050405020304" pitchFamily="18" charset="0"/>
              </a:rPr>
              <a:t>matplotlib</a:t>
            </a:r>
            <a:r>
              <a:rPr lang="en-US" sz="2000" b="0" i="0" dirty="0">
                <a:solidFill>
                  <a:srgbClr val="121212"/>
                </a:solidFill>
                <a:effectLst/>
                <a:latin typeface="Times New Roman" panose="02020603050405020304" pitchFamily="18" charset="0"/>
                <a:cs typeface="Times New Roman" panose="02020603050405020304" pitchFamily="18" charset="0"/>
              </a:rPr>
              <a:t> library.</a:t>
            </a:r>
            <a:r>
              <a:rPr lang="en-US" sz="2000" b="0" i="1" dirty="0">
                <a:solidFill>
                  <a:srgbClr val="121212"/>
                </a:solidFill>
                <a:effectLst/>
                <a:latin typeface="Times New Roman" panose="02020603050405020304" pitchFamily="18" charset="0"/>
                <a:cs typeface="Times New Roman" panose="02020603050405020304" pitchFamily="18" charset="0"/>
              </a:rPr>
              <a:t>  Matplotlib</a:t>
            </a:r>
            <a:r>
              <a:rPr lang="en-US" sz="2000" b="0" i="0" dirty="0">
                <a:solidFill>
                  <a:srgbClr val="121212"/>
                </a:solidFill>
                <a:effectLst/>
                <a:latin typeface="Times New Roman" panose="02020603050405020304" pitchFamily="18" charset="0"/>
                <a:cs typeface="Times New Roman" panose="02020603050405020304" pitchFamily="18" charset="0"/>
              </a:rPr>
              <a:t> is a comprehensive library for creating static, animated, and interactive visualizations in Python.</a:t>
            </a:r>
          </a:p>
          <a:p>
            <a:pPr algn="just">
              <a:lnSpc>
                <a:spcPct val="150000"/>
              </a:lnSpc>
            </a:pPr>
            <a:r>
              <a:rPr lang="en-US" sz="2000" b="1" i="0" dirty="0">
                <a:effectLst/>
                <a:latin typeface="Times New Roman" panose="02020603050405020304" pitchFamily="18" charset="0"/>
                <a:cs typeface="Times New Roman" panose="02020603050405020304" pitchFamily="18" charset="0"/>
              </a:rPr>
              <a:t>4)</a:t>
            </a:r>
            <a:r>
              <a:rPr lang="en-US" sz="2000" b="1" i="0" dirty="0" err="1">
                <a:effectLst/>
                <a:latin typeface="Times New Roman" panose="02020603050405020304" pitchFamily="18" charset="0"/>
                <a:cs typeface="Times New Roman" panose="02020603050405020304" pitchFamily="18" charset="0"/>
              </a:rPr>
              <a:t>ThingSpeak</a:t>
            </a:r>
            <a:r>
              <a:rPr lang="en-US" sz="2000" b="1" i="0" dirty="0">
                <a:effectLst/>
                <a:latin typeface="Times New Roman" panose="02020603050405020304" pitchFamily="18" charset="0"/>
                <a:cs typeface="Times New Roman" panose="02020603050405020304" pitchFamily="18" charset="0"/>
              </a:rPr>
              <a:t> Setup for People Counting:</a:t>
            </a:r>
          </a:p>
          <a:p>
            <a:pPr algn="just">
              <a:lnSpc>
                <a:spcPct val="150000"/>
              </a:lnSpc>
            </a:pPr>
            <a:r>
              <a:rPr lang="en-US" sz="2000" b="0" i="0" dirty="0">
                <a:solidFill>
                  <a:srgbClr val="121212"/>
                </a:solidFill>
                <a:effectLst/>
                <a:latin typeface="Times New Roman" panose="02020603050405020304" pitchFamily="18" charset="0"/>
                <a:cs typeface="Times New Roman" panose="02020603050405020304" pitchFamily="18" charset="0"/>
              </a:rPr>
              <a:t>    To create a channel on</a:t>
            </a:r>
            <a:r>
              <a:rPr lang="en-US" sz="2000" dirty="0">
                <a:solidFill>
                  <a:srgbClr val="0E3D79"/>
                </a:solidFill>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Thingspeak</a:t>
            </a:r>
            <a:r>
              <a:rPr lang="en-US" sz="2000" b="0" i="0" dirty="0">
                <a:solidFill>
                  <a:srgbClr val="121212"/>
                </a:solidFill>
                <a:effectLst/>
                <a:latin typeface="Times New Roman" panose="02020603050405020304" pitchFamily="18" charset="0"/>
                <a:cs typeface="Times New Roman" panose="02020603050405020304" pitchFamily="18" charset="0"/>
              </a:rPr>
              <a:t> Sign up on </a:t>
            </a:r>
            <a:r>
              <a:rPr lang="en-US" sz="2000" b="0" i="0" dirty="0" err="1">
                <a:solidFill>
                  <a:srgbClr val="121212"/>
                </a:solidFill>
                <a:effectLst/>
                <a:latin typeface="Times New Roman" panose="02020603050405020304" pitchFamily="18" charset="0"/>
                <a:cs typeface="Times New Roman" panose="02020603050405020304" pitchFamily="18" charset="0"/>
              </a:rPr>
              <a:t>ThingSpeak</a:t>
            </a:r>
            <a:r>
              <a:rPr lang="en-US" sz="2000" b="0" i="0" dirty="0">
                <a:solidFill>
                  <a:srgbClr val="121212"/>
                </a:solidFill>
                <a:effectLst/>
                <a:latin typeface="Times New Roman" panose="02020603050405020304" pitchFamily="18" charset="0"/>
                <a:cs typeface="Times New Roman" panose="02020603050405020304" pitchFamily="18" charset="0"/>
              </a:rPr>
              <a:t>. create a new channel by clicking the </a:t>
            </a:r>
            <a:r>
              <a:rPr lang="en-US" sz="2000" i="1" dirty="0">
                <a:solidFill>
                  <a:srgbClr val="121212"/>
                </a:solidFill>
                <a:effectLst/>
                <a:latin typeface="Times New Roman" panose="02020603050405020304" pitchFamily="18" charset="0"/>
                <a:cs typeface="Times New Roman" panose="02020603050405020304" pitchFamily="18" charset="0"/>
              </a:rPr>
              <a:t>New Channel</a:t>
            </a:r>
            <a:r>
              <a:rPr lang="en-US" sz="2000" i="0" dirty="0">
                <a:solidFill>
                  <a:srgbClr val="121212"/>
                </a:solidFill>
                <a:effectLst/>
                <a:latin typeface="Times New Roman" panose="02020603050405020304" pitchFamily="18" charset="0"/>
                <a:cs typeface="Times New Roman" panose="02020603050405020304" pitchFamily="18" charset="0"/>
              </a:rPr>
              <a:t> </a:t>
            </a:r>
            <a:r>
              <a:rPr lang="en-US" sz="2000" b="0" i="0" dirty="0" err="1">
                <a:solidFill>
                  <a:srgbClr val="121212"/>
                </a:solidFill>
                <a:effectLst/>
                <a:latin typeface="Times New Roman" panose="02020603050405020304" pitchFamily="18" charset="0"/>
                <a:cs typeface="Times New Roman" panose="02020603050405020304" pitchFamily="18" charset="0"/>
              </a:rPr>
              <a:t>button.To</a:t>
            </a:r>
            <a:r>
              <a:rPr lang="en-US" sz="2000" b="0" i="0" dirty="0">
                <a:solidFill>
                  <a:srgbClr val="121212"/>
                </a:solidFill>
                <a:effectLst/>
                <a:latin typeface="Times New Roman" panose="02020603050405020304" pitchFamily="18" charset="0"/>
                <a:cs typeface="Times New Roman" panose="02020603050405020304" pitchFamily="18" charset="0"/>
              </a:rPr>
              <a:t> send data to </a:t>
            </a:r>
            <a:r>
              <a:rPr lang="en-US" sz="2000" b="0" i="0" dirty="0" err="1">
                <a:solidFill>
                  <a:srgbClr val="121212"/>
                </a:solidFill>
                <a:effectLst/>
                <a:latin typeface="Times New Roman" panose="02020603050405020304" pitchFamily="18" charset="0"/>
                <a:cs typeface="Times New Roman" panose="02020603050405020304" pitchFamily="18" charset="0"/>
              </a:rPr>
              <a:t>ThingSpeak</a:t>
            </a:r>
            <a:r>
              <a:rPr lang="en-US" sz="2000" b="0" i="0" dirty="0">
                <a:solidFill>
                  <a:srgbClr val="121212"/>
                </a:solidFill>
                <a:effectLst/>
                <a:latin typeface="Times New Roman" panose="02020603050405020304" pitchFamily="18" charset="0"/>
                <a:cs typeface="Times New Roman" panose="02020603050405020304" pitchFamily="18" charset="0"/>
              </a:rPr>
              <a:t>, enter the API key and channel ID in Python script</a:t>
            </a:r>
            <a:br>
              <a:rPr lang="en-US" sz="2000" dirty="0">
                <a:latin typeface="Times New Roman" panose="02020603050405020304" pitchFamily="18" charset="0"/>
                <a:cs typeface="Times New Roman" panose="02020603050405020304" pitchFamily="18" charset="0"/>
              </a:rPr>
            </a:br>
            <a:endParaRPr lang="en-US" sz="2000" b="0" i="0" dirty="0">
              <a:effectLst/>
              <a:latin typeface="Times New Roman" panose="02020603050405020304" pitchFamily="18" charset="0"/>
              <a:cs typeface="Times New Roman" panose="02020603050405020304" pitchFamily="18" charset="0"/>
            </a:endParaRPr>
          </a:p>
          <a:p>
            <a:pPr algn="just">
              <a:lnSpc>
                <a:spcPct val="150000"/>
              </a:lnSpc>
            </a:pPr>
            <a:endParaRPr lang="en-IN" sz="2000" b="0" i="0" dirty="0">
              <a:solidFill>
                <a:srgbClr val="0E3D7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0567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6231B-36DD-721E-1E36-874AB91956BD}"/>
              </a:ext>
            </a:extLst>
          </p:cNvPr>
          <p:cNvSpPr>
            <a:spLocks noGrp="1"/>
          </p:cNvSpPr>
          <p:nvPr>
            <p:ph type="title"/>
          </p:nvPr>
        </p:nvSpPr>
        <p:spPr>
          <a:xfrm>
            <a:off x="609600" y="457200"/>
            <a:ext cx="7239000" cy="1447800"/>
          </a:xfrm>
        </p:spPr>
        <p:txBody>
          <a:bodyPr>
            <a:normAutofit/>
          </a:bodyPr>
          <a:lstStyle/>
          <a:p>
            <a:r>
              <a:rPr lang="en-IN" b="1" dirty="0">
                <a:latin typeface="Times New Roman" panose="02020603050405020304" pitchFamily="18" charset="0"/>
                <a:cs typeface="Times New Roman" panose="02020603050405020304" pitchFamily="18" charset="0"/>
              </a:rPr>
              <a:t>Applications of Crowd Size Estimation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906896-B103-B2FF-E0B0-9E81E69B44E5}"/>
              </a:ext>
            </a:extLst>
          </p:cNvPr>
          <p:cNvSpPr>
            <a:spLocks noGrp="1"/>
          </p:cNvSpPr>
          <p:nvPr>
            <p:ph idx="1"/>
          </p:nvPr>
        </p:nvSpPr>
        <p:spPr/>
        <p:txBody>
          <a:bodyPr>
            <a:normAutofit lnSpcReduction="10000"/>
          </a:bodyPr>
          <a:lstStyle/>
          <a:p>
            <a:pPr marL="114300" indent="0" algn="just">
              <a:buNone/>
            </a:pPr>
            <a:endParaRPr lang="en-US" dirty="0">
              <a:latin typeface="Times New Roman" panose="02020603050405020304" pitchFamily="18" charset="0"/>
              <a:cs typeface="Times New Roman" panose="02020603050405020304" pitchFamily="18" charset="0"/>
            </a:endParaRPr>
          </a:p>
          <a:p>
            <a:pPr marL="114300" indent="0" algn="just">
              <a:buNone/>
            </a:pPr>
            <a:r>
              <a:rPr lang="en-US" sz="2400" b="1" dirty="0">
                <a:latin typeface="Times New Roman" panose="02020603050405020304" pitchFamily="18" charset="0"/>
                <a:cs typeface="Times New Roman" panose="02020603050405020304" pitchFamily="18" charset="0"/>
              </a:rPr>
              <a:t>Emergency Situations : </a:t>
            </a:r>
            <a:r>
              <a:rPr lang="en-US" sz="2000" dirty="0">
                <a:latin typeface="Times New Roman" panose="02020603050405020304" pitchFamily="18" charset="0"/>
                <a:cs typeface="Times New Roman" panose="02020603050405020304" pitchFamily="18" charset="0"/>
              </a:rPr>
              <a:t>Aids in disaster management situations, allowing authorities to estimate and address the needs of affected populations more effectively.</a:t>
            </a:r>
          </a:p>
          <a:p>
            <a:pPr marL="457200" algn="just"/>
            <a:r>
              <a:rPr lang="en-US" sz="2000" b="1" dirty="0">
                <a:latin typeface="Times New Roman" panose="02020603050405020304" pitchFamily="18" charset="0"/>
                <a:cs typeface="Times New Roman" panose="02020603050405020304" pitchFamily="18" charset="0"/>
              </a:rPr>
              <a:t>Evacuation Planning: </a:t>
            </a:r>
            <a:r>
              <a:rPr lang="en-US" sz="2000" dirty="0">
                <a:latin typeface="Times New Roman" panose="02020603050405020304" pitchFamily="18" charset="0"/>
                <a:cs typeface="Times New Roman" panose="02020603050405020304" pitchFamily="18" charset="0"/>
              </a:rPr>
              <a:t>In the event of a disaster or emergency, knowing the size and location of crowds can aid in planning safe evacuation routes and ensuring that everyone is accounted for.</a:t>
            </a:r>
          </a:p>
          <a:p>
            <a:pPr marL="457200" algn="just"/>
            <a:r>
              <a:rPr lang="en-US" sz="2000" b="1" dirty="0">
                <a:latin typeface="Times New Roman" panose="02020603050405020304" pitchFamily="18" charset="0"/>
                <a:cs typeface="Times New Roman" panose="02020603050405020304" pitchFamily="18" charset="0"/>
              </a:rPr>
              <a:t>Medical Response: </a:t>
            </a:r>
            <a:r>
              <a:rPr lang="en-US" sz="2000" dirty="0">
                <a:latin typeface="Times New Roman" panose="02020603050405020304" pitchFamily="18" charset="0"/>
                <a:cs typeface="Times New Roman" panose="02020603050405020304" pitchFamily="18" charset="0"/>
              </a:rPr>
              <a:t>Medical teams can use crowd size estimates to prepare for potential casualties, ensuring they have enough medical personnel and supplies on hand.</a:t>
            </a:r>
          </a:p>
          <a:p>
            <a:pPr marL="457200" algn="just"/>
            <a:r>
              <a:rPr lang="en-US" sz="2000" b="1" dirty="0">
                <a:latin typeface="Times New Roman" panose="02020603050405020304" pitchFamily="18" charset="0"/>
                <a:cs typeface="Times New Roman" panose="02020603050405020304" pitchFamily="18" charset="0"/>
              </a:rPr>
              <a:t>Resource Allocation: </a:t>
            </a:r>
            <a:r>
              <a:rPr lang="en-US" sz="2000" dirty="0">
                <a:latin typeface="Times New Roman" panose="02020603050405020304" pitchFamily="18" charset="0"/>
                <a:cs typeface="Times New Roman" panose="02020603050405020304" pitchFamily="18" charset="0"/>
              </a:rPr>
              <a:t>Estimating crowd sizes helps emergency responders allocate resources such as personnel, medical supplies, and equipment more effectively to areas with the greatest need.</a:t>
            </a:r>
          </a:p>
          <a:p>
            <a:pPr marL="457200" algn="just"/>
            <a:endParaRPr lang="en-US" sz="2000" dirty="0">
              <a:latin typeface="Times New Roman" panose="02020603050405020304" pitchFamily="18" charset="0"/>
              <a:cs typeface="Times New Roman" panose="02020603050405020304" pitchFamily="18" charset="0"/>
            </a:endParaRPr>
          </a:p>
          <a:p>
            <a:pPr marL="114300" indent="0" algn="just">
              <a:buNone/>
            </a:pPr>
            <a:endParaRPr lang="en-US" sz="2000" dirty="0">
              <a:latin typeface="Times New Roman" panose="02020603050405020304" pitchFamily="18" charset="0"/>
              <a:cs typeface="Times New Roman" panose="02020603050405020304" pitchFamily="18" charset="0"/>
            </a:endParaRPr>
          </a:p>
          <a:p>
            <a:pPr marL="11430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715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92C8F4-ED1B-AA20-B4A3-7774D987BA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762000"/>
            <a:ext cx="7086600" cy="3733800"/>
          </a:xfrm>
          <a:prstGeom prst="rect">
            <a:avLst/>
          </a:prstGeom>
        </p:spPr>
      </p:pic>
      <p:sp>
        <p:nvSpPr>
          <p:cNvPr id="5" name="TextBox 4">
            <a:extLst>
              <a:ext uri="{FF2B5EF4-FFF2-40B4-BE49-F238E27FC236}">
                <a16:creationId xmlns:a16="http://schemas.microsoft.com/office/drawing/2014/main" id="{2B6FB7B5-F422-38E4-A81F-442B4BF78EFE}"/>
              </a:ext>
            </a:extLst>
          </p:cNvPr>
          <p:cNvSpPr txBox="1"/>
          <p:nvPr/>
        </p:nvSpPr>
        <p:spPr>
          <a:xfrm>
            <a:off x="762000" y="5105400"/>
            <a:ext cx="6629400" cy="1200329"/>
          </a:xfrm>
          <a:prstGeom prst="rect">
            <a:avLst/>
          </a:prstGeom>
          <a:noFill/>
        </p:spPr>
        <p:txBody>
          <a:bodyPr wrap="square" rtlCol="0">
            <a:spAutoFit/>
          </a:bodyPr>
          <a:lstStyle/>
          <a:p>
            <a:r>
              <a:rPr lang="en-US" dirty="0"/>
              <a:t>Fig. This Graph shows how many people were counted in an area at different times. We used a camera with a raspberry pi to count them, and the graph helps us understand when there were more or fewer people</a:t>
            </a:r>
            <a:endParaRPr lang="en-IN" dirty="0"/>
          </a:p>
        </p:txBody>
      </p:sp>
    </p:spTree>
    <p:extLst>
      <p:ext uri="{BB962C8B-B14F-4D97-AF65-F5344CB8AC3E}">
        <p14:creationId xmlns:p14="http://schemas.microsoft.com/office/powerpoint/2010/main" val="1516898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9D0F-DEE6-4BD9-6EE2-F4410CCC7A63}"/>
              </a:ext>
            </a:extLst>
          </p:cNvPr>
          <p:cNvSpPr>
            <a:spLocks noGrp="1"/>
          </p:cNvSpPr>
          <p:nvPr>
            <p:ph type="title"/>
          </p:nvPr>
        </p:nvSpPr>
        <p:spPr/>
        <p:txBody>
          <a:bodyPr/>
          <a:lstStyle/>
          <a:p>
            <a:r>
              <a:rPr lang="en-US" dirty="0"/>
              <a:t>REFERENCE</a:t>
            </a:r>
            <a:endParaRPr lang="en-IN" dirty="0"/>
          </a:p>
        </p:txBody>
      </p:sp>
      <p:sp>
        <p:nvSpPr>
          <p:cNvPr id="3" name="Content Placeholder 2">
            <a:extLst>
              <a:ext uri="{FF2B5EF4-FFF2-40B4-BE49-F238E27FC236}">
                <a16:creationId xmlns:a16="http://schemas.microsoft.com/office/drawing/2014/main" id="{DAE35A17-CB12-2C6D-6937-8BAEB8B1E220}"/>
              </a:ext>
            </a:extLst>
          </p:cNvPr>
          <p:cNvSpPr>
            <a:spLocks noGrp="1"/>
          </p:cNvSpPr>
          <p:nvPr>
            <p:ph idx="1"/>
          </p:nvPr>
        </p:nvSpPr>
        <p:spPr/>
        <p:txBody>
          <a:bodyPr/>
          <a:lstStyle/>
          <a:p>
            <a:r>
              <a:rPr lang="en-IN" dirty="0">
                <a:hlinkClick r:id="rId2"/>
              </a:rPr>
              <a:t>https://en.wikipedia.org/wiki/ThingSpeak</a:t>
            </a:r>
            <a:endParaRPr lang="en-IN" dirty="0"/>
          </a:p>
          <a:p>
            <a:r>
              <a:rPr lang="en-IN" dirty="0">
                <a:hlinkClick r:id="rId3"/>
              </a:rPr>
              <a:t>https://en.wikipedia.org/wiki/Raspberry_Pi</a:t>
            </a:r>
            <a:endParaRPr lang="en-IN" dirty="0"/>
          </a:p>
          <a:p>
            <a:r>
              <a:rPr lang="en-IN" dirty="0">
                <a:hlinkClick r:id="rId4"/>
              </a:rPr>
              <a:t>https://en.wikipedia.org/wiki/OpenCV</a:t>
            </a:r>
            <a:endParaRPr lang="en-IN" dirty="0"/>
          </a:p>
          <a:p>
            <a:r>
              <a:rPr lang="en-US" dirty="0">
                <a:hlinkClick r:id="rId5"/>
              </a:rPr>
              <a:t>Crowd Size Estimation Using OpenCV and Raspberry Pi (circuitdigest.com)</a:t>
            </a:r>
            <a:endParaRPr lang="en-IN" dirty="0"/>
          </a:p>
        </p:txBody>
      </p:sp>
    </p:spTree>
    <p:extLst>
      <p:ext uri="{BB962C8B-B14F-4D97-AF65-F5344CB8AC3E}">
        <p14:creationId xmlns:p14="http://schemas.microsoft.com/office/powerpoint/2010/main" val="1715478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t>                     </a:t>
            </a:r>
          </a:p>
          <a:p>
            <a:pPr>
              <a:buNone/>
            </a:pPr>
            <a:endParaRPr lang="en-US" dirty="0"/>
          </a:p>
          <a:p>
            <a:pPr>
              <a:buNone/>
            </a:pPr>
            <a:r>
              <a:rPr lang="en-US" dirty="0"/>
              <a:t>                          </a:t>
            </a:r>
            <a:r>
              <a:rPr lang="en-IN" sz="4800" b="1" dirty="0">
                <a:ln w="900" cmpd="sng">
                  <a:solidFill>
                    <a:schemeClr val="accent1">
                      <a:satMod val="190000"/>
                      <a:alpha val="55000"/>
                    </a:schemeClr>
                  </a:solidFill>
                  <a:prstDash val="solid"/>
                </a:ln>
                <a:solidFill>
                  <a:srgbClr val="FF0000"/>
                </a:solidFill>
                <a:effectLst>
                  <a:innerShdw blurRad="101600" dist="76200" dir="5400000">
                    <a:schemeClr val="accent1">
                      <a:satMod val="190000"/>
                      <a:tint val="100000"/>
                      <a:alpha val="74000"/>
                    </a:schemeClr>
                  </a:innerShdw>
                </a:effectLst>
                <a:latin typeface="Algerian" pitchFamily="82" charset="0"/>
              </a:rPr>
              <a:t>THANK  YOU</a:t>
            </a:r>
            <a:endParaRPr lang="en-IN" sz="4800" dirty="0">
              <a:solidFill>
                <a:srgbClr val="FF0000"/>
              </a:solidFill>
              <a:latin typeface="Algerian" pitchFamily="82" charset="0"/>
            </a:endParaRPr>
          </a:p>
          <a:p>
            <a:pPr>
              <a:buNone/>
            </a:pPr>
            <a:endParaRPr lang="en-US"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CONTENTS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r>
              <a:rPr lang="en-US" dirty="0"/>
              <a:t>Abstract</a:t>
            </a:r>
          </a:p>
          <a:p>
            <a:r>
              <a:rPr lang="en-US" dirty="0"/>
              <a:t>Introduction</a:t>
            </a:r>
          </a:p>
          <a:p>
            <a:r>
              <a:rPr lang="en-US" dirty="0"/>
              <a:t>Block diagram</a:t>
            </a:r>
          </a:p>
          <a:p>
            <a:r>
              <a:rPr lang="en-US" dirty="0"/>
              <a:t>Components Required</a:t>
            </a:r>
          </a:p>
          <a:p>
            <a:r>
              <a:rPr lang="en-US" dirty="0"/>
              <a:t>Steps to Implement the project</a:t>
            </a:r>
          </a:p>
          <a:p>
            <a:r>
              <a:rPr lang="en-US" dirty="0"/>
              <a:t>Applications of Crowd size estimation</a:t>
            </a:r>
          </a:p>
          <a:p>
            <a:r>
              <a:rPr lang="en-US" dirty="0"/>
              <a:t>Code</a:t>
            </a:r>
          </a:p>
          <a:p>
            <a:r>
              <a:rPr lang="en-US" dirty="0"/>
              <a:t>Output</a:t>
            </a:r>
          </a:p>
          <a:p>
            <a:r>
              <a:rPr lang="en-US" dirty="0"/>
              <a:t>Reference</a:t>
            </a:r>
          </a:p>
        </p:txBody>
      </p:sp>
    </p:spTree>
    <p:extLst>
      <p:ext uri="{BB962C8B-B14F-4D97-AF65-F5344CB8AC3E}">
        <p14:creationId xmlns:p14="http://schemas.microsoft.com/office/powerpoint/2010/main" val="1841625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Effect transition="in" filter="fade">
                                      <p:cBhvr>
                                        <p:cTn id="70" dur="1000"/>
                                        <p:tgtEl>
                                          <p:spTgt spid="3">
                                            <p:txEl>
                                              <p:pRg st="8" end="8"/>
                                            </p:txEl>
                                          </p:spTgt>
                                        </p:tgtEl>
                                      </p:cBhvr>
                                    </p:animEffect>
                                    <p:anim calcmode="lin" valueType="num">
                                      <p:cBhvr>
                                        <p:cTn id="7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6762" y="401568"/>
            <a:ext cx="6934200" cy="707886"/>
          </a:xfrm>
          <a:prstGeom prst="rect">
            <a:avLst/>
          </a:prstGeom>
          <a:noFill/>
        </p:spPr>
        <p:txBody>
          <a:bodyPr wrap="square" rtlCol="0">
            <a:spAutoFit/>
          </a:bodyPr>
          <a:lstStyle/>
          <a:p>
            <a:pPr algn="ctr"/>
            <a:r>
              <a:rPr lang="en-US" sz="4000" b="1" dirty="0">
                <a:latin typeface="Times New Roman" pitchFamily="18" charset="0"/>
                <a:cs typeface="Times New Roman" pitchFamily="18" charset="0"/>
              </a:rPr>
              <a:t>ABSTRACT</a:t>
            </a:r>
            <a:endParaRPr lang="en-IN" sz="4000" b="1" dirty="0">
              <a:latin typeface="Times New Roman" pitchFamily="18" charset="0"/>
              <a:cs typeface="Times New Roman" pitchFamily="18" charset="0"/>
            </a:endParaRPr>
          </a:p>
        </p:txBody>
      </p:sp>
      <p:sp>
        <p:nvSpPr>
          <p:cNvPr id="10" name="TextBox 9">
            <a:extLst>
              <a:ext uri="{FF2B5EF4-FFF2-40B4-BE49-F238E27FC236}">
                <a16:creationId xmlns:a16="http://schemas.microsoft.com/office/drawing/2014/main" id="{3A1BACA5-51D6-04F0-75FF-5D98A6C72C5F}"/>
              </a:ext>
            </a:extLst>
          </p:cNvPr>
          <p:cNvSpPr txBox="1"/>
          <p:nvPr/>
        </p:nvSpPr>
        <p:spPr>
          <a:xfrm>
            <a:off x="766762" y="1295400"/>
            <a:ext cx="7615238" cy="5115311"/>
          </a:xfrm>
          <a:prstGeom prst="rect">
            <a:avLst/>
          </a:prstGeom>
          <a:noFill/>
        </p:spPr>
        <p:txBody>
          <a:bodyPr wrap="square" rtlCol="0">
            <a:spAutoFit/>
          </a:bodyPr>
          <a:lstStyle/>
          <a:p>
            <a:pPr algn="just">
              <a:lnSpc>
                <a:spcPct val="150000"/>
              </a:lnSpc>
            </a:pPr>
            <a:r>
              <a:rPr lang="en-IN" sz="2000" dirty="0">
                <a:latin typeface="Times New Roman" panose="02020603050405020304" pitchFamily="18" charset="0"/>
                <a:cs typeface="Times New Roman" panose="02020603050405020304" pitchFamily="18" charset="0"/>
              </a:rPr>
              <a:t>            Crowd size estimation system plays a crucial role in various domains such as event management, crowd control and urban planning. We propose a crowd size estimation system that utilizes the powerful combination of Open CV and Raspberry Pi. Open CV, a popular computer vision library, provides a wide range of tools and algorithms for image processing and analysis, making it well-suited for crowd analysis tasks. </a:t>
            </a:r>
          </a:p>
          <a:p>
            <a:pPr algn="just">
              <a:lnSpc>
                <a:spcPct val="150000"/>
              </a:lnSpc>
            </a:pPr>
            <a:r>
              <a:rPr lang="en-IN" sz="2000" dirty="0">
                <a:latin typeface="Times New Roman" panose="02020603050405020304" pitchFamily="18" charset="0"/>
                <a:cs typeface="Times New Roman" panose="02020603050405020304" pitchFamily="18" charset="0"/>
              </a:rPr>
              <a:t>           Raspberry Pi, a low cost single-board computer, serves as the hardware platform for our system, offering portability, affordability, and ease of integration .Overall, the Combination of Open CV and Raspberry Pi offers a versatile and practical solution for crowd size estimation.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itchFamily="18" charset="0"/>
                <a:cs typeface="Times New Roman" pitchFamily="18" charset="0"/>
              </a:rPr>
              <a:t>INTRODUCTION</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830763"/>
          </a:xfrm>
        </p:spPr>
        <p:txBody>
          <a:bodyPr>
            <a:noAutofit/>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Digital Image Processing is growing very fast and becoming an important part of many digital devices like mobile, security cameras, laptops. The most common applications of Digital Image Processing are Face Recognition, and people counter. we are going to build an OpenCV crowd counting using Raspberry Pi and </a:t>
            </a:r>
            <a:r>
              <a:rPr lang="en-US" sz="2000" dirty="0" err="1">
                <a:latin typeface="Times New Roman" panose="02020603050405020304" pitchFamily="18" charset="0"/>
                <a:cs typeface="Times New Roman" panose="02020603050405020304" pitchFamily="18" charset="0"/>
              </a:rPr>
              <a:t>ThingSpeak</a:t>
            </a:r>
            <a:r>
              <a:rPr lang="en-US" sz="2000" dirty="0">
                <a:latin typeface="Times New Roman" panose="02020603050405020304" pitchFamily="18" charset="0"/>
                <a:cs typeface="Times New Roman" panose="02020603050405020304" pitchFamily="18" charset="0"/>
              </a:rPr>
              <a:t>. </a:t>
            </a:r>
          </a:p>
          <a:p>
            <a:pPr marL="0" indent="0">
              <a:lnSpc>
                <a:spcPct val="150000"/>
              </a:lnSpc>
              <a:buNone/>
            </a:pPr>
            <a:r>
              <a:rPr lang="en-US" sz="2000" dirty="0">
                <a:latin typeface="Times New Roman" panose="02020603050405020304" pitchFamily="18" charset="0"/>
                <a:cs typeface="Times New Roman" panose="02020603050405020304" pitchFamily="18" charset="0"/>
              </a:rPr>
              <a:t>         Here the pi camera module will be used for continuously capturing the frames and then these frames will be processed with HOG to detect the objects in the image. These frames will be compared with OpenCV’s pre-trained model for people detection. The people counting will be displayed on the </a:t>
            </a:r>
            <a:r>
              <a:rPr lang="en-US" sz="2000" dirty="0" err="1">
                <a:latin typeface="Times New Roman" panose="02020603050405020304" pitchFamily="18" charset="0"/>
                <a:cs typeface="Times New Roman" panose="02020603050405020304" pitchFamily="18" charset="0"/>
              </a:rPr>
              <a:t>ThingSpeak</a:t>
            </a:r>
            <a:r>
              <a:rPr lang="en-US" sz="2000" dirty="0">
                <a:latin typeface="Times New Roman" panose="02020603050405020304" pitchFamily="18" charset="0"/>
                <a:cs typeface="Times New Roman" panose="02020603050405020304" pitchFamily="18" charset="0"/>
              </a:rPr>
              <a:t> channel which can be monitored from anywhere in the world.</a:t>
            </a:r>
          </a:p>
        </p:txBody>
      </p:sp>
    </p:spTree>
    <p:extLst>
      <p:ext uri="{BB962C8B-B14F-4D97-AF65-F5344CB8AC3E}">
        <p14:creationId xmlns:p14="http://schemas.microsoft.com/office/powerpoint/2010/main" val="2265933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13F960-6257-09BB-0F66-778FDE16200E}"/>
              </a:ext>
            </a:extLst>
          </p:cNvPr>
          <p:cNvSpPr>
            <a:spLocks noGrp="1"/>
          </p:cNvSpPr>
          <p:nvPr>
            <p:ph type="title"/>
          </p:nvPr>
        </p:nvSpPr>
        <p:spPr/>
        <p:txBody>
          <a:bodyPr/>
          <a:lstStyle/>
          <a:p>
            <a:r>
              <a:rPr lang="en-IN" dirty="0"/>
              <a:t>Block Diagram</a:t>
            </a:r>
          </a:p>
        </p:txBody>
      </p:sp>
      <p:pic>
        <p:nvPicPr>
          <p:cNvPr id="6" name="Picture 2">
            <a:extLst>
              <a:ext uri="{FF2B5EF4-FFF2-40B4-BE49-F238E27FC236}">
                <a16:creationId xmlns:a16="http://schemas.microsoft.com/office/drawing/2014/main" id="{38F15C12-0709-47B0-D177-6E1DFBE6F1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457200" y="1828800"/>
            <a:ext cx="8229600" cy="4041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2588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Times New Roman" pitchFamily="18" charset="0"/>
                <a:cs typeface="Times New Roman" pitchFamily="18" charset="0"/>
              </a:rPr>
              <a:t>COMPONENTS REQUIRED</a:t>
            </a:r>
            <a:endParaRPr lang="en-IN"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b="1" u="sng" dirty="0"/>
              <a:t>Hardware:</a:t>
            </a:r>
            <a:endParaRPr lang="en-US" u="sng" dirty="0"/>
          </a:p>
          <a:p>
            <a:r>
              <a:rPr lang="en-US" dirty="0"/>
              <a:t>Raspberry Pi 3</a:t>
            </a:r>
          </a:p>
          <a:p>
            <a:r>
              <a:rPr lang="en-US" dirty="0"/>
              <a:t>Pi Camera</a:t>
            </a:r>
          </a:p>
          <a:p>
            <a:pPr marL="0" indent="0">
              <a:buNone/>
            </a:pPr>
            <a:r>
              <a:rPr lang="en-US" b="1" u="sng" dirty="0"/>
              <a:t>Software:</a:t>
            </a:r>
            <a:endParaRPr lang="en-US" u="sng" dirty="0"/>
          </a:p>
          <a:p>
            <a:r>
              <a:rPr lang="en-US" dirty="0" err="1"/>
              <a:t>ThingSpeak</a:t>
            </a:r>
            <a:endParaRPr lang="en-US" dirty="0"/>
          </a:p>
          <a:p>
            <a:r>
              <a:rPr lang="en-US" dirty="0"/>
              <a:t>Python 3.0</a:t>
            </a:r>
          </a:p>
          <a:p>
            <a:r>
              <a:rPr lang="en-US" dirty="0"/>
              <a:t>OpenCV 3.0</a:t>
            </a:r>
          </a:p>
          <a:p>
            <a:endParaRPr lang="en-US" dirty="0"/>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30229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162800" cy="762000"/>
          </a:xfrm>
        </p:spPr>
        <p:txBody>
          <a:bodyPr/>
          <a:lstStyle/>
          <a:p>
            <a:r>
              <a:rPr lang="en-US" b="1" dirty="0">
                <a:latin typeface="Times New Roman" pitchFamily="18" charset="0"/>
                <a:cs typeface="Times New Roman" pitchFamily="18" charset="0"/>
              </a:rPr>
              <a:t>  OpenCV</a:t>
            </a:r>
            <a:endParaRPr lang="en-IN" b="1"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465190" y="2534690"/>
            <a:ext cx="3110475" cy="2790669"/>
          </a:xfrm>
        </p:spPr>
      </p:pic>
      <p:sp>
        <p:nvSpPr>
          <p:cNvPr id="5" name="TextBox 4">
            <a:extLst>
              <a:ext uri="{FF2B5EF4-FFF2-40B4-BE49-F238E27FC236}">
                <a16:creationId xmlns:a16="http://schemas.microsoft.com/office/drawing/2014/main" id="{5669C816-A0D6-A040-004C-8830C87C952E}"/>
              </a:ext>
            </a:extLst>
          </p:cNvPr>
          <p:cNvSpPr txBox="1"/>
          <p:nvPr/>
        </p:nvSpPr>
        <p:spPr>
          <a:xfrm>
            <a:off x="381000" y="1524000"/>
            <a:ext cx="5105400" cy="511531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OpenCV (Open Source Computer Vision Library) is an open-source computer vision and machine learning software library.</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It provides a wide range of tools and functions for performing various tasks related to image and video analysis, manipulation, and understanding. </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OpenCV serves as a powerful tool for computer vision tasks and allows you to leverage advanced techniques and algorithms without starting from scratch.</a:t>
            </a:r>
          </a:p>
        </p:txBody>
      </p:sp>
    </p:spTree>
    <p:extLst>
      <p:ext uri="{BB962C8B-B14F-4D97-AF65-F5344CB8AC3E}">
        <p14:creationId xmlns:p14="http://schemas.microsoft.com/office/powerpoint/2010/main" val="118309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916"/>
            <a:ext cx="8229600" cy="1143000"/>
          </a:xfrm>
        </p:spPr>
        <p:txBody>
          <a:bodyPr/>
          <a:lstStyle/>
          <a:p>
            <a:r>
              <a:rPr lang="en-US" b="1" dirty="0">
                <a:latin typeface="Times New Roman" pitchFamily="18" charset="0"/>
                <a:cs typeface="Times New Roman" pitchFamily="18" charset="0"/>
              </a:rPr>
              <a:t> RASPBERRY PI</a:t>
            </a:r>
            <a:endParaRPr lang="en-IN" b="1"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562600" y="1828800"/>
            <a:ext cx="3399656" cy="2527368"/>
          </a:xfrm>
        </p:spPr>
      </p:pic>
      <p:sp>
        <p:nvSpPr>
          <p:cNvPr id="11" name="TextBox 10">
            <a:extLst>
              <a:ext uri="{FF2B5EF4-FFF2-40B4-BE49-F238E27FC236}">
                <a16:creationId xmlns:a16="http://schemas.microsoft.com/office/drawing/2014/main" id="{D9C65880-8DE5-F07F-E6EC-B4BE44CA00B0}"/>
              </a:ext>
            </a:extLst>
          </p:cNvPr>
          <p:cNvSpPr txBox="1"/>
          <p:nvPr/>
        </p:nvSpPr>
        <p:spPr>
          <a:xfrm>
            <a:off x="304800" y="1600200"/>
            <a:ext cx="4980537" cy="4191981"/>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Raspberry Pi works as a versatile and customizable platform that allows us to create, experiment, and innovate in various domains, including programming, electronics, and IOT projects. </a:t>
            </a:r>
          </a:p>
          <a:p>
            <a:pPr algn="just">
              <a:lnSpc>
                <a:spcPct val="150000"/>
              </a:lnSpc>
            </a:pPr>
            <a:r>
              <a:rPr lang="en-US" sz="2000" dirty="0">
                <a:latin typeface="Times New Roman" panose="02020603050405020304" pitchFamily="18" charset="0"/>
                <a:cs typeface="Times New Roman" panose="02020603050405020304" pitchFamily="18" charset="0"/>
              </a:rPr>
              <a:t>Its combination of hardware capabilities, operating system compatibility, and software flexibility.</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029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  PI CAMERA</a:t>
            </a:r>
            <a:endParaRPr lang="en-IN" b="1"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BA5BA87A-AA9F-BCC8-CCF7-4B532527BA81}"/>
              </a:ext>
            </a:extLst>
          </p:cNvPr>
          <p:cNvSpPr txBox="1"/>
          <p:nvPr/>
        </p:nvSpPr>
        <p:spPr>
          <a:xfrm>
            <a:off x="681058" y="1828800"/>
            <a:ext cx="4572000" cy="3785652"/>
          </a:xfrm>
          <a:prstGeom prst="rect">
            <a:avLst/>
          </a:prstGeom>
          <a:noFill/>
        </p:spPr>
        <p:txBody>
          <a:bodyPr wrap="square">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Raspberry Pi Camera Module is a small-sized camera accessory designed specifically for Raspberry Pi single-board computers.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It allows you to capture images and videos directly from your Raspberry Pi and integrate them into various projects and applications.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The camera module offers a convenient and compact solution for adding visual capabilities to your Raspberry Pi-based projects.</a:t>
            </a:r>
            <a:endParaRPr lang="en-IN" sz="2000" dirty="0">
              <a:latin typeface="Times New Roman" panose="02020603050405020304" pitchFamily="18" charset="0"/>
              <a:cs typeface="Times New Roman" panose="02020603050405020304" pitchFamily="18" charset="0"/>
            </a:endParaRPr>
          </a:p>
        </p:txBody>
      </p:sp>
      <p:pic>
        <p:nvPicPr>
          <p:cNvPr id="6" name="Content Placeholder 3">
            <a:extLst>
              <a:ext uri="{FF2B5EF4-FFF2-40B4-BE49-F238E27FC236}">
                <a16:creationId xmlns:a16="http://schemas.microsoft.com/office/drawing/2014/main" id="{DD7AA361-E09B-3EDC-EC0D-9543D4AEF06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253058" y="1676400"/>
            <a:ext cx="3458095" cy="2813858"/>
          </a:xfrm>
        </p:spPr>
      </p:pic>
    </p:spTree>
    <p:extLst>
      <p:ext uri="{BB962C8B-B14F-4D97-AF65-F5344CB8AC3E}">
        <p14:creationId xmlns:p14="http://schemas.microsoft.com/office/powerpoint/2010/main" val="350737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1216</TotalTime>
  <Words>1014</Words>
  <Application>Microsoft Office PowerPoint</Application>
  <PresentationFormat>On-screen Show (4:3)</PresentationFormat>
  <Paragraphs>79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Algerian</vt:lpstr>
      <vt:lpstr>Arial</vt:lpstr>
      <vt:lpstr>Book Antiqua</vt:lpstr>
      <vt:lpstr>Calibri</vt:lpstr>
      <vt:lpstr>Californian FB</vt:lpstr>
      <vt:lpstr>Times New Roman</vt:lpstr>
      <vt:lpstr>Office Theme</vt:lpstr>
      <vt:lpstr>CROWD SIZE ESTIMATION SYSTEM USING RASPBERRY PI AND OPEN CV</vt:lpstr>
      <vt:lpstr>CONTENTS</vt:lpstr>
      <vt:lpstr>PowerPoint Presentation</vt:lpstr>
      <vt:lpstr>INTRODUCTION</vt:lpstr>
      <vt:lpstr>Block Diagram</vt:lpstr>
      <vt:lpstr>COMPONENTS REQUIRED</vt:lpstr>
      <vt:lpstr>  OpenCV</vt:lpstr>
      <vt:lpstr> RASPBERRY PI</vt:lpstr>
      <vt:lpstr>  PI CAMERA</vt:lpstr>
      <vt:lpstr>ThingSpeak</vt:lpstr>
      <vt:lpstr>STEPS TO IMPLEMENT THE PROJECT</vt:lpstr>
      <vt:lpstr>PowerPoint Presentation</vt:lpstr>
      <vt:lpstr>Applications of Crowd Size Estimation</vt:lpstr>
      <vt:lpstr>PowerPoint Presentation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20BQ1A0498-MADANU THRINADH</cp:lastModifiedBy>
  <cp:revision>86</cp:revision>
  <dcterms:created xsi:type="dcterms:W3CDTF">2006-08-16T00:00:00Z</dcterms:created>
  <dcterms:modified xsi:type="dcterms:W3CDTF">2024-10-05T12:31:57Z</dcterms:modified>
</cp:coreProperties>
</file>