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2" r:id="rId4"/>
    <p:sldId id="258" r:id="rId5"/>
    <p:sldId id="259" r:id="rId6"/>
    <p:sldId id="273" r:id="rId7"/>
    <p:sldId id="260" r:id="rId8"/>
    <p:sldId id="264" r:id="rId9"/>
    <p:sldId id="265" r:id="rId10"/>
    <p:sldId id="263" r:id="rId11"/>
    <p:sldId id="261"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5FFE78-0062-4CA6-839A-5EF48799E55B}" v="3" dt="2024-12-17T17:26:27.2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an Yadav B G" userId="c56c188d5d64713b" providerId="LiveId" clId="{C15FFE78-0062-4CA6-839A-5EF48799E55B}"/>
    <pc:docChg chg="undo custSel modSld">
      <pc:chgData name="Madan Yadav B G" userId="c56c188d5d64713b" providerId="LiveId" clId="{C15FFE78-0062-4CA6-839A-5EF48799E55B}" dt="2024-12-17T17:27:37.057" v="51" actId="255"/>
      <pc:docMkLst>
        <pc:docMk/>
      </pc:docMkLst>
      <pc:sldChg chg="modSp mod">
        <pc:chgData name="Madan Yadav B G" userId="c56c188d5d64713b" providerId="LiveId" clId="{C15FFE78-0062-4CA6-839A-5EF48799E55B}" dt="2024-12-17T17:27:37.057" v="51" actId="255"/>
        <pc:sldMkLst>
          <pc:docMk/>
          <pc:sldMk cId="2902267852" sldId="258"/>
        </pc:sldMkLst>
        <pc:spChg chg="mod">
          <ac:chgData name="Madan Yadav B G" userId="c56c188d5d64713b" providerId="LiveId" clId="{C15FFE78-0062-4CA6-839A-5EF48799E55B}" dt="2024-12-17T17:27:37.057" v="51" actId="255"/>
          <ac:spMkLst>
            <pc:docMk/>
            <pc:sldMk cId="2902267852" sldId="258"/>
            <ac:spMk id="2" creationId="{190EFF5F-E476-0890-8619-BA1B9E2B2DC3}"/>
          </ac:spMkLst>
        </pc:spChg>
      </pc:sldChg>
      <pc:sldChg chg="modSp mod">
        <pc:chgData name="Madan Yadav B G" userId="c56c188d5d64713b" providerId="LiveId" clId="{C15FFE78-0062-4CA6-839A-5EF48799E55B}" dt="2024-12-17T17:27:19.033" v="49" actId="255"/>
        <pc:sldMkLst>
          <pc:docMk/>
          <pc:sldMk cId="236718076" sldId="262"/>
        </pc:sldMkLst>
        <pc:spChg chg="mod">
          <ac:chgData name="Madan Yadav B G" userId="c56c188d5d64713b" providerId="LiveId" clId="{C15FFE78-0062-4CA6-839A-5EF48799E55B}" dt="2024-12-17T17:27:11.048" v="47" actId="255"/>
          <ac:spMkLst>
            <pc:docMk/>
            <pc:sldMk cId="236718076" sldId="262"/>
            <ac:spMk id="2" creationId="{EBC9C77A-5140-8960-69D7-6C8A48B29316}"/>
          </ac:spMkLst>
        </pc:spChg>
        <pc:spChg chg="mod">
          <ac:chgData name="Madan Yadav B G" userId="c56c188d5d64713b" providerId="LiveId" clId="{C15FFE78-0062-4CA6-839A-5EF48799E55B}" dt="2024-12-17T17:27:19.033" v="49" actId="255"/>
          <ac:spMkLst>
            <pc:docMk/>
            <pc:sldMk cId="236718076" sldId="262"/>
            <ac:spMk id="3" creationId="{49F1A6B9-DF95-9BD9-B920-1E8D705546FA}"/>
          </ac:spMkLst>
        </pc:spChg>
      </pc:sldChg>
      <pc:sldChg chg="addSp modSp mod">
        <pc:chgData name="Madan Yadav B G" userId="c56c188d5d64713b" providerId="LiveId" clId="{C15FFE78-0062-4CA6-839A-5EF48799E55B}" dt="2024-12-17T17:26:27.232" v="39"/>
        <pc:sldMkLst>
          <pc:docMk/>
          <pc:sldMk cId="3566589801" sldId="273"/>
        </pc:sldMkLst>
        <pc:spChg chg="mod">
          <ac:chgData name="Madan Yadav B G" userId="c56c188d5d64713b" providerId="LiveId" clId="{C15FFE78-0062-4CA6-839A-5EF48799E55B}" dt="2024-12-17T17:26:27.232" v="39"/>
          <ac:spMkLst>
            <pc:docMk/>
            <pc:sldMk cId="3566589801" sldId="273"/>
            <ac:spMk id="2" creationId="{60E09E6D-8FC1-636D-1B16-323A2C2110C5}"/>
          </ac:spMkLst>
        </pc:spChg>
        <pc:spChg chg="add mod">
          <ac:chgData name="Madan Yadav B G" userId="c56c188d5d64713b" providerId="LiveId" clId="{C15FFE78-0062-4CA6-839A-5EF48799E55B}" dt="2024-12-17T17:26:18.692" v="38" actId="14100"/>
          <ac:spMkLst>
            <pc:docMk/>
            <pc:sldMk cId="3566589801" sldId="273"/>
            <ac:spMk id="4" creationId="{0C769136-9461-20FC-9004-DC18BDD25E5B}"/>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Sheet1!$AA$3</c:f>
              <c:strCache>
                <c:ptCount val="1"/>
                <c:pt idx="0">
                  <c:v>enagagement_rates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Sheet1!$Z$4:$Z$13</c:f>
              <c:strCache>
                <c:ptCount val="10"/>
                <c:pt idx="0">
                  <c:v>Rick29</c:v>
                </c:pt>
                <c:pt idx="1">
                  <c:v>Janet.Armstrong</c:v>
                </c:pt>
                <c:pt idx="2">
                  <c:v>Zack_Kemmer93</c:v>
                </c:pt>
                <c:pt idx="3">
                  <c:v>Malinda_Streich</c:v>
                </c:pt>
                <c:pt idx="4">
                  <c:v>Seth46</c:v>
                </c:pt>
                <c:pt idx="5">
                  <c:v>Alexandro35</c:v>
                </c:pt>
                <c:pt idx="6">
                  <c:v>Annalise.McKenzie16</c:v>
                </c:pt>
                <c:pt idx="7">
                  <c:v>Donald.Fritsch</c:v>
                </c:pt>
                <c:pt idx="8">
                  <c:v>Aurelie71</c:v>
                </c:pt>
                <c:pt idx="9">
                  <c:v>Cesar93</c:v>
                </c:pt>
              </c:strCache>
            </c:strRef>
          </c:cat>
          <c:val>
            <c:numRef>
              <c:f>Sheet1!$AA$4:$AA$13</c:f>
              <c:numCache>
                <c:formatCode>General</c:formatCode>
                <c:ptCount val="10"/>
                <c:pt idx="0">
                  <c:v>68</c:v>
                </c:pt>
                <c:pt idx="1">
                  <c:v>66.8</c:v>
                </c:pt>
                <c:pt idx="2">
                  <c:v>66.599999999999994</c:v>
                </c:pt>
                <c:pt idx="3">
                  <c:v>66.5</c:v>
                </c:pt>
                <c:pt idx="4">
                  <c:v>66</c:v>
                </c:pt>
                <c:pt idx="5">
                  <c:v>65.8</c:v>
                </c:pt>
                <c:pt idx="6">
                  <c:v>65.75</c:v>
                </c:pt>
                <c:pt idx="7">
                  <c:v>65.333299999999994</c:v>
                </c:pt>
                <c:pt idx="8">
                  <c:v>65.25</c:v>
                </c:pt>
                <c:pt idx="9">
                  <c:v>64.599999999999994</c:v>
                </c:pt>
              </c:numCache>
            </c:numRef>
          </c:val>
          <c:extLst>
            <c:ext xmlns:c16="http://schemas.microsoft.com/office/drawing/2014/chart" uri="{C3380CC4-5D6E-409C-BE32-E72D297353CC}">
              <c16:uniqueId val="{00000000-0A38-41E2-B71A-E348AED57E68}"/>
            </c:ext>
          </c:extLst>
        </c:ser>
        <c:dLbls>
          <c:dLblPos val="outEnd"/>
          <c:showLegendKey val="0"/>
          <c:showVal val="1"/>
          <c:showCatName val="0"/>
          <c:showSerName val="0"/>
          <c:showPercent val="0"/>
          <c:showBubbleSize val="0"/>
        </c:dLbls>
        <c:gapWidth val="219"/>
        <c:overlap val="-27"/>
        <c:axId val="1717858896"/>
        <c:axId val="1717860816"/>
      </c:barChart>
      <c:catAx>
        <c:axId val="171785889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mn-lt"/>
                <a:ea typeface="+mn-ea"/>
                <a:cs typeface="+mn-cs"/>
              </a:defRPr>
            </a:pPr>
            <a:endParaRPr lang="en-US"/>
          </a:p>
        </c:txPr>
        <c:crossAx val="1717860816"/>
        <c:crosses val="autoZero"/>
        <c:auto val="1"/>
        <c:lblAlgn val="ctr"/>
        <c:lblOffset val="100"/>
        <c:noMultiLvlLbl val="0"/>
      </c:catAx>
      <c:valAx>
        <c:axId val="1717860816"/>
        <c:scaling>
          <c:orientation val="minMax"/>
        </c:scaling>
        <c:delete val="1"/>
        <c:axPos val="l"/>
        <c:numFmt formatCode="General" sourceLinked="1"/>
        <c:majorTickMark val="out"/>
        <c:minorTickMark val="none"/>
        <c:tickLblPos val="nextTo"/>
        <c:crossAx val="1717858896"/>
        <c:crosses val="autoZero"/>
        <c:crossBetween val="between"/>
      </c:valAx>
      <c:spPr>
        <a:noFill/>
        <a:ln>
          <a:noFill/>
        </a:ln>
        <a:effectLst/>
      </c:spPr>
    </c:plotArea>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Sheet1!$A$2:$A$6</cx:f>
        <cx:lvl ptCount="5">
          <cx:pt idx="0">smile</cx:pt>
          <cx:pt idx="1">beach</cx:pt>
          <cx:pt idx="2">party</cx:pt>
          <cx:pt idx="3">fun</cx:pt>
          <cx:pt idx="4">food</cx:pt>
        </cx:lvl>
      </cx:strDim>
      <cx:numDim type="val">
        <cx:f>Sheet1!$C$2:$C$6</cx:f>
        <cx:lvl ptCount="5" formatCode="General">
          <cx:pt idx="0">11.81</cx:pt>
          <cx:pt idx="1">8.3699999999999992</cx:pt>
          <cx:pt idx="2">7.7699999999999996</cx:pt>
          <cx:pt idx="3">7.5099999999999998</cx:pt>
          <cx:pt idx="4">4.8300000000000001</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1" i="0" u="none" strike="noStrike" baseline="0">
                <a:solidFill>
                  <a:sysClr val="windowText" lastClr="000000">
                    <a:lumMod val="65000"/>
                    <a:lumOff val="35000"/>
                  </a:sysClr>
                </a:solidFill>
                <a:latin typeface="Calibri" panose="020F0502020204030204"/>
              </a:rPr>
              <a:t>Top 5 tags based on engagement_rate</a:t>
            </a:r>
          </a:p>
          <a:p>
            <a:pPr algn="ctr" rtl="0">
              <a:defRPr/>
            </a:pPr>
            <a:endParaRPr lang="en-US" sz="1400" b="0" i="0" u="none" strike="noStrike" baseline="0">
              <a:solidFill>
                <a:sysClr val="windowText" lastClr="000000">
                  <a:lumMod val="65000"/>
                  <a:lumOff val="35000"/>
                </a:sysClr>
              </a:solidFill>
              <a:latin typeface="Calibri" panose="020F0502020204030204"/>
            </a:endParaRPr>
          </a:p>
        </cx:rich>
      </cx:tx>
    </cx:title>
    <cx:plotArea>
      <cx:plotAreaRegion>
        <cx:series layoutId="funnel" uniqueId="{9B6CDF4E-8370-4922-8CB5-32C7DD755C8A}">
          <cx:tx>
            <cx:txData>
              <cx:f>Sheet1!$C$1</cx:f>
              <cx:v>engagement_rate</cx:v>
            </cx:txData>
          </cx:tx>
          <cx:dataLabels>
            <cx:txPr>
              <a:bodyPr spcFirstLastPara="1" vertOverflow="ellipsis" horzOverflow="overflow" wrap="square" lIns="0" tIns="0" rIns="0" bIns="0" anchor="ctr" anchorCtr="1"/>
              <a:lstStyle/>
              <a:p>
                <a:pPr algn="ctr" rtl="0">
                  <a:defRPr b="1">
                    <a:solidFill>
                      <a:schemeClr val="bg2"/>
                    </a:solidFill>
                  </a:defRPr>
                </a:pPr>
                <a:endParaRPr lang="en-US" sz="900" b="1" i="0" u="none" strike="noStrike" baseline="0">
                  <a:solidFill>
                    <a:schemeClr val="bg2"/>
                  </a:solidFill>
                  <a:latin typeface="Calibri" panose="020F0502020204030204"/>
                </a:endParaRPr>
              </a:p>
            </cx:txPr>
            <cx:visibility seriesName="0" categoryName="0" value="1"/>
          </cx:dataLabels>
          <cx:dataId val="0"/>
        </cx:series>
      </cx:plotAreaRegion>
      <cx:axis id="0">
        <cx:catScaling gapWidth="0.0599999987"/>
        <cx:tickLabels/>
        <cx:txPr>
          <a:bodyPr spcFirstLastPara="1" vertOverflow="ellipsis" horzOverflow="overflow" wrap="square" lIns="0" tIns="0" rIns="0" bIns="0" anchor="ctr" anchorCtr="1"/>
          <a:lstStyle/>
          <a:p>
            <a:pPr algn="ctr" rtl="0">
              <a:defRPr b="1"/>
            </a:pPr>
            <a:endParaRPr lang="en-US" sz="900" b="1" i="0" u="none" strike="noStrike" baseline="0">
              <a:solidFill>
                <a:sysClr val="windowText" lastClr="000000">
                  <a:lumMod val="65000"/>
                  <a:lumOff val="35000"/>
                </a:sysClr>
              </a:solidFill>
              <a:latin typeface="Calibri" panose="020F0502020204030204"/>
            </a:endParaRPr>
          </a:p>
        </cx:txPr>
      </cx:axis>
    </cx:plotArea>
  </cx:chart>
  <cx:spPr>
    <a:ln>
      <a:solidFill>
        <a:schemeClr val="accent1"/>
      </a:solidFill>
    </a:ln>
  </cx:spPr>
</cx: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862C38-B623-44E5-9166-CE7CCCE4617A}" type="datetimeFigureOut">
              <a:rPr lang="en-IN" smtClean="0"/>
              <a:t>17-12-2024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DF48BF-C528-482E-883D-142B737D02D0}" type="slidenum">
              <a:rPr lang="en-IN" smtClean="0"/>
              <a:t>‹#›</a:t>
            </a:fld>
            <a:endParaRPr lang="en-IN"/>
          </a:p>
        </p:txBody>
      </p:sp>
    </p:spTree>
    <p:extLst>
      <p:ext uri="{BB962C8B-B14F-4D97-AF65-F5344CB8AC3E}">
        <p14:creationId xmlns:p14="http://schemas.microsoft.com/office/powerpoint/2010/main" val="352208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DF48BF-C528-482E-883D-142B737D02D0}" type="slidenum">
              <a:rPr lang="en-IN" smtClean="0"/>
              <a:t>8</a:t>
            </a:fld>
            <a:endParaRPr lang="en-IN"/>
          </a:p>
        </p:txBody>
      </p:sp>
    </p:spTree>
    <p:extLst>
      <p:ext uri="{BB962C8B-B14F-4D97-AF65-F5344CB8AC3E}">
        <p14:creationId xmlns:p14="http://schemas.microsoft.com/office/powerpoint/2010/main" val="105545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2CC96-B46C-666B-0C69-0BAB9DCB72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BFD52D-4908-1591-0FD2-3ADA4AE9B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8CD621-EB6D-F05B-8933-678815F83692}"/>
              </a:ext>
            </a:extLst>
          </p:cNvPr>
          <p:cNvSpPr>
            <a:spLocks noGrp="1"/>
          </p:cNvSpPr>
          <p:nvPr>
            <p:ph type="dt" sz="half" idx="10"/>
          </p:nvPr>
        </p:nvSpPr>
        <p:spPr/>
        <p:txBody>
          <a:bodyPr/>
          <a:lstStyle/>
          <a:p>
            <a:fld id="{D06B6637-56CB-4FA4-94B4-F085302D5AAA}" type="datetimeFigureOut">
              <a:rPr lang="en-IN" smtClean="0"/>
              <a:t>17-12-2024</a:t>
            </a:fld>
            <a:endParaRPr lang="en-IN"/>
          </a:p>
        </p:txBody>
      </p:sp>
      <p:sp>
        <p:nvSpPr>
          <p:cNvPr id="5" name="Footer Placeholder 4">
            <a:extLst>
              <a:ext uri="{FF2B5EF4-FFF2-40B4-BE49-F238E27FC236}">
                <a16:creationId xmlns:a16="http://schemas.microsoft.com/office/drawing/2014/main" id="{4E2F70FE-30B4-D52E-63A2-D61E94B0E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E7D392-313A-7E47-2235-0D64843C7774}"/>
              </a:ext>
            </a:extLst>
          </p:cNvPr>
          <p:cNvSpPr>
            <a:spLocks noGrp="1"/>
          </p:cNvSpPr>
          <p:nvPr>
            <p:ph type="sldNum" sz="quarter" idx="12"/>
          </p:nvPr>
        </p:nvSpPr>
        <p:spPr/>
        <p:txBody>
          <a:bodyPr/>
          <a:lstStyle/>
          <a:p>
            <a:fld id="{A42AF7F0-FB5B-4C3E-9386-20A4E35447C6}" type="slidenum">
              <a:rPr lang="en-IN" smtClean="0"/>
              <a:t>‹#›</a:t>
            </a:fld>
            <a:endParaRPr lang="en-IN"/>
          </a:p>
        </p:txBody>
      </p:sp>
    </p:spTree>
    <p:extLst>
      <p:ext uri="{BB962C8B-B14F-4D97-AF65-F5344CB8AC3E}">
        <p14:creationId xmlns:p14="http://schemas.microsoft.com/office/powerpoint/2010/main" val="903237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9646-6575-463A-562A-72DDC0665C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3274C8-1248-4C16-8940-9B150F0C83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0CDC3B-712F-E035-C1EC-916AEB828683}"/>
              </a:ext>
            </a:extLst>
          </p:cNvPr>
          <p:cNvSpPr>
            <a:spLocks noGrp="1"/>
          </p:cNvSpPr>
          <p:nvPr>
            <p:ph type="dt" sz="half" idx="10"/>
          </p:nvPr>
        </p:nvSpPr>
        <p:spPr/>
        <p:txBody>
          <a:bodyPr/>
          <a:lstStyle/>
          <a:p>
            <a:fld id="{D06B6637-56CB-4FA4-94B4-F085302D5AAA}" type="datetimeFigureOut">
              <a:rPr lang="en-IN" smtClean="0"/>
              <a:t>17-12-2024</a:t>
            </a:fld>
            <a:endParaRPr lang="en-IN"/>
          </a:p>
        </p:txBody>
      </p:sp>
      <p:sp>
        <p:nvSpPr>
          <p:cNvPr id="5" name="Footer Placeholder 4">
            <a:extLst>
              <a:ext uri="{FF2B5EF4-FFF2-40B4-BE49-F238E27FC236}">
                <a16:creationId xmlns:a16="http://schemas.microsoft.com/office/drawing/2014/main" id="{9FF40744-C1FE-431A-DD93-635C241513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C21948-624E-BCB8-ECD4-98751ED8BA00}"/>
              </a:ext>
            </a:extLst>
          </p:cNvPr>
          <p:cNvSpPr>
            <a:spLocks noGrp="1"/>
          </p:cNvSpPr>
          <p:nvPr>
            <p:ph type="sldNum" sz="quarter" idx="12"/>
          </p:nvPr>
        </p:nvSpPr>
        <p:spPr/>
        <p:txBody>
          <a:bodyPr/>
          <a:lstStyle/>
          <a:p>
            <a:fld id="{A42AF7F0-FB5B-4C3E-9386-20A4E35447C6}" type="slidenum">
              <a:rPr lang="en-IN" smtClean="0"/>
              <a:t>‹#›</a:t>
            </a:fld>
            <a:endParaRPr lang="en-IN"/>
          </a:p>
        </p:txBody>
      </p:sp>
    </p:spTree>
    <p:extLst>
      <p:ext uri="{BB962C8B-B14F-4D97-AF65-F5344CB8AC3E}">
        <p14:creationId xmlns:p14="http://schemas.microsoft.com/office/powerpoint/2010/main" val="99345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CED43D-3DC2-6F94-7460-3744A7B937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73876A-3408-8616-4C87-AD807A4714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B79725-43D1-2B00-1853-E8718F8C5A62}"/>
              </a:ext>
            </a:extLst>
          </p:cNvPr>
          <p:cNvSpPr>
            <a:spLocks noGrp="1"/>
          </p:cNvSpPr>
          <p:nvPr>
            <p:ph type="dt" sz="half" idx="10"/>
          </p:nvPr>
        </p:nvSpPr>
        <p:spPr/>
        <p:txBody>
          <a:bodyPr/>
          <a:lstStyle/>
          <a:p>
            <a:fld id="{D06B6637-56CB-4FA4-94B4-F085302D5AAA}" type="datetimeFigureOut">
              <a:rPr lang="en-IN" smtClean="0"/>
              <a:t>17-12-2024</a:t>
            </a:fld>
            <a:endParaRPr lang="en-IN"/>
          </a:p>
        </p:txBody>
      </p:sp>
      <p:sp>
        <p:nvSpPr>
          <p:cNvPr id="5" name="Footer Placeholder 4">
            <a:extLst>
              <a:ext uri="{FF2B5EF4-FFF2-40B4-BE49-F238E27FC236}">
                <a16:creationId xmlns:a16="http://schemas.microsoft.com/office/drawing/2014/main" id="{2E3EC820-D721-631B-5095-D2D5B90999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7E3059-2739-2177-B404-8B65726E975F}"/>
              </a:ext>
            </a:extLst>
          </p:cNvPr>
          <p:cNvSpPr>
            <a:spLocks noGrp="1"/>
          </p:cNvSpPr>
          <p:nvPr>
            <p:ph type="sldNum" sz="quarter" idx="12"/>
          </p:nvPr>
        </p:nvSpPr>
        <p:spPr/>
        <p:txBody>
          <a:bodyPr/>
          <a:lstStyle/>
          <a:p>
            <a:fld id="{A42AF7F0-FB5B-4C3E-9386-20A4E35447C6}" type="slidenum">
              <a:rPr lang="en-IN" smtClean="0"/>
              <a:t>‹#›</a:t>
            </a:fld>
            <a:endParaRPr lang="en-IN"/>
          </a:p>
        </p:txBody>
      </p:sp>
    </p:spTree>
    <p:extLst>
      <p:ext uri="{BB962C8B-B14F-4D97-AF65-F5344CB8AC3E}">
        <p14:creationId xmlns:p14="http://schemas.microsoft.com/office/powerpoint/2010/main" val="3675548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2596-553B-ED88-60B2-48D4F2F062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6F28D4-106B-036B-5520-7F559FD84A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F8B8C7-C1FF-3E55-15AE-1D4A6115305F}"/>
              </a:ext>
            </a:extLst>
          </p:cNvPr>
          <p:cNvSpPr>
            <a:spLocks noGrp="1"/>
          </p:cNvSpPr>
          <p:nvPr>
            <p:ph type="dt" sz="half" idx="10"/>
          </p:nvPr>
        </p:nvSpPr>
        <p:spPr/>
        <p:txBody>
          <a:bodyPr/>
          <a:lstStyle/>
          <a:p>
            <a:fld id="{D06B6637-56CB-4FA4-94B4-F085302D5AAA}" type="datetimeFigureOut">
              <a:rPr lang="en-IN" smtClean="0"/>
              <a:t>17-12-2024</a:t>
            </a:fld>
            <a:endParaRPr lang="en-IN"/>
          </a:p>
        </p:txBody>
      </p:sp>
      <p:sp>
        <p:nvSpPr>
          <p:cNvPr id="5" name="Footer Placeholder 4">
            <a:extLst>
              <a:ext uri="{FF2B5EF4-FFF2-40B4-BE49-F238E27FC236}">
                <a16:creationId xmlns:a16="http://schemas.microsoft.com/office/drawing/2014/main" id="{ED7E7089-53FF-FFBB-ED43-D3860634A0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A66FFB-7461-00BD-B3AF-AC63340F78D4}"/>
              </a:ext>
            </a:extLst>
          </p:cNvPr>
          <p:cNvSpPr>
            <a:spLocks noGrp="1"/>
          </p:cNvSpPr>
          <p:nvPr>
            <p:ph type="sldNum" sz="quarter" idx="12"/>
          </p:nvPr>
        </p:nvSpPr>
        <p:spPr/>
        <p:txBody>
          <a:bodyPr/>
          <a:lstStyle/>
          <a:p>
            <a:fld id="{A42AF7F0-FB5B-4C3E-9386-20A4E35447C6}" type="slidenum">
              <a:rPr lang="en-IN" smtClean="0"/>
              <a:t>‹#›</a:t>
            </a:fld>
            <a:endParaRPr lang="en-IN"/>
          </a:p>
        </p:txBody>
      </p:sp>
    </p:spTree>
    <p:extLst>
      <p:ext uri="{BB962C8B-B14F-4D97-AF65-F5344CB8AC3E}">
        <p14:creationId xmlns:p14="http://schemas.microsoft.com/office/powerpoint/2010/main" val="3377373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EC97C-1CF7-57CE-9A12-B3AB26DFDC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207532-AC97-C2D3-9BA9-A18B6ADED8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1A717A-8F76-7ABD-900F-EE9C4E3B1C48}"/>
              </a:ext>
            </a:extLst>
          </p:cNvPr>
          <p:cNvSpPr>
            <a:spLocks noGrp="1"/>
          </p:cNvSpPr>
          <p:nvPr>
            <p:ph type="dt" sz="half" idx="10"/>
          </p:nvPr>
        </p:nvSpPr>
        <p:spPr/>
        <p:txBody>
          <a:bodyPr/>
          <a:lstStyle/>
          <a:p>
            <a:fld id="{D06B6637-56CB-4FA4-94B4-F085302D5AAA}" type="datetimeFigureOut">
              <a:rPr lang="en-IN" smtClean="0"/>
              <a:t>17-12-2024</a:t>
            </a:fld>
            <a:endParaRPr lang="en-IN"/>
          </a:p>
        </p:txBody>
      </p:sp>
      <p:sp>
        <p:nvSpPr>
          <p:cNvPr id="5" name="Footer Placeholder 4">
            <a:extLst>
              <a:ext uri="{FF2B5EF4-FFF2-40B4-BE49-F238E27FC236}">
                <a16:creationId xmlns:a16="http://schemas.microsoft.com/office/drawing/2014/main" id="{DB246C5A-B481-C5E7-466B-D38D62FA16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8DC745-081B-2FA1-0863-B73B781335E9}"/>
              </a:ext>
            </a:extLst>
          </p:cNvPr>
          <p:cNvSpPr>
            <a:spLocks noGrp="1"/>
          </p:cNvSpPr>
          <p:nvPr>
            <p:ph type="sldNum" sz="quarter" idx="12"/>
          </p:nvPr>
        </p:nvSpPr>
        <p:spPr/>
        <p:txBody>
          <a:bodyPr/>
          <a:lstStyle/>
          <a:p>
            <a:fld id="{A42AF7F0-FB5B-4C3E-9386-20A4E35447C6}" type="slidenum">
              <a:rPr lang="en-IN" smtClean="0"/>
              <a:t>‹#›</a:t>
            </a:fld>
            <a:endParaRPr lang="en-IN"/>
          </a:p>
        </p:txBody>
      </p:sp>
    </p:spTree>
    <p:extLst>
      <p:ext uri="{BB962C8B-B14F-4D97-AF65-F5344CB8AC3E}">
        <p14:creationId xmlns:p14="http://schemas.microsoft.com/office/powerpoint/2010/main" val="25218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CD05C-2E09-305B-24E0-5967ED3AC9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BF7B86-4F84-3029-E520-C78CAC9DCB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BF4CE2-38EC-B60E-0A63-6C65EF44C6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2FBF43-2B80-035A-7EFE-27CDC7B7F2AA}"/>
              </a:ext>
            </a:extLst>
          </p:cNvPr>
          <p:cNvSpPr>
            <a:spLocks noGrp="1"/>
          </p:cNvSpPr>
          <p:nvPr>
            <p:ph type="dt" sz="half" idx="10"/>
          </p:nvPr>
        </p:nvSpPr>
        <p:spPr/>
        <p:txBody>
          <a:bodyPr/>
          <a:lstStyle/>
          <a:p>
            <a:fld id="{D06B6637-56CB-4FA4-94B4-F085302D5AAA}" type="datetimeFigureOut">
              <a:rPr lang="en-IN" smtClean="0"/>
              <a:t>17-12-2024</a:t>
            </a:fld>
            <a:endParaRPr lang="en-IN"/>
          </a:p>
        </p:txBody>
      </p:sp>
      <p:sp>
        <p:nvSpPr>
          <p:cNvPr id="6" name="Footer Placeholder 5">
            <a:extLst>
              <a:ext uri="{FF2B5EF4-FFF2-40B4-BE49-F238E27FC236}">
                <a16:creationId xmlns:a16="http://schemas.microsoft.com/office/drawing/2014/main" id="{AD625B09-209C-23D2-81DB-FC4BCC13DB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2FD95D-9370-B6E5-CECA-6A465908A2A8}"/>
              </a:ext>
            </a:extLst>
          </p:cNvPr>
          <p:cNvSpPr>
            <a:spLocks noGrp="1"/>
          </p:cNvSpPr>
          <p:nvPr>
            <p:ph type="sldNum" sz="quarter" idx="12"/>
          </p:nvPr>
        </p:nvSpPr>
        <p:spPr/>
        <p:txBody>
          <a:bodyPr/>
          <a:lstStyle/>
          <a:p>
            <a:fld id="{A42AF7F0-FB5B-4C3E-9386-20A4E35447C6}" type="slidenum">
              <a:rPr lang="en-IN" smtClean="0"/>
              <a:t>‹#›</a:t>
            </a:fld>
            <a:endParaRPr lang="en-IN"/>
          </a:p>
        </p:txBody>
      </p:sp>
    </p:spTree>
    <p:extLst>
      <p:ext uri="{BB962C8B-B14F-4D97-AF65-F5344CB8AC3E}">
        <p14:creationId xmlns:p14="http://schemas.microsoft.com/office/powerpoint/2010/main" val="4009273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168B4-FC15-D37B-3915-DF63C45823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BF083B-AD54-9A5D-6A35-A6354187CA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E0E523-FAB4-8061-3672-7A489D5A78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7B3FCE-4858-3C76-1999-5A1058FFA0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CCCF6F-511C-CE0F-E98D-121465F7A3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14ACEA-EA13-03C2-131D-BFA583D8AA43}"/>
              </a:ext>
            </a:extLst>
          </p:cNvPr>
          <p:cNvSpPr>
            <a:spLocks noGrp="1"/>
          </p:cNvSpPr>
          <p:nvPr>
            <p:ph type="dt" sz="half" idx="10"/>
          </p:nvPr>
        </p:nvSpPr>
        <p:spPr/>
        <p:txBody>
          <a:bodyPr/>
          <a:lstStyle/>
          <a:p>
            <a:fld id="{D06B6637-56CB-4FA4-94B4-F085302D5AAA}" type="datetimeFigureOut">
              <a:rPr lang="en-IN" smtClean="0"/>
              <a:t>17-12-2024</a:t>
            </a:fld>
            <a:endParaRPr lang="en-IN"/>
          </a:p>
        </p:txBody>
      </p:sp>
      <p:sp>
        <p:nvSpPr>
          <p:cNvPr id="8" name="Footer Placeholder 7">
            <a:extLst>
              <a:ext uri="{FF2B5EF4-FFF2-40B4-BE49-F238E27FC236}">
                <a16:creationId xmlns:a16="http://schemas.microsoft.com/office/drawing/2014/main" id="{4E05D773-084C-3767-BF63-F7004A2B2F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4EBB71E-DF7B-338F-0F83-BFE43407D20C}"/>
              </a:ext>
            </a:extLst>
          </p:cNvPr>
          <p:cNvSpPr>
            <a:spLocks noGrp="1"/>
          </p:cNvSpPr>
          <p:nvPr>
            <p:ph type="sldNum" sz="quarter" idx="12"/>
          </p:nvPr>
        </p:nvSpPr>
        <p:spPr/>
        <p:txBody>
          <a:bodyPr/>
          <a:lstStyle/>
          <a:p>
            <a:fld id="{A42AF7F0-FB5B-4C3E-9386-20A4E35447C6}" type="slidenum">
              <a:rPr lang="en-IN" smtClean="0"/>
              <a:t>‹#›</a:t>
            </a:fld>
            <a:endParaRPr lang="en-IN"/>
          </a:p>
        </p:txBody>
      </p:sp>
    </p:spTree>
    <p:extLst>
      <p:ext uri="{BB962C8B-B14F-4D97-AF65-F5344CB8AC3E}">
        <p14:creationId xmlns:p14="http://schemas.microsoft.com/office/powerpoint/2010/main" val="2993886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8420D-50A4-E12E-B286-31D059206B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6033A40-EDA5-E386-C140-63687A4B17F3}"/>
              </a:ext>
            </a:extLst>
          </p:cNvPr>
          <p:cNvSpPr>
            <a:spLocks noGrp="1"/>
          </p:cNvSpPr>
          <p:nvPr>
            <p:ph type="dt" sz="half" idx="10"/>
          </p:nvPr>
        </p:nvSpPr>
        <p:spPr/>
        <p:txBody>
          <a:bodyPr/>
          <a:lstStyle/>
          <a:p>
            <a:fld id="{D06B6637-56CB-4FA4-94B4-F085302D5AAA}" type="datetimeFigureOut">
              <a:rPr lang="en-IN" smtClean="0"/>
              <a:t>17-12-2024</a:t>
            </a:fld>
            <a:endParaRPr lang="en-IN"/>
          </a:p>
        </p:txBody>
      </p:sp>
      <p:sp>
        <p:nvSpPr>
          <p:cNvPr id="4" name="Footer Placeholder 3">
            <a:extLst>
              <a:ext uri="{FF2B5EF4-FFF2-40B4-BE49-F238E27FC236}">
                <a16:creationId xmlns:a16="http://schemas.microsoft.com/office/drawing/2014/main" id="{DA4ECDE1-2B0F-BE53-E744-AC1564E244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8ECB2C-8E85-DCC3-92CF-6FB6FE7610BE}"/>
              </a:ext>
            </a:extLst>
          </p:cNvPr>
          <p:cNvSpPr>
            <a:spLocks noGrp="1"/>
          </p:cNvSpPr>
          <p:nvPr>
            <p:ph type="sldNum" sz="quarter" idx="12"/>
          </p:nvPr>
        </p:nvSpPr>
        <p:spPr/>
        <p:txBody>
          <a:bodyPr/>
          <a:lstStyle/>
          <a:p>
            <a:fld id="{A42AF7F0-FB5B-4C3E-9386-20A4E35447C6}" type="slidenum">
              <a:rPr lang="en-IN" smtClean="0"/>
              <a:t>‹#›</a:t>
            </a:fld>
            <a:endParaRPr lang="en-IN"/>
          </a:p>
        </p:txBody>
      </p:sp>
    </p:spTree>
    <p:extLst>
      <p:ext uri="{BB962C8B-B14F-4D97-AF65-F5344CB8AC3E}">
        <p14:creationId xmlns:p14="http://schemas.microsoft.com/office/powerpoint/2010/main" val="862955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595C21-C2B7-7AAD-4055-EAFC6B2FA66C}"/>
              </a:ext>
            </a:extLst>
          </p:cNvPr>
          <p:cNvSpPr>
            <a:spLocks noGrp="1"/>
          </p:cNvSpPr>
          <p:nvPr>
            <p:ph type="dt" sz="half" idx="10"/>
          </p:nvPr>
        </p:nvSpPr>
        <p:spPr/>
        <p:txBody>
          <a:bodyPr/>
          <a:lstStyle/>
          <a:p>
            <a:fld id="{D06B6637-56CB-4FA4-94B4-F085302D5AAA}" type="datetimeFigureOut">
              <a:rPr lang="en-IN" smtClean="0"/>
              <a:t>17-12-2024</a:t>
            </a:fld>
            <a:endParaRPr lang="en-IN"/>
          </a:p>
        </p:txBody>
      </p:sp>
      <p:sp>
        <p:nvSpPr>
          <p:cNvPr id="3" name="Footer Placeholder 2">
            <a:extLst>
              <a:ext uri="{FF2B5EF4-FFF2-40B4-BE49-F238E27FC236}">
                <a16:creationId xmlns:a16="http://schemas.microsoft.com/office/drawing/2014/main" id="{C866D6DD-67EE-68BD-C161-035CC6B301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20F4199-AFA8-FD65-DAC7-44848D18A99A}"/>
              </a:ext>
            </a:extLst>
          </p:cNvPr>
          <p:cNvSpPr>
            <a:spLocks noGrp="1"/>
          </p:cNvSpPr>
          <p:nvPr>
            <p:ph type="sldNum" sz="quarter" idx="12"/>
          </p:nvPr>
        </p:nvSpPr>
        <p:spPr/>
        <p:txBody>
          <a:bodyPr/>
          <a:lstStyle/>
          <a:p>
            <a:fld id="{A42AF7F0-FB5B-4C3E-9386-20A4E35447C6}" type="slidenum">
              <a:rPr lang="en-IN" smtClean="0"/>
              <a:t>‹#›</a:t>
            </a:fld>
            <a:endParaRPr lang="en-IN"/>
          </a:p>
        </p:txBody>
      </p:sp>
    </p:spTree>
    <p:extLst>
      <p:ext uri="{BB962C8B-B14F-4D97-AF65-F5344CB8AC3E}">
        <p14:creationId xmlns:p14="http://schemas.microsoft.com/office/powerpoint/2010/main" val="2511064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5C33-914B-9A02-69CB-DA8B8CD8E0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81C868-E9FD-14F5-7C1D-61FBAD5748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FFD711-D3CB-8B6F-68D2-B1B8CE297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B652EA-1573-00E9-1629-56DECDF10B1E}"/>
              </a:ext>
            </a:extLst>
          </p:cNvPr>
          <p:cNvSpPr>
            <a:spLocks noGrp="1"/>
          </p:cNvSpPr>
          <p:nvPr>
            <p:ph type="dt" sz="half" idx="10"/>
          </p:nvPr>
        </p:nvSpPr>
        <p:spPr/>
        <p:txBody>
          <a:bodyPr/>
          <a:lstStyle/>
          <a:p>
            <a:fld id="{D06B6637-56CB-4FA4-94B4-F085302D5AAA}" type="datetimeFigureOut">
              <a:rPr lang="en-IN" smtClean="0"/>
              <a:t>17-12-2024</a:t>
            </a:fld>
            <a:endParaRPr lang="en-IN"/>
          </a:p>
        </p:txBody>
      </p:sp>
      <p:sp>
        <p:nvSpPr>
          <p:cNvPr id="6" name="Footer Placeholder 5">
            <a:extLst>
              <a:ext uri="{FF2B5EF4-FFF2-40B4-BE49-F238E27FC236}">
                <a16:creationId xmlns:a16="http://schemas.microsoft.com/office/drawing/2014/main" id="{0F2974BD-919F-E675-54AA-F69E5AFEB2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E0C14D-F9E7-EFFB-0957-1377DC082276}"/>
              </a:ext>
            </a:extLst>
          </p:cNvPr>
          <p:cNvSpPr>
            <a:spLocks noGrp="1"/>
          </p:cNvSpPr>
          <p:nvPr>
            <p:ph type="sldNum" sz="quarter" idx="12"/>
          </p:nvPr>
        </p:nvSpPr>
        <p:spPr/>
        <p:txBody>
          <a:bodyPr/>
          <a:lstStyle/>
          <a:p>
            <a:fld id="{A42AF7F0-FB5B-4C3E-9386-20A4E35447C6}" type="slidenum">
              <a:rPr lang="en-IN" smtClean="0"/>
              <a:t>‹#›</a:t>
            </a:fld>
            <a:endParaRPr lang="en-IN"/>
          </a:p>
        </p:txBody>
      </p:sp>
    </p:spTree>
    <p:extLst>
      <p:ext uri="{BB962C8B-B14F-4D97-AF65-F5344CB8AC3E}">
        <p14:creationId xmlns:p14="http://schemas.microsoft.com/office/powerpoint/2010/main" val="1176459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D195C-0917-303E-2783-CBF6C451E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17B771-9554-4F38-F876-FAB071409B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A8BD47-F3C0-E655-073C-A50D6EEA3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B0DA52-2815-F4C3-2C9B-690641D2E765}"/>
              </a:ext>
            </a:extLst>
          </p:cNvPr>
          <p:cNvSpPr>
            <a:spLocks noGrp="1"/>
          </p:cNvSpPr>
          <p:nvPr>
            <p:ph type="dt" sz="half" idx="10"/>
          </p:nvPr>
        </p:nvSpPr>
        <p:spPr/>
        <p:txBody>
          <a:bodyPr/>
          <a:lstStyle/>
          <a:p>
            <a:fld id="{D06B6637-56CB-4FA4-94B4-F085302D5AAA}" type="datetimeFigureOut">
              <a:rPr lang="en-IN" smtClean="0"/>
              <a:t>17-12-2024</a:t>
            </a:fld>
            <a:endParaRPr lang="en-IN"/>
          </a:p>
        </p:txBody>
      </p:sp>
      <p:sp>
        <p:nvSpPr>
          <p:cNvPr id="6" name="Footer Placeholder 5">
            <a:extLst>
              <a:ext uri="{FF2B5EF4-FFF2-40B4-BE49-F238E27FC236}">
                <a16:creationId xmlns:a16="http://schemas.microsoft.com/office/drawing/2014/main" id="{867A2F5C-DD0C-A1F9-0CB1-3467CD1694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E007F3-506E-50A0-9596-165815786642}"/>
              </a:ext>
            </a:extLst>
          </p:cNvPr>
          <p:cNvSpPr>
            <a:spLocks noGrp="1"/>
          </p:cNvSpPr>
          <p:nvPr>
            <p:ph type="sldNum" sz="quarter" idx="12"/>
          </p:nvPr>
        </p:nvSpPr>
        <p:spPr/>
        <p:txBody>
          <a:bodyPr/>
          <a:lstStyle/>
          <a:p>
            <a:fld id="{A42AF7F0-FB5B-4C3E-9386-20A4E35447C6}" type="slidenum">
              <a:rPr lang="en-IN" smtClean="0"/>
              <a:t>‹#›</a:t>
            </a:fld>
            <a:endParaRPr lang="en-IN"/>
          </a:p>
        </p:txBody>
      </p:sp>
    </p:spTree>
    <p:extLst>
      <p:ext uri="{BB962C8B-B14F-4D97-AF65-F5344CB8AC3E}">
        <p14:creationId xmlns:p14="http://schemas.microsoft.com/office/powerpoint/2010/main" val="2631625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C31E79-6651-8118-18EF-71A8ED248D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FD0871-B375-FEE6-D8AF-D4D2BC3257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39F1EC-B3F8-2127-D5F0-2521D77982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6B6637-56CB-4FA4-94B4-F085302D5AAA}" type="datetimeFigureOut">
              <a:rPr lang="en-IN" smtClean="0"/>
              <a:t>17-12-2024</a:t>
            </a:fld>
            <a:endParaRPr lang="en-IN"/>
          </a:p>
        </p:txBody>
      </p:sp>
      <p:sp>
        <p:nvSpPr>
          <p:cNvPr id="5" name="Footer Placeholder 4">
            <a:extLst>
              <a:ext uri="{FF2B5EF4-FFF2-40B4-BE49-F238E27FC236}">
                <a16:creationId xmlns:a16="http://schemas.microsoft.com/office/drawing/2014/main" id="{EBED1DC5-E5DF-24D3-B348-261DA13581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2B39BC-6FB4-C53C-F773-DA2D05DFF4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AF7F0-FB5B-4C3E-9386-20A4E35447C6}" type="slidenum">
              <a:rPr lang="en-IN" smtClean="0"/>
              <a:t>‹#›</a:t>
            </a:fld>
            <a:endParaRPr lang="en-IN"/>
          </a:p>
        </p:txBody>
      </p:sp>
    </p:spTree>
    <p:extLst>
      <p:ext uri="{BB962C8B-B14F-4D97-AF65-F5344CB8AC3E}">
        <p14:creationId xmlns:p14="http://schemas.microsoft.com/office/powerpoint/2010/main" val="4203532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microsoft.com/office/2014/relationships/chartEx" Target="../charts/chartEx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drive.google.com/file/d/1wSXXQboFYXgJXxccj4i-cKfIX5QtdPwH/view"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CEE4D9C-AAAD-702E-9620-ED78D57F2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56045"/>
            <a:ext cx="1376362" cy="901955"/>
          </a:xfrm>
          <a:prstGeom prst="rect">
            <a:avLst/>
          </a:prstGeom>
        </p:spPr>
      </p:pic>
      <p:pic>
        <p:nvPicPr>
          <p:cNvPr id="27" name="Picture 26">
            <a:extLst>
              <a:ext uri="{FF2B5EF4-FFF2-40B4-BE49-F238E27FC236}">
                <a16:creationId xmlns:a16="http://schemas.microsoft.com/office/drawing/2014/main" id="{AAF198C8-36CC-649F-58D8-64E01B178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988" y="5814000"/>
            <a:ext cx="1385580" cy="1044000"/>
          </a:xfrm>
          <a:prstGeom prst="rect">
            <a:avLst/>
          </a:prstGeom>
        </p:spPr>
      </p:pic>
      <p:sp>
        <p:nvSpPr>
          <p:cNvPr id="28" name="TextBox 27">
            <a:extLst>
              <a:ext uri="{FF2B5EF4-FFF2-40B4-BE49-F238E27FC236}">
                <a16:creationId xmlns:a16="http://schemas.microsoft.com/office/drawing/2014/main" id="{77076458-AC59-2854-487F-100320BA2BE9}"/>
              </a:ext>
            </a:extLst>
          </p:cNvPr>
          <p:cNvSpPr txBox="1"/>
          <p:nvPr/>
        </p:nvSpPr>
        <p:spPr>
          <a:xfrm>
            <a:off x="1848465" y="874455"/>
            <a:ext cx="7944465" cy="2554545"/>
          </a:xfrm>
          <a:prstGeom prst="rect">
            <a:avLst/>
          </a:prstGeom>
          <a:noFill/>
        </p:spPr>
        <p:txBody>
          <a:bodyPr wrap="square" rtlCol="0">
            <a:spAutoFit/>
          </a:bodyPr>
          <a:lstStyle/>
          <a:p>
            <a:pPr algn="ctr"/>
            <a:r>
              <a:rPr lang="en-US" sz="8000" b="1" dirty="0">
                <a:solidFill>
                  <a:schemeClr val="accent1">
                    <a:lumMod val="75000"/>
                  </a:schemeClr>
                </a:solidFill>
              </a:rPr>
              <a:t>Social Media Analysis</a:t>
            </a:r>
            <a:endParaRPr lang="en-IN" sz="8000" b="1" dirty="0">
              <a:solidFill>
                <a:schemeClr val="accent1">
                  <a:lumMod val="75000"/>
                </a:schemeClr>
              </a:solidFill>
            </a:endParaRPr>
          </a:p>
        </p:txBody>
      </p:sp>
      <p:sp>
        <p:nvSpPr>
          <p:cNvPr id="29" name="TextBox 28">
            <a:extLst>
              <a:ext uri="{FF2B5EF4-FFF2-40B4-BE49-F238E27FC236}">
                <a16:creationId xmlns:a16="http://schemas.microsoft.com/office/drawing/2014/main" id="{04489665-2688-7FFF-86E2-560056B04EE9}"/>
              </a:ext>
            </a:extLst>
          </p:cNvPr>
          <p:cNvSpPr txBox="1"/>
          <p:nvPr/>
        </p:nvSpPr>
        <p:spPr>
          <a:xfrm>
            <a:off x="2792361" y="4139381"/>
            <a:ext cx="5496233" cy="830997"/>
          </a:xfrm>
          <a:prstGeom prst="rect">
            <a:avLst/>
          </a:prstGeom>
          <a:noFill/>
        </p:spPr>
        <p:txBody>
          <a:bodyPr wrap="square" rtlCol="0">
            <a:spAutoFit/>
          </a:bodyPr>
          <a:lstStyle/>
          <a:p>
            <a:pPr algn="ctr"/>
            <a:r>
              <a:rPr lang="en-US" sz="2400" b="1" dirty="0">
                <a:solidFill>
                  <a:schemeClr val="tx2">
                    <a:lumMod val="75000"/>
                  </a:schemeClr>
                </a:solidFill>
              </a:rPr>
              <a:t> Madan Yadav BG </a:t>
            </a:r>
            <a:br>
              <a:rPr lang="en-US" sz="2400" b="1" dirty="0">
                <a:solidFill>
                  <a:schemeClr val="tx2">
                    <a:lumMod val="75000"/>
                  </a:schemeClr>
                </a:solidFill>
              </a:rPr>
            </a:br>
            <a:r>
              <a:rPr lang="en-US" sz="2400" b="1" dirty="0">
                <a:solidFill>
                  <a:schemeClr val="tx2">
                    <a:lumMod val="75000"/>
                  </a:schemeClr>
                </a:solidFill>
              </a:rPr>
              <a:t>In association with Newton School</a:t>
            </a:r>
            <a:endParaRPr lang="en-IN" sz="2400" b="1" dirty="0">
              <a:solidFill>
                <a:schemeClr val="tx2">
                  <a:lumMod val="75000"/>
                </a:schemeClr>
              </a:solidFill>
            </a:endParaRPr>
          </a:p>
        </p:txBody>
      </p:sp>
    </p:spTree>
    <p:extLst>
      <p:ext uri="{BB962C8B-B14F-4D97-AF65-F5344CB8AC3E}">
        <p14:creationId xmlns:p14="http://schemas.microsoft.com/office/powerpoint/2010/main" val="1972826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F86A98-30A0-339F-354C-0D85235FFAD0}"/>
            </a:ext>
          </a:extLst>
        </p:cNvPr>
        <p:cNvGrpSpPr/>
        <p:nvPr/>
      </p:nvGrpSpPr>
      <p:grpSpPr>
        <a:xfrm>
          <a:off x="0" y="0"/>
          <a:ext cx="0" cy="0"/>
          <a:chOff x="0" y="0"/>
          <a:chExt cx="0" cy="0"/>
        </a:xfrm>
      </p:grpSpPr>
      <p:pic>
        <p:nvPicPr>
          <p:cNvPr id="25" name="Picture 24">
            <a:extLst>
              <a:ext uri="{FF2B5EF4-FFF2-40B4-BE49-F238E27FC236}">
                <a16:creationId xmlns:a16="http://schemas.microsoft.com/office/drawing/2014/main" id="{48731400-6EF9-9496-DB4D-BEBB23732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56045"/>
            <a:ext cx="1376362" cy="901955"/>
          </a:xfrm>
          <a:prstGeom prst="rect">
            <a:avLst/>
          </a:prstGeom>
        </p:spPr>
      </p:pic>
      <p:pic>
        <p:nvPicPr>
          <p:cNvPr id="27" name="Picture 26">
            <a:extLst>
              <a:ext uri="{FF2B5EF4-FFF2-40B4-BE49-F238E27FC236}">
                <a16:creationId xmlns:a16="http://schemas.microsoft.com/office/drawing/2014/main" id="{7534F756-D4FF-C223-A320-CC115062B9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988" y="5814000"/>
            <a:ext cx="1385580" cy="1044000"/>
          </a:xfrm>
          <a:prstGeom prst="rect">
            <a:avLst/>
          </a:prstGeom>
        </p:spPr>
      </p:pic>
      <p:sp>
        <p:nvSpPr>
          <p:cNvPr id="2" name="TextBox 1">
            <a:extLst>
              <a:ext uri="{FF2B5EF4-FFF2-40B4-BE49-F238E27FC236}">
                <a16:creationId xmlns:a16="http://schemas.microsoft.com/office/drawing/2014/main" id="{5468EA96-F41E-ED95-9039-95BEA6DB65FA}"/>
              </a:ext>
            </a:extLst>
          </p:cNvPr>
          <p:cNvSpPr txBox="1"/>
          <p:nvPr/>
        </p:nvSpPr>
        <p:spPr>
          <a:xfrm>
            <a:off x="2772696" y="0"/>
            <a:ext cx="5742039" cy="646331"/>
          </a:xfrm>
          <a:prstGeom prst="rect">
            <a:avLst/>
          </a:prstGeom>
          <a:noFill/>
        </p:spPr>
        <p:txBody>
          <a:bodyPr wrap="square" rtlCol="0">
            <a:spAutoFit/>
          </a:bodyPr>
          <a:lstStyle/>
          <a:p>
            <a:pPr algn="ctr"/>
            <a:r>
              <a:rPr lang="en-US" sz="3600" b="1" dirty="0">
                <a:solidFill>
                  <a:schemeClr val="tx2"/>
                </a:solidFill>
              </a:rPr>
              <a:t>User Activity Distribution</a:t>
            </a:r>
            <a:endParaRPr lang="en-IN" sz="3600" b="1" dirty="0">
              <a:solidFill>
                <a:schemeClr val="tx2"/>
              </a:solidFill>
            </a:endParaRPr>
          </a:p>
        </p:txBody>
      </p:sp>
      <p:sp>
        <p:nvSpPr>
          <p:cNvPr id="3" name="TextBox 2">
            <a:extLst>
              <a:ext uri="{FF2B5EF4-FFF2-40B4-BE49-F238E27FC236}">
                <a16:creationId xmlns:a16="http://schemas.microsoft.com/office/drawing/2014/main" id="{E5B0B8A0-9A34-446C-7DC7-ACA080CF8DF4}"/>
              </a:ext>
            </a:extLst>
          </p:cNvPr>
          <p:cNvSpPr txBox="1"/>
          <p:nvPr/>
        </p:nvSpPr>
        <p:spPr>
          <a:xfrm>
            <a:off x="6096000" y="1500167"/>
            <a:ext cx="55080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Given Pie Chart represents the percentage wise distribution of likes</a:t>
            </a:r>
          </a:p>
          <a:p>
            <a:pPr marL="285750" indent="-285750">
              <a:buFont typeface="Arial" panose="020B0604020202020204" pitchFamily="34" charset="0"/>
              <a:buChar char="•"/>
            </a:pPr>
            <a:r>
              <a:rPr lang="en-US" sz="2800" dirty="0"/>
              <a:t>As we can observe the distribution is as follows:</a:t>
            </a:r>
          </a:p>
          <a:p>
            <a:pPr marL="285750" indent="-285750">
              <a:buFont typeface="Arial" panose="020B0604020202020204" pitchFamily="34" charset="0"/>
              <a:buChar char="•"/>
            </a:pPr>
            <a:r>
              <a:rPr lang="en-US" sz="2800" dirty="0"/>
              <a:t>Less Likes &gt; Medium Likes &gt; Zero Likes &gt; High Likes</a:t>
            </a:r>
          </a:p>
        </p:txBody>
      </p:sp>
      <p:pic>
        <p:nvPicPr>
          <p:cNvPr id="8196" name="Picture 4">
            <a:extLst>
              <a:ext uri="{FF2B5EF4-FFF2-40B4-BE49-F238E27FC236}">
                <a16:creationId xmlns:a16="http://schemas.microsoft.com/office/drawing/2014/main" id="{17465EFA-9CF3-68B5-FD06-DF0BD9EEFA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075" y="1398438"/>
            <a:ext cx="4974026" cy="331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425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37D83-F2F6-9BF8-F91C-26A66164FDF5}"/>
            </a:ext>
          </a:extLst>
        </p:cNvPr>
        <p:cNvGrpSpPr/>
        <p:nvPr/>
      </p:nvGrpSpPr>
      <p:grpSpPr>
        <a:xfrm>
          <a:off x="0" y="0"/>
          <a:ext cx="0" cy="0"/>
          <a:chOff x="0" y="0"/>
          <a:chExt cx="0" cy="0"/>
        </a:xfrm>
      </p:grpSpPr>
      <p:pic>
        <p:nvPicPr>
          <p:cNvPr id="25" name="Picture 24">
            <a:extLst>
              <a:ext uri="{FF2B5EF4-FFF2-40B4-BE49-F238E27FC236}">
                <a16:creationId xmlns:a16="http://schemas.microsoft.com/office/drawing/2014/main" id="{1A9A03DC-FFBE-986B-D2DF-18FD40715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56045"/>
            <a:ext cx="1376362" cy="901955"/>
          </a:xfrm>
          <a:prstGeom prst="rect">
            <a:avLst/>
          </a:prstGeom>
        </p:spPr>
      </p:pic>
      <p:pic>
        <p:nvPicPr>
          <p:cNvPr id="27" name="Picture 26">
            <a:extLst>
              <a:ext uri="{FF2B5EF4-FFF2-40B4-BE49-F238E27FC236}">
                <a16:creationId xmlns:a16="http://schemas.microsoft.com/office/drawing/2014/main" id="{F4EB7840-95D5-6328-B96D-EB5A097C34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988" y="5814000"/>
            <a:ext cx="1385580" cy="1044000"/>
          </a:xfrm>
          <a:prstGeom prst="rect">
            <a:avLst/>
          </a:prstGeom>
        </p:spPr>
      </p:pic>
      <p:sp>
        <p:nvSpPr>
          <p:cNvPr id="2" name="TextBox 1">
            <a:extLst>
              <a:ext uri="{FF2B5EF4-FFF2-40B4-BE49-F238E27FC236}">
                <a16:creationId xmlns:a16="http://schemas.microsoft.com/office/drawing/2014/main" id="{74A737E0-C621-23EB-0ADF-A58B0ADBE49D}"/>
              </a:ext>
            </a:extLst>
          </p:cNvPr>
          <p:cNvSpPr txBox="1"/>
          <p:nvPr/>
        </p:nvSpPr>
        <p:spPr>
          <a:xfrm>
            <a:off x="2222091" y="0"/>
            <a:ext cx="6577780" cy="1077218"/>
          </a:xfrm>
          <a:prstGeom prst="rect">
            <a:avLst/>
          </a:prstGeom>
          <a:noFill/>
        </p:spPr>
        <p:txBody>
          <a:bodyPr wrap="square" rtlCol="0">
            <a:spAutoFit/>
          </a:bodyPr>
          <a:lstStyle/>
          <a:p>
            <a:pPr algn="ctr"/>
            <a:r>
              <a:rPr lang="en-US" sz="3200" b="1" dirty="0">
                <a:solidFill>
                  <a:schemeClr val="tx2"/>
                </a:solidFill>
              </a:rPr>
              <a:t>Hashtags Analysis for Personalized and Engaging Ad Campaigns</a:t>
            </a:r>
            <a:endParaRPr lang="en-IN" sz="3200" b="1" dirty="0">
              <a:solidFill>
                <a:schemeClr val="tx2"/>
              </a:solidFill>
            </a:endParaRPr>
          </a:p>
        </p:txBody>
      </p:sp>
      <p:pic>
        <p:nvPicPr>
          <p:cNvPr id="9218" name="Picture 2">
            <a:extLst>
              <a:ext uri="{FF2B5EF4-FFF2-40B4-BE49-F238E27FC236}">
                <a16:creationId xmlns:a16="http://schemas.microsoft.com/office/drawing/2014/main" id="{485AA94F-F33C-0024-9826-132CF15392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58" y="1572498"/>
            <a:ext cx="6964385" cy="4212000"/>
          </a:xfrm>
          <a:prstGeom prst="rect">
            <a:avLst/>
          </a:prstGeom>
          <a:noFill/>
          <a:ln w="12700">
            <a:solidFill>
              <a:schemeClr val="accent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6E43706-785C-150A-1940-1F8754BE53BB}"/>
              </a:ext>
            </a:extLst>
          </p:cNvPr>
          <p:cNvSpPr txBox="1"/>
          <p:nvPr/>
        </p:nvSpPr>
        <p:spPr>
          <a:xfrm>
            <a:off x="7207658" y="1400952"/>
            <a:ext cx="4984342" cy="4555093"/>
          </a:xfrm>
          <a:prstGeom prst="rect">
            <a:avLst/>
          </a:prstGeom>
          <a:noFill/>
        </p:spPr>
        <p:txBody>
          <a:bodyPr wrap="square" rtlCol="0">
            <a:spAutoFit/>
          </a:bodyPr>
          <a:lstStyle/>
          <a:p>
            <a:pPr rtl="0">
              <a:spcAft>
                <a:spcPts val="1200"/>
              </a:spcAft>
            </a:pPr>
            <a:r>
              <a:rPr lang="en-US" sz="2800" b="1" i="0" u="none" strike="noStrike" dirty="0"/>
              <a:t>From the given chart we can observe that:</a:t>
            </a:r>
            <a:endParaRPr lang="en-US" sz="2800" b="1" dirty="0"/>
          </a:p>
          <a:p>
            <a:pPr rtl="0" fontAlgn="base">
              <a:buFont typeface="Arial" panose="020B0604020202020204" pitchFamily="34" charset="0"/>
              <a:buChar char="•"/>
            </a:pPr>
            <a:r>
              <a:rPr lang="en-US" sz="2800" b="1" i="0" u="none" strike="noStrike" dirty="0"/>
              <a:t>party </a:t>
            </a:r>
            <a:r>
              <a:rPr lang="en-US" sz="2800" b="0" i="0" u="none" strike="noStrike" dirty="0"/>
              <a:t>is the most used tag by users</a:t>
            </a:r>
            <a:endParaRPr lang="en-US" sz="2800" b="1" i="0" u="none" strike="noStrike" dirty="0"/>
          </a:p>
          <a:p>
            <a:pPr rtl="0" fontAlgn="base">
              <a:buFont typeface="Arial" panose="020B0604020202020204" pitchFamily="34" charset="0"/>
              <a:buChar char="•"/>
            </a:pPr>
            <a:r>
              <a:rPr lang="en-US" sz="2800" b="1" i="0" u="none" strike="noStrike" dirty="0"/>
              <a:t>foodie </a:t>
            </a:r>
            <a:r>
              <a:rPr lang="en-US" sz="2800" b="0" i="0" u="none" strike="noStrike" dirty="0"/>
              <a:t>is the least used tag by users</a:t>
            </a:r>
            <a:endParaRPr lang="en-US" sz="2800" b="1" i="0" u="none" strike="noStrike" dirty="0"/>
          </a:p>
          <a:p>
            <a:pPr rtl="0" fontAlgn="base">
              <a:spcAft>
                <a:spcPts val="1200"/>
              </a:spcAft>
              <a:buFont typeface="Arial" panose="020B0604020202020204" pitchFamily="34" charset="0"/>
              <a:buChar char="•"/>
            </a:pPr>
            <a:r>
              <a:rPr lang="en-US" sz="2800" b="1" i="0" u="none" strike="noStrike" dirty="0"/>
              <a:t>beauty, food, fashion, smile, beach, concert</a:t>
            </a:r>
            <a:r>
              <a:rPr lang="en-US" sz="2800" b="0" i="0" u="none" strike="noStrike" dirty="0"/>
              <a:t> and </a:t>
            </a:r>
            <a:r>
              <a:rPr lang="en-US" sz="2800" b="1" i="0" u="none" strike="noStrike" dirty="0"/>
              <a:t>fun </a:t>
            </a:r>
            <a:r>
              <a:rPr lang="en-US" sz="2800" b="0" i="0" u="none" strike="noStrike" dirty="0"/>
              <a:t>are also some of the other tags which were used more by the users</a:t>
            </a:r>
          </a:p>
        </p:txBody>
      </p:sp>
    </p:spTree>
    <p:extLst>
      <p:ext uri="{BB962C8B-B14F-4D97-AF65-F5344CB8AC3E}">
        <p14:creationId xmlns:p14="http://schemas.microsoft.com/office/powerpoint/2010/main" val="1052331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82682-1E95-EA30-A66E-3E65F8B20F80}"/>
            </a:ext>
          </a:extLst>
        </p:cNvPr>
        <p:cNvGrpSpPr/>
        <p:nvPr/>
      </p:nvGrpSpPr>
      <p:grpSpPr>
        <a:xfrm>
          <a:off x="0" y="0"/>
          <a:ext cx="0" cy="0"/>
          <a:chOff x="0" y="0"/>
          <a:chExt cx="0" cy="0"/>
        </a:xfrm>
      </p:grpSpPr>
      <p:pic>
        <p:nvPicPr>
          <p:cNvPr id="25" name="Picture 24">
            <a:extLst>
              <a:ext uri="{FF2B5EF4-FFF2-40B4-BE49-F238E27FC236}">
                <a16:creationId xmlns:a16="http://schemas.microsoft.com/office/drawing/2014/main" id="{382DF08A-9424-49B4-4F98-C65D97BB9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56045"/>
            <a:ext cx="1376362" cy="901955"/>
          </a:xfrm>
          <a:prstGeom prst="rect">
            <a:avLst/>
          </a:prstGeom>
        </p:spPr>
      </p:pic>
      <p:pic>
        <p:nvPicPr>
          <p:cNvPr id="27" name="Picture 26">
            <a:extLst>
              <a:ext uri="{FF2B5EF4-FFF2-40B4-BE49-F238E27FC236}">
                <a16:creationId xmlns:a16="http://schemas.microsoft.com/office/drawing/2014/main" id="{E1F09AB8-0649-CA8D-62F1-7E9592B75C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988" y="5814000"/>
            <a:ext cx="1385580" cy="1044000"/>
          </a:xfrm>
          <a:prstGeom prst="rect">
            <a:avLst/>
          </a:prstGeom>
        </p:spPr>
      </p:pic>
      <p:sp>
        <p:nvSpPr>
          <p:cNvPr id="2" name="TextBox 1">
            <a:extLst>
              <a:ext uri="{FF2B5EF4-FFF2-40B4-BE49-F238E27FC236}">
                <a16:creationId xmlns:a16="http://schemas.microsoft.com/office/drawing/2014/main" id="{BDCF7024-570F-7A14-33C6-E3E76D3E88D8}"/>
              </a:ext>
            </a:extLst>
          </p:cNvPr>
          <p:cNvSpPr txBox="1"/>
          <p:nvPr/>
        </p:nvSpPr>
        <p:spPr>
          <a:xfrm>
            <a:off x="2300748" y="0"/>
            <a:ext cx="7207045" cy="954107"/>
          </a:xfrm>
          <a:prstGeom prst="rect">
            <a:avLst/>
          </a:prstGeom>
          <a:noFill/>
        </p:spPr>
        <p:txBody>
          <a:bodyPr wrap="square" rtlCol="0">
            <a:spAutoFit/>
          </a:bodyPr>
          <a:lstStyle/>
          <a:p>
            <a:pPr algn="ctr"/>
            <a:r>
              <a:rPr lang="en-US" sz="2800" b="1" dirty="0">
                <a:solidFill>
                  <a:schemeClr val="tx2"/>
                </a:solidFill>
              </a:rPr>
              <a:t>Recommendations for more Personalized and Engaging Ad Campaigns</a:t>
            </a:r>
            <a:endParaRPr lang="en-IN" sz="2800" b="1" dirty="0">
              <a:solidFill>
                <a:schemeClr val="tx2"/>
              </a:solidFill>
            </a:endParaRPr>
          </a:p>
        </p:txBody>
      </p:sp>
      <p:sp>
        <p:nvSpPr>
          <p:cNvPr id="3" name="Rectangle 2">
            <a:extLst>
              <a:ext uri="{FF2B5EF4-FFF2-40B4-BE49-F238E27FC236}">
                <a16:creationId xmlns:a16="http://schemas.microsoft.com/office/drawing/2014/main" id="{5C098E9D-037B-4FCE-DDBC-22D7876BFF61}"/>
              </a:ext>
            </a:extLst>
          </p:cNvPr>
          <p:cNvSpPr/>
          <p:nvPr/>
        </p:nvSpPr>
        <p:spPr>
          <a:xfrm>
            <a:off x="245806" y="1651819"/>
            <a:ext cx="3657600" cy="3411794"/>
          </a:xfrm>
          <a:prstGeom prst="rect">
            <a:avLst/>
          </a:prstGeom>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0" u="none" strike="noStrike" dirty="0">
                <a:solidFill>
                  <a:schemeClr val="tx1"/>
                </a:solidFill>
                <a:effectLst/>
              </a:rPr>
              <a:t>Our data reveals that </a:t>
            </a:r>
            <a:r>
              <a:rPr lang="en-US" i="0" strike="noStrike" dirty="0">
                <a:solidFill>
                  <a:schemeClr val="tx1"/>
                </a:solidFill>
                <a:effectLst/>
              </a:rPr>
              <a:t>"</a:t>
            </a:r>
            <a:r>
              <a:rPr lang="en-US" b="1" i="0" u="sng" strike="noStrike" dirty="0">
                <a:solidFill>
                  <a:schemeClr val="tx1"/>
                </a:solidFill>
                <a:effectLst/>
              </a:rPr>
              <a:t>Party</a:t>
            </a:r>
            <a:r>
              <a:rPr lang="en-US" i="0" strike="noStrike" dirty="0">
                <a:solidFill>
                  <a:schemeClr val="tx1"/>
                </a:solidFill>
                <a:effectLst/>
              </a:rPr>
              <a:t>“ </a:t>
            </a:r>
            <a:r>
              <a:rPr lang="en-US" i="0" u="none" strike="noStrike" dirty="0">
                <a:solidFill>
                  <a:schemeClr val="tx1"/>
                </a:solidFill>
                <a:effectLst/>
              </a:rPr>
              <a:t>is the most popular tag among users, we can use vibrant imagery and dynamic videos showcasing epic parties, dance floors, and celebrations. This campaign can target users who frequently engage with party-related content, promoting event tickets, party accessories, or venues.</a:t>
            </a:r>
            <a:endParaRPr lang="en-IN" dirty="0">
              <a:solidFill>
                <a:schemeClr val="tx1"/>
              </a:solidFill>
            </a:endParaRPr>
          </a:p>
        </p:txBody>
      </p:sp>
      <p:sp>
        <p:nvSpPr>
          <p:cNvPr id="4" name="Rectangle 3">
            <a:extLst>
              <a:ext uri="{FF2B5EF4-FFF2-40B4-BE49-F238E27FC236}">
                <a16:creationId xmlns:a16="http://schemas.microsoft.com/office/drawing/2014/main" id="{62387062-5DC4-8BBB-4427-B175B033E6C0}"/>
              </a:ext>
            </a:extLst>
          </p:cNvPr>
          <p:cNvSpPr/>
          <p:nvPr/>
        </p:nvSpPr>
        <p:spPr>
          <a:xfrm>
            <a:off x="4173793" y="1651819"/>
            <a:ext cx="3657600" cy="3411794"/>
          </a:xfrm>
          <a:prstGeom prst="rect">
            <a:avLst/>
          </a:prstGeom>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i="0" u="none" strike="noStrike" dirty="0">
                <a:solidFill>
                  <a:schemeClr val="tx1"/>
                </a:solidFill>
                <a:effectLst/>
              </a:rPr>
              <a:t>Both "</a:t>
            </a:r>
            <a:r>
              <a:rPr lang="en-US" sz="1800" b="1" i="0" u="sng" strike="noStrike" dirty="0">
                <a:solidFill>
                  <a:schemeClr val="tx1"/>
                </a:solidFill>
                <a:effectLst/>
              </a:rPr>
              <a:t>food</a:t>
            </a:r>
            <a:r>
              <a:rPr lang="en-US" sz="1800" i="0" u="none" strike="noStrike" dirty="0">
                <a:solidFill>
                  <a:schemeClr val="tx1"/>
                </a:solidFill>
                <a:effectLst/>
              </a:rPr>
              <a:t>" and "</a:t>
            </a:r>
            <a:r>
              <a:rPr lang="en-US" sz="1800" b="1" i="0" u="sng" strike="noStrike" dirty="0">
                <a:solidFill>
                  <a:schemeClr val="tx1"/>
                </a:solidFill>
                <a:effectLst/>
              </a:rPr>
              <a:t>foodie</a:t>
            </a:r>
            <a:r>
              <a:rPr lang="en-US" sz="1800" i="0" u="none" strike="noStrike" dirty="0">
                <a:solidFill>
                  <a:schemeClr val="tx1"/>
                </a:solidFill>
                <a:effectLst/>
              </a:rPr>
              <a:t>" appear in the data, with "food" being more popular. A campaign featuring mouth-watering dishes, recipes, and dining experiences can resonate well. Collaborate with popular food influencers to create content that showcases delicious meals, cooking tutorials, and restaurant reviews.</a:t>
            </a:r>
            <a:endParaRPr lang="en-IN" dirty="0">
              <a:solidFill>
                <a:schemeClr val="tx1"/>
              </a:solidFill>
            </a:endParaRPr>
          </a:p>
        </p:txBody>
      </p:sp>
      <p:sp>
        <p:nvSpPr>
          <p:cNvPr id="5" name="Rectangle 4">
            <a:extLst>
              <a:ext uri="{FF2B5EF4-FFF2-40B4-BE49-F238E27FC236}">
                <a16:creationId xmlns:a16="http://schemas.microsoft.com/office/drawing/2014/main" id="{B538E844-54C8-2B83-8AB1-807D16C6B0B1}"/>
              </a:ext>
            </a:extLst>
          </p:cNvPr>
          <p:cNvSpPr/>
          <p:nvPr/>
        </p:nvSpPr>
        <p:spPr>
          <a:xfrm>
            <a:off x="8101780" y="1651819"/>
            <a:ext cx="3657600" cy="3411794"/>
          </a:xfrm>
          <a:prstGeom prst="rect">
            <a:avLst/>
          </a:prstGeom>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i="0" u="none" strike="noStrike" dirty="0">
                <a:solidFill>
                  <a:schemeClr val="tx1"/>
                </a:solidFill>
                <a:effectLst/>
              </a:rPr>
              <a:t>Tags like "</a:t>
            </a:r>
            <a:r>
              <a:rPr lang="en-US" sz="1800" b="1" i="0" u="sng" strike="noStrike" dirty="0">
                <a:solidFill>
                  <a:schemeClr val="tx1"/>
                </a:solidFill>
                <a:effectLst/>
              </a:rPr>
              <a:t>fashion</a:t>
            </a:r>
            <a:r>
              <a:rPr lang="en-US" sz="1800" i="0" u="none" strike="noStrike" dirty="0">
                <a:solidFill>
                  <a:schemeClr val="tx1"/>
                </a:solidFill>
                <a:effectLst/>
              </a:rPr>
              <a:t>" and "</a:t>
            </a:r>
            <a:r>
              <a:rPr lang="en-US" sz="1800" b="1" i="0" u="sng" strike="noStrike" dirty="0">
                <a:solidFill>
                  <a:schemeClr val="tx1"/>
                </a:solidFill>
                <a:effectLst/>
              </a:rPr>
              <a:t>beauty</a:t>
            </a:r>
            <a:r>
              <a:rPr lang="en-US" sz="1800" i="0" u="none" strike="noStrike" dirty="0">
                <a:solidFill>
                  <a:schemeClr val="tx1"/>
                </a:solidFill>
                <a:effectLst/>
              </a:rPr>
              <a:t>" are equally popular, indicating a keen interest in personal style and aesthetics. An ad campaign focused on the latest fashion trends, beauty tips, and style guides can captivate this audience</a:t>
            </a:r>
            <a:endParaRPr lang="en-IN" dirty="0">
              <a:solidFill>
                <a:schemeClr val="tx1"/>
              </a:solidFill>
            </a:endParaRPr>
          </a:p>
        </p:txBody>
      </p:sp>
    </p:spTree>
    <p:extLst>
      <p:ext uri="{BB962C8B-B14F-4D97-AF65-F5344CB8AC3E}">
        <p14:creationId xmlns:p14="http://schemas.microsoft.com/office/powerpoint/2010/main" val="23466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6E721-B6AE-69D0-636A-4882CEFCFC66}"/>
            </a:ext>
          </a:extLst>
        </p:cNvPr>
        <p:cNvGrpSpPr/>
        <p:nvPr/>
      </p:nvGrpSpPr>
      <p:grpSpPr>
        <a:xfrm>
          <a:off x="0" y="0"/>
          <a:ext cx="0" cy="0"/>
          <a:chOff x="0" y="0"/>
          <a:chExt cx="0" cy="0"/>
        </a:xfrm>
      </p:grpSpPr>
      <p:pic>
        <p:nvPicPr>
          <p:cNvPr id="25" name="Picture 24">
            <a:extLst>
              <a:ext uri="{FF2B5EF4-FFF2-40B4-BE49-F238E27FC236}">
                <a16:creationId xmlns:a16="http://schemas.microsoft.com/office/drawing/2014/main" id="{6AA654FC-4B66-4977-0BE5-E8F9F299A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56045"/>
            <a:ext cx="1376362" cy="901955"/>
          </a:xfrm>
          <a:prstGeom prst="rect">
            <a:avLst/>
          </a:prstGeom>
        </p:spPr>
      </p:pic>
      <p:pic>
        <p:nvPicPr>
          <p:cNvPr id="27" name="Picture 26">
            <a:extLst>
              <a:ext uri="{FF2B5EF4-FFF2-40B4-BE49-F238E27FC236}">
                <a16:creationId xmlns:a16="http://schemas.microsoft.com/office/drawing/2014/main" id="{628D20E5-9DA0-0C60-A549-BEC17A7131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988" y="5814000"/>
            <a:ext cx="1385580" cy="1044000"/>
          </a:xfrm>
          <a:prstGeom prst="rect">
            <a:avLst/>
          </a:prstGeom>
        </p:spPr>
      </p:pic>
      <mc:AlternateContent xmlns:mc="http://schemas.openxmlformats.org/markup-compatibility/2006">
        <mc:Choice xmlns:cx2="http://schemas.microsoft.com/office/drawing/2015/10/21/chartex" Requires="cx2">
          <p:graphicFrame>
            <p:nvGraphicFramePr>
              <p:cNvPr id="2" name="Chart 1">
                <a:extLst>
                  <a:ext uri="{FF2B5EF4-FFF2-40B4-BE49-F238E27FC236}">
                    <a16:creationId xmlns:a16="http://schemas.microsoft.com/office/drawing/2014/main" id="{2CD34F70-752F-94EA-4887-15B199CE3C0F}"/>
                  </a:ext>
                </a:extLst>
              </p:cNvPr>
              <p:cNvGraphicFramePr/>
              <p:nvPr>
                <p:extLst>
                  <p:ext uri="{D42A27DB-BD31-4B8C-83A1-F6EECF244321}">
                    <p14:modId xmlns:p14="http://schemas.microsoft.com/office/powerpoint/2010/main" val="2901172822"/>
                  </p:ext>
                </p:extLst>
              </p:nvPr>
            </p:nvGraphicFramePr>
            <p:xfrm>
              <a:off x="128432" y="1004514"/>
              <a:ext cx="5436000" cy="4862174"/>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2" name="Chart 1">
                <a:extLst>
                  <a:ext uri="{FF2B5EF4-FFF2-40B4-BE49-F238E27FC236}">
                    <a16:creationId xmlns:a16="http://schemas.microsoft.com/office/drawing/2014/main" id="{2CD34F70-752F-94EA-4887-15B199CE3C0F}"/>
                  </a:ext>
                </a:extLst>
              </p:cNvPr>
              <p:cNvPicPr>
                <a:picLocks noGrp="1" noRot="1" noChangeAspect="1" noMove="1" noResize="1" noEditPoints="1" noAdjustHandles="1" noChangeArrowheads="1" noChangeShapeType="1"/>
              </p:cNvPicPr>
              <p:nvPr/>
            </p:nvPicPr>
            <p:blipFill>
              <a:blip r:embed="rId5"/>
              <a:stretch>
                <a:fillRect/>
              </a:stretch>
            </p:blipFill>
            <p:spPr>
              <a:xfrm>
                <a:off x="128432" y="1004514"/>
                <a:ext cx="5436000" cy="4862174"/>
              </a:xfrm>
              <a:prstGeom prst="rect">
                <a:avLst/>
              </a:prstGeom>
            </p:spPr>
          </p:pic>
        </mc:Fallback>
      </mc:AlternateContent>
      <p:sp>
        <p:nvSpPr>
          <p:cNvPr id="3" name="TextBox 2">
            <a:extLst>
              <a:ext uri="{FF2B5EF4-FFF2-40B4-BE49-F238E27FC236}">
                <a16:creationId xmlns:a16="http://schemas.microsoft.com/office/drawing/2014/main" id="{D5FA5646-9DF7-C6CC-450F-ACD4BE52C313}"/>
              </a:ext>
            </a:extLst>
          </p:cNvPr>
          <p:cNvSpPr txBox="1"/>
          <p:nvPr/>
        </p:nvSpPr>
        <p:spPr>
          <a:xfrm>
            <a:off x="2084438" y="0"/>
            <a:ext cx="6096000" cy="646331"/>
          </a:xfrm>
          <a:prstGeom prst="rect">
            <a:avLst/>
          </a:prstGeom>
          <a:noFill/>
        </p:spPr>
        <p:txBody>
          <a:bodyPr wrap="square" rtlCol="0">
            <a:spAutoFit/>
          </a:bodyPr>
          <a:lstStyle/>
          <a:p>
            <a:pPr algn="ctr"/>
            <a:r>
              <a:rPr lang="en-US" sz="3600" b="1" dirty="0">
                <a:solidFill>
                  <a:schemeClr val="tx2"/>
                </a:solidFill>
              </a:rPr>
              <a:t>Engagement Rates</a:t>
            </a:r>
            <a:endParaRPr lang="en-IN" sz="3600" b="1" dirty="0">
              <a:solidFill>
                <a:schemeClr val="tx2"/>
              </a:solidFill>
            </a:endParaRPr>
          </a:p>
        </p:txBody>
      </p:sp>
      <p:sp>
        <p:nvSpPr>
          <p:cNvPr id="5" name="TextBox 4">
            <a:extLst>
              <a:ext uri="{FF2B5EF4-FFF2-40B4-BE49-F238E27FC236}">
                <a16:creationId xmlns:a16="http://schemas.microsoft.com/office/drawing/2014/main" id="{C2B06E87-2E7C-1AF8-9738-24EC39B7EBD6}"/>
              </a:ext>
            </a:extLst>
          </p:cNvPr>
          <p:cNvSpPr txBox="1"/>
          <p:nvPr/>
        </p:nvSpPr>
        <p:spPr>
          <a:xfrm>
            <a:off x="5771536" y="880708"/>
            <a:ext cx="5869858" cy="4985980"/>
          </a:xfrm>
          <a:prstGeom prst="rect">
            <a:avLst/>
          </a:prstGeom>
          <a:noFill/>
        </p:spPr>
        <p:txBody>
          <a:bodyPr wrap="square" rtlCol="0">
            <a:spAutoFit/>
          </a:bodyPr>
          <a:lstStyle/>
          <a:p>
            <a:pPr rtl="0">
              <a:spcAft>
                <a:spcPts val="1200"/>
              </a:spcAft>
            </a:pPr>
            <a:r>
              <a:rPr lang="en-US" sz="2800" b="1" dirty="0"/>
              <a:t>Harnessing the Power of Hashtags for Campaign Success</a:t>
            </a:r>
          </a:p>
          <a:p>
            <a:pPr rtl="0">
              <a:spcAft>
                <a:spcPts val="1200"/>
              </a:spcAft>
            </a:pPr>
            <a:r>
              <a:rPr lang="en-US" sz="2800" dirty="0"/>
              <a:t>To truly captivate your audience and elevate campaign performance, identifying and leveraging high-engagement hashtags is key. These hashtags are associated with posts that have attracted significant likes, comments, and shares, turning them into a goldmine for content strategy and ad campaigns.</a:t>
            </a:r>
            <a:endParaRPr lang="en-IN" sz="2800" dirty="0"/>
          </a:p>
        </p:txBody>
      </p:sp>
    </p:spTree>
    <p:extLst>
      <p:ext uri="{BB962C8B-B14F-4D97-AF65-F5344CB8AC3E}">
        <p14:creationId xmlns:p14="http://schemas.microsoft.com/office/powerpoint/2010/main" val="1756483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C223BF-E77D-E2A9-63DF-955C25224989}"/>
            </a:ext>
          </a:extLst>
        </p:cNvPr>
        <p:cNvGrpSpPr/>
        <p:nvPr/>
      </p:nvGrpSpPr>
      <p:grpSpPr>
        <a:xfrm>
          <a:off x="0" y="0"/>
          <a:ext cx="0" cy="0"/>
          <a:chOff x="0" y="0"/>
          <a:chExt cx="0" cy="0"/>
        </a:xfrm>
      </p:grpSpPr>
      <p:pic>
        <p:nvPicPr>
          <p:cNvPr id="25" name="Picture 24">
            <a:extLst>
              <a:ext uri="{FF2B5EF4-FFF2-40B4-BE49-F238E27FC236}">
                <a16:creationId xmlns:a16="http://schemas.microsoft.com/office/drawing/2014/main" id="{E2D10F76-AC26-B382-64A6-53EBB2859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56045"/>
            <a:ext cx="1376362" cy="901955"/>
          </a:xfrm>
          <a:prstGeom prst="rect">
            <a:avLst/>
          </a:prstGeom>
        </p:spPr>
      </p:pic>
      <p:pic>
        <p:nvPicPr>
          <p:cNvPr id="27" name="Picture 26">
            <a:extLst>
              <a:ext uri="{FF2B5EF4-FFF2-40B4-BE49-F238E27FC236}">
                <a16:creationId xmlns:a16="http://schemas.microsoft.com/office/drawing/2014/main" id="{8A375856-0AC6-38DD-0FE3-FFD67BD65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988" y="5814000"/>
            <a:ext cx="1385580" cy="1044000"/>
          </a:xfrm>
          <a:prstGeom prst="rect">
            <a:avLst/>
          </a:prstGeom>
        </p:spPr>
      </p:pic>
      <p:sp>
        <p:nvSpPr>
          <p:cNvPr id="2" name="TextBox 1">
            <a:extLst>
              <a:ext uri="{FF2B5EF4-FFF2-40B4-BE49-F238E27FC236}">
                <a16:creationId xmlns:a16="http://schemas.microsoft.com/office/drawing/2014/main" id="{2D824A13-1EF4-9E3C-C10A-238680955A28}"/>
              </a:ext>
            </a:extLst>
          </p:cNvPr>
          <p:cNvSpPr txBox="1"/>
          <p:nvPr/>
        </p:nvSpPr>
        <p:spPr>
          <a:xfrm>
            <a:off x="2428568" y="0"/>
            <a:ext cx="6194322" cy="954107"/>
          </a:xfrm>
          <a:prstGeom prst="rect">
            <a:avLst/>
          </a:prstGeom>
          <a:noFill/>
        </p:spPr>
        <p:txBody>
          <a:bodyPr wrap="square" rtlCol="0">
            <a:spAutoFit/>
          </a:bodyPr>
          <a:lstStyle/>
          <a:p>
            <a:pPr algn="ctr"/>
            <a:r>
              <a:rPr lang="en-US" sz="2800" b="1" dirty="0">
                <a:solidFill>
                  <a:schemeClr val="tx2"/>
                </a:solidFill>
                <a:latin typeface="Trebuchet MS" panose="020B0603020202020204" pitchFamily="34" charset="0"/>
              </a:rPr>
              <a:t>S</a:t>
            </a:r>
            <a:r>
              <a:rPr lang="en-US" sz="2800" b="1" i="0" u="none" strike="noStrike" dirty="0">
                <a:solidFill>
                  <a:schemeClr val="tx2"/>
                </a:solidFill>
                <a:effectLst/>
                <a:latin typeface="Trebuchet MS" panose="020B0603020202020204" pitchFamily="34" charset="0"/>
              </a:rPr>
              <a:t>trategies to guide content strategy and ad campaigns</a:t>
            </a:r>
            <a:endParaRPr lang="en-IN" sz="2800" b="1" dirty="0">
              <a:solidFill>
                <a:schemeClr val="tx2"/>
              </a:solidFill>
            </a:endParaRPr>
          </a:p>
        </p:txBody>
      </p:sp>
      <p:sp>
        <p:nvSpPr>
          <p:cNvPr id="3" name="Rectangle 2">
            <a:extLst>
              <a:ext uri="{FF2B5EF4-FFF2-40B4-BE49-F238E27FC236}">
                <a16:creationId xmlns:a16="http://schemas.microsoft.com/office/drawing/2014/main" id="{7EC1E70D-61BF-575A-77F5-51A235E91CB1}"/>
              </a:ext>
            </a:extLst>
          </p:cNvPr>
          <p:cNvSpPr/>
          <p:nvPr/>
        </p:nvSpPr>
        <p:spPr>
          <a:xfrm>
            <a:off x="73740" y="1042219"/>
            <a:ext cx="3652686" cy="2723536"/>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rtl="0">
              <a:spcAft>
                <a:spcPts val="1200"/>
              </a:spcAft>
            </a:pPr>
            <a:r>
              <a:rPr lang="en-US" sz="1600" b="1" i="0" u="sng" dirty="0">
                <a:solidFill>
                  <a:schemeClr val="tx1"/>
                </a:solidFill>
                <a:effectLst/>
              </a:rPr>
              <a:t>Spread the Joy with #Smile</a:t>
            </a:r>
            <a:endParaRPr lang="en-US" sz="1600" b="0" dirty="0">
              <a:solidFill>
                <a:schemeClr val="tx1"/>
              </a:solidFill>
              <a:effectLst/>
            </a:endParaRPr>
          </a:p>
          <a:p>
            <a:pPr rtl="0">
              <a:spcAft>
                <a:spcPts val="1200"/>
              </a:spcAft>
            </a:pPr>
            <a:r>
              <a:rPr lang="en-US" sz="1600" b="1" i="0" u="sng" dirty="0">
                <a:solidFill>
                  <a:schemeClr val="tx1"/>
                </a:solidFill>
                <a:effectLst/>
              </a:rPr>
              <a:t>Content Strategy:</a:t>
            </a:r>
            <a:r>
              <a:rPr lang="en-US" sz="1600" b="0" i="0" u="none" strike="noStrike" dirty="0">
                <a:solidFill>
                  <a:schemeClr val="tx1"/>
                </a:solidFill>
                <a:effectLst/>
              </a:rPr>
              <a:t> Create uplifting and positive posts that capture genuine smiles and happy moments. Use </a:t>
            </a:r>
            <a:r>
              <a:rPr lang="en-US" sz="1600" b="1" i="0" u="none" strike="noStrike" dirty="0">
                <a:solidFill>
                  <a:schemeClr val="tx1"/>
                </a:solidFill>
                <a:effectLst/>
              </a:rPr>
              <a:t>#Smile </a:t>
            </a:r>
            <a:r>
              <a:rPr lang="en-US" sz="1600" b="0" i="0" u="none" strike="noStrike" dirty="0">
                <a:solidFill>
                  <a:schemeClr val="tx1"/>
                </a:solidFill>
                <a:effectLst/>
              </a:rPr>
              <a:t>to boost visibility and engagement</a:t>
            </a:r>
            <a:endParaRPr lang="en-US" sz="1600" b="0" dirty="0">
              <a:solidFill>
                <a:schemeClr val="tx1"/>
              </a:solidFill>
              <a:effectLst/>
            </a:endParaRPr>
          </a:p>
          <a:p>
            <a:r>
              <a:rPr lang="en-US" sz="1600" b="1" i="0" u="sng" dirty="0">
                <a:solidFill>
                  <a:schemeClr val="tx1"/>
                </a:solidFill>
                <a:effectLst/>
              </a:rPr>
              <a:t>Ad Campaign:</a:t>
            </a:r>
            <a:r>
              <a:rPr lang="en-US" sz="1600" b="0" i="0" u="none" strike="noStrike" dirty="0">
                <a:solidFill>
                  <a:schemeClr val="tx1"/>
                </a:solidFill>
                <a:effectLst/>
              </a:rPr>
              <a:t> Promote products or services that bring joy, like wellness programs, holiday packages, or happiness quotes. Highlight how they make life brighter.</a:t>
            </a:r>
            <a:endParaRPr lang="en-IN" sz="1600" dirty="0">
              <a:solidFill>
                <a:schemeClr val="tx1"/>
              </a:solidFill>
            </a:endParaRPr>
          </a:p>
        </p:txBody>
      </p:sp>
      <p:sp>
        <p:nvSpPr>
          <p:cNvPr id="4" name="Rectangle 3">
            <a:extLst>
              <a:ext uri="{FF2B5EF4-FFF2-40B4-BE49-F238E27FC236}">
                <a16:creationId xmlns:a16="http://schemas.microsoft.com/office/drawing/2014/main" id="{2E84C82D-1B66-2FAE-B219-5A6F963E46B9}"/>
              </a:ext>
            </a:extLst>
          </p:cNvPr>
          <p:cNvSpPr/>
          <p:nvPr/>
        </p:nvSpPr>
        <p:spPr>
          <a:xfrm>
            <a:off x="4201907" y="1042219"/>
            <a:ext cx="3788185" cy="2723536"/>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rtl="0">
              <a:spcAft>
                <a:spcPts val="1200"/>
              </a:spcAft>
            </a:pPr>
            <a:r>
              <a:rPr lang="en-US" sz="1600" b="1" i="0" u="sng" dirty="0">
                <a:solidFill>
                  <a:schemeClr val="tx1"/>
                </a:solidFill>
                <a:effectLst/>
              </a:rPr>
              <a:t>Embrace the Adventure with #Beach</a:t>
            </a:r>
            <a:endParaRPr lang="en-US" sz="1600" b="0" dirty="0">
              <a:solidFill>
                <a:schemeClr val="tx1"/>
              </a:solidFill>
              <a:effectLst/>
            </a:endParaRPr>
          </a:p>
          <a:p>
            <a:pPr rtl="0">
              <a:spcAft>
                <a:spcPts val="1200"/>
              </a:spcAft>
            </a:pPr>
            <a:r>
              <a:rPr lang="en-US" sz="1600" b="1" i="0" u="sng" dirty="0">
                <a:solidFill>
                  <a:schemeClr val="tx1"/>
                </a:solidFill>
                <a:effectLst/>
              </a:rPr>
              <a:t>Content Strategy:</a:t>
            </a:r>
            <a:r>
              <a:rPr lang="en-US" sz="1600" b="0" i="0" u="none" strike="noStrike" dirty="0">
                <a:solidFill>
                  <a:schemeClr val="tx1"/>
                </a:solidFill>
                <a:effectLst/>
              </a:rPr>
              <a:t> Post stunning beach photos, travel guides, and relaxing seascapes. Use </a:t>
            </a:r>
            <a:r>
              <a:rPr lang="en-US" sz="1600" b="1" i="0" u="none" strike="noStrike" dirty="0">
                <a:solidFill>
                  <a:schemeClr val="tx1"/>
                </a:solidFill>
                <a:effectLst/>
              </a:rPr>
              <a:t>#Beach </a:t>
            </a:r>
            <a:r>
              <a:rPr lang="en-US" sz="1600" b="0" i="0" u="none" strike="noStrike" dirty="0">
                <a:solidFill>
                  <a:schemeClr val="tx1"/>
                </a:solidFill>
                <a:effectLst/>
              </a:rPr>
              <a:t>to attract travel enthusiasts and nature lovers.</a:t>
            </a:r>
            <a:endParaRPr lang="en-US" sz="1600" b="0" dirty="0">
              <a:solidFill>
                <a:schemeClr val="tx1"/>
              </a:solidFill>
              <a:effectLst/>
            </a:endParaRPr>
          </a:p>
          <a:p>
            <a:r>
              <a:rPr lang="en-US" sz="1600" b="1" i="0" u="sng" dirty="0">
                <a:solidFill>
                  <a:schemeClr val="tx1"/>
                </a:solidFill>
                <a:effectLst/>
              </a:rPr>
              <a:t>Ad Campaign:</a:t>
            </a:r>
            <a:r>
              <a:rPr lang="en-US" sz="1600" b="0" i="0" u="none" strike="noStrike" dirty="0">
                <a:solidFill>
                  <a:schemeClr val="tx1"/>
                </a:solidFill>
                <a:effectLst/>
              </a:rPr>
              <a:t> Advertise beach resorts, travel gear, or summer clothing. Emphasize the serene and adventurous aspects of beach vacations.</a:t>
            </a:r>
            <a:endParaRPr lang="en-IN" sz="1600" dirty="0">
              <a:solidFill>
                <a:schemeClr val="tx1"/>
              </a:solidFill>
            </a:endParaRPr>
          </a:p>
        </p:txBody>
      </p:sp>
      <p:sp>
        <p:nvSpPr>
          <p:cNvPr id="5" name="Rectangle 4">
            <a:extLst>
              <a:ext uri="{FF2B5EF4-FFF2-40B4-BE49-F238E27FC236}">
                <a16:creationId xmlns:a16="http://schemas.microsoft.com/office/drawing/2014/main" id="{6B8C518B-AF09-6D97-7883-B478376CF1A4}"/>
              </a:ext>
            </a:extLst>
          </p:cNvPr>
          <p:cNvSpPr/>
          <p:nvPr/>
        </p:nvSpPr>
        <p:spPr>
          <a:xfrm>
            <a:off x="8492305" y="1042219"/>
            <a:ext cx="3571263" cy="2723536"/>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rtl="0">
              <a:spcAft>
                <a:spcPts val="1200"/>
              </a:spcAft>
            </a:pPr>
            <a:r>
              <a:rPr lang="en-US" sz="1600" b="1" i="0" u="sng" dirty="0">
                <a:solidFill>
                  <a:schemeClr val="tx1"/>
                </a:solidFill>
                <a:effectLst/>
              </a:rPr>
              <a:t>Celebrate with #Party</a:t>
            </a:r>
            <a:endParaRPr lang="en-US" sz="1600" b="0" dirty="0">
              <a:solidFill>
                <a:schemeClr val="tx1"/>
              </a:solidFill>
              <a:effectLst/>
            </a:endParaRPr>
          </a:p>
          <a:p>
            <a:pPr rtl="0">
              <a:spcAft>
                <a:spcPts val="1200"/>
              </a:spcAft>
            </a:pPr>
            <a:r>
              <a:rPr lang="en-US" sz="1600" b="1" i="0" u="sng" dirty="0">
                <a:solidFill>
                  <a:schemeClr val="tx1"/>
                </a:solidFill>
                <a:effectLst/>
              </a:rPr>
              <a:t>Content Strategy:</a:t>
            </a:r>
            <a:r>
              <a:rPr lang="en-US" sz="1600" b="0" i="0" u="none" strike="noStrike" dirty="0">
                <a:solidFill>
                  <a:schemeClr val="tx1"/>
                </a:solidFill>
                <a:effectLst/>
              </a:rPr>
              <a:t> Share vibrant party scenes, event highlights, and celebration tips. Use </a:t>
            </a:r>
            <a:r>
              <a:rPr lang="en-US" sz="1600" b="1" i="0" u="none" strike="noStrike" dirty="0">
                <a:solidFill>
                  <a:schemeClr val="tx1"/>
                </a:solidFill>
                <a:effectLst/>
              </a:rPr>
              <a:t>#Party </a:t>
            </a:r>
            <a:r>
              <a:rPr lang="en-US" sz="1600" b="0" i="0" u="none" strike="noStrike" dirty="0">
                <a:solidFill>
                  <a:schemeClr val="tx1"/>
                </a:solidFill>
                <a:effectLst/>
              </a:rPr>
              <a:t>to engage users looking for fun and excitement.</a:t>
            </a:r>
            <a:endParaRPr lang="en-US" sz="1600" b="0" dirty="0">
              <a:solidFill>
                <a:schemeClr val="tx1"/>
              </a:solidFill>
              <a:effectLst/>
            </a:endParaRPr>
          </a:p>
          <a:p>
            <a:r>
              <a:rPr lang="en-US" sz="1600" b="1" i="0" u="sng" dirty="0">
                <a:solidFill>
                  <a:schemeClr val="tx1"/>
                </a:solidFill>
                <a:effectLst/>
              </a:rPr>
              <a:t>Ad Campaign:</a:t>
            </a:r>
            <a:r>
              <a:rPr lang="en-US" sz="1600" b="0" i="0" u="none" strike="noStrike" dirty="0">
                <a:solidFill>
                  <a:schemeClr val="tx1"/>
                </a:solidFill>
                <a:effectLst/>
              </a:rPr>
              <a:t> Promote event planning services, party supplies, or nightlife venues. Showcase how your brand can make parties unforgettable.</a:t>
            </a:r>
            <a:endParaRPr lang="en-IN" sz="1600" dirty="0">
              <a:solidFill>
                <a:schemeClr val="tx1"/>
              </a:solidFill>
            </a:endParaRPr>
          </a:p>
        </p:txBody>
      </p:sp>
      <p:sp>
        <p:nvSpPr>
          <p:cNvPr id="6" name="Rectangle 5">
            <a:extLst>
              <a:ext uri="{FF2B5EF4-FFF2-40B4-BE49-F238E27FC236}">
                <a16:creationId xmlns:a16="http://schemas.microsoft.com/office/drawing/2014/main" id="{C2A7CA51-387A-4AF6-2F37-40BD65806E16}"/>
              </a:ext>
            </a:extLst>
          </p:cNvPr>
          <p:cNvSpPr/>
          <p:nvPr/>
        </p:nvSpPr>
        <p:spPr>
          <a:xfrm>
            <a:off x="1376362" y="3947651"/>
            <a:ext cx="3652686" cy="2723536"/>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rtl="0">
              <a:spcBef>
                <a:spcPts val="1200"/>
              </a:spcBef>
              <a:spcAft>
                <a:spcPts val="1200"/>
              </a:spcAft>
            </a:pPr>
            <a:r>
              <a:rPr lang="en-US" sz="1600" b="1" i="0" u="sng" dirty="0">
                <a:solidFill>
                  <a:schemeClr val="tx1"/>
                </a:solidFill>
                <a:effectLst/>
              </a:rPr>
              <a:t>Capture Fun Moments with #Fun</a:t>
            </a:r>
            <a:endParaRPr lang="en-US" sz="1600" b="0" dirty="0">
              <a:solidFill>
                <a:schemeClr val="tx1"/>
              </a:solidFill>
              <a:effectLst/>
            </a:endParaRPr>
          </a:p>
          <a:p>
            <a:pPr rtl="0">
              <a:spcBef>
                <a:spcPts val="1200"/>
              </a:spcBef>
              <a:spcAft>
                <a:spcPts val="1200"/>
              </a:spcAft>
            </a:pPr>
            <a:r>
              <a:rPr lang="en-US" sz="1600" b="1" i="0" u="sng" dirty="0">
                <a:solidFill>
                  <a:schemeClr val="tx1"/>
                </a:solidFill>
                <a:effectLst/>
              </a:rPr>
              <a:t>Content Strategy:</a:t>
            </a:r>
            <a:r>
              <a:rPr lang="en-US" sz="1600" b="0" i="0" u="none" strike="noStrike" dirty="0">
                <a:solidFill>
                  <a:schemeClr val="tx1"/>
                </a:solidFill>
                <a:effectLst/>
              </a:rPr>
              <a:t> Post entertaining and light-hearted content, from funny videos to playful activities. Use </a:t>
            </a:r>
            <a:r>
              <a:rPr lang="en-US" sz="1600" b="1" i="0" u="none" strike="noStrike" dirty="0">
                <a:solidFill>
                  <a:schemeClr val="tx1"/>
                </a:solidFill>
                <a:effectLst/>
              </a:rPr>
              <a:t>#Fun </a:t>
            </a:r>
            <a:r>
              <a:rPr lang="en-US" sz="1600" b="0" i="0" u="none" strike="noStrike" dirty="0">
                <a:solidFill>
                  <a:schemeClr val="tx1"/>
                </a:solidFill>
                <a:effectLst/>
              </a:rPr>
              <a:t>to attract a wide audience seeking amusement.</a:t>
            </a:r>
            <a:endParaRPr lang="en-US" sz="1600" b="0" dirty="0">
              <a:solidFill>
                <a:schemeClr val="tx1"/>
              </a:solidFill>
              <a:effectLst/>
            </a:endParaRPr>
          </a:p>
          <a:p>
            <a:r>
              <a:rPr lang="en-US" sz="1600" b="1" i="0" u="sng" dirty="0">
                <a:solidFill>
                  <a:schemeClr val="tx1"/>
                </a:solidFill>
                <a:effectLst/>
              </a:rPr>
              <a:t>Ad Campaign:</a:t>
            </a:r>
            <a:r>
              <a:rPr lang="en-US" sz="1600" b="0" i="0" u="none" strike="noStrike" dirty="0">
                <a:solidFill>
                  <a:schemeClr val="tx1"/>
                </a:solidFill>
                <a:effectLst/>
              </a:rPr>
              <a:t> Advertise games, amusement parks, or humor-related products. Highlight the fun and enjoyment they bring.</a:t>
            </a:r>
            <a:endParaRPr lang="en-IN" sz="1600" dirty="0">
              <a:solidFill>
                <a:schemeClr val="tx1"/>
              </a:solidFill>
            </a:endParaRPr>
          </a:p>
        </p:txBody>
      </p:sp>
      <p:sp>
        <p:nvSpPr>
          <p:cNvPr id="7" name="Rectangle 6">
            <a:extLst>
              <a:ext uri="{FF2B5EF4-FFF2-40B4-BE49-F238E27FC236}">
                <a16:creationId xmlns:a16="http://schemas.microsoft.com/office/drawing/2014/main" id="{F177823F-2B90-C523-5ACC-E5BE17F03EDB}"/>
              </a:ext>
            </a:extLst>
          </p:cNvPr>
          <p:cNvSpPr/>
          <p:nvPr/>
        </p:nvSpPr>
        <p:spPr>
          <a:xfrm>
            <a:off x="5609150" y="3947651"/>
            <a:ext cx="3652686" cy="2723536"/>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rtl="0">
              <a:spcBef>
                <a:spcPts val="1200"/>
              </a:spcBef>
              <a:spcAft>
                <a:spcPts val="1200"/>
              </a:spcAft>
            </a:pPr>
            <a:r>
              <a:rPr lang="en-US" sz="1600" b="1" i="0" u="sng" dirty="0">
                <a:solidFill>
                  <a:schemeClr val="tx1"/>
                </a:solidFill>
                <a:effectLst/>
              </a:rPr>
              <a:t>Satisfy Cravings with #Food</a:t>
            </a:r>
            <a:endParaRPr lang="en-US" sz="1600" b="0" dirty="0">
              <a:solidFill>
                <a:schemeClr val="tx1"/>
              </a:solidFill>
              <a:effectLst/>
            </a:endParaRPr>
          </a:p>
          <a:p>
            <a:pPr rtl="0">
              <a:spcBef>
                <a:spcPts val="1200"/>
              </a:spcBef>
              <a:spcAft>
                <a:spcPts val="1200"/>
              </a:spcAft>
            </a:pPr>
            <a:r>
              <a:rPr lang="en-US" sz="1600" b="1" i="0" u="sng" dirty="0">
                <a:solidFill>
                  <a:schemeClr val="tx1"/>
                </a:solidFill>
                <a:effectLst/>
              </a:rPr>
              <a:t>Content Strategy:</a:t>
            </a:r>
            <a:r>
              <a:rPr lang="en-US" sz="1600" b="0" i="0" u="none" strike="noStrike" dirty="0">
                <a:solidFill>
                  <a:schemeClr val="tx1"/>
                </a:solidFill>
                <a:effectLst/>
              </a:rPr>
              <a:t> Share delicious recipes, food photography, and culinary tips. Use </a:t>
            </a:r>
            <a:r>
              <a:rPr lang="en-US" sz="1600" b="1" i="0" u="none" strike="noStrike" dirty="0">
                <a:solidFill>
                  <a:schemeClr val="tx1"/>
                </a:solidFill>
                <a:effectLst/>
              </a:rPr>
              <a:t>#Food</a:t>
            </a:r>
            <a:r>
              <a:rPr lang="en-US" sz="1600" b="0" i="0" u="none" strike="noStrike" dirty="0">
                <a:solidFill>
                  <a:schemeClr val="tx1"/>
                </a:solidFill>
                <a:effectLst/>
              </a:rPr>
              <a:t> to engage food enthusiasts and chefs.</a:t>
            </a:r>
            <a:endParaRPr lang="en-US" sz="1600" b="0" dirty="0">
              <a:solidFill>
                <a:schemeClr val="tx1"/>
              </a:solidFill>
              <a:effectLst/>
            </a:endParaRPr>
          </a:p>
          <a:p>
            <a:r>
              <a:rPr lang="en-US" sz="1600" b="1" i="0" u="sng" dirty="0">
                <a:solidFill>
                  <a:schemeClr val="tx1"/>
                </a:solidFill>
                <a:effectLst/>
              </a:rPr>
              <a:t>Ad Campaign:</a:t>
            </a:r>
            <a:r>
              <a:rPr lang="en-US" sz="1600" b="0" i="0" u="none" strike="noStrike" dirty="0">
                <a:solidFill>
                  <a:schemeClr val="tx1"/>
                </a:solidFill>
                <a:effectLst/>
              </a:rPr>
              <a:t> Promote restaurants, cooking classes, or food products. Emphasize the taste and quality of your offerings.</a:t>
            </a:r>
            <a:endParaRPr lang="en-IN" sz="1600" dirty="0">
              <a:solidFill>
                <a:schemeClr val="tx1"/>
              </a:solidFill>
            </a:endParaRPr>
          </a:p>
        </p:txBody>
      </p:sp>
    </p:spTree>
    <p:extLst>
      <p:ext uri="{BB962C8B-B14F-4D97-AF65-F5344CB8AC3E}">
        <p14:creationId xmlns:p14="http://schemas.microsoft.com/office/powerpoint/2010/main" val="697464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B2519-17E1-B776-3BA0-B4E1CECD6236}"/>
            </a:ext>
          </a:extLst>
        </p:cNvPr>
        <p:cNvGrpSpPr/>
        <p:nvPr/>
      </p:nvGrpSpPr>
      <p:grpSpPr>
        <a:xfrm>
          <a:off x="0" y="0"/>
          <a:ext cx="0" cy="0"/>
          <a:chOff x="0" y="0"/>
          <a:chExt cx="0" cy="0"/>
        </a:xfrm>
      </p:grpSpPr>
      <p:pic>
        <p:nvPicPr>
          <p:cNvPr id="25" name="Picture 24">
            <a:extLst>
              <a:ext uri="{FF2B5EF4-FFF2-40B4-BE49-F238E27FC236}">
                <a16:creationId xmlns:a16="http://schemas.microsoft.com/office/drawing/2014/main" id="{2B0382E7-5396-6772-9395-EBE34AA18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56045"/>
            <a:ext cx="1376362" cy="901955"/>
          </a:xfrm>
          <a:prstGeom prst="rect">
            <a:avLst/>
          </a:prstGeom>
        </p:spPr>
      </p:pic>
      <p:pic>
        <p:nvPicPr>
          <p:cNvPr id="27" name="Picture 26">
            <a:extLst>
              <a:ext uri="{FF2B5EF4-FFF2-40B4-BE49-F238E27FC236}">
                <a16:creationId xmlns:a16="http://schemas.microsoft.com/office/drawing/2014/main" id="{221A40F0-7FE1-88AE-A989-0AABC4BEE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988" y="5814000"/>
            <a:ext cx="1385580" cy="1044000"/>
          </a:xfrm>
          <a:prstGeom prst="rect">
            <a:avLst/>
          </a:prstGeom>
        </p:spPr>
      </p:pic>
      <p:sp>
        <p:nvSpPr>
          <p:cNvPr id="2" name="TextBox 1">
            <a:extLst>
              <a:ext uri="{FF2B5EF4-FFF2-40B4-BE49-F238E27FC236}">
                <a16:creationId xmlns:a16="http://schemas.microsoft.com/office/drawing/2014/main" id="{97A4B3A3-AEB9-1D86-C941-26A101AA1D93}"/>
              </a:ext>
            </a:extLst>
          </p:cNvPr>
          <p:cNvSpPr txBox="1"/>
          <p:nvPr/>
        </p:nvSpPr>
        <p:spPr>
          <a:xfrm>
            <a:off x="2585884" y="29497"/>
            <a:ext cx="5869858" cy="954107"/>
          </a:xfrm>
          <a:prstGeom prst="rect">
            <a:avLst/>
          </a:prstGeom>
          <a:noFill/>
        </p:spPr>
        <p:txBody>
          <a:bodyPr wrap="square" rtlCol="0">
            <a:spAutoFit/>
          </a:bodyPr>
          <a:lstStyle/>
          <a:p>
            <a:pPr algn="ctr"/>
            <a:r>
              <a:rPr lang="en-US" sz="2800" b="1" dirty="0">
                <a:solidFill>
                  <a:schemeClr val="tx2"/>
                </a:solidFill>
              </a:rPr>
              <a:t>Suggested Candidates for Influencer Marketing</a:t>
            </a:r>
            <a:endParaRPr lang="en-IN" sz="2800" b="1" dirty="0">
              <a:solidFill>
                <a:schemeClr val="tx2"/>
              </a:solidFill>
            </a:endParaRPr>
          </a:p>
        </p:txBody>
      </p:sp>
      <p:graphicFrame>
        <p:nvGraphicFramePr>
          <p:cNvPr id="3" name="Chart 2">
            <a:extLst>
              <a:ext uri="{FF2B5EF4-FFF2-40B4-BE49-F238E27FC236}">
                <a16:creationId xmlns:a16="http://schemas.microsoft.com/office/drawing/2014/main" id="{8FDB919E-8BEE-D4B0-0B46-1B8FA2E6A855}"/>
              </a:ext>
            </a:extLst>
          </p:cNvPr>
          <p:cNvGraphicFramePr>
            <a:graphicFrameLocks/>
          </p:cNvGraphicFramePr>
          <p:nvPr>
            <p:extLst>
              <p:ext uri="{D42A27DB-BD31-4B8C-83A1-F6EECF244321}">
                <p14:modId xmlns:p14="http://schemas.microsoft.com/office/powerpoint/2010/main" val="3652661207"/>
              </p:ext>
            </p:extLst>
          </p:nvPr>
        </p:nvGraphicFramePr>
        <p:xfrm>
          <a:off x="298164" y="1238864"/>
          <a:ext cx="5544000" cy="392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7D5DCCAF-ABC0-054C-4FAB-C70C19A8D84E}"/>
              </a:ext>
            </a:extLst>
          </p:cNvPr>
          <p:cNvSpPr txBox="1"/>
          <p:nvPr/>
        </p:nvSpPr>
        <p:spPr>
          <a:xfrm>
            <a:off x="6212186" y="1125183"/>
            <a:ext cx="5544000" cy="4493538"/>
          </a:xfrm>
          <a:prstGeom prst="rect">
            <a:avLst/>
          </a:prstGeom>
          <a:noFill/>
        </p:spPr>
        <p:txBody>
          <a:bodyPr wrap="square" rtlCol="0">
            <a:spAutoFit/>
          </a:bodyPr>
          <a:lstStyle/>
          <a:p>
            <a:pPr marL="342900" indent="-342900" rtl="0" fontAlgn="base">
              <a:buFont typeface="Arial" panose="020B0604020202020204" pitchFamily="34" charset="0"/>
              <a:buChar char="•"/>
            </a:pPr>
            <a:r>
              <a:rPr lang="en-US" sz="2600" b="0" i="0" u="none" strike="noStrike" dirty="0">
                <a:effectLst/>
              </a:rPr>
              <a:t>Above insights are calculated by summing up the total number of likes and comments on their posts and dividing it by their total number of followers</a:t>
            </a:r>
          </a:p>
          <a:p>
            <a:pPr marL="342900" indent="-342900" rtl="0" fontAlgn="base">
              <a:spcAft>
                <a:spcPts val="1200"/>
              </a:spcAft>
              <a:buFont typeface="Arial" panose="020B0604020202020204" pitchFamily="34" charset="0"/>
              <a:buChar char="•"/>
            </a:pPr>
            <a:r>
              <a:rPr lang="en-US" sz="2600" dirty="0"/>
              <a:t>F</a:t>
            </a:r>
            <a:r>
              <a:rPr lang="en-US" sz="2600" b="0" i="0" u="none" strike="noStrike" dirty="0">
                <a:effectLst/>
              </a:rPr>
              <a:t>iltered out users with less than 1000 followers and an engagement rate below 5% to ensure only users with a significant following and high engagement rates are considered for influencer marketing campaigns.</a:t>
            </a:r>
          </a:p>
        </p:txBody>
      </p:sp>
    </p:spTree>
    <p:extLst>
      <p:ext uri="{BB962C8B-B14F-4D97-AF65-F5344CB8AC3E}">
        <p14:creationId xmlns:p14="http://schemas.microsoft.com/office/powerpoint/2010/main" val="597601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8A509-79E2-4339-BB66-DAED3C8072AF}"/>
            </a:ext>
          </a:extLst>
        </p:cNvPr>
        <p:cNvGrpSpPr/>
        <p:nvPr/>
      </p:nvGrpSpPr>
      <p:grpSpPr>
        <a:xfrm>
          <a:off x="0" y="0"/>
          <a:ext cx="0" cy="0"/>
          <a:chOff x="0" y="0"/>
          <a:chExt cx="0" cy="0"/>
        </a:xfrm>
      </p:grpSpPr>
      <p:pic>
        <p:nvPicPr>
          <p:cNvPr id="25" name="Picture 24">
            <a:extLst>
              <a:ext uri="{FF2B5EF4-FFF2-40B4-BE49-F238E27FC236}">
                <a16:creationId xmlns:a16="http://schemas.microsoft.com/office/drawing/2014/main" id="{C7DCA209-A6E6-C0FE-83C5-4EB9EA81A2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56045"/>
            <a:ext cx="1376362" cy="901955"/>
          </a:xfrm>
          <a:prstGeom prst="rect">
            <a:avLst/>
          </a:prstGeom>
        </p:spPr>
      </p:pic>
      <p:pic>
        <p:nvPicPr>
          <p:cNvPr id="27" name="Picture 26">
            <a:extLst>
              <a:ext uri="{FF2B5EF4-FFF2-40B4-BE49-F238E27FC236}">
                <a16:creationId xmlns:a16="http://schemas.microsoft.com/office/drawing/2014/main" id="{BA607850-CEA7-212B-A276-CBB40B0813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988" y="5814000"/>
            <a:ext cx="1385580" cy="1044000"/>
          </a:xfrm>
          <a:prstGeom prst="rect">
            <a:avLst/>
          </a:prstGeom>
        </p:spPr>
      </p:pic>
      <p:sp>
        <p:nvSpPr>
          <p:cNvPr id="2" name="TextBox 1">
            <a:extLst>
              <a:ext uri="{FF2B5EF4-FFF2-40B4-BE49-F238E27FC236}">
                <a16:creationId xmlns:a16="http://schemas.microsoft.com/office/drawing/2014/main" id="{24E783BC-3B8D-2C8E-5873-3A2827BF2514}"/>
              </a:ext>
            </a:extLst>
          </p:cNvPr>
          <p:cNvSpPr txBox="1"/>
          <p:nvPr/>
        </p:nvSpPr>
        <p:spPr>
          <a:xfrm>
            <a:off x="2497393" y="-94042"/>
            <a:ext cx="6577781" cy="707886"/>
          </a:xfrm>
          <a:prstGeom prst="rect">
            <a:avLst/>
          </a:prstGeom>
          <a:noFill/>
        </p:spPr>
        <p:txBody>
          <a:bodyPr wrap="square" rtlCol="0">
            <a:spAutoFit/>
          </a:bodyPr>
          <a:lstStyle/>
          <a:p>
            <a:pPr algn="ctr"/>
            <a:r>
              <a:rPr lang="en-US" sz="2000" b="1" i="0" u="none" strike="noStrike" dirty="0">
                <a:solidFill>
                  <a:schemeClr val="tx2"/>
                </a:solidFill>
                <a:effectLst/>
              </a:rPr>
              <a:t>Recommendations to approach and collaborate with these Influencers</a:t>
            </a:r>
            <a:endParaRPr lang="en-IN" sz="2000" dirty="0">
              <a:solidFill>
                <a:schemeClr val="tx2"/>
              </a:solidFill>
            </a:endParaRPr>
          </a:p>
        </p:txBody>
      </p:sp>
      <p:sp>
        <p:nvSpPr>
          <p:cNvPr id="5" name="TextBox 4">
            <a:extLst>
              <a:ext uri="{FF2B5EF4-FFF2-40B4-BE49-F238E27FC236}">
                <a16:creationId xmlns:a16="http://schemas.microsoft.com/office/drawing/2014/main" id="{CCD6F9FD-A617-14BD-0801-6B2166084D54}"/>
              </a:ext>
            </a:extLst>
          </p:cNvPr>
          <p:cNvSpPr txBox="1"/>
          <p:nvPr/>
        </p:nvSpPr>
        <p:spPr>
          <a:xfrm>
            <a:off x="290051" y="477622"/>
            <a:ext cx="10776155" cy="5786199"/>
          </a:xfrm>
          <a:prstGeom prst="rect">
            <a:avLst/>
          </a:prstGeom>
          <a:noFill/>
        </p:spPr>
        <p:txBody>
          <a:bodyPr wrap="square" rtlCol="0">
            <a:spAutoFit/>
          </a:bodyPr>
          <a:lstStyle/>
          <a:p>
            <a:pPr rtl="0">
              <a:spcAft>
                <a:spcPts val="1200"/>
              </a:spcAft>
            </a:pPr>
            <a:r>
              <a:rPr lang="en-US" sz="1400" b="1" dirty="0"/>
              <a:t>1. </a:t>
            </a:r>
            <a:r>
              <a:rPr lang="en-US" sz="1400" b="1" i="0" u="none" strike="noStrike" dirty="0">
                <a:effectLst/>
              </a:rPr>
              <a:t>Personal Connection</a:t>
            </a:r>
            <a:endParaRPr lang="en-US" sz="1400" b="0" dirty="0">
              <a:effectLst/>
            </a:endParaRPr>
          </a:p>
          <a:p>
            <a:pPr rtl="0">
              <a:spcAft>
                <a:spcPts val="1200"/>
              </a:spcAft>
            </a:pPr>
            <a:r>
              <a:rPr lang="en-US" sz="1400" i="0" u="none" strike="noStrike" dirty="0"/>
              <a:t>Start by making a personal connection. Imagine receiving a message that stands out: </a:t>
            </a:r>
            <a:r>
              <a:rPr lang="en-US" sz="1400" dirty="0"/>
              <a:t> </a:t>
            </a:r>
            <a:r>
              <a:rPr lang="en-US" sz="1400" i="0" u="none" strike="noStrike" dirty="0"/>
              <a:t>“Hey [Influencer's Name], we’ve been huge fans of your content here at Instagram! Your amazing engagement rates and unique style truly inspire us. We’d love to collaborate and create something extraordinary together!”</a:t>
            </a:r>
            <a:endParaRPr lang="en-US" sz="1400" dirty="0"/>
          </a:p>
          <a:p>
            <a:pPr rtl="0">
              <a:spcAft>
                <a:spcPts val="1200"/>
              </a:spcAft>
            </a:pPr>
            <a:br>
              <a:rPr lang="en-US" sz="1400" b="0" dirty="0">
                <a:effectLst/>
              </a:rPr>
            </a:br>
            <a:r>
              <a:rPr lang="en-US" sz="1400" b="1" i="0" u="none" strike="noStrike" dirty="0">
                <a:effectLst/>
              </a:rPr>
              <a:t>2. Highlight the Value</a:t>
            </a:r>
            <a:endParaRPr lang="en-US" sz="1400" b="0" dirty="0">
              <a:effectLst/>
            </a:endParaRPr>
          </a:p>
          <a:p>
            <a:pPr rtl="0">
              <a:spcAft>
                <a:spcPts val="1200"/>
              </a:spcAft>
            </a:pPr>
            <a:r>
              <a:rPr lang="en-US" sz="1400" i="0" u="none" strike="noStrike" dirty="0">
                <a:effectLst/>
              </a:rPr>
              <a:t>Show them what’s in it for them. Paint a picture of the mutual benefits:</a:t>
            </a:r>
            <a:r>
              <a:rPr lang="en-US" sz="1400" dirty="0"/>
              <a:t> </a:t>
            </a:r>
            <a:r>
              <a:rPr lang="en-US" sz="1400" i="0" u="none" strike="noStrike" dirty="0">
                <a:effectLst/>
              </a:rPr>
              <a:t>“By partnering with Instagram, you’ll have access to exclusive features, promotional support, and opportunities to reach an even larger audience. Together, we can amplify your influence and create content that your followers will love.”</a:t>
            </a:r>
            <a:endParaRPr lang="en-US" sz="1400" dirty="0">
              <a:effectLst/>
            </a:endParaRPr>
          </a:p>
          <a:p>
            <a:pPr rtl="0">
              <a:spcAft>
                <a:spcPts val="1200"/>
              </a:spcAft>
            </a:pPr>
            <a:r>
              <a:rPr lang="en-US" sz="1400" b="1" i="0" u="none" strike="noStrike" dirty="0">
                <a:effectLst/>
              </a:rPr>
              <a:t>3. Showcase Previous Success</a:t>
            </a:r>
            <a:endParaRPr lang="en-US" sz="1400" b="0" dirty="0">
              <a:effectLst/>
            </a:endParaRPr>
          </a:p>
          <a:p>
            <a:pPr rtl="0">
              <a:spcAft>
                <a:spcPts val="1200"/>
              </a:spcAft>
            </a:pPr>
            <a:r>
              <a:rPr lang="en-US" sz="1400" i="0" u="none" strike="noStrike" dirty="0">
                <a:effectLst/>
              </a:rPr>
              <a:t>Share stories of past successful collaborations to build trust:</a:t>
            </a:r>
            <a:r>
              <a:rPr lang="en-US" sz="1400" dirty="0"/>
              <a:t> </a:t>
            </a:r>
            <a:r>
              <a:rPr lang="en-US" sz="1400" i="0" u="none" strike="noStrike" dirty="0">
                <a:effectLst/>
              </a:rPr>
              <a:t>“We’ve previously worked with influencers like [Example Influencer], and the results were phenomenal! Their engagement soared, and their followers loved the exclusive content we created together. We believe we can achieve similar success with you.”</a:t>
            </a:r>
            <a:endParaRPr lang="en-US" sz="1400" dirty="0">
              <a:effectLst/>
            </a:endParaRPr>
          </a:p>
          <a:p>
            <a:pPr rtl="0">
              <a:spcAft>
                <a:spcPts val="1200"/>
              </a:spcAft>
            </a:pPr>
            <a:r>
              <a:rPr lang="en-US" sz="1400" b="1" i="0" u="none" strike="noStrike" dirty="0">
                <a:effectLst/>
              </a:rPr>
              <a:t>4. Offer Creative Freedom</a:t>
            </a:r>
            <a:endParaRPr lang="en-US" sz="1400" b="1" dirty="0">
              <a:effectLst/>
            </a:endParaRPr>
          </a:p>
          <a:p>
            <a:pPr rtl="0">
              <a:spcAft>
                <a:spcPts val="1200"/>
              </a:spcAft>
            </a:pPr>
            <a:r>
              <a:rPr lang="en-US" sz="1400" i="0" u="none" strike="noStrike" dirty="0">
                <a:effectLst/>
              </a:rPr>
              <a:t>Respect their creative vision and give them space to innovate:</a:t>
            </a:r>
            <a:r>
              <a:rPr lang="en-US" sz="1400" dirty="0"/>
              <a:t> </a:t>
            </a:r>
            <a:r>
              <a:rPr lang="en-US" sz="1400" i="0" u="none" strike="noStrike" dirty="0">
                <a:effectLst/>
              </a:rPr>
              <a:t>“We value your unique voice and creativity. Our collaboration will be a blend of your distinctive style and our innovative features. Let’s brainstorm ideas and</a:t>
            </a:r>
            <a:r>
              <a:rPr lang="en-US" sz="1400" dirty="0"/>
              <a:t>  </a:t>
            </a:r>
            <a:r>
              <a:rPr lang="en-US" sz="1400" i="0" u="none" strike="noStrike" dirty="0">
                <a:effectLst/>
              </a:rPr>
              <a:t>create something that truly resonates with your audience.”</a:t>
            </a:r>
            <a:endParaRPr lang="en-US" sz="1400" i="0" u="none" strike="noStrike" dirty="0"/>
          </a:p>
          <a:p>
            <a:pPr rtl="0">
              <a:spcAft>
                <a:spcPts val="1200"/>
              </a:spcAft>
            </a:pPr>
            <a:br>
              <a:rPr lang="en-US" sz="1400" b="0" dirty="0">
                <a:effectLst/>
              </a:rPr>
            </a:br>
            <a:r>
              <a:rPr lang="en-US" sz="1400" b="1" i="0" u="none" strike="noStrike" dirty="0">
                <a:effectLst/>
              </a:rPr>
              <a:t>5. Provide Clear Next Steps</a:t>
            </a:r>
            <a:endParaRPr lang="en-US" sz="1400" b="0" dirty="0">
              <a:effectLst/>
            </a:endParaRPr>
          </a:p>
          <a:p>
            <a:pPr rtl="0">
              <a:spcAft>
                <a:spcPts val="1200"/>
              </a:spcAft>
            </a:pPr>
            <a:r>
              <a:rPr lang="en-US" sz="1400" i="0" u="none" strike="noStrike" dirty="0">
                <a:effectLst/>
              </a:rPr>
              <a:t>Make it easy for them to say yes by outlining clear steps:</a:t>
            </a:r>
            <a:r>
              <a:rPr lang="en-US" sz="1400" dirty="0"/>
              <a:t> </a:t>
            </a:r>
            <a:r>
              <a:rPr lang="en-US" sz="1400" i="0" u="none" strike="noStrike" dirty="0">
                <a:effectLst/>
              </a:rPr>
              <a:t>“If you’re interested, let’s set up a quick call to discuss potential ideas and see how we can make this partnership incredible. We can’t wait to explore this opportunity with you!”</a:t>
            </a:r>
            <a:endParaRPr lang="en-US" sz="1400" dirty="0">
              <a:effectLst/>
            </a:endParaRPr>
          </a:p>
        </p:txBody>
      </p:sp>
    </p:spTree>
    <p:extLst>
      <p:ext uri="{BB962C8B-B14F-4D97-AF65-F5344CB8AC3E}">
        <p14:creationId xmlns:p14="http://schemas.microsoft.com/office/powerpoint/2010/main" val="3879069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8B412-413B-E6DF-07E4-08B0CDAEF655}"/>
            </a:ext>
          </a:extLst>
        </p:cNvPr>
        <p:cNvGrpSpPr/>
        <p:nvPr/>
      </p:nvGrpSpPr>
      <p:grpSpPr>
        <a:xfrm>
          <a:off x="0" y="0"/>
          <a:ext cx="0" cy="0"/>
          <a:chOff x="0" y="0"/>
          <a:chExt cx="0" cy="0"/>
        </a:xfrm>
      </p:grpSpPr>
      <p:pic>
        <p:nvPicPr>
          <p:cNvPr id="25" name="Picture 24">
            <a:extLst>
              <a:ext uri="{FF2B5EF4-FFF2-40B4-BE49-F238E27FC236}">
                <a16:creationId xmlns:a16="http://schemas.microsoft.com/office/drawing/2014/main" id="{E4275E69-5432-7E5E-331F-6294F21CD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56045"/>
            <a:ext cx="1376362" cy="901955"/>
          </a:xfrm>
          <a:prstGeom prst="rect">
            <a:avLst/>
          </a:prstGeom>
        </p:spPr>
      </p:pic>
      <p:pic>
        <p:nvPicPr>
          <p:cNvPr id="27" name="Picture 26">
            <a:extLst>
              <a:ext uri="{FF2B5EF4-FFF2-40B4-BE49-F238E27FC236}">
                <a16:creationId xmlns:a16="http://schemas.microsoft.com/office/drawing/2014/main" id="{1B4190B7-484E-11E7-86B2-C7EAF74F5F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988" y="5814000"/>
            <a:ext cx="1385580" cy="1044000"/>
          </a:xfrm>
          <a:prstGeom prst="rect">
            <a:avLst/>
          </a:prstGeom>
        </p:spPr>
      </p:pic>
      <p:sp>
        <p:nvSpPr>
          <p:cNvPr id="2" name="TextBox 1">
            <a:extLst>
              <a:ext uri="{FF2B5EF4-FFF2-40B4-BE49-F238E27FC236}">
                <a16:creationId xmlns:a16="http://schemas.microsoft.com/office/drawing/2014/main" id="{3617F69E-BA9C-1D17-E07F-36A62EB034A3}"/>
              </a:ext>
            </a:extLst>
          </p:cNvPr>
          <p:cNvSpPr txBox="1"/>
          <p:nvPr/>
        </p:nvSpPr>
        <p:spPr>
          <a:xfrm>
            <a:off x="3559278" y="0"/>
            <a:ext cx="3401962" cy="523220"/>
          </a:xfrm>
          <a:prstGeom prst="rect">
            <a:avLst/>
          </a:prstGeom>
          <a:noFill/>
        </p:spPr>
        <p:txBody>
          <a:bodyPr wrap="square" rtlCol="0">
            <a:spAutoFit/>
          </a:bodyPr>
          <a:lstStyle/>
          <a:p>
            <a:pPr algn="ctr"/>
            <a:r>
              <a:rPr lang="en-US" sz="2800" b="1" dirty="0">
                <a:solidFill>
                  <a:schemeClr val="tx2"/>
                </a:solidFill>
              </a:rPr>
              <a:t>Conclusion</a:t>
            </a:r>
            <a:endParaRPr lang="en-IN" sz="2800" b="1" dirty="0">
              <a:solidFill>
                <a:schemeClr val="tx2"/>
              </a:solidFill>
            </a:endParaRPr>
          </a:p>
        </p:txBody>
      </p:sp>
      <p:sp>
        <p:nvSpPr>
          <p:cNvPr id="3" name="TextBox 2">
            <a:extLst>
              <a:ext uri="{FF2B5EF4-FFF2-40B4-BE49-F238E27FC236}">
                <a16:creationId xmlns:a16="http://schemas.microsoft.com/office/drawing/2014/main" id="{5C5E71D2-F87C-9A92-121B-BC3CD1A02AE7}"/>
              </a:ext>
            </a:extLst>
          </p:cNvPr>
          <p:cNvSpPr txBox="1"/>
          <p:nvPr/>
        </p:nvSpPr>
        <p:spPr>
          <a:xfrm>
            <a:off x="235974" y="862592"/>
            <a:ext cx="11720052" cy="4862870"/>
          </a:xfrm>
          <a:prstGeom prst="rect">
            <a:avLst/>
          </a:prstGeom>
          <a:noFill/>
        </p:spPr>
        <p:txBody>
          <a:bodyPr wrap="square" rtlCol="0">
            <a:spAutoFit/>
          </a:bodyPr>
          <a:lstStyle/>
          <a:p>
            <a:pPr rtl="0" fontAlgn="base">
              <a:spcAft>
                <a:spcPts val="1200"/>
              </a:spcAft>
              <a:buFont typeface="Arial" panose="020B0604020202020204" pitchFamily="34" charset="0"/>
              <a:buChar char="•"/>
            </a:pPr>
            <a:r>
              <a:rPr lang="en-US" sz="1400" i="0" u="sng" strike="noStrike" dirty="0">
                <a:effectLst/>
              </a:rPr>
              <a:t> </a:t>
            </a:r>
            <a:r>
              <a:rPr lang="en-US" sz="1400" b="1" i="0" u="sng" strike="noStrike" dirty="0">
                <a:effectLst/>
              </a:rPr>
              <a:t>High Engagement Users:</a:t>
            </a:r>
            <a:endParaRPr lang="en-US" sz="1400" b="1" i="0" u="none" strike="noStrike" dirty="0">
              <a:effectLst/>
            </a:endParaRPr>
          </a:p>
          <a:p>
            <a:pPr rtl="0">
              <a:spcAft>
                <a:spcPts val="1200"/>
              </a:spcAft>
            </a:pPr>
            <a:r>
              <a:rPr lang="en-US" sz="1400" i="0" u="none" strike="noStrike" dirty="0">
                <a:effectLst/>
              </a:rPr>
              <a:t>Start by analyzing user activity data to find those with the highest engagement rates. These are the users who consistently like, comment, and share content. Their active participation and diverse tag usage make them ideal candidates for brand ambassadorship.</a:t>
            </a:r>
            <a:endParaRPr lang="en-US" sz="1400" dirty="0">
              <a:effectLst/>
            </a:endParaRPr>
          </a:p>
          <a:p>
            <a:pPr rtl="0" fontAlgn="base">
              <a:spcAft>
                <a:spcPts val="1200"/>
              </a:spcAft>
              <a:buFont typeface="Arial" panose="020B0604020202020204" pitchFamily="34" charset="0"/>
              <a:buChar char="•"/>
            </a:pPr>
            <a:r>
              <a:rPr lang="en-US" sz="1400" i="0" u="sng" strike="noStrike" dirty="0">
                <a:effectLst/>
              </a:rPr>
              <a:t> </a:t>
            </a:r>
            <a:r>
              <a:rPr lang="en-US" sz="1400" b="1" i="0" u="sng" strike="noStrike" dirty="0">
                <a:effectLst/>
              </a:rPr>
              <a:t>Influential Interactors:</a:t>
            </a:r>
            <a:endParaRPr lang="en-US" sz="1400" b="1" i="0" u="none" strike="noStrike" dirty="0">
              <a:effectLst/>
            </a:endParaRPr>
          </a:p>
          <a:p>
            <a:pPr rtl="0">
              <a:spcAft>
                <a:spcPts val="1200"/>
              </a:spcAft>
            </a:pPr>
            <a:r>
              <a:rPr lang="en-US" sz="1400" i="0" u="none" strike="noStrike" dirty="0">
                <a:effectLst/>
              </a:rPr>
              <a:t>Look for users who have a significant influence on their followers. These individuals may not have the largest follower count, but their posts generate a high level of interaction. Their ability to engage and inspire others makes them valuable advocates for promoting initiatives and events.</a:t>
            </a:r>
            <a:endParaRPr lang="en-US" sz="1400" dirty="0">
              <a:effectLst/>
            </a:endParaRPr>
          </a:p>
          <a:p>
            <a:pPr rtl="0" fontAlgn="base">
              <a:spcAft>
                <a:spcPts val="1200"/>
              </a:spcAft>
              <a:buFont typeface="Arial" panose="020B0604020202020204" pitchFamily="34" charset="0"/>
              <a:buChar char="•"/>
            </a:pPr>
            <a:r>
              <a:rPr lang="en-US" sz="1400" i="0" u="sng" strike="noStrike" dirty="0">
                <a:effectLst/>
              </a:rPr>
              <a:t> </a:t>
            </a:r>
            <a:r>
              <a:rPr lang="en-US" sz="1400" b="1" i="0" u="sng" strike="noStrike" dirty="0">
                <a:effectLst/>
              </a:rPr>
              <a:t>Tag-Based Enthusiasts:</a:t>
            </a:r>
            <a:endParaRPr lang="en-US" sz="1400" b="1" i="0" u="none" strike="noStrike" dirty="0">
              <a:effectLst/>
            </a:endParaRPr>
          </a:p>
          <a:p>
            <a:pPr rtl="0">
              <a:spcAft>
                <a:spcPts val="1200"/>
              </a:spcAft>
            </a:pPr>
            <a:r>
              <a:rPr lang="en-US" sz="1400" i="0" u="none" strike="noStrike" dirty="0">
                <a:effectLst/>
              </a:rPr>
              <a:t>Examine the tags that users frequently engage with. Identify those who are passionate about specific topics like food, photography, or fashion. These users can be segmented based on their tag preferences, allowing you to match them with relevant campaigns that align with their interests.</a:t>
            </a:r>
            <a:endParaRPr lang="en-US" sz="1400" dirty="0">
              <a:effectLst/>
            </a:endParaRPr>
          </a:p>
          <a:p>
            <a:pPr rtl="0" fontAlgn="base">
              <a:spcAft>
                <a:spcPts val="1200"/>
              </a:spcAft>
              <a:buFont typeface="Arial" panose="020B0604020202020204" pitchFamily="34" charset="0"/>
              <a:buChar char="•"/>
            </a:pPr>
            <a:r>
              <a:rPr lang="en-US" sz="1400" i="0" u="sng" strike="noStrike" dirty="0">
                <a:effectLst/>
              </a:rPr>
              <a:t> </a:t>
            </a:r>
            <a:r>
              <a:rPr lang="en-US" sz="1400" b="1" i="0" u="sng" strike="noStrike" dirty="0">
                <a:effectLst/>
              </a:rPr>
              <a:t>Consistent Contributors:</a:t>
            </a:r>
            <a:endParaRPr lang="en-US" sz="1400" b="1" i="0" u="none" strike="noStrike" dirty="0">
              <a:effectLst/>
            </a:endParaRPr>
          </a:p>
          <a:p>
            <a:pPr rtl="0">
              <a:spcAft>
                <a:spcPts val="1200"/>
              </a:spcAft>
            </a:pPr>
            <a:r>
              <a:rPr lang="en-US" sz="1400" i="0" u="none" strike="noStrike" dirty="0">
                <a:effectLst/>
              </a:rPr>
              <a:t>Focus on users who consistently create and share high-quality content. Regular posting and a strong visual aesthetic are key indicators of potential brand ambassadors. Their dedication to content creation ensures they can effectively represent Instagram’s initiatives.</a:t>
            </a:r>
            <a:endParaRPr lang="en-US" sz="1400" dirty="0">
              <a:effectLst/>
            </a:endParaRPr>
          </a:p>
          <a:p>
            <a:pPr rtl="0" fontAlgn="base">
              <a:spcAft>
                <a:spcPts val="1200"/>
              </a:spcAft>
              <a:buFont typeface="Arial" panose="020B0604020202020204" pitchFamily="34" charset="0"/>
              <a:buChar char="•"/>
            </a:pPr>
            <a:r>
              <a:rPr lang="en-US" sz="1400" i="0" u="sng" strike="noStrike" dirty="0">
                <a:effectLst/>
              </a:rPr>
              <a:t> </a:t>
            </a:r>
            <a:r>
              <a:rPr lang="en-US" sz="1400" b="1" i="0" u="sng" strike="noStrike" dirty="0">
                <a:effectLst/>
              </a:rPr>
              <a:t>Engagement Growth Patterns:</a:t>
            </a:r>
            <a:endParaRPr lang="en-US" sz="1400" b="1" i="0" u="none" strike="noStrike" dirty="0">
              <a:effectLst/>
            </a:endParaRPr>
          </a:p>
          <a:p>
            <a:pPr rtl="0">
              <a:spcBef>
                <a:spcPts val="1200"/>
              </a:spcBef>
            </a:pPr>
            <a:r>
              <a:rPr lang="en-US" sz="1400" i="0" u="none" strike="noStrike" dirty="0">
                <a:effectLst/>
              </a:rPr>
              <a:t>Identify users who have shown significant growth in their engagement metrics over time. These rising stars are often on an upward trajectory and can bring fresh energy and enthusiasm to your campaigns.</a:t>
            </a:r>
            <a:endParaRPr lang="en-US" sz="1400" dirty="0">
              <a:effectLst/>
            </a:endParaRPr>
          </a:p>
        </p:txBody>
      </p:sp>
    </p:spTree>
    <p:extLst>
      <p:ext uri="{BB962C8B-B14F-4D97-AF65-F5344CB8AC3E}">
        <p14:creationId xmlns:p14="http://schemas.microsoft.com/office/powerpoint/2010/main" val="1516497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3993C-1165-D8D2-E336-D7B1023D0502}"/>
            </a:ext>
          </a:extLst>
        </p:cNvPr>
        <p:cNvGrpSpPr/>
        <p:nvPr/>
      </p:nvGrpSpPr>
      <p:grpSpPr>
        <a:xfrm>
          <a:off x="0" y="0"/>
          <a:ext cx="0" cy="0"/>
          <a:chOff x="0" y="0"/>
          <a:chExt cx="0" cy="0"/>
        </a:xfrm>
      </p:grpSpPr>
      <p:pic>
        <p:nvPicPr>
          <p:cNvPr id="25" name="Picture 24">
            <a:extLst>
              <a:ext uri="{FF2B5EF4-FFF2-40B4-BE49-F238E27FC236}">
                <a16:creationId xmlns:a16="http://schemas.microsoft.com/office/drawing/2014/main" id="{5EEF4AFA-7C55-64A8-1C8C-019783B09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56045"/>
            <a:ext cx="1376362" cy="901955"/>
          </a:xfrm>
          <a:prstGeom prst="rect">
            <a:avLst/>
          </a:prstGeom>
        </p:spPr>
      </p:pic>
      <p:pic>
        <p:nvPicPr>
          <p:cNvPr id="27" name="Picture 26">
            <a:extLst>
              <a:ext uri="{FF2B5EF4-FFF2-40B4-BE49-F238E27FC236}">
                <a16:creationId xmlns:a16="http://schemas.microsoft.com/office/drawing/2014/main" id="{BC7D54C3-BE5A-D859-592E-42DBFB6A4F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988" y="5814000"/>
            <a:ext cx="1385580" cy="1044000"/>
          </a:xfrm>
          <a:prstGeom prst="rect">
            <a:avLst/>
          </a:prstGeom>
        </p:spPr>
      </p:pic>
      <p:sp>
        <p:nvSpPr>
          <p:cNvPr id="2" name="TextBox 1">
            <a:extLst>
              <a:ext uri="{FF2B5EF4-FFF2-40B4-BE49-F238E27FC236}">
                <a16:creationId xmlns:a16="http://schemas.microsoft.com/office/drawing/2014/main" id="{0337367A-7712-A378-CD19-164E4E2FFAE4}"/>
              </a:ext>
            </a:extLst>
          </p:cNvPr>
          <p:cNvSpPr txBox="1"/>
          <p:nvPr/>
        </p:nvSpPr>
        <p:spPr>
          <a:xfrm>
            <a:off x="1779639" y="2162481"/>
            <a:ext cx="7944465" cy="1569660"/>
          </a:xfrm>
          <a:prstGeom prst="rect">
            <a:avLst/>
          </a:prstGeom>
          <a:noFill/>
        </p:spPr>
        <p:txBody>
          <a:bodyPr wrap="square" rtlCol="0">
            <a:spAutoFit/>
          </a:bodyPr>
          <a:lstStyle/>
          <a:p>
            <a:pPr algn="ctr"/>
            <a:r>
              <a:rPr lang="en-US" sz="9600" b="1" dirty="0">
                <a:solidFill>
                  <a:schemeClr val="accent1">
                    <a:lumMod val="75000"/>
                  </a:schemeClr>
                </a:solidFill>
              </a:rPr>
              <a:t>Thank You</a:t>
            </a:r>
            <a:endParaRPr lang="en-IN" sz="9600" b="1" dirty="0">
              <a:solidFill>
                <a:schemeClr val="accent1">
                  <a:lumMod val="75000"/>
                </a:schemeClr>
              </a:solidFill>
            </a:endParaRPr>
          </a:p>
        </p:txBody>
      </p:sp>
    </p:spTree>
    <p:extLst>
      <p:ext uri="{BB962C8B-B14F-4D97-AF65-F5344CB8AC3E}">
        <p14:creationId xmlns:p14="http://schemas.microsoft.com/office/powerpoint/2010/main" val="870580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B79FBC-A7EF-0CF0-814C-BDC82A446BC5}"/>
            </a:ext>
          </a:extLst>
        </p:cNvPr>
        <p:cNvGrpSpPr/>
        <p:nvPr/>
      </p:nvGrpSpPr>
      <p:grpSpPr>
        <a:xfrm>
          <a:off x="0" y="0"/>
          <a:ext cx="0" cy="0"/>
          <a:chOff x="0" y="0"/>
          <a:chExt cx="0" cy="0"/>
        </a:xfrm>
      </p:grpSpPr>
      <p:pic>
        <p:nvPicPr>
          <p:cNvPr id="25" name="Picture 24">
            <a:extLst>
              <a:ext uri="{FF2B5EF4-FFF2-40B4-BE49-F238E27FC236}">
                <a16:creationId xmlns:a16="http://schemas.microsoft.com/office/drawing/2014/main" id="{BEEA87D3-2652-1154-F4CC-1156D5AF5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56045"/>
            <a:ext cx="1376362" cy="901955"/>
          </a:xfrm>
          <a:prstGeom prst="rect">
            <a:avLst/>
          </a:prstGeom>
        </p:spPr>
      </p:pic>
      <p:pic>
        <p:nvPicPr>
          <p:cNvPr id="27" name="Picture 26">
            <a:extLst>
              <a:ext uri="{FF2B5EF4-FFF2-40B4-BE49-F238E27FC236}">
                <a16:creationId xmlns:a16="http://schemas.microsoft.com/office/drawing/2014/main" id="{F38B658E-650D-FF62-9BAE-4DDC16D27B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988" y="5814000"/>
            <a:ext cx="1385580" cy="1044000"/>
          </a:xfrm>
          <a:prstGeom prst="rect">
            <a:avLst/>
          </a:prstGeom>
        </p:spPr>
      </p:pic>
      <p:sp>
        <p:nvSpPr>
          <p:cNvPr id="2" name="TextBox 1">
            <a:extLst>
              <a:ext uri="{FF2B5EF4-FFF2-40B4-BE49-F238E27FC236}">
                <a16:creationId xmlns:a16="http://schemas.microsoft.com/office/drawing/2014/main" id="{0FC0E826-DFC8-09C2-4CD7-E36634BF7655}"/>
              </a:ext>
            </a:extLst>
          </p:cNvPr>
          <p:cNvSpPr txBox="1"/>
          <p:nvPr/>
        </p:nvSpPr>
        <p:spPr>
          <a:xfrm>
            <a:off x="226141" y="84445"/>
            <a:ext cx="4680155" cy="646331"/>
          </a:xfrm>
          <a:prstGeom prst="rect">
            <a:avLst/>
          </a:prstGeom>
          <a:noFill/>
        </p:spPr>
        <p:txBody>
          <a:bodyPr wrap="square" rtlCol="0">
            <a:spAutoFit/>
          </a:bodyPr>
          <a:lstStyle/>
          <a:p>
            <a:r>
              <a:rPr lang="en-US" sz="3600" b="1" dirty="0">
                <a:solidFill>
                  <a:srgbClr val="002060"/>
                </a:solidFill>
              </a:rPr>
              <a:t>Agenda</a:t>
            </a:r>
            <a:endParaRPr lang="en-IN" sz="3600" b="1" dirty="0">
              <a:solidFill>
                <a:srgbClr val="002060"/>
              </a:solidFill>
            </a:endParaRPr>
          </a:p>
        </p:txBody>
      </p:sp>
      <p:sp>
        <p:nvSpPr>
          <p:cNvPr id="3" name="TextBox 2">
            <a:extLst>
              <a:ext uri="{FF2B5EF4-FFF2-40B4-BE49-F238E27FC236}">
                <a16:creationId xmlns:a16="http://schemas.microsoft.com/office/drawing/2014/main" id="{0EDD3574-B2FB-4B86-C940-C87A178DF340}"/>
              </a:ext>
            </a:extLst>
          </p:cNvPr>
          <p:cNvSpPr txBox="1"/>
          <p:nvPr/>
        </p:nvSpPr>
        <p:spPr>
          <a:xfrm>
            <a:off x="216155" y="943897"/>
            <a:ext cx="5535562" cy="4524315"/>
          </a:xfrm>
          <a:prstGeom prst="rect">
            <a:avLst/>
          </a:prstGeom>
          <a:noFill/>
        </p:spPr>
        <p:txBody>
          <a:bodyPr wrap="square" rtlCol="0">
            <a:spAutoFit/>
          </a:bodyPr>
          <a:lstStyle/>
          <a:p>
            <a:pPr marL="571500" indent="-571500">
              <a:buFont typeface="Wingdings" panose="05000000000000000000" pitchFamily="2" charset="2"/>
              <a:buChar char="q"/>
            </a:pPr>
            <a:r>
              <a:rPr lang="en-US" sz="3200" b="1" dirty="0"/>
              <a:t>Problem Statement</a:t>
            </a:r>
          </a:p>
          <a:p>
            <a:endParaRPr lang="en-US" sz="3200" b="1" dirty="0"/>
          </a:p>
          <a:p>
            <a:pPr marL="571500" indent="-571500">
              <a:buFont typeface="Wingdings" panose="05000000000000000000" pitchFamily="2" charset="2"/>
              <a:buChar char="q"/>
            </a:pPr>
            <a:r>
              <a:rPr lang="en-IN" sz="3200" b="1" i="0" u="none" strike="noStrike" dirty="0">
                <a:effectLst/>
              </a:rPr>
              <a:t>Data Description</a:t>
            </a:r>
          </a:p>
          <a:p>
            <a:endParaRPr lang="en-IN" sz="3200" b="1" i="0" u="none" strike="noStrike" dirty="0">
              <a:effectLst/>
            </a:endParaRPr>
          </a:p>
          <a:p>
            <a:pPr marL="571500" indent="-571500">
              <a:buFont typeface="Wingdings" panose="05000000000000000000" pitchFamily="2" charset="2"/>
              <a:buChar char="q"/>
            </a:pPr>
            <a:r>
              <a:rPr lang="en-US" sz="3200" b="1" i="0" u="none" strike="noStrike" dirty="0">
                <a:effectLst/>
              </a:rPr>
              <a:t>Objective Key Metrics and Visualizations</a:t>
            </a:r>
          </a:p>
          <a:p>
            <a:endParaRPr lang="en-US" sz="3200" b="1" i="0" u="none" strike="noStrike" dirty="0">
              <a:effectLst/>
            </a:endParaRPr>
          </a:p>
          <a:p>
            <a:pPr marL="571500" indent="-571500">
              <a:buFont typeface="Wingdings" panose="05000000000000000000" pitchFamily="2" charset="2"/>
              <a:buChar char="q"/>
            </a:pPr>
            <a:r>
              <a:rPr lang="en-IN" sz="3200" b="1" i="0" u="none" strike="noStrike" dirty="0">
                <a:effectLst/>
              </a:rPr>
              <a:t>Subjective Question for Insights</a:t>
            </a:r>
            <a:endParaRPr lang="en-IN" sz="3200" b="1" dirty="0"/>
          </a:p>
        </p:txBody>
      </p:sp>
      <p:pic>
        <p:nvPicPr>
          <p:cNvPr id="2052" name="Picture 4">
            <a:extLst>
              <a:ext uri="{FF2B5EF4-FFF2-40B4-BE49-F238E27FC236}">
                <a16:creationId xmlns:a16="http://schemas.microsoft.com/office/drawing/2014/main" id="{B28DFDF3-A50E-901C-CB26-CA3CA86030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9027" y="609601"/>
            <a:ext cx="3685202" cy="442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784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DC6B4-9EC6-B6D1-1201-6AC63A633D31}"/>
            </a:ext>
          </a:extLst>
        </p:cNvPr>
        <p:cNvGrpSpPr/>
        <p:nvPr/>
      </p:nvGrpSpPr>
      <p:grpSpPr>
        <a:xfrm>
          <a:off x="0" y="0"/>
          <a:ext cx="0" cy="0"/>
          <a:chOff x="0" y="0"/>
          <a:chExt cx="0" cy="0"/>
        </a:xfrm>
      </p:grpSpPr>
      <p:pic>
        <p:nvPicPr>
          <p:cNvPr id="25" name="Picture 24">
            <a:extLst>
              <a:ext uri="{FF2B5EF4-FFF2-40B4-BE49-F238E27FC236}">
                <a16:creationId xmlns:a16="http://schemas.microsoft.com/office/drawing/2014/main" id="{3961534D-AAE6-1174-9F30-F5F99AA7CD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56045"/>
            <a:ext cx="1376362" cy="901955"/>
          </a:xfrm>
          <a:prstGeom prst="rect">
            <a:avLst/>
          </a:prstGeom>
        </p:spPr>
      </p:pic>
      <p:pic>
        <p:nvPicPr>
          <p:cNvPr id="27" name="Picture 26">
            <a:extLst>
              <a:ext uri="{FF2B5EF4-FFF2-40B4-BE49-F238E27FC236}">
                <a16:creationId xmlns:a16="http://schemas.microsoft.com/office/drawing/2014/main" id="{B2ADBF5D-1C4A-AC65-8ACB-6D18D0F4A1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988" y="5814000"/>
            <a:ext cx="1385580" cy="1044000"/>
          </a:xfrm>
          <a:prstGeom prst="rect">
            <a:avLst/>
          </a:prstGeom>
        </p:spPr>
      </p:pic>
      <p:sp>
        <p:nvSpPr>
          <p:cNvPr id="2" name="TextBox 1">
            <a:extLst>
              <a:ext uri="{FF2B5EF4-FFF2-40B4-BE49-F238E27FC236}">
                <a16:creationId xmlns:a16="http://schemas.microsoft.com/office/drawing/2014/main" id="{EBC9C77A-5140-8960-69D7-6C8A48B29316}"/>
              </a:ext>
            </a:extLst>
          </p:cNvPr>
          <p:cNvSpPr txBox="1"/>
          <p:nvPr/>
        </p:nvSpPr>
        <p:spPr>
          <a:xfrm>
            <a:off x="2133600" y="0"/>
            <a:ext cx="6125497" cy="523220"/>
          </a:xfrm>
          <a:prstGeom prst="rect">
            <a:avLst/>
          </a:prstGeom>
          <a:noFill/>
        </p:spPr>
        <p:txBody>
          <a:bodyPr wrap="square" rtlCol="0">
            <a:spAutoFit/>
          </a:bodyPr>
          <a:lstStyle/>
          <a:p>
            <a:pPr algn="ctr"/>
            <a:r>
              <a:rPr lang="en-US" sz="2800" b="1" dirty="0">
                <a:solidFill>
                  <a:srgbClr val="002060"/>
                </a:solidFill>
              </a:rPr>
              <a:t>Meta Overview</a:t>
            </a:r>
            <a:endParaRPr lang="en-IN" sz="2800" b="1" dirty="0">
              <a:solidFill>
                <a:srgbClr val="002060"/>
              </a:solidFill>
            </a:endParaRPr>
          </a:p>
        </p:txBody>
      </p:sp>
      <p:sp>
        <p:nvSpPr>
          <p:cNvPr id="3" name="TextBox 2">
            <a:extLst>
              <a:ext uri="{FF2B5EF4-FFF2-40B4-BE49-F238E27FC236}">
                <a16:creationId xmlns:a16="http://schemas.microsoft.com/office/drawing/2014/main" id="{49F1A6B9-DF95-9BD9-B920-1E8D705546FA}"/>
              </a:ext>
            </a:extLst>
          </p:cNvPr>
          <p:cNvSpPr txBox="1"/>
          <p:nvPr/>
        </p:nvSpPr>
        <p:spPr>
          <a:xfrm>
            <a:off x="388146" y="582067"/>
            <a:ext cx="10982632" cy="5293757"/>
          </a:xfrm>
          <a:prstGeom prst="rect">
            <a:avLst/>
          </a:prstGeom>
          <a:noFill/>
        </p:spPr>
        <p:txBody>
          <a:bodyPr wrap="square" rtlCol="0">
            <a:spAutoFit/>
          </a:bodyPr>
          <a:lstStyle/>
          <a:p>
            <a:pPr algn="ctr"/>
            <a:r>
              <a:rPr lang="en-US" sz="2600" dirty="0"/>
              <a:t>In the early days of 2004, a young Mark Zuckerberg sparked a revolution with the launch of Facebook. This social media platform transformed how we connect, share, and interact online. It was a glimpse into the future of digital interaction. Fast forward to October 2021, a pivotal moment when Facebook rebranded itself as Meta. </a:t>
            </a:r>
          </a:p>
          <a:p>
            <a:pPr algn="ctr"/>
            <a:r>
              <a:rPr lang="en-US" sz="2600" dirty="0"/>
              <a:t>As we embark on this thrilling journey into the metaverse, the potential to revolutionize human connection becomes clear. Picture yourself attending a virtual concert, feeling the energy and excitement as if you were there in person. Envision collaborating with colleagues from around the world in a virtual workspace, breaking down geographical barriers. Or simply imagine hanging out with friends in a virtual environment that feels almost indistinguishable from reality. The possibilities are boundless, and Meta stands at the forefront of this extraordinary revolution.</a:t>
            </a:r>
            <a:endParaRPr lang="en-IN" sz="2600" dirty="0"/>
          </a:p>
        </p:txBody>
      </p:sp>
    </p:spTree>
    <p:extLst>
      <p:ext uri="{BB962C8B-B14F-4D97-AF65-F5344CB8AC3E}">
        <p14:creationId xmlns:p14="http://schemas.microsoft.com/office/powerpoint/2010/main" val="236718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D4FA9-2ACA-66BF-B35E-5660E5D1BA12}"/>
            </a:ext>
          </a:extLst>
        </p:cNvPr>
        <p:cNvGrpSpPr/>
        <p:nvPr/>
      </p:nvGrpSpPr>
      <p:grpSpPr>
        <a:xfrm>
          <a:off x="0" y="0"/>
          <a:ext cx="0" cy="0"/>
          <a:chOff x="0" y="0"/>
          <a:chExt cx="0" cy="0"/>
        </a:xfrm>
      </p:grpSpPr>
      <p:pic>
        <p:nvPicPr>
          <p:cNvPr id="25" name="Picture 24">
            <a:extLst>
              <a:ext uri="{FF2B5EF4-FFF2-40B4-BE49-F238E27FC236}">
                <a16:creationId xmlns:a16="http://schemas.microsoft.com/office/drawing/2014/main" id="{B1D418C4-56FA-8503-376B-8F4F97CAC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56045"/>
            <a:ext cx="1376362" cy="901955"/>
          </a:xfrm>
          <a:prstGeom prst="rect">
            <a:avLst/>
          </a:prstGeom>
        </p:spPr>
      </p:pic>
      <p:pic>
        <p:nvPicPr>
          <p:cNvPr id="27" name="Picture 26">
            <a:extLst>
              <a:ext uri="{FF2B5EF4-FFF2-40B4-BE49-F238E27FC236}">
                <a16:creationId xmlns:a16="http://schemas.microsoft.com/office/drawing/2014/main" id="{13CD6C31-5F3A-F631-C215-8AD5AA1747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988" y="5814000"/>
            <a:ext cx="1385580" cy="1044000"/>
          </a:xfrm>
          <a:prstGeom prst="rect">
            <a:avLst/>
          </a:prstGeom>
        </p:spPr>
      </p:pic>
      <p:sp>
        <p:nvSpPr>
          <p:cNvPr id="2" name="TextBox 1">
            <a:extLst>
              <a:ext uri="{FF2B5EF4-FFF2-40B4-BE49-F238E27FC236}">
                <a16:creationId xmlns:a16="http://schemas.microsoft.com/office/drawing/2014/main" id="{190EFF5F-E476-0890-8619-BA1B9E2B2DC3}"/>
              </a:ext>
            </a:extLst>
          </p:cNvPr>
          <p:cNvSpPr txBox="1"/>
          <p:nvPr/>
        </p:nvSpPr>
        <p:spPr>
          <a:xfrm>
            <a:off x="1976284" y="0"/>
            <a:ext cx="6715432" cy="646331"/>
          </a:xfrm>
          <a:prstGeom prst="rect">
            <a:avLst/>
          </a:prstGeom>
          <a:noFill/>
        </p:spPr>
        <p:txBody>
          <a:bodyPr wrap="square" rtlCol="0">
            <a:spAutoFit/>
          </a:bodyPr>
          <a:lstStyle/>
          <a:p>
            <a:pPr algn="ctr"/>
            <a:r>
              <a:rPr lang="en-US" sz="3600" b="1" dirty="0">
                <a:solidFill>
                  <a:srgbClr val="002060"/>
                </a:solidFill>
              </a:rPr>
              <a:t>Problem Statement</a:t>
            </a:r>
            <a:endParaRPr lang="en-IN" sz="3600" b="1" dirty="0">
              <a:solidFill>
                <a:srgbClr val="002060"/>
              </a:solidFill>
            </a:endParaRPr>
          </a:p>
        </p:txBody>
      </p:sp>
      <p:sp>
        <p:nvSpPr>
          <p:cNvPr id="6" name="TextBox 5">
            <a:extLst>
              <a:ext uri="{FF2B5EF4-FFF2-40B4-BE49-F238E27FC236}">
                <a16:creationId xmlns:a16="http://schemas.microsoft.com/office/drawing/2014/main" id="{CD8986BF-43FD-9E54-AA89-3AF37919DDE1}"/>
              </a:ext>
            </a:extLst>
          </p:cNvPr>
          <p:cNvSpPr txBox="1"/>
          <p:nvPr/>
        </p:nvSpPr>
        <p:spPr>
          <a:xfrm>
            <a:off x="835665" y="1061884"/>
            <a:ext cx="10097806" cy="3970318"/>
          </a:xfrm>
          <a:prstGeom prst="rect">
            <a:avLst/>
          </a:prstGeom>
          <a:noFill/>
        </p:spPr>
        <p:txBody>
          <a:bodyPr wrap="square" rtlCol="0">
            <a:spAutoFit/>
          </a:bodyPr>
          <a:lstStyle/>
          <a:p>
            <a:pPr algn="ctr"/>
            <a:r>
              <a:rPr lang="en-US" sz="3600" i="0" u="none" strike="noStrike" dirty="0">
                <a:effectLst/>
              </a:rPr>
              <a:t>You are hired as a Data Analyst at Meta and asked to collaborate with Marketing team. Marketing teams wants to leverage Instagram's user data to develop targeted marketing strategies that will increase user engagement, retention, and acquisition. Provide insights and recommendations to address the following objectives</a:t>
            </a:r>
            <a:endParaRPr lang="en-IN" sz="3600" dirty="0"/>
          </a:p>
        </p:txBody>
      </p:sp>
    </p:spTree>
    <p:extLst>
      <p:ext uri="{BB962C8B-B14F-4D97-AF65-F5344CB8AC3E}">
        <p14:creationId xmlns:p14="http://schemas.microsoft.com/office/powerpoint/2010/main" val="2902267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C96726-D312-72E7-B1E0-9F9929B65A5B}"/>
            </a:ext>
          </a:extLst>
        </p:cNvPr>
        <p:cNvGrpSpPr/>
        <p:nvPr/>
      </p:nvGrpSpPr>
      <p:grpSpPr>
        <a:xfrm>
          <a:off x="0" y="0"/>
          <a:ext cx="0" cy="0"/>
          <a:chOff x="0" y="0"/>
          <a:chExt cx="0" cy="0"/>
        </a:xfrm>
      </p:grpSpPr>
      <p:pic>
        <p:nvPicPr>
          <p:cNvPr id="25" name="Picture 24">
            <a:extLst>
              <a:ext uri="{FF2B5EF4-FFF2-40B4-BE49-F238E27FC236}">
                <a16:creationId xmlns:a16="http://schemas.microsoft.com/office/drawing/2014/main" id="{64B98610-D2B2-B87A-D9D7-993A63FD7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56045"/>
            <a:ext cx="1376362" cy="901955"/>
          </a:xfrm>
          <a:prstGeom prst="rect">
            <a:avLst/>
          </a:prstGeom>
        </p:spPr>
      </p:pic>
      <p:pic>
        <p:nvPicPr>
          <p:cNvPr id="27" name="Picture 26">
            <a:extLst>
              <a:ext uri="{FF2B5EF4-FFF2-40B4-BE49-F238E27FC236}">
                <a16:creationId xmlns:a16="http://schemas.microsoft.com/office/drawing/2014/main" id="{4A7F38B5-3F50-994A-ACEA-35009F4053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988" y="5814000"/>
            <a:ext cx="1385580" cy="1044000"/>
          </a:xfrm>
          <a:prstGeom prst="rect">
            <a:avLst/>
          </a:prstGeom>
        </p:spPr>
      </p:pic>
      <p:sp>
        <p:nvSpPr>
          <p:cNvPr id="3" name="TextBox 2">
            <a:extLst>
              <a:ext uri="{FF2B5EF4-FFF2-40B4-BE49-F238E27FC236}">
                <a16:creationId xmlns:a16="http://schemas.microsoft.com/office/drawing/2014/main" id="{2C137E95-3C11-AA13-F7D4-0B4B29E23BA1}"/>
              </a:ext>
            </a:extLst>
          </p:cNvPr>
          <p:cNvSpPr txBox="1"/>
          <p:nvPr/>
        </p:nvSpPr>
        <p:spPr>
          <a:xfrm>
            <a:off x="2251587" y="79956"/>
            <a:ext cx="6410632" cy="646331"/>
          </a:xfrm>
          <a:prstGeom prst="rect">
            <a:avLst/>
          </a:prstGeom>
          <a:noFill/>
        </p:spPr>
        <p:txBody>
          <a:bodyPr wrap="square" rtlCol="0">
            <a:spAutoFit/>
          </a:bodyPr>
          <a:lstStyle/>
          <a:p>
            <a:pPr algn="ctr"/>
            <a:r>
              <a:rPr lang="en-US" sz="3600" b="1" dirty="0">
                <a:solidFill>
                  <a:srgbClr val="002060"/>
                </a:solidFill>
              </a:rPr>
              <a:t>Database Schema</a:t>
            </a:r>
            <a:endParaRPr lang="en-IN" sz="3600" b="1" dirty="0">
              <a:solidFill>
                <a:srgbClr val="002060"/>
              </a:solidFill>
            </a:endParaRPr>
          </a:p>
        </p:txBody>
      </p:sp>
      <p:pic>
        <p:nvPicPr>
          <p:cNvPr id="4098" name="Picture 2">
            <a:extLst>
              <a:ext uri="{FF2B5EF4-FFF2-40B4-BE49-F238E27FC236}">
                <a16:creationId xmlns:a16="http://schemas.microsoft.com/office/drawing/2014/main" id="{CA515306-A4D5-1674-B786-2E6D8BC2AD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0400" y="866806"/>
            <a:ext cx="5455745" cy="532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982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6F744-2291-DAE9-43FF-2D5B1CA2F4DC}"/>
            </a:ext>
          </a:extLst>
        </p:cNvPr>
        <p:cNvGrpSpPr/>
        <p:nvPr/>
      </p:nvGrpSpPr>
      <p:grpSpPr>
        <a:xfrm>
          <a:off x="0" y="0"/>
          <a:ext cx="0" cy="0"/>
          <a:chOff x="0" y="0"/>
          <a:chExt cx="0" cy="0"/>
        </a:xfrm>
      </p:grpSpPr>
      <p:pic>
        <p:nvPicPr>
          <p:cNvPr id="25" name="Picture 24">
            <a:extLst>
              <a:ext uri="{FF2B5EF4-FFF2-40B4-BE49-F238E27FC236}">
                <a16:creationId xmlns:a16="http://schemas.microsoft.com/office/drawing/2014/main" id="{0E0C2D20-AF36-9E7B-2DFF-666238F913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56045"/>
            <a:ext cx="1376362" cy="901955"/>
          </a:xfrm>
          <a:prstGeom prst="rect">
            <a:avLst/>
          </a:prstGeom>
        </p:spPr>
      </p:pic>
      <p:pic>
        <p:nvPicPr>
          <p:cNvPr id="27" name="Picture 26">
            <a:extLst>
              <a:ext uri="{FF2B5EF4-FFF2-40B4-BE49-F238E27FC236}">
                <a16:creationId xmlns:a16="http://schemas.microsoft.com/office/drawing/2014/main" id="{686C5B56-4CED-DDF9-A87D-6060A9390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988" y="5814000"/>
            <a:ext cx="1385580" cy="1044000"/>
          </a:xfrm>
          <a:prstGeom prst="rect">
            <a:avLst/>
          </a:prstGeom>
        </p:spPr>
      </p:pic>
      <p:sp>
        <p:nvSpPr>
          <p:cNvPr id="3" name="TextBox 2">
            <a:extLst>
              <a:ext uri="{FF2B5EF4-FFF2-40B4-BE49-F238E27FC236}">
                <a16:creationId xmlns:a16="http://schemas.microsoft.com/office/drawing/2014/main" id="{119BE248-49A3-0C27-120A-72C2F7F2BBE9}"/>
              </a:ext>
            </a:extLst>
          </p:cNvPr>
          <p:cNvSpPr txBox="1"/>
          <p:nvPr/>
        </p:nvSpPr>
        <p:spPr>
          <a:xfrm>
            <a:off x="2251587" y="79956"/>
            <a:ext cx="6410632" cy="646331"/>
          </a:xfrm>
          <a:prstGeom prst="rect">
            <a:avLst/>
          </a:prstGeom>
          <a:noFill/>
        </p:spPr>
        <p:txBody>
          <a:bodyPr wrap="square" rtlCol="0">
            <a:spAutoFit/>
          </a:bodyPr>
          <a:lstStyle/>
          <a:p>
            <a:pPr algn="ctr"/>
            <a:r>
              <a:rPr lang="en-US" sz="3600" b="1" dirty="0">
                <a:solidFill>
                  <a:srgbClr val="002060"/>
                </a:solidFill>
              </a:rPr>
              <a:t>Data Overview</a:t>
            </a:r>
            <a:endParaRPr lang="en-IN" sz="3600" b="1" dirty="0">
              <a:solidFill>
                <a:srgbClr val="002060"/>
              </a:solidFill>
            </a:endParaRPr>
          </a:p>
        </p:txBody>
      </p:sp>
      <p:sp>
        <p:nvSpPr>
          <p:cNvPr id="2" name="TextBox 1">
            <a:extLst>
              <a:ext uri="{FF2B5EF4-FFF2-40B4-BE49-F238E27FC236}">
                <a16:creationId xmlns:a16="http://schemas.microsoft.com/office/drawing/2014/main" id="{60E09E6D-8FC1-636D-1B16-323A2C2110C5}"/>
              </a:ext>
            </a:extLst>
          </p:cNvPr>
          <p:cNvSpPr txBox="1"/>
          <p:nvPr/>
        </p:nvSpPr>
        <p:spPr>
          <a:xfrm>
            <a:off x="511277" y="973394"/>
            <a:ext cx="9871587" cy="3970318"/>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rPr>
              <a:t>There are overall 7 tables in the Database</a:t>
            </a:r>
          </a:p>
          <a:p>
            <a:pPr algn="ctr"/>
            <a:endParaRPr lang="en-US" sz="2800" dirty="0"/>
          </a:p>
          <a:p>
            <a:pPr marL="285750" indent="-285750" algn="ctr">
              <a:buFont typeface="Arial" panose="020B0604020202020204" pitchFamily="34" charset="0"/>
              <a:buChar char="•"/>
            </a:pPr>
            <a:r>
              <a:rPr lang="en-US" sz="2800" b="1" dirty="0"/>
              <a:t>photos: </a:t>
            </a:r>
            <a:r>
              <a:rPr lang="en-US" sz="2800" dirty="0"/>
              <a:t>id is the unique identifier in the table</a:t>
            </a:r>
          </a:p>
          <a:p>
            <a:pPr marL="285750" indent="-285750" algn="ctr">
              <a:buFont typeface="Arial" panose="020B0604020202020204" pitchFamily="34" charset="0"/>
              <a:buChar char="•"/>
            </a:pPr>
            <a:r>
              <a:rPr lang="en-IN" sz="2800" b="1" dirty="0"/>
              <a:t>follows:</a:t>
            </a:r>
            <a:r>
              <a:rPr lang="en-IN" sz="2800" dirty="0"/>
              <a:t> </a:t>
            </a:r>
            <a:r>
              <a:rPr lang="en-IN" sz="2800" dirty="0" err="1"/>
              <a:t>follower_id</a:t>
            </a:r>
            <a:r>
              <a:rPr lang="en-IN" sz="2800" dirty="0"/>
              <a:t> is the unique identifier in the table</a:t>
            </a:r>
          </a:p>
          <a:p>
            <a:pPr marL="285750" indent="-285750" algn="ctr">
              <a:buFont typeface="Arial" panose="020B0604020202020204" pitchFamily="34" charset="0"/>
              <a:buChar char="•"/>
            </a:pPr>
            <a:r>
              <a:rPr lang="en-IN" sz="2800" b="1" dirty="0"/>
              <a:t>users:</a:t>
            </a:r>
            <a:r>
              <a:rPr lang="en-IN" sz="2800" dirty="0"/>
              <a:t> id is the unique identifier in the table</a:t>
            </a:r>
          </a:p>
          <a:p>
            <a:pPr marL="285750" indent="-285750" algn="ctr">
              <a:buFont typeface="Arial" panose="020B0604020202020204" pitchFamily="34" charset="0"/>
              <a:buChar char="•"/>
            </a:pPr>
            <a:r>
              <a:rPr lang="en-IN" sz="2800" b="1" dirty="0"/>
              <a:t>tags: </a:t>
            </a:r>
            <a:r>
              <a:rPr lang="en-IN" sz="2800" dirty="0"/>
              <a:t>id is the unique identifier in the table</a:t>
            </a:r>
          </a:p>
          <a:p>
            <a:pPr marL="285750" indent="-285750" algn="ctr">
              <a:buFont typeface="Arial" panose="020B0604020202020204" pitchFamily="34" charset="0"/>
              <a:buChar char="•"/>
            </a:pPr>
            <a:r>
              <a:rPr lang="en-IN" sz="2800" b="1" dirty="0" err="1"/>
              <a:t>photo_tags</a:t>
            </a:r>
            <a:r>
              <a:rPr lang="en-IN" sz="2800" b="1" dirty="0"/>
              <a:t>: </a:t>
            </a:r>
            <a:r>
              <a:rPr lang="en-IN" sz="2800" dirty="0" err="1"/>
              <a:t>photo_id</a:t>
            </a:r>
            <a:r>
              <a:rPr lang="en-IN" sz="2800" dirty="0"/>
              <a:t> is the unique identifier in the table</a:t>
            </a:r>
          </a:p>
          <a:p>
            <a:pPr marL="285750" indent="-285750" algn="ctr">
              <a:buFont typeface="Arial" panose="020B0604020202020204" pitchFamily="34" charset="0"/>
              <a:buChar char="•"/>
            </a:pPr>
            <a:r>
              <a:rPr lang="en-IN" sz="2800" b="1" dirty="0"/>
              <a:t>likes: </a:t>
            </a:r>
            <a:r>
              <a:rPr lang="en-IN" sz="2800" dirty="0" err="1"/>
              <a:t>user_id</a:t>
            </a:r>
            <a:r>
              <a:rPr lang="en-IN" sz="2800" dirty="0"/>
              <a:t> is the unique identifier in the table</a:t>
            </a:r>
          </a:p>
          <a:p>
            <a:pPr marL="285750" indent="-285750" algn="ctr">
              <a:buFont typeface="Arial" panose="020B0604020202020204" pitchFamily="34" charset="0"/>
              <a:buChar char="•"/>
            </a:pPr>
            <a:r>
              <a:rPr lang="en-IN" sz="2800" b="1" dirty="0"/>
              <a:t>comments:</a:t>
            </a:r>
            <a:r>
              <a:rPr lang="en-IN" sz="2800" dirty="0"/>
              <a:t> id is the unique identifier in the table</a:t>
            </a:r>
          </a:p>
        </p:txBody>
      </p:sp>
      <p:sp>
        <p:nvSpPr>
          <p:cNvPr id="4" name="TextBox 3">
            <a:extLst>
              <a:ext uri="{FF2B5EF4-FFF2-40B4-BE49-F238E27FC236}">
                <a16:creationId xmlns:a16="http://schemas.microsoft.com/office/drawing/2014/main" id="{0C769136-9461-20FC-9004-DC18BDD25E5B}"/>
              </a:ext>
            </a:extLst>
          </p:cNvPr>
          <p:cNvSpPr txBox="1"/>
          <p:nvPr/>
        </p:nvSpPr>
        <p:spPr>
          <a:xfrm>
            <a:off x="3805084" y="5521612"/>
            <a:ext cx="2841521" cy="584775"/>
          </a:xfrm>
          <a:prstGeom prst="rect">
            <a:avLst/>
          </a:prstGeom>
          <a:noFill/>
        </p:spPr>
        <p:txBody>
          <a:bodyPr wrap="square" rtlCol="0">
            <a:spAutoFit/>
          </a:bodyPr>
          <a:lstStyle/>
          <a:p>
            <a:pPr algn="ctr"/>
            <a:r>
              <a:rPr lang="en-US" sz="3200" b="1" dirty="0"/>
              <a:t>Data Link: </a:t>
            </a:r>
            <a:r>
              <a:rPr lang="en-US" sz="3200" b="1" dirty="0">
                <a:solidFill>
                  <a:schemeClr val="accent1"/>
                </a:solidFill>
                <a:hlinkClick r:id="rId4">
                  <a:extLst>
                    <a:ext uri="{A12FA001-AC4F-418D-AE19-62706E023703}">
                      <ahyp:hlinkClr xmlns:ahyp="http://schemas.microsoft.com/office/drawing/2018/hyperlinkcolor" val="tx"/>
                    </a:ext>
                  </a:extLst>
                </a:hlinkClick>
              </a:rPr>
              <a:t>Link</a:t>
            </a:r>
            <a:endParaRPr lang="en-IN" sz="3200" b="1" dirty="0">
              <a:solidFill>
                <a:schemeClr val="accent1"/>
              </a:solidFill>
            </a:endParaRPr>
          </a:p>
        </p:txBody>
      </p:sp>
    </p:spTree>
    <p:extLst>
      <p:ext uri="{BB962C8B-B14F-4D97-AF65-F5344CB8AC3E}">
        <p14:creationId xmlns:p14="http://schemas.microsoft.com/office/powerpoint/2010/main" val="3566589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D4F14-691C-B559-E21D-6AAAC3F0D79D}"/>
            </a:ext>
          </a:extLst>
        </p:cNvPr>
        <p:cNvGrpSpPr/>
        <p:nvPr/>
      </p:nvGrpSpPr>
      <p:grpSpPr>
        <a:xfrm>
          <a:off x="0" y="0"/>
          <a:ext cx="0" cy="0"/>
          <a:chOff x="0" y="0"/>
          <a:chExt cx="0" cy="0"/>
        </a:xfrm>
      </p:grpSpPr>
      <p:pic>
        <p:nvPicPr>
          <p:cNvPr id="25" name="Picture 24">
            <a:extLst>
              <a:ext uri="{FF2B5EF4-FFF2-40B4-BE49-F238E27FC236}">
                <a16:creationId xmlns:a16="http://schemas.microsoft.com/office/drawing/2014/main" id="{930006D7-7647-3275-F5DB-0E0FD80D5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56045"/>
            <a:ext cx="1376362" cy="901955"/>
          </a:xfrm>
          <a:prstGeom prst="rect">
            <a:avLst/>
          </a:prstGeom>
        </p:spPr>
      </p:pic>
      <p:pic>
        <p:nvPicPr>
          <p:cNvPr id="27" name="Picture 26">
            <a:extLst>
              <a:ext uri="{FF2B5EF4-FFF2-40B4-BE49-F238E27FC236}">
                <a16:creationId xmlns:a16="http://schemas.microsoft.com/office/drawing/2014/main" id="{28DC3064-6428-3527-4079-996F476029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988" y="5814000"/>
            <a:ext cx="1385580" cy="1044000"/>
          </a:xfrm>
          <a:prstGeom prst="rect">
            <a:avLst/>
          </a:prstGeom>
        </p:spPr>
      </p:pic>
      <p:sp>
        <p:nvSpPr>
          <p:cNvPr id="2" name="TextBox 1">
            <a:extLst>
              <a:ext uri="{FF2B5EF4-FFF2-40B4-BE49-F238E27FC236}">
                <a16:creationId xmlns:a16="http://schemas.microsoft.com/office/drawing/2014/main" id="{0EC3A4C9-76A7-03C8-9D6E-E2D5EC43F27A}"/>
              </a:ext>
            </a:extLst>
          </p:cNvPr>
          <p:cNvSpPr txBox="1"/>
          <p:nvPr/>
        </p:nvSpPr>
        <p:spPr>
          <a:xfrm>
            <a:off x="2851355" y="-9832"/>
            <a:ext cx="4866968" cy="646331"/>
          </a:xfrm>
          <a:prstGeom prst="rect">
            <a:avLst/>
          </a:prstGeom>
          <a:noFill/>
        </p:spPr>
        <p:txBody>
          <a:bodyPr wrap="square" rtlCol="0">
            <a:spAutoFit/>
          </a:bodyPr>
          <a:lstStyle/>
          <a:p>
            <a:pPr algn="ctr"/>
            <a:r>
              <a:rPr lang="en-US" sz="3600" b="1" dirty="0">
                <a:solidFill>
                  <a:srgbClr val="002060"/>
                </a:solidFill>
              </a:rPr>
              <a:t>Approach</a:t>
            </a:r>
            <a:endParaRPr lang="en-IN" sz="3600" b="1" dirty="0">
              <a:solidFill>
                <a:srgbClr val="002060"/>
              </a:solidFill>
            </a:endParaRPr>
          </a:p>
        </p:txBody>
      </p:sp>
      <p:sp>
        <p:nvSpPr>
          <p:cNvPr id="3" name="TextBox 2">
            <a:extLst>
              <a:ext uri="{FF2B5EF4-FFF2-40B4-BE49-F238E27FC236}">
                <a16:creationId xmlns:a16="http://schemas.microsoft.com/office/drawing/2014/main" id="{976DBB57-2280-8B67-7154-06733C3A777E}"/>
              </a:ext>
            </a:extLst>
          </p:cNvPr>
          <p:cNvSpPr txBox="1"/>
          <p:nvPr/>
        </p:nvSpPr>
        <p:spPr>
          <a:xfrm>
            <a:off x="132507" y="720298"/>
            <a:ext cx="11238271" cy="5093702"/>
          </a:xfrm>
          <a:prstGeom prst="rect">
            <a:avLst/>
          </a:prstGeom>
          <a:noFill/>
        </p:spPr>
        <p:txBody>
          <a:bodyPr wrap="square" rtlCol="0">
            <a:spAutoFit/>
          </a:bodyPr>
          <a:lstStyle/>
          <a:p>
            <a:pPr marL="285750" indent="-285750">
              <a:buFont typeface="Arial" panose="020B0604020202020204" pitchFamily="34" charset="0"/>
              <a:buChar char="•"/>
            </a:pPr>
            <a:r>
              <a:rPr lang="en-IN" sz="2500" b="1" dirty="0"/>
              <a:t>Understanding Statistics: </a:t>
            </a:r>
            <a:r>
              <a:rPr lang="en-US" sz="2500" dirty="0"/>
              <a:t>Calculated the total number of users, posts, likes, and comments.</a:t>
            </a:r>
          </a:p>
          <a:p>
            <a:pPr marL="285750" indent="-285750">
              <a:buFont typeface="Arial" panose="020B0604020202020204" pitchFamily="34" charset="0"/>
              <a:buChar char="•"/>
            </a:pPr>
            <a:r>
              <a:rPr lang="en-IN" sz="2500" b="1" dirty="0"/>
              <a:t>Data Cleaning and Validation: </a:t>
            </a:r>
            <a:r>
              <a:rPr lang="en-US" sz="2500" dirty="0"/>
              <a:t>Removed duplicates and treated null values for accurate analysis.</a:t>
            </a:r>
          </a:p>
          <a:p>
            <a:pPr marL="285750" indent="-285750">
              <a:buFont typeface="Arial" panose="020B0604020202020204" pitchFamily="34" charset="0"/>
              <a:buChar char="•"/>
            </a:pPr>
            <a:r>
              <a:rPr lang="en-IN" sz="2500" b="1" dirty="0"/>
              <a:t>Analysis Techniques: </a:t>
            </a:r>
            <a:r>
              <a:rPr lang="en-IN" sz="2500" dirty="0"/>
              <a:t>Used Common table expressions(CTE), Aggregate functions, Subqueries, Group by clause and advanced functions like Rank &amp; Window Functions</a:t>
            </a:r>
          </a:p>
          <a:p>
            <a:pPr marL="285750" indent="-285750">
              <a:buFont typeface="Arial" panose="020B0604020202020204" pitchFamily="34" charset="0"/>
              <a:buChar char="•"/>
            </a:pPr>
            <a:r>
              <a:rPr lang="en-IN" sz="2500" b="1" dirty="0"/>
              <a:t>Data Visualization: </a:t>
            </a:r>
            <a:r>
              <a:rPr lang="en-US" sz="2500" dirty="0"/>
              <a:t>Visualized key metrics (total posts, likes, comments)</a:t>
            </a:r>
            <a:r>
              <a:rPr lang="en-IN" sz="2500" dirty="0"/>
              <a:t>. Created charts and graphs to rank users by engagement rates.</a:t>
            </a:r>
            <a:r>
              <a:rPr lang="en-US" sz="2500" dirty="0"/>
              <a:t> Highlighted the most influential hashtags</a:t>
            </a:r>
          </a:p>
          <a:p>
            <a:pPr marL="285750" indent="-285750">
              <a:buFont typeface="Arial" panose="020B0604020202020204" pitchFamily="34" charset="0"/>
              <a:buChar char="•"/>
            </a:pPr>
            <a:r>
              <a:rPr lang="en-IN" sz="2500" b="1" dirty="0"/>
              <a:t>Strategy Making: </a:t>
            </a:r>
            <a:r>
              <a:rPr lang="en-US" sz="2500" dirty="0"/>
              <a:t>Developed plans to increase user retention and engagement activities</a:t>
            </a:r>
          </a:p>
          <a:p>
            <a:pPr marL="285750" indent="-285750">
              <a:buFont typeface="Arial" panose="020B0604020202020204" pitchFamily="34" charset="0"/>
              <a:buChar char="•"/>
            </a:pPr>
            <a:r>
              <a:rPr lang="en-IN" sz="2500" b="1" dirty="0"/>
              <a:t>Implementation: </a:t>
            </a:r>
            <a:r>
              <a:rPr lang="en-US" sz="2500" dirty="0"/>
              <a:t>Discussed the implementation of strategies for optimized results.</a:t>
            </a:r>
          </a:p>
        </p:txBody>
      </p:sp>
    </p:spTree>
    <p:extLst>
      <p:ext uri="{BB962C8B-B14F-4D97-AF65-F5344CB8AC3E}">
        <p14:creationId xmlns:p14="http://schemas.microsoft.com/office/powerpoint/2010/main" val="1795534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61534E-01E2-B174-69DC-C021046BD9CF}"/>
            </a:ext>
          </a:extLst>
        </p:cNvPr>
        <p:cNvGrpSpPr/>
        <p:nvPr/>
      </p:nvGrpSpPr>
      <p:grpSpPr>
        <a:xfrm>
          <a:off x="0" y="0"/>
          <a:ext cx="0" cy="0"/>
          <a:chOff x="0" y="0"/>
          <a:chExt cx="0" cy="0"/>
        </a:xfrm>
      </p:grpSpPr>
      <p:pic>
        <p:nvPicPr>
          <p:cNvPr id="25" name="Picture 24">
            <a:extLst>
              <a:ext uri="{FF2B5EF4-FFF2-40B4-BE49-F238E27FC236}">
                <a16:creationId xmlns:a16="http://schemas.microsoft.com/office/drawing/2014/main" id="{509208E4-CF59-196E-8F93-6C2D4A8833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56045"/>
            <a:ext cx="1376362" cy="901955"/>
          </a:xfrm>
          <a:prstGeom prst="rect">
            <a:avLst/>
          </a:prstGeom>
        </p:spPr>
      </p:pic>
      <p:pic>
        <p:nvPicPr>
          <p:cNvPr id="27" name="Picture 26">
            <a:extLst>
              <a:ext uri="{FF2B5EF4-FFF2-40B4-BE49-F238E27FC236}">
                <a16:creationId xmlns:a16="http://schemas.microsoft.com/office/drawing/2014/main" id="{2CB23998-C6CE-CED6-83F7-7B43B5EF32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7988" y="5814000"/>
            <a:ext cx="1385580" cy="1044000"/>
          </a:xfrm>
          <a:prstGeom prst="rect">
            <a:avLst/>
          </a:prstGeom>
        </p:spPr>
      </p:pic>
      <p:sp>
        <p:nvSpPr>
          <p:cNvPr id="5" name="TextBox 4">
            <a:extLst>
              <a:ext uri="{FF2B5EF4-FFF2-40B4-BE49-F238E27FC236}">
                <a16:creationId xmlns:a16="http://schemas.microsoft.com/office/drawing/2014/main" id="{2F1CA558-66AC-B0D7-4860-6178F19DF0B7}"/>
              </a:ext>
            </a:extLst>
          </p:cNvPr>
          <p:cNvSpPr txBox="1"/>
          <p:nvPr/>
        </p:nvSpPr>
        <p:spPr>
          <a:xfrm>
            <a:off x="2566219" y="108154"/>
            <a:ext cx="5742039" cy="646331"/>
          </a:xfrm>
          <a:prstGeom prst="rect">
            <a:avLst/>
          </a:prstGeom>
          <a:noFill/>
        </p:spPr>
        <p:txBody>
          <a:bodyPr wrap="square" rtlCol="0">
            <a:spAutoFit/>
          </a:bodyPr>
          <a:lstStyle/>
          <a:p>
            <a:pPr algn="ctr"/>
            <a:r>
              <a:rPr lang="en-US" sz="3600" b="1" dirty="0">
                <a:solidFill>
                  <a:schemeClr val="tx2"/>
                </a:solidFill>
              </a:rPr>
              <a:t>User Activity Distribution</a:t>
            </a:r>
            <a:endParaRPr lang="en-IN" sz="3600" b="1" dirty="0">
              <a:solidFill>
                <a:schemeClr val="tx2"/>
              </a:solidFill>
            </a:endParaRPr>
          </a:p>
        </p:txBody>
      </p:sp>
      <p:pic>
        <p:nvPicPr>
          <p:cNvPr id="7170" name="Picture 2">
            <a:extLst>
              <a:ext uri="{FF2B5EF4-FFF2-40B4-BE49-F238E27FC236}">
                <a16:creationId xmlns:a16="http://schemas.microsoft.com/office/drawing/2014/main" id="{424E0C9D-2BCF-934B-F283-AB16157E4E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998" y="1527380"/>
            <a:ext cx="5034240" cy="331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61D21EB-BDB7-1A40-106D-CFA0F44BAAFF}"/>
              </a:ext>
            </a:extLst>
          </p:cNvPr>
          <p:cNvSpPr txBox="1"/>
          <p:nvPr/>
        </p:nvSpPr>
        <p:spPr>
          <a:xfrm>
            <a:off x="6065002" y="1170039"/>
            <a:ext cx="5724000"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User activities consists of posts, likes and comments</a:t>
            </a:r>
          </a:p>
          <a:p>
            <a:pPr marL="285750" indent="-285750">
              <a:buFont typeface="Arial" panose="020B0604020202020204" pitchFamily="34" charset="0"/>
              <a:buChar char="•"/>
            </a:pPr>
            <a:r>
              <a:rPr lang="en-US" sz="2800" dirty="0"/>
              <a:t>Given Pie Chart represents the percentage wise distribution of posts</a:t>
            </a:r>
          </a:p>
          <a:p>
            <a:pPr marL="285750" indent="-285750">
              <a:buFont typeface="Arial" panose="020B0604020202020204" pitchFamily="34" charset="0"/>
              <a:buChar char="•"/>
            </a:pPr>
            <a:r>
              <a:rPr lang="en-US" sz="2800" dirty="0"/>
              <a:t>As we can observe the distribution is as follows:</a:t>
            </a:r>
          </a:p>
          <a:p>
            <a:pPr marL="285750" indent="-285750">
              <a:buFont typeface="Arial" panose="020B0604020202020204" pitchFamily="34" charset="0"/>
              <a:buChar char="•"/>
            </a:pPr>
            <a:r>
              <a:rPr lang="en-US" sz="2800" dirty="0"/>
              <a:t>Less Posts &gt; Zero Posts &gt; Medium Posts &gt;  High Posts</a:t>
            </a:r>
            <a:endParaRPr lang="en-IN" sz="2800" dirty="0"/>
          </a:p>
        </p:txBody>
      </p:sp>
    </p:spTree>
    <p:extLst>
      <p:ext uri="{BB962C8B-B14F-4D97-AF65-F5344CB8AC3E}">
        <p14:creationId xmlns:p14="http://schemas.microsoft.com/office/powerpoint/2010/main" val="3544412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D3C3B-18B5-A468-CE4C-8B9253F2FF03}"/>
            </a:ext>
          </a:extLst>
        </p:cNvPr>
        <p:cNvGrpSpPr/>
        <p:nvPr/>
      </p:nvGrpSpPr>
      <p:grpSpPr>
        <a:xfrm>
          <a:off x="0" y="0"/>
          <a:ext cx="0" cy="0"/>
          <a:chOff x="0" y="0"/>
          <a:chExt cx="0" cy="0"/>
        </a:xfrm>
      </p:grpSpPr>
      <p:pic>
        <p:nvPicPr>
          <p:cNvPr id="25" name="Picture 24">
            <a:extLst>
              <a:ext uri="{FF2B5EF4-FFF2-40B4-BE49-F238E27FC236}">
                <a16:creationId xmlns:a16="http://schemas.microsoft.com/office/drawing/2014/main" id="{58432A61-EBBA-B26D-7562-E51A338D2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56045"/>
            <a:ext cx="1376362" cy="901955"/>
          </a:xfrm>
          <a:prstGeom prst="rect">
            <a:avLst/>
          </a:prstGeom>
        </p:spPr>
      </p:pic>
      <p:pic>
        <p:nvPicPr>
          <p:cNvPr id="27" name="Picture 26">
            <a:extLst>
              <a:ext uri="{FF2B5EF4-FFF2-40B4-BE49-F238E27FC236}">
                <a16:creationId xmlns:a16="http://schemas.microsoft.com/office/drawing/2014/main" id="{75113E46-B1F9-D017-B885-C54E39DDD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988" y="5814000"/>
            <a:ext cx="1385580" cy="1044000"/>
          </a:xfrm>
          <a:prstGeom prst="rect">
            <a:avLst/>
          </a:prstGeom>
        </p:spPr>
      </p:pic>
      <p:pic>
        <p:nvPicPr>
          <p:cNvPr id="6150" name="Picture 6">
            <a:extLst>
              <a:ext uri="{FF2B5EF4-FFF2-40B4-BE49-F238E27FC236}">
                <a16:creationId xmlns:a16="http://schemas.microsoft.com/office/drawing/2014/main" id="{67550825-744F-F1F0-34E3-B6281F33AC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715" y="1645367"/>
            <a:ext cx="4974026" cy="3312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AF813FD-0E9B-F54E-E2A7-98E129EFF420}"/>
              </a:ext>
            </a:extLst>
          </p:cNvPr>
          <p:cNvSpPr txBox="1"/>
          <p:nvPr/>
        </p:nvSpPr>
        <p:spPr>
          <a:xfrm>
            <a:off x="2772696" y="358"/>
            <a:ext cx="5742039" cy="646331"/>
          </a:xfrm>
          <a:prstGeom prst="rect">
            <a:avLst/>
          </a:prstGeom>
          <a:noFill/>
        </p:spPr>
        <p:txBody>
          <a:bodyPr wrap="square" rtlCol="0">
            <a:spAutoFit/>
          </a:bodyPr>
          <a:lstStyle/>
          <a:p>
            <a:pPr algn="ctr"/>
            <a:r>
              <a:rPr lang="en-US" sz="3600" b="1" dirty="0">
                <a:solidFill>
                  <a:schemeClr val="tx2"/>
                </a:solidFill>
              </a:rPr>
              <a:t>User Activity Distribution</a:t>
            </a:r>
            <a:endParaRPr lang="en-IN" sz="3600" b="1" dirty="0">
              <a:solidFill>
                <a:schemeClr val="tx2"/>
              </a:solidFill>
            </a:endParaRPr>
          </a:p>
        </p:txBody>
      </p:sp>
      <p:sp>
        <p:nvSpPr>
          <p:cNvPr id="4" name="TextBox 3">
            <a:extLst>
              <a:ext uri="{FF2B5EF4-FFF2-40B4-BE49-F238E27FC236}">
                <a16:creationId xmlns:a16="http://schemas.microsoft.com/office/drawing/2014/main" id="{89ECC930-58D5-10F9-CDB5-571415145554}"/>
              </a:ext>
            </a:extLst>
          </p:cNvPr>
          <p:cNvSpPr txBox="1"/>
          <p:nvPr/>
        </p:nvSpPr>
        <p:spPr>
          <a:xfrm>
            <a:off x="6096000" y="1500167"/>
            <a:ext cx="55080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Given Pie Chart represents the percentage wise distribution of comments</a:t>
            </a:r>
          </a:p>
          <a:p>
            <a:pPr marL="285750" indent="-285750">
              <a:buFont typeface="Arial" panose="020B0604020202020204" pitchFamily="34" charset="0"/>
              <a:buChar char="•"/>
            </a:pPr>
            <a:r>
              <a:rPr lang="en-US" sz="2800" dirty="0"/>
              <a:t>As we can observe the distribution is as follows:</a:t>
            </a:r>
          </a:p>
          <a:p>
            <a:pPr marL="285750" indent="-285750">
              <a:buFont typeface="Arial" panose="020B0604020202020204" pitchFamily="34" charset="0"/>
              <a:buChar char="•"/>
            </a:pPr>
            <a:r>
              <a:rPr lang="en-US" sz="2800" dirty="0"/>
              <a:t>Less Comments &gt; Zero Comments &gt; High Comments</a:t>
            </a:r>
          </a:p>
        </p:txBody>
      </p:sp>
    </p:spTree>
    <p:extLst>
      <p:ext uri="{BB962C8B-B14F-4D97-AF65-F5344CB8AC3E}">
        <p14:creationId xmlns:p14="http://schemas.microsoft.com/office/powerpoint/2010/main" val="329176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1541</TotalTime>
  <Words>1723</Words>
  <Application>Microsoft Office PowerPoint</Application>
  <PresentationFormat>Widescreen</PresentationFormat>
  <Paragraphs>104</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Madan Yadav B G</dc:creator>
  <cp:lastModifiedBy>Madan Yadav B G</cp:lastModifiedBy>
  <cp:revision>2</cp:revision>
  <dcterms:created xsi:type="dcterms:W3CDTF">2024-12-14T13:20:19Z</dcterms:created>
  <dcterms:modified xsi:type="dcterms:W3CDTF">2024-12-17T17:27:42Z</dcterms:modified>
</cp:coreProperties>
</file>