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1508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3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06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7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3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5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6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9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6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4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5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7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770C-9B14-48E6-87E4-631AA298F4C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68CFD5-B1AF-4D11-BE19-5339BC28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4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uto_examples/edges/plot_contours.html" TargetMode="External"/><Relationship Id="rId2" Type="http://schemas.openxmlformats.org/officeDocument/2006/relationships/hyperlink" Target="https://docs.opencv.org/3.4/dd/d49/tutorial_py_contour_featur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opencv.com/contour-detection-using-opencv-python-c/" TargetMode="External"/><Relationship Id="rId4" Type="http://schemas.openxmlformats.org/officeDocument/2006/relationships/hyperlink" Target="https://www.educative.io/answers/contour-detection-openc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8AB0-73BC-4DEE-89FE-EA8B6631E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700" y="1679510"/>
            <a:ext cx="10440441" cy="2003257"/>
          </a:xfrm>
        </p:spPr>
        <p:txBody>
          <a:bodyPr>
            <a:normAutofit/>
          </a:bodyPr>
          <a:lstStyle/>
          <a:p>
            <a:r>
              <a:rPr lang="en-US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Conturarea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imaginilor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00622" y="3800213"/>
            <a:ext cx="3326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Popescu Madalina-Nicoleta</a:t>
            </a:r>
          </a:p>
          <a:p>
            <a:r>
              <a:rPr lang="en-US" sz="2000" dirty="0" err="1"/>
              <a:t>Grupa</a:t>
            </a:r>
            <a:r>
              <a:rPr lang="en-US" sz="2000" dirty="0"/>
              <a:t> 463</a:t>
            </a:r>
          </a:p>
        </p:txBody>
      </p:sp>
    </p:spTree>
    <p:extLst>
      <p:ext uri="{BB962C8B-B14F-4D97-AF65-F5344CB8AC3E}">
        <p14:creationId xmlns:p14="http://schemas.microsoft.com/office/powerpoint/2010/main" val="22623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1BA6-F068-4A89-8000-55B2D4FA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inute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BA1A-58C8-4283-8E58-64DB3D78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1412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de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convoluție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buna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adaptabilitate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intensitate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</a:t>
            </a:r>
            <a:r>
              <a:rPr lang="ro-RO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iat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succes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contururile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9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84FF-D07E-43DE-B3B2-6FE05AC4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1E53-B54A-41B5-8D17-C7E82A58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37117" cy="3880773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abordat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</a:t>
            </a:r>
            <a:r>
              <a:rPr lang="ro-RO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ierii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contururilor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</a:t>
            </a:r>
            <a:r>
              <a:rPr lang="ro-RO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algoritmului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evident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inute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domenii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medicina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4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009D-8AE6-41FD-BAC1-051D70C4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6BCB-C7B6-4BB0-9057-2C2DE127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OpenCV – Contours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Scikit-image – Contours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Contour detection OpenCV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Contour Detection using OpenCV (Python/C++)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1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5984-B4D2-49B7-A81F-D8CA35AB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DAEC-BDB7-4B46-91CD-5C7EB2D4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 err="1"/>
              <a:t>Introducere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Importan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en-US" dirty="0" err="1"/>
              <a:t>contur</a:t>
            </a:r>
            <a:r>
              <a:rPr lang="ro-RO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/>
              <a:t>imaginilor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Tehnici</a:t>
            </a:r>
            <a:r>
              <a:rPr lang="en-US" dirty="0"/>
              <a:t> de g</a:t>
            </a:r>
            <a:r>
              <a:rPr lang="ro-RO" dirty="0"/>
              <a:t>ă</a:t>
            </a:r>
            <a:r>
              <a:rPr lang="en-US" dirty="0"/>
              <a:t>sire a </a:t>
            </a:r>
            <a:r>
              <a:rPr lang="en-US" dirty="0" err="1"/>
              <a:t>contururilor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pot fi </a:t>
            </a:r>
            <a:r>
              <a:rPr lang="en-US" dirty="0" err="1"/>
              <a:t>rezolvate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conturare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Implementare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OpenCV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ro-RO" dirty="0"/>
              <a:t>ț</a:t>
            </a:r>
            <a:r>
              <a:rPr lang="en-US" dirty="0" err="1"/>
              <a:t>inute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Concluzii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Bibliografie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9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AFC4-B2EB-4AF8-849B-D9EDF6CF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F8385-CF78-41C7-9CC2-2FC8E4A8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</a:rPr>
              <a:t>Procesarea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imaginilor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ro-RO" sz="2000" b="1" dirty="0">
                <a:solidFill>
                  <a:schemeClr val="accent1"/>
                </a:solidFill>
              </a:rPr>
              <a:t> </a:t>
            </a:r>
            <a:r>
              <a:rPr lang="ro-RO" sz="2000" dirty="0"/>
              <a:t>-</a:t>
            </a:r>
            <a:r>
              <a:rPr lang="en-US" sz="2000" dirty="0"/>
              <a:t> </a:t>
            </a:r>
            <a:r>
              <a:rPr lang="ro-RO" sz="2000" dirty="0"/>
              <a:t>sub-domeniu </a:t>
            </a:r>
            <a:r>
              <a:rPr lang="en-US" sz="2000" dirty="0" err="1"/>
              <a:t>fascinant</a:t>
            </a:r>
            <a:r>
              <a:rPr lang="ro-RO" sz="2000" dirty="0"/>
              <a:t> din cadrul informaticii, ce are drept scop realizarea soluțiilor</a:t>
            </a:r>
            <a:r>
              <a:rPr lang="en-US" sz="2000" dirty="0"/>
              <a:t> </a:t>
            </a:r>
            <a:r>
              <a:rPr lang="en-US" sz="2000" dirty="0" err="1"/>
              <a:t>tehnologice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analiz</a:t>
            </a:r>
            <a:r>
              <a:rPr lang="ro-RO" sz="2000" dirty="0"/>
              <a:t>a</a:t>
            </a:r>
            <a:r>
              <a:rPr lang="en-US" sz="2000" dirty="0"/>
              <a:t>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manipularea</a:t>
            </a:r>
            <a:r>
              <a:rPr lang="en-US" sz="2000" dirty="0"/>
              <a:t> </a:t>
            </a:r>
            <a:r>
              <a:rPr lang="en-US" sz="2000" dirty="0" err="1"/>
              <a:t>imaginilor</a:t>
            </a:r>
            <a:r>
              <a:rPr lang="en-US" sz="2000" dirty="0"/>
              <a:t>. </a:t>
            </a:r>
            <a:endParaRPr lang="ro-RO" sz="2000" dirty="0"/>
          </a:p>
          <a:p>
            <a:endParaRPr lang="en-US" sz="2000" dirty="0"/>
          </a:p>
          <a:p>
            <a:r>
              <a:rPr lang="en-US" sz="2000" b="1" dirty="0" err="1">
                <a:solidFill>
                  <a:schemeClr val="accent1"/>
                </a:solidFill>
              </a:rPr>
              <a:t>Conturarea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imaginilor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ro-RO" sz="2000" b="1" dirty="0">
                <a:solidFill>
                  <a:schemeClr val="accent1"/>
                </a:solidFill>
              </a:rPr>
              <a:t> </a:t>
            </a:r>
            <a:r>
              <a:rPr lang="ro-RO" sz="2000" dirty="0"/>
              <a:t>- </a:t>
            </a:r>
            <a:r>
              <a:rPr lang="en-US" sz="2000" dirty="0" err="1"/>
              <a:t>tehnic</a:t>
            </a:r>
            <a:r>
              <a:rPr lang="ro-RO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extragere</a:t>
            </a:r>
            <a:r>
              <a:rPr lang="en-US" sz="2000" dirty="0"/>
              <a:t> a </a:t>
            </a:r>
            <a:r>
              <a:rPr lang="en-US" sz="2000" dirty="0" err="1"/>
              <a:t>informa</a:t>
            </a:r>
            <a:r>
              <a:rPr lang="ro-RO" sz="2000" dirty="0"/>
              <a:t>ț</a:t>
            </a:r>
            <a:r>
              <a:rPr lang="en-US" sz="2000" dirty="0" err="1"/>
              <a:t>iilor</a:t>
            </a:r>
            <a:r>
              <a:rPr lang="en-US" sz="2000" dirty="0"/>
              <a:t> </a:t>
            </a:r>
            <a:r>
              <a:rPr lang="en-US" sz="2000" dirty="0" err="1"/>
              <a:t>semnificative</a:t>
            </a:r>
            <a:r>
              <a:rPr lang="en-US" sz="2000" dirty="0"/>
              <a:t> din </a:t>
            </a:r>
            <a:r>
              <a:rPr lang="en-US" sz="2000" dirty="0" err="1"/>
              <a:t>imagini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eviden</a:t>
            </a:r>
            <a:r>
              <a:rPr lang="ro-RO" sz="2000" dirty="0"/>
              <a:t>ț</a:t>
            </a:r>
            <a:r>
              <a:rPr lang="en-US" sz="2000" dirty="0" err="1"/>
              <a:t>ierea</a:t>
            </a:r>
            <a:r>
              <a:rPr lang="en-US" sz="2000" dirty="0"/>
              <a:t>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identificarea</a:t>
            </a:r>
            <a:r>
              <a:rPr lang="en-US" sz="2000" dirty="0"/>
              <a:t> </a:t>
            </a:r>
            <a:r>
              <a:rPr lang="en-US" sz="2000" dirty="0" err="1"/>
              <a:t>contururilor</a:t>
            </a:r>
            <a:r>
              <a:rPr lang="en-US" sz="2000" dirty="0"/>
              <a:t> </a:t>
            </a:r>
            <a:r>
              <a:rPr lang="en-US" sz="2000" dirty="0" err="1"/>
              <a:t>obiectelor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a </a:t>
            </a:r>
            <a:r>
              <a:rPr lang="en-US" sz="2000" dirty="0" err="1"/>
              <a:t>regiunilor</a:t>
            </a:r>
            <a:r>
              <a:rPr lang="en-US" sz="2000" dirty="0"/>
              <a:t> </a:t>
            </a:r>
            <a:r>
              <a:rPr lang="en-US" sz="2000" dirty="0" err="1"/>
              <a:t>relevante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300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67B46-7BF2-4A6B-A3CA-0022C5C9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5585"/>
          </a:xfrm>
        </p:spPr>
        <p:txBody>
          <a:bodyPr>
            <a:normAutofit/>
          </a:bodyPr>
          <a:lstStyle/>
          <a:p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</a:t>
            </a:r>
            <a:r>
              <a:rPr lang="ro-RO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</a:t>
            </a:r>
            <a:r>
              <a:rPr lang="ro-RO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procesarea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imaginilor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2D4C6D-52A7-4FC0-8D17-4E67DA85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89" y="1757917"/>
            <a:ext cx="8860948" cy="4366046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Conturarea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esen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ial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datorit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ăț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de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transform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imagine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reprezentare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simplificat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pot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efectua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numeroase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aduc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varietate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domenii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precum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sz="1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Diagnoza</a:t>
            </a: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medical</a:t>
            </a:r>
            <a:r>
              <a:rPr lang="ro-RO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precis</a:t>
            </a:r>
            <a:r>
              <a:rPr lang="ro-RO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eviden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clar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anatomice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medicale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având drept scop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diagnosticarea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planificarea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interven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medicale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Segmentarea</a:t>
            </a: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obiectelor</a:t>
            </a: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 imagine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pot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imagine,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detaliat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ă,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chiar recunoașterea acestora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Reducerea</a:t>
            </a: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dimensiunilor</a:t>
            </a: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poate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forma compact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aspect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esen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poate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important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protejarea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drepturilor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watermarking, ad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ug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contururi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discrete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faciliteaza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originalit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ăț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B7DA-5F82-4286-82C6-19CBBD64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2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rezolvate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A6AE-4A87-4423-8297-6B57FDEC3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0864"/>
            <a:ext cx="8596668" cy="388077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Monitorizarea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detectarea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</a:t>
            </a:r>
            <a:r>
              <a:rPr lang="ro-RO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ăț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ilor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suspecte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camerele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supraveghere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faciliteaz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urmarirea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suspecte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Detectarea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defectelor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echipamentelor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detaliat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pieselor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rapid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automat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4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26F7-4BA6-4CD3-943F-47E6DE7D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OpenCV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9CECB-5319-46D3-BEEE-C8B27D80B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561" y="1761689"/>
                <a:ext cx="8787441" cy="4279674"/>
              </a:xfrm>
            </p:spPr>
            <p:txBody>
              <a:bodyPr>
                <a:normAutofit/>
              </a:bodyPr>
              <a:lstStyle/>
              <a:p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Cea mai cunoscută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metod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conturarea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imaginilor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bazat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</a:t>
                </a:r>
                <a:r>
                  <a:rPr lang="ro-RO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folosind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o-RO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o-RO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Operatori</a:t>
                </a:r>
                <a:r>
                  <a:rPr lang="en-US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gradient: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matematic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gradientul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unei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reprezint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care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cel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rapid. 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contextul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imaginilor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operatorii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gradient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sunt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utiliza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entru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eviden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zonele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schimbare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rapid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intensit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ăț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ii, care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corespund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contururilor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obiectelor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14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</a:t>
                </a:r>
                <a:r>
                  <a:rPr lang="ro-RO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en-US" sz="14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ia</a:t>
                </a:r>
                <a:r>
                  <a:rPr lang="en-US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</a:t>
                </a:r>
                <a:r>
                  <a:rPr lang="en-US" sz="14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filtrarea</a:t>
                </a:r>
                <a:r>
                  <a:rPr lang="en-US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Gaussiana</a:t>
                </a:r>
                <a:r>
                  <a:rPr lang="en-US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nainte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aplicarea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operatorilor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gradient,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imaginea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supus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unei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filtr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Gaussiene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entru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atenua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zgomotul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entru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estompa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detaliile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fine 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irelevante p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entru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identificarea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contururilor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Filtrarea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realizat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imaginii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cu un kernel Gaussian.</a:t>
                </a:r>
              </a:p>
              <a:p>
                <a:r>
                  <a:rPr lang="en-US" sz="14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Calculul</a:t>
                </a:r>
                <a:r>
                  <a:rPr lang="en-US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magnitudinii</a:t>
                </a:r>
                <a:r>
                  <a:rPr lang="en-US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</a:t>
                </a:r>
                <a:r>
                  <a:rPr lang="en-US" sz="14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</a:t>
                </a:r>
                <a:r>
                  <a:rPr lang="ro-RO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en-US" sz="14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iei</a:t>
                </a:r>
                <a:r>
                  <a:rPr lang="en-US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gradientului</a:t>
                </a:r>
                <a:r>
                  <a:rPr lang="en-US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Magnitudinea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calculeaz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cu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ajutorul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formulei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|∆I|=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gradientului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formula: </a:t>
                </a:r>
                <a:r>
                  <a:rPr lang="el-G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smtClean="0">
                        <a:latin typeface="Cambria Math" panose="02040503050406030204" pitchFamily="18" charset="0"/>
                      </a:rPr>
                      <m:t>arctan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14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Detectarea</a:t>
                </a:r>
                <a:r>
                  <a:rPr lang="en-US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contururilor</a:t>
                </a:r>
                <a:r>
                  <a:rPr lang="en-US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contururile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pot fi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identificate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analiza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magnitudinii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gradientului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iei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asociate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iile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cu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magnitudini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 specific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reprezint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iale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punct</a:t>
                </a:r>
                <a:r>
                  <a:rPr lang="ro-RO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contur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9CECB-5319-46D3-BEEE-C8B27D80B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561" y="1761689"/>
                <a:ext cx="8787441" cy="4279674"/>
              </a:xfrm>
              <a:blipFill>
                <a:blip r:embed="rId2"/>
                <a:stretch>
                  <a:fillRect t="-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18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D338-B945-4641-9F50-B13912A1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cod in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491B-1611-4052-9CE3-B0E6154B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8" y="1702965"/>
            <a:ext cx="8837774" cy="4254507"/>
          </a:xfrm>
        </p:spPr>
        <p:txBody>
          <a:bodyPr>
            <a:noAutofit/>
          </a:bodyPr>
          <a:lstStyle/>
          <a:p>
            <a:r>
              <a:rPr lang="en-US" sz="1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Pasul</a:t>
            </a:r>
            <a:r>
              <a:rPr lang="en-US" sz="1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Söhne Mono"/>
              </a:rPr>
              <a:t>	image_path = 'calea_catre_imagine.jpg’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Söhne Mono"/>
              </a:rPr>
              <a:t>	image = cv2.imread(image_path)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Söhne Mono"/>
              </a:rPr>
              <a:t>	</a:t>
            </a:r>
            <a:r>
              <a:rPr lang="en-US" sz="1400" dirty="0" err="1">
                <a:solidFill>
                  <a:srgbClr val="00B050"/>
                </a:solidFill>
                <a:latin typeface="Söhne Mono"/>
              </a:rPr>
              <a:t>image_rgb</a:t>
            </a:r>
            <a:r>
              <a:rPr lang="en-US" sz="1400" dirty="0">
                <a:solidFill>
                  <a:srgbClr val="00B050"/>
                </a:solidFill>
                <a:latin typeface="Söhne Mono"/>
              </a:rPr>
              <a:t> = cv2.cvtColor(image, cv2.COLOR_BGR2RGB)</a:t>
            </a:r>
            <a:endParaRPr 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ncepe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imagine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OpenCV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‘cv2.cvtColor’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culorilor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BGR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RBG.</a:t>
            </a:r>
          </a:p>
          <a:p>
            <a:pPr>
              <a:buFontTx/>
              <a:buChar char="-"/>
            </a:pP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Pasul</a:t>
            </a:r>
            <a:r>
              <a:rPr lang="en-US" sz="1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contururilor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(Sobel)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kernel = </a:t>
            </a:r>
            <a:r>
              <a:rPr lang="en-US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([[-1, 0, 1], [-2, 0, 2], [-1, 0, 1]])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kernel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mic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oluț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imagine.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cod, am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kernel Sobel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contururilor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directiv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orizontal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7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174C-6522-45B2-82D8-BC1F21DC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497150"/>
            <a:ext cx="10776751" cy="5679813"/>
          </a:xfrm>
        </p:spPr>
        <p:txBody>
          <a:bodyPr>
            <a:normAutofit/>
          </a:bodyPr>
          <a:lstStyle/>
          <a:p>
            <a:r>
              <a:rPr lang="en-US" sz="16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Pasul</a:t>
            </a:r>
            <a:r>
              <a:rPr lang="en-US" sz="16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convoluției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kernel-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contour_image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cv2.filter2D(</a:t>
            </a: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image_rgb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-1, kernel)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‘cv2.filter2D’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convoluția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kernel-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Sobel. 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‘-1’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ncimea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aceea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ad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ncimea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o-RO" sz="1600" dirty="0"/>
          </a:p>
          <a:p>
            <a:r>
              <a:rPr lang="en-US" sz="16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Pasul</a:t>
            </a:r>
            <a:r>
              <a:rPr lang="en-US" sz="16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imaginilor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Söhne Mono"/>
              </a:rPr>
              <a:t>	</a:t>
            </a:r>
            <a:r>
              <a:rPr lang="en-US" sz="1600" dirty="0" err="1">
                <a:solidFill>
                  <a:srgbClr val="00B050"/>
                </a:solidFill>
                <a:latin typeface="Söhne Mono"/>
              </a:rPr>
              <a:t>plt.figure</a:t>
            </a:r>
            <a:r>
              <a:rPr lang="en-US" sz="1600" dirty="0">
                <a:solidFill>
                  <a:srgbClr val="00B050"/>
                </a:solidFill>
                <a:latin typeface="Söhne Mono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Söhne Mono"/>
              </a:rPr>
              <a:t>figsize</a:t>
            </a:r>
            <a:r>
              <a:rPr lang="en-US" sz="1600" dirty="0">
                <a:solidFill>
                  <a:srgbClr val="00B050"/>
                </a:solidFill>
                <a:latin typeface="Söhne Mono"/>
              </a:rPr>
              <a:t>=(10, 5))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Söhne Mono"/>
              </a:rPr>
              <a:t>	</a:t>
            </a:r>
            <a:r>
              <a:rPr lang="en-US" sz="1600" dirty="0" err="1">
                <a:solidFill>
                  <a:srgbClr val="00B050"/>
                </a:solidFill>
                <a:latin typeface="Söhne Mono"/>
              </a:rPr>
              <a:t>plt.subplot</a:t>
            </a:r>
            <a:r>
              <a:rPr lang="en-US" sz="1600" dirty="0">
                <a:solidFill>
                  <a:srgbClr val="00B050"/>
                </a:solidFill>
                <a:latin typeface="Söhne Mono"/>
              </a:rPr>
              <a:t>(1, 2, 1)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Söhne Mono"/>
              </a:rPr>
              <a:t>	</a:t>
            </a:r>
            <a:r>
              <a:rPr lang="en-US" sz="1600" dirty="0" err="1">
                <a:solidFill>
                  <a:srgbClr val="00B050"/>
                </a:solidFill>
                <a:latin typeface="Söhne Mono"/>
              </a:rPr>
              <a:t>plt.imshow</a:t>
            </a:r>
            <a:r>
              <a:rPr lang="en-US" sz="1600" dirty="0">
                <a:solidFill>
                  <a:srgbClr val="00B050"/>
                </a:solidFill>
                <a:latin typeface="Söhne Mono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Söhne Mono"/>
              </a:rPr>
              <a:t>image_rgb</a:t>
            </a:r>
            <a:r>
              <a:rPr lang="en-US" sz="1600" dirty="0">
                <a:solidFill>
                  <a:srgbClr val="00B050"/>
                </a:solidFill>
                <a:latin typeface="Söhne Mono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Söhne Mono"/>
              </a:rPr>
              <a:t>	</a:t>
            </a:r>
            <a:r>
              <a:rPr lang="en-US" sz="1600" dirty="0" err="1">
                <a:solidFill>
                  <a:srgbClr val="00B050"/>
                </a:solidFill>
                <a:latin typeface="Söhne Mono"/>
              </a:rPr>
              <a:t>plt.title</a:t>
            </a:r>
            <a:r>
              <a:rPr lang="en-US" sz="1600" dirty="0">
                <a:solidFill>
                  <a:srgbClr val="00B050"/>
                </a:solidFill>
                <a:latin typeface="Söhne Mono"/>
              </a:rPr>
              <a:t>('Imagine </a:t>
            </a:r>
            <a:r>
              <a:rPr lang="en-US" sz="1600" dirty="0" err="1">
                <a:solidFill>
                  <a:srgbClr val="00B050"/>
                </a:solidFill>
                <a:latin typeface="Söhne Mono"/>
              </a:rPr>
              <a:t>Originală</a:t>
            </a:r>
            <a:r>
              <a:rPr lang="en-US" sz="1600" dirty="0">
                <a:solidFill>
                  <a:srgbClr val="00B050"/>
                </a:solidFill>
                <a:latin typeface="Söhne Mono"/>
              </a:rPr>
              <a:t>’)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Söhne Mono"/>
              </a:rPr>
              <a:t>	</a:t>
            </a:r>
            <a:r>
              <a:rPr lang="en-US" sz="1600" dirty="0" err="1">
                <a:solidFill>
                  <a:srgbClr val="00B050"/>
                </a:solidFill>
                <a:latin typeface="Söhne Mono"/>
              </a:rPr>
              <a:t>plt.subplot</a:t>
            </a:r>
            <a:r>
              <a:rPr lang="en-US" sz="1600" dirty="0">
                <a:solidFill>
                  <a:srgbClr val="00B050"/>
                </a:solidFill>
                <a:latin typeface="Söhne Mono"/>
              </a:rPr>
              <a:t>(1, 2, 2)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Söhne Mono"/>
              </a:rPr>
              <a:t>	</a:t>
            </a:r>
            <a:r>
              <a:rPr lang="en-US" sz="1600" dirty="0" err="1">
                <a:solidFill>
                  <a:srgbClr val="00B050"/>
                </a:solidFill>
                <a:latin typeface="Söhne Mono"/>
              </a:rPr>
              <a:t>plt.imshow</a:t>
            </a:r>
            <a:r>
              <a:rPr lang="en-US" sz="1600" dirty="0">
                <a:solidFill>
                  <a:srgbClr val="00B050"/>
                </a:solidFill>
                <a:latin typeface="Söhne Mono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Söhne Mono"/>
              </a:rPr>
              <a:t>contour_image</a:t>
            </a:r>
            <a:r>
              <a:rPr lang="en-US" sz="1600" dirty="0">
                <a:solidFill>
                  <a:srgbClr val="00B050"/>
                </a:solidFill>
                <a:latin typeface="Söhne Mono"/>
              </a:rPr>
              <a:t>, </a:t>
            </a:r>
            <a:r>
              <a:rPr lang="en-US" sz="1600" dirty="0" err="1">
                <a:solidFill>
                  <a:srgbClr val="00B050"/>
                </a:solidFill>
                <a:latin typeface="Söhne Mono"/>
              </a:rPr>
              <a:t>cmap</a:t>
            </a:r>
            <a:r>
              <a:rPr lang="en-US" sz="1600" dirty="0">
                <a:solidFill>
                  <a:srgbClr val="00B050"/>
                </a:solidFill>
                <a:latin typeface="Söhne Mono"/>
              </a:rPr>
              <a:t>='gray’)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Söhne Mono"/>
              </a:rPr>
              <a:t>	</a:t>
            </a:r>
            <a:r>
              <a:rPr lang="en-US" sz="1600" dirty="0" err="1">
                <a:solidFill>
                  <a:srgbClr val="00B050"/>
                </a:solidFill>
                <a:latin typeface="Söhne Mono"/>
              </a:rPr>
              <a:t>plt.title</a:t>
            </a:r>
            <a:r>
              <a:rPr lang="en-US" sz="1600" dirty="0">
                <a:solidFill>
                  <a:srgbClr val="00B050"/>
                </a:solidFill>
                <a:latin typeface="Söhne Mono"/>
              </a:rPr>
              <a:t>('Imagine cu </a:t>
            </a:r>
            <a:r>
              <a:rPr lang="en-US" sz="1600" dirty="0" err="1">
                <a:solidFill>
                  <a:srgbClr val="00B050"/>
                </a:solidFill>
                <a:latin typeface="Söhne Mono"/>
              </a:rPr>
              <a:t>Contururi</a:t>
            </a:r>
            <a:r>
              <a:rPr lang="en-US" sz="1600" dirty="0">
                <a:solidFill>
                  <a:srgbClr val="00B050"/>
                </a:solidFill>
                <a:latin typeface="Söhne Mono"/>
              </a:rPr>
              <a:t>’)</a:t>
            </a:r>
          </a:p>
          <a:p>
            <a:pPr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9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607589-63E5-47FD-9D71-F01F133B06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27" y="949252"/>
            <a:ext cx="6412856" cy="301835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1438339-F8B0-4501-84DE-34077F379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8" y="3467840"/>
            <a:ext cx="6780320" cy="339016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5ECF7D-7693-4665-9BEF-02FB5509F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642"/>
            <a:ext cx="4856399" cy="30984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EB21BA6-F068-4A89-8000-55B2D4FA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23" y="216613"/>
            <a:ext cx="4481895" cy="73263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inute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869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</TotalTime>
  <Words>778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Cambria Math</vt:lpstr>
      <vt:lpstr>Söhne Mono</vt:lpstr>
      <vt:lpstr>Times New Roman</vt:lpstr>
      <vt:lpstr>Trebuchet MS</vt:lpstr>
      <vt:lpstr>Wingdings</vt:lpstr>
      <vt:lpstr>Wingdings 3</vt:lpstr>
      <vt:lpstr>Facet</vt:lpstr>
      <vt:lpstr>Conturarea imaginilor</vt:lpstr>
      <vt:lpstr>Cuprins</vt:lpstr>
      <vt:lpstr>Introducere</vt:lpstr>
      <vt:lpstr>Importanța conturării în procesarea imaginilor</vt:lpstr>
      <vt:lpstr>Probleme ce pot fi rezolvate prin conturare</vt:lpstr>
      <vt:lpstr>Implementare practica in OpenCV</vt:lpstr>
      <vt:lpstr>Exemplu de cod in OpenCV</vt:lpstr>
      <vt:lpstr>PowerPoint Presentation</vt:lpstr>
      <vt:lpstr>Rezultate obținute</vt:lpstr>
      <vt:lpstr>Rezultate obținute</vt:lpstr>
      <vt:lpstr>Concluzii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Procesarea imaginilor</dc:title>
  <dc:creator>Madalina Popescu</dc:creator>
  <cp:lastModifiedBy>Mady</cp:lastModifiedBy>
  <cp:revision>27</cp:revision>
  <dcterms:created xsi:type="dcterms:W3CDTF">2024-01-16T17:58:39Z</dcterms:created>
  <dcterms:modified xsi:type="dcterms:W3CDTF">2024-01-18T11:34:04Z</dcterms:modified>
</cp:coreProperties>
</file>