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6" r:id="rId2"/>
    <p:sldId id="309" r:id="rId3"/>
    <p:sldId id="328" r:id="rId4"/>
    <p:sldId id="429" r:id="rId5"/>
    <p:sldId id="436" r:id="rId6"/>
    <p:sldId id="438" r:id="rId7"/>
    <p:sldId id="437" r:id="rId8"/>
    <p:sldId id="327" r:id="rId9"/>
    <p:sldId id="416" r:id="rId10"/>
    <p:sldId id="443" r:id="rId11"/>
    <p:sldId id="348" r:id="rId12"/>
    <p:sldId id="431" r:id="rId13"/>
    <p:sldId id="432" r:id="rId14"/>
    <p:sldId id="433" r:id="rId15"/>
    <p:sldId id="441" r:id="rId16"/>
    <p:sldId id="434" r:id="rId17"/>
    <p:sldId id="452" r:id="rId18"/>
    <p:sldId id="451" r:id="rId19"/>
    <p:sldId id="442" r:id="rId20"/>
    <p:sldId id="354" r:id="rId21"/>
    <p:sldId id="450" r:id="rId22"/>
    <p:sldId id="453" r:id="rId23"/>
    <p:sldId id="439" r:id="rId24"/>
    <p:sldId id="444" r:id="rId25"/>
    <p:sldId id="445" r:id="rId26"/>
    <p:sldId id="447" r:id="rId27"/>
    <p:sldId id="448" r:id="rId28"/>
    <p:sldId id="449" r:id="rId29"/>
    <p:sldId id="440" r:id="rId30"/>
    <p:sldId id="446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8FC-2856-4841-AEF9-D337E4807939}" type="datetimeFigureOut">
              <a:rPr lang="en-US" smtClean="0"/>
              <a:pPr/>
              <a:t>2021-04-13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8F5-C9DD-4521-91EC-600B1290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39CE24-6AD6-435E-8B10-D0A6DDAEDD9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57201" y="685761"/>
            <a:ext cx="4543598" cy="3428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3987" y="4342114"/>
            <a:ext cx="5026928" cy="4114566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8B8F5-C9DD-4521-91EC-600B1290C53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8B8F5-C9DD-4521-91EC-600B1290C53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CEAFF8-078F-4307-85E4-BD5F380E1CFC}" type="datetimeFigureOut">
              <a:rPr lang="en-US" smtClean="0"/>
              <a:pPr/>
              <a:t>2021-04-13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4038600"/>
            <a:ext cx="7854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Lecture </a:t>
            </a:r>
            <a:r>
              <a:rPr lang="en-US" sz="2600" dirty="0">
                <a:cs typeface="Arial" charset="0"/>
              </a:rPr>
              <a:t>Three</a:t>
            </a: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Presented by: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		  Sahardiid Ahmed Ali</a:t>
            </a:r>
            <a:endParaRPr lang="ar-SA" sz="26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0" y="533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UNIVERSITY OF HARGEISA</a:t>
            </a:r>
            <a:endParaRPr lang="en-US" sz="4000" dirty="0">
              <a:solidFill>
                <a:srgbClr val="FFFF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57200" y="2590800"/>
            <a:ext cx="815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3200" b="1" dirty="0">
                <a:latin typeface="Constantia" pitchFamily="18" charset="0"/>
              </a:rPr>
              <a:t>Course: </a:t>
            </a:r>
            <a:r>
              <a:rPr lang="en-US" sz="3200" dirty="0">
                <a:latin typeface="Constantia" pitchFamily="18" charset="0"/>
              </a:rPr>
              <a:t>Computer </a:t>
            </a:r>
            <a:r>
              <a:rPr lang="en-US" sz="3200" dirty="0"/>
              <a:t>Programming I (Java)</a:t>
            </a:r>
            <a:endParaRPr lang="en-US" sz="32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1050"/>
            <a:ext cx="2743200" cy="5715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Integer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10</a:t>
            </a:fld>
            <a:endParaRPr lang="en-US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A55FF7-FFC6-48AA-8CC1-40AC6D3F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</a:t>
            </a:r>
            <a:r>
              <a:rPr lang="en-US" sz="2800" dirty="0" err="1">
                <a:latin typeface="Constantia (Body)"/>
              </a:rPr>
              <a:t>Tusaale</a:t>
            </a:r>
            <a:r>
              <a:rPr lang="en-US" sz="2800" dirty="0">
                <a:latin typeface="Constantia (Body)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 int num1=100;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(num1);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77423"/>
            <a:ext cx="3124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of Integer</a:t>
            </a:r>
          </a:p>
        </p:txBody>
      </p:sp>
    </p:spTree>
    <p:extLst>
      <p:ext uri="{BB962C8B-B14F-4D97-AF65-F5344CB8AC3E}">
        <p14:creationId xmlns:p14="http://schemas.microsoft.com/office/powerpoint/2010/main" val="171676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32692"/>
            <a:ext cx="5334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Double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2672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Double Number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is whole numbers it can be </a:t>
            </a:r>
            <a:r>
              <a:rPr lang="en-US" sz="2800" dirty="0" err="1"/>
              <a:t>possitive</a:t>
            </a:r>
            <a:r>
              <a:rPr lang="en-US" sz="2800" dirty="0"/>
              <a:t> or negative within decimal.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b="1" dirty="0"/>
              <a:t>Example</a:t>
            </a:r>
            <a:r>
              <a:rPr lang="en-US" sz="2800" dirty="0"/>
              <a:t> 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double num2=100.20;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sv-SE" sz="2800" dirty="0"/>
              <a:t>System.out.println(num2);</a:t>
            </a: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12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8971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</a:t>
            </a:r>
            <a:r>
              <a:rPr lang="en-US" sz="2800" dirty="0" err="1">
                <a:latin typeface="Constantia (Body)"/>
              </a:rPr>
              <a:t>Tusaale</a:t>
            </a:r>
            <a:r>
              <a:rPr lang="en-US" sz="2800" dirty="0">
                <a:latin typeface="Constantia (Body)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double num2=100.20;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(num2);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77423"/>
            <a:ext cx="3124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of Double </a:t>
            </a:r>
          </a:p>
        </p:txBody>
      </p:sp>
    </p:spTree>
    <p:extLst>
      <p:ext uri="{BB962C8B-B14F-4D97-AF65-F5344CB8AC3E}">
        <p14:creationId xmlns:p14="http://schemas.microsoft.com/office/powerpoint/2010/main" val="224454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4648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Floating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71600"/>
            <a:ext cx="8763000" cy="4876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Float Number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is whole numbers it can be </a:t>
            </a:r>
            <a:r>
              <a:rPr lang="en-US" sz="2800" dirty="0" err="1"/>
              <a:t>possitive</a:t>
            </a:r>
            <a:r>
              <a:rPr lang="en-US" sz="2800" dirty="0"/>
              <a:t> or negative within decimal.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b="1" dirty="0"/>
              <a:t>Example</a:t>
            </a:r>
            <a:r>
              <a:rPr lang="en-US" sz="2800" dirty="0"/>
              <a:t> 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pt-BR" sz="2800" dirty="0"/>
              <a:t>float num3=100.20f;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pt-BR" sz="2800" dirty="0"/>
              <a:t>System.out.print(num3);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b="1" dirty="0"/>
              <a:t>Note: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The appearance of letter 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 in last it means this type less then storage space in double type</a:t>
            </a:r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14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6888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Tusaale1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float num3=100.20f;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(num3);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77423"/>
            <a:ext cx="3124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of Float </a:t>
            </a:r>
          </a:p>
        </p:txBody>
      </p:sp>
    </p:spTree>
    <p:extLst>
      <p:ext uri="{BB962C8B-B14F-4D97-AF65-F5344CB8AC3E}">
        <p14:creationId xmlns:p14="http://schemas.microsoft.com/office/powerpoint/2010/main" val="231501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85800"/>
            <a:ext cx="3048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19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Character: is single letter.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Char  y='A';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sv-SE" sz="2800" dirty="0"/>
              <a:t>System.out.println(y);</a:t>
            </a:r>
          </a:p>
          <a:p>
            <a:pPr marL="514350" indent="-514350">
              <a:spcAft>
                <a:spcPts val="1800"/>
              </a:spcAft>
              <a:buNone/>
            </a:pPr>
            <a:endParaRPr lang="sv-SE" sz="2800" dirty="0"/>
          </a:p>
          <a:p>
            <a:pPr marL="514350" indent="-514350">
              <a:spcAft>
                <a:spcPts val="1800"/>
              </a:spcAft>
              <a:buNone/>
            </a:pPr>
            <a:r>
              <a:rPr lang="sv-SE" sz="2800" b="1" dirty="0"/>
              <a:t>Note:-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In Character data type it must be enclose within single quotation.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 </a:t>
            </a:r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3508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Tusaale1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char y='A'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(y);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77423"/>
            <a:ext cx="31242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of Character </a:t>
            </a:r>
          </a:p>
        </p:txBody>
      </p:sp>
    </p:spTree>
    <p:extLst>
      <p:ext uri="{BB962C8B-B14F-4D97-AF65-F5344CB8AC3E}">
        <p14:creationId xmlns:p14="http://schemas.microsoft.com/office/powerpoint/2010/main" val="188158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85800"/>
            <a:ext cx="3048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19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String: is more than one character.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String  y="Somaliland";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sv-SE" sz="2800" dirty="0"/>
              <a:t>System.out.println(y);</a:t>
            </a:r>
          </a:p>
          <a:p>
            <a:pPr marL="514350" indent="-514350">
              <a:spcAft>
                <a:spcPts val="1800"/>
              </a:spcAft>
              <a:buNone/>
            </a:pPr>
            <a:endParaRPr lang="sv-SE" sz="2800" dirty="0"/>
          </a:p>
          <a:p>
            <a:pPr marL="514350" indent="-514350">
              <a:spcAft>
                <a:spcPts val="1800"/>
              </a:spcAft>
              <a:buNone/>
            </a:pPr>
            <a:r>
              <a:rPr lang="sv-SE" sz="2800" b="1" dirty="0"/>
              <a:t>Note:-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In String data type it must be enclose within double quotation.</a:t>
            </a:r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18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524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Tusaale1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String y="Somaliland";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(y);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77423"/>
            <a:ext cx="3124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of String </a:t>
            </a:r>
          </a:p>
        </p:txBody>
      </p:sp>
    </p:spTree>
    <p:extLst>
      <p:ext uri="{BB962C8B-B14F-4D97-AF65-F5344CB8AC3E}">
        <p14:creationId xmlns:p14="http://schemas.microsoft.com/office/powerpoint/2010/main" val="37357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Chapter 2</a:t>
            </a:r>
          </a:p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Variables, Constants and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DDAE8-1FEC-4ADF-ACFA-825FC9C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Boolean: Either True or False.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Example: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Boolean  x=true;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Boolean  y=false;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sv-SE" sz="2800" dirty="0"/>
              <a:t>System.out.println(x);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sv-SE" sz="2800" dirty="0"/>
              <a:t>System.out.println(x);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72B027-9852-4E45-9AB6-A4FCB89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3048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1105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DDAE8-1FEC-4ADF-ACFA-825FC9C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Java input statement uses the following points:-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 import </a:t>
            </a:r>
            <a:r>
              <a:rPr lang="en-US" altLang="en-US" dirty="0" err="1"/>
              <a:t>java.util.Scanner</a:t>
            </a:r>
            <a:r>
              <a:rPr lang="en-US" altLang="en-US" dirty="0"/>
              <a:t>;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         </a:t>
            </a:r>
            <a:r>
              <a:rPr lang="en-US" altLang="en-US" dirty="0">
                <a:solidFill>
                  <a:srgbClr val="FF0000"/>
                </a:solidFill>
              </a:rPr>
              <a:t>Use the Above Public </a:t>
            </a:r>
            <a:r>
              <a:rPr lang="en-US" altLang="en-US" dirty="0" err="1">
                <a:solidFill>
                  <a:srgbClr val="FF0000"/>
                </a:solidFill>
              </a:rPr>
              <a:t>className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 Scanner </a:t>
            </a:r>
            <a:r>
              <a:rPr lang="en-US" altLang="en-US" dirty="0" err="1"/>
              <a:t>ObjectName</a:t>
            </a:r>
            <a:r>
              <a:rPr lang="en-US" altLang="en-US" dirty="0"/>
              <a:t> = new Scanner(System.in); 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Use the Inside Static Void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dirty="0" err="1"/>
              <a:t>VariableName</a:t>
            </a:r>
            <a:r>
              <a:rPr lang="en-US" altLang="en-US" dirty="0"/>
              <a:t> = </a:t>
            </a:r>
            <a:r>
              <a:rPr lang="en-US" altLang="en-US" dirty="0" err="1"/>
              <a:t>ObjectName.nextLine</a:t>
            </a:r>
            <a:r>
              <a:rPr lang="en-US" altLang="en-US" dirty="0"/>
              <a:t>();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Use the Inside Static Void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dirty="0"/>
          </a:p>
          <a:p>
            <a:pPr marL="0" indent="0">
              <a:spcBef>
                <a:spcPct val="70000"/>
              </a:spcBef>
              <a:buNone/>
            </a:pPr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72B027-9852-4E45-9AB6-A4FCB89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47244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Java Input Statement </a:t>
            </a:r>
          </a:p>
        </p:txBody>
      </p:sp>
    </p:spTree>
    <p:extLst>
      <p:ext uri="{BB962C8B-B14F-4D97-AF65-F5344CB8AC3E}">
        <p14:creationId xmlns:p14="http://schemas.microsoft.com/office/powerpoint/2010/main" val="172616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4993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package </a:t>
            </a:r>
            <a:r>
              <a:rPr lang="en-US" sz="2400" dirty="0" err="1">
                <a:latin typeface="Constantia (Body)"/>
              </a:rPr>
              <a:t>qq</a:t>
            </a:r>
            <a:r>
              <a:rPr lang="en-US" sz="24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import </a:t>
            </a:r>
            <a:r>
              <a:rPr lang="en-US" sz="2400" dirty="0" err="1">
                <a:latin typeface="Constantia (Body)"/>
              </a:rPr>
              <a:t>java.util.Scanner</a:t>
            </a:r>
            <a:r>
              <a:rPr lang="en-US" sz="24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public class </a:t>
            </a:r>
            <a:r>
              <a:rPr lang="en-US" sz="2400" dirty="0" err="1">
                <a:latin typeface="Constantia (Body)"/>
              </a:rPr>
              <a:t>Qq</a:t>
            </a:r>
            <a:r>
              <a:rPr lang="en-US" sz="2400" dirty="0">
                <a:latin typeface="Constantia (Body)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public static void main(String[] </a:t>
            </a:r>
            <a:r>
              <a:rPr lang="en-US" sz="2400" dirty="0" err="1">
                <a:latin typeface="Constantia (Body)"/>
              </a:rPr>
              <a:t>args</a:t>
            </a:r>
            <a:r>
              <a:rPr lang="en-US" sz="24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int age;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System.out.println</a:t>
            </a:r>
            <a:r>
              <a:rPr lang="en-US" sz="2400" dirty="0">
                <a:latin typeface="Constantia (Body)"/>
              </a:rPr>
              <a:t>("Enter your Age");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Scanner w=new Scanner(System.in);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age=</a:t>
            </a:r>
            <a:r>
              <a:rPr lang="en-US" sz="2400" dirty="0" err="1">
                <a:latin typeface="Constantia (Body)"/>
              </a:rPr>
              <a:t>w.nextInt</a:t>
            </a:r>
            <a:r>
              <a:rPr lang="en-US" sz="24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</a:t>
            </a:r>
            <a:r>
              <a:rPr lang="en-US" sz="2400" dirty="0" err="1">
                <a:latin typeface="Constantia (Body)"/>
              </a:rPr>
              <a:t>System.out.println</a:t>
            </a:r>
            <a:r>
              <a:rPr lang="en-US" sz="2400" dirty="0">
                <a:latin typeface="Constantia (Body)"/>
              </a:rPr>
              <a:t>("My Age is "+age);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92621"/>
            <a:ext cx="3657600" cy="348849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Example:Input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69708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4993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package </a:t>
            </a:r>
            <a:r>
              <a:rPr lang="en-US" sz="2400" dirty="0" err="1">
                <a:latin typeface="Constantia (Body)"/>
              </a:rPr>
              <a:t>scannerexample</a:t>
            </a:r>
            <a:r>
              <a:rPr lang="en-US" sz="24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import </a:t>
            </a:r>
            <a:r>
              <a:rPr lang="en-US" sz="2400" dirty="0" err="1">
                <a:latin typeface="Constantia (Body)"/>
              </a:rPr>
              <a:t>java.util.Scanner</a:t>
            </a:r>
            <a:r>
              <a:rPr lang="en-US" sz="2400" dirty="0">
                <a:latin typeface="Constantia (Body)"/>
              </a:rPr>
              <a:t>;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public class </a:t>
            </a:r>
            <a:r>
              <a:rPr lang="en-US" sz="2400" dirty="0" err="1">
                <a:latin typeface="Constantia (Body)"/>
              </a:rPr>
              <a:t>ScannerExample</a:t>
            </a:r>
            <a:r>
              <a:rPr lang="en-US" sz="2400" dirty="0">
                <a:latin typeface="Constantia (Body)"/>
              </a:rPr>
              <a:t> {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public static void main(String </a:t>
            </a:r>
            <a:r>
              <a:rPr lang="en-US" sz="2400" dirty="0" err="1">
                <a:latin typeface="Constantia (Body)"/>
              </a:rPr>
              <a:t>args</a:t>
            </a:r>
            <a:r>
              <a:rPr lang="en-US" sz="2400" dirty="0">
                <a:latin typeface="Constantia (Body)"/>
              </a:rPr>
              <a:t>[]){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String name;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Scanner in = new Scanner(System.in);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</a:t>
            </a:r>
            <a:r>
              <a:rPr lang="en-US" sz="2400" dirty="0" err="1">
                <a:latin typeface="Constantia (Body)"/>
              </a:rPr>
              <a:t>System.out.print</a:t>
            </a:r>
            <a:r>
              <a:rPr lang="en-US" sz="2400" dirty="0">
                <a:latin typeface="Constantia (Body)"/>
              </a:rPr>
              <a:t>("Enter your name: ");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name = </a:t>
            </a:r>
            <a:r>
              <a:rPr lang="en-US" sz="2400" dirty="0" err="1">
                <a:latin typeface="Constantia (Body)"/>
              </a:rPr>
              <a:t>in.nextLine</a:t>
            </a:r>
            <a:r>
              <a:rPr lang="en-US" sz="2400" dirty="0">
                <a:latin typeface="Constantia (Body)"/>
              </a:rPr>
              <a:t>();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</a:t>
            </a:r>
            <a:r>
              <a:rPr lang="en-US" sz="2400" dirty="0" err="1">
                <a:latin typeface="Constantia (Body)"/>
              </a:rPr>
              <a:t>System.out.println</a:t>
            </a:r>
            <a:r>
              <a:rPr lang="en-US" sz="2400" dirty="0">
                <a:latin typeface="Constantia (Body)"/>
              </a:rPr>
              <a:t>("Name is: " + name);           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</a:t>
            </a:r>
            <a:r>
              <a:rPr lang="en-US" sz="2400" dirty="0" err="1">
                <a:latin typeface="Constantia (Body)"/>
              </a:rPr>
              <a:t>in.close</a:t>
            </a:r>
            <a:r>
              <a:rPr lang="en-US" sz="2400" dirty="0">
                <a:latin typeface="Constantia (Body)"/>
              </a:rPr>
              <a:t>();           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}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92621"/>
            <a:ext cx="3657600" cy="348849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Example:Input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99402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DDAE8-1FEC-4ADF-ACFA-825FC9C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A constant does not change in value.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Constant is a value that cannot be changed after assigning it.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In Java, terms like </a:t>
            </a:r>
            <a:r>
              <a:rPr lang="en-US" altLang="en-US" sz="3000" b="1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FF0000"/>
                </a:solidFill>
              </a:rPr>
              <a:t>3.7</a:t>
            </a:r>
            <a:r>
              <a:rPr lang="en-US" altLang="en-US" dirty="0"/>
              <a:t> are called constants, or literals, because their values do not change.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2800" b="1" dirty="0">
                <a:solidFill>
                  <a:schemeClr val="accent3">
                    <a:lumMod val="50000"/>
                  </a:schemeClr>
                </a:solidFill>
              </a:rPr>
              <a:t>Named Constants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2800" dirty="0"/>
              <a:t>Java constant names are similar to the variable names.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2800" dirty="0"/>
              <a:t>Java constant names must be in Capital Letters.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2800" dirty="0"/>
              <a:t>Like PI,MIN and MAX.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72B027-9852-4E45-9AB6-A4FCB89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3048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Java Constants</a:t>
            </a:r>
          </a:p>
        </p:txBody>
      </p:sp>
    </p:spTree>
    <p:extLst>
      <p:ext uri="{BB962C8B-B14F-4D97-AF65-F5344CB8AC3E}">
        <p14:creationId xmlns:p14="http://schemas.microsoft.com/office/powerpoint/2010/main" val="33783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DDAE8-1FEC-4ADF-ACFA-825FC9C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559325"/>
            <a:ext cx="8839200" cy="4797025"/>
          </a:xfrm>
        </p:spPr>
        <p:txBody>
          <a:bodyPr>
            <a:normAutofit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The syntax are:-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There are two ways to declare java constant:-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1.</a:t>
            </a:r>
            <a:r>
              <a:rPr lang="en-US" altLang="en-US" sz="2000" dirty="0"/>
              <a:t>Keywords Data Type </a:t>
            </a:r>
            <a:r>
              <a:rPr lang="en-US" altLang="en-US" sz="2000" dirty="0" err="1"/>
              <a:t>ConstantName</a:t>
            </a:r>
            <a:r>
              <a:rPr lang="en-US" altLang="en-US" sz="2000" dirty="0"/>
              <a:t> Assignment Operator Value Semi-</a:t>
            </a:r>
            <a:r>
              <a:rPr lang="en-US" altLang="en-US" sz="2000" dirty="0" err="1"/>
              <a:t>clon</a:t>
            </a:r>
            <a:endParaRPr lang="en-US" altLang="en-US" sz="2000" dirty="0"/>
          </a:p>
          <a:p>
            <a:pPr marL="0" indent="0">
              <a:spcBef>
                <a:spcPct val="70000"/>
              </a:spcBef>
              <a:buNone/>
            </a:pPr>
            <a:endParaRPr lang="en-US" altLang="en-US" sz="2000" dirty="0"/>
          </a:p>
          <a:p>
            <a:pPr marL="0" indent="0">
              <a:spcBef>
                <a:spcPct val="70000"/>
              </a:spcBef>
              <a:buNone/>
            </a:pPr>
            <a:endParaRPr lang="en-US" altLang="en-US" sz="2000" dirty="0"/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2.</a:t>
            </a:r>
            <a:r>
              <a:rPr lang="en-US" altLang="en-US" sz="2000" dirty="0"/>
              <a:t>Data Type  </a:t>
            </a:r>
            <a:r>
              <a:rPr lang="en-US" altLang="en-US" sz="2000" dirty="0" err="1"/>
              <a:t>ConstantName</a:t>
            </a:r>
            <a:r>
              <a:rPr lang="en-US" altLang="en-US" sz="2000" dirty="0"/>
              <a:t>  Assignment Operator   Value  Semi-</a:t>
            </a:r>
            <a:r>
              <a:rPr lang="en-US" altLang="en-US" sz="2000" dirty="0" err="1"/>
              <a:t>clon</a:t>
            </a:r>
            <a:endParaRPr lang="en-US" altLang="en-US" sz="3200" dirty="0"/>
          </a:p>
          <a:p>
            <a:pPr marL="0" indent="0">
              <a:spcBef>
                <a:spcPct val="70000"/>
              </a:spcBef>
              <a:buNone/>
            </a:pPr>
            <a:endParaRPr lang="en-US" alt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72B027-9852-4E45-9AB6-A4FCB89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714756"/>
            <a:ext cx="63627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How to Declare Constant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D3EFF-51BF-47A9-A1BC-BEA87978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581400"/>
            <a:ext cx="8839200" cy="106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E866E-CE68-4247-859D-DD1DD25B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424660"/>
            <a:ext cx="3924300" cy="7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DDAE8-1FEC-4ADF-ACFA-825FC9C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91000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sz="2000" dirty="0"/>
              <a:t>Write the identifier name in capital letters that we want to declare as constant. For example, </a:t>
            </a:r>
            <a:r>
              <a:rPr lang="en-US" altLang="en-US" sz="2000" b="1" dirty="0">
                <a:solidFill>
                  <a:srgbClr val="FF0000"/>
                </a:solidFill>
              </a:rPr>
              <a:t>MAX=12.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sz="2000" dirty="0"/>
              <a:t>If we use the </a:t>
            </a:r>
            <a:r>
              <a:rPr lang="en-US" altLang="en-US" sz="2000" b="1" dirty="0">
                <a:solidFill>
                  <a:srgbClr val="FF0000"/>
                </a:solidFill>
              </a:rPr>
              <a:t>private access</a:t>
            </a:r>
            <a:r>
              <a:rPr lang="en-US" altLang="en-US" sz="2000" dirty="0"/>
              <a:t>-specifier before the constant name, the value of the constant cannot be changed in that particular class.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sz="2000" dirty="0"/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sz="2000" dirty="0"/>
              <a:t>If we use the </a:t>
            </a:r>
            <a:r>
              <a:rPr lang="en-US" altLang="en-US" sz="2000" b="1" dirty="0">
                <a:solidFill>
                  <a:srgbClr val="FF0000"/>
                </a:solidFill>
              </a:rPr>
              <a:t>public access</a:t>
            </a:r>
            <a:r>
              <a:rPr lang="en-US" altLang="en-US" sz="2000" dirty="0"/>
              <a:t>-specifier before the constant name, the value of the constant can be changed in the program.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72B027-9852-4E45-9AB6-A4FCB89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37338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Points to Remember:</a:t>
            </a:r>
          </a:p>
        </p:txBody>
      </p:sp>
    </p:spTree>
    <p:extLst>
      <p:ext uri="{BB962C8B-B14F-4D97-AF65-F5344CB8AC3E}">
        <p14:creationId xmlns:p14="http://schemas.microsoft.com/office/powerpoint/2010/main" val="206294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149"/>
            <a:ext cx="8382000" cy="4993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package aw;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import </a:t>
            </a:r>
            <a:r>
              <a:rPr lang="en-US" sz="2400" dirty="0" err="1">
                <a:latin typeface="Constantia (Body)"/>
              </a:rPr>
              <a:t>java.util.Scanner</a:t>
            </a:r>
            <a:r>
              <a:rPr lang="en-US" sz="2400" dirty="0">
                <a:latin typeface="Constantia (Body)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public class Aw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public static final double PI=3.14;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public static void main(String[] </a:t>
            </a:r>
            <a:r>
              <a:rPr lang="en-US" sz="2400" dirty="0" err="1">
                <a:latin typeface="Constantia (Body)"/>
              </a:rPr>
              <a:t>args</a:t>
            </a:r>
            <a:r>
              <a:rPr lang="en-US" sz="24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int r;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double area;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Scanner s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</a:t>
            </a:r>
            <a:r>
              <a:rPr lang="en-US" sz="2400" dirty="0">
                <a:latin typeface="Constantia (Body)"/>
              </a:rPr>
              <a:t>("Enter radius of circle:");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r = </a:t>
            </a:r>
            <a:r>
              <a:rPr lang="en-US" sz="2400" dirty="0" err="1">
                <a:latin typeface="Constantia (Body)"/>
              </a:rPr>
              <a:t>s.nextInt</a:t>
            </a:r>
            <a:r>
              <a:rPr lang="en-US" sz="24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area = PI * r * r;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System.out.println</a:t>
            </a:r>
            <a:r>
              <a:rPr lang="en-US" sz="2400" dirty="0">
                <a:latin typeface="Constantia (Body)"/>
              </a:rPr>
              <a:t>("Area of circle:"+area);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}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92621"/>
            <a:ext cx="5638800" cy="348849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Example:Constant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in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Puplic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10544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149"/>
            <a:ext cx="8382000" cy="4993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package aw;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import </a:t>
            </a:r>
            <a:r>
              <a:rPr lang="en-US" sz="2400" dirty="0" err="1">
                <a:latin typeface="Constantia (Body)"/>
              </a:rPr>
              <a:t>java.util.Scanner</a:t>
            </a:r>
            <a:r>
              <a:rPr lang="en-US" sz="2400" dirty="0">
                <a:latin typeface="Constantia (Body)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public class Aw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private static final double PI=3.14;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public static void main(String[] </a:t>
            </a:r>
            <a:r>
              <a:rPr lang="en-US" sz="2400" dirty="0" err="1">
                <a:latin typeface="Constantia (Body)"/>
              </a:rPr>
              <a:t>args</a:t>
            </a:r>
            <a:r>
              <a:rPr lang="en-US" sz="24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int r;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double area;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Scanner s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</a:t>
            </a:r>
            <a:r>
              <a:rPr lang="en-US" sz="2400" dirty="0">
                <a:latin typeface="Constantia (Body)"/>
              </a:rPr>
              <a:t>("Enter radius of circle:");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r = </a:t>
            </a:r>
            <a:r>
              <a:rPr lang="en-US" sz="2400" dirty="0" err="1">
                <a:latin typeface="Constantia (Body)"/>
              </a:rPr>
              <a:t>s.nextInt</a:t>
            </a:r>
            <a:r>
              <a:rPr lang="en-US" sz="24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area = PI * r * r;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System.out.println</a:t>
            </a:r>
            <a:r>
              <a:rPr lang="en-US" sz="2400" dirty="0">
                <a:latin typeface="Constantia (Body)"/>
              </a:rPr>
              <a:t>("Area of circle:"+area);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  }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92621"/>
            <a:ext cx="5638800" cy="348849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Example:Constant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in Private Access</a:t>
            </a:r>
          </a:p>
        </p:txBody>
      </p:sp>
    </p:spTree>
    <p:extLst>
      <p:ext uri="{BB962C8B-B14F-4D97-AF65-F5344CB8AC3E}">
        <p14:creationId xmlns:p14="http://schemas.microsoft.com/office/powerpoint/2010/main" val="341347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95" y="1202480"/>
            <a:ext cx="8382000" cy="52185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package area;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import </a:t>
            </a:r>
            <a:r>
              <a:rPr lang="en-US" sz="2400" dirty="0" err="1">
                <a:latin typeface="Constantia (Body)"/>
              </a:rPr>
              <a:t>java.util.Scanner</a:t>
            </a:r>
            <a:r>
              <a:rPr lang="en-US" sz="24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public class Area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public static void main(String[] </a:t>
            </a:r>
            <a:r>
              <a:rPr lang="en-US" sz="2400" dirty="0" err="1">
                <a:latin typeface="Constantia (Body)"/>
              </a:rPr>
              <a:t>args</a:t>
            </a:r>
            <a:r>
              <a:rPr lang="en-US" sz="2400" dirty="0">
                <a:latin typeface="Constantia (Body)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int r;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double pi = 3.14, area;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Scanner s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</a:t>
            </a:r>
            <a:r>
              <a:rPr lang="en-US" sz="2400" dirty="0">
                <a:latin typeface="Constantia (Body)"/>
              </a:rPr>
              <a:t>("Enter radius of circle:");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r = </a:t>
            </a:r>
            <a:r>
              <a:rPr lang="en-US" sz="2400" dirty="0" err="1">
                <a:latin typeface="Constantia (Body)"/>
              </a:rPr>
              <a:t>s.nextInt</a:t>
            </a:r>
            <a:r>
              <a:rPr lang="en-US" sz="24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area = pi * r * r;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    </a:t>
            </a:r>
            <a:r>
              <a:rPr lang="en-US" sz="2400" dirty="0" err="1">
                <a:latin typeface="Constantia (Body)"/>
              </a:rPr>
              <a:t>System.out.println</a:t>
            </a:r>
            <a:r>
              <a:rPr lang="en-US" sz="2400" dirty="0">
                <a:latin typeface="Constantia (Body)"/>
              </a:rPr>
              <a:t>("Area of circle:"+area);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   }          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45287"/>
            <a:ext cx="5334000" cy="348849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Example:Area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Circle</a:t>
            </a:r>
          </a:p>
        </p:txBody>
      </p:sp>
    </p:spTree>
    <p:extLst>
      <p:ext uri="{BB962C8B-B14F-4D97-AF65-F5344CB8AC3E}">
        <p14:creationId xmlns:p14="http://schemas.microsoft.com/office/powerpoint/2010/main" val="9852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3886200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latin typeface="+mn-lt"/>
              </a:rPr>
              <a:t>Learning Objectives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45820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Define Variable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Describe creating variable rules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How to declare java Variables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Explain Java Data Types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Examples for each Point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Slide </a:t>
            </a:r>
            <a:fld id="{B892F567-A9A9-4275-9C25-211E99F5A1C5}" type="slidenum">
              <a:rPr lang="en-US" sz="1400" b="1" smtClean="0"/>
              <a:pPr>
                <a:defRPr/>
              </a:pPr>
              <a:t>3</a:t>
            </a:fld>
            <a:endParaRPr lang="en-US" sz="1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371600"/>
            <a:ext cx="8077200" cy="551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At  the end of the lesson  student  should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 be able to:-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95" y="1202480"/>
            <a:ext cx="8382000" cy="5218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tantia (Body)"/>
              </a:rPr>
              <a:t>1.</a:t>
            </a:r>
            <a:r>
              <a:rPr lang="en-US" sz="2400" dirty="0">
                <a:latin typeface="Constantia (Body)"/>
              </a:rPr>
              <a:t>Write java Program  that calculating  the area of the rectangle using this formula: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A= W x H 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A is the area of the rectangle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W is the width of the rectangle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H is the height of the rectangle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tantia (Body)"/>
              </a:rPr>
              <a:t>2. </a:t>
            </a:r>
            <a:r>
              <a:rPr lang="en-US" sz="2400" dirty="0">
                <a:latin typeface="Constantia (Body)"/>
              </a:rPr>
              <a:t>Write a statement or statements that can be used in a Java program to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display the following on the screen: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Java for one.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Java for all.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45287"/>
            <a:ext cx="3276600" cy="348849"/>
          </a:xfrm>
        </p:spPr>
        <p:txBody>
          <a:bodyPr>
            <a:no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Assignment #1</a:t>
            </a:r>
          </a:p>
        </p:txBody>
      </p:sp>
    </p:spTree>
    <p:extLst>
      <p:ext uri="{BB962C8B-B14F-4D97-AF65-F5344CB8AC3E}">
        <p14:creationId xmlns:p14="http://schemas.microsoft.com/office/powerpoint/2010/main" val="228015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-228600" y="1066800"/>
            <a:ext cx="9906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Any Question??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166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64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tantia (Body)"/>
              </a:rPr>
              <a:t>A variable is simply a named block of the computer's memory where data (or a reference to the data ) is stored.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A variable is something that can store a piece of data.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A data type specifies a set of values and their operations.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Syntax is the set of grammatical rules for a language.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2971800" y="838200"/>
            <a:ext cx="21336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nstantia (Body)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2527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F89DC-8690-4F20-9C59-5E35CB7C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90306"/>
            <a:ext cx="6096000" cy="533400"/>
          </a:xfrm>
        </p:spPr>
        <p:txBody>
          <a:bodyPr>
            <a:noAutofit/>
          </a:bodyPr>
          <a:lstStyle/>
          <a:p>
            <a:pPr marL="273050" indent="-273050" algn="ctr">
              <a:lnSpc>
                <a:spcPct val="15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itchFamily="18" charset="0"/>
              </a:rPr>
              <a:t>Rules For Creating Variable Names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DDDAE8-1FEC-4ADF-ACFA-825FC9C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9747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Java identifiers are not allowed to have any space.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Java variable names are case-sensitive.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Java variable names can contain letters, numbers, and underscores.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Java variable names can't contain special characters.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Java variable names can't begin with a digit or two underscores.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cs typeface="Times New Roman" pitchFamily="18" charset="0"/>
              </a:rPr>
              <a:t>Java v</a:t>
            </a:r>
            <a:r>
              <a:rPr lang="en-US" sz="2400" dirty="0">
                <a:latin typeface="+mn-lt"/>
                <a:cs typeface="Times New Roman" pitchFamily="18" charset="0"/>
              </a:rPr>
              <a:t>ariable names can't use Keywords and reserved Words.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Note: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Keyword is a word that already has a special meaning in java.</a:t>
            </a:r>
          </a:p>
        </p:txBody>
      </p:sp>
    </p:spTree>
    <p:extLst>
      <p:ext uri="{BB962C8B-B14F-4D97-AF65-F5344CB8AC3E}">
        <p14:creationId xmlns:p14="http://schemas.microsoft.com/office/powerpoint/2010/main" val="42332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38200"/>
            <a:ext cx="5334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How to Declare Java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763000" cy="3733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Without Assigning value.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Data Type Variable Name semi-colon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Within Assigning value.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Data Type Variable Name Assignment Operator Value Semi-colon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812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nstantia (Body)"/>
              </a:rPr>
              <a:t>There are Two Data Types in java :-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Primitive Data Types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User Defined Data Types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       Instances of classes (objects)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25146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ahnschrift" panose="020B0502040204020203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870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8490"/>
            <a:ext cx="8534400" cy="3276600"/>
          </a:xfrm>
        </p:spPr>
        <p:txBody>
          <a:bodyPr>
            <a:normAutofit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sz="2400" b="1" dirty="0">
                <a:latin typeface="Constantia (Body)"/>
              </a:rPr>
              <a:t>There are Three Categories of Primitive Data Type:-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800" dirty="0">
                <a:latin typeface="Constantia (Body)"/>
              </a:rPr>
              <a:t>Numbers(Integer &amp; Floating Point)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800" dirty="0">
                <a:latin typeface="Constantia (Body)"/>
              </a:rPr>
              <a:t>Characters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800" dirty="0">
                <a:latin typeface="Constantia (Body)"/>
              </a:rPr>
              <a:t>Booleans (True &amp; False)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5723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Primitive Data Type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2</a:t>
            </a:r>
          </a:p>
        </p:txBody>
      </p:sp>
    </p:spTree>
    <p:extLst>
      <p:ext uri="{BB962C8B-B14F-4D97-AF65-F5344CB8AC3E}">
        <p14:creationId xmlns:p14="http://schemas.microsoft.com/office/powerpoint/2010/main" val="260698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1050"/>
            <a:ext cx="2743200" cy="5715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0386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Integer: </a:t>
            </a:r>
            <a:r>
              <a:rPr lang="en-US" sz="2800" dirty="0"/>
              <a:t>is whole numbers it can be positive or negative without decimal or point. </a:t>
            </a:r>
          </a:p>
          <a:p>
            <a:pPr>
              <a:spcAft>
                <a:spcPts val="1800"/>
              </a:spcAft>
              <a:buNone/>
            </a:pPr>
            <a:r>
              <a:rPr lang="sv-SE" sz="2800" b="1" dirty="0"/>
              <a:t>Example:</a:t>
            </a:r>
          </a:p>
          <a:p>
            <a:pPr>
              <a:spcAft>
                <a:spcPts val="1800"/>
              </a:spcAft>
              <a:buNone/>
            </a:pPr>
            <a:r>
              <a:rPr lang="sv-SE" sz="2800" dirty="0"/>
              <a:t>Int Num1=100;</a:t>
            </a:r>
          </a:p>
          <a:p>
            <a:pPr>
              <a:spcAft>
                <a:spcPts val="1800"/>
              </a:spcAft>
              <a:buNone/>
            </a:pPr>
            <a:r>
              <a:rPr lang="sv-SE" sz="2800" dirty="0"/>
              <a:t>System.out.println(num1);</a:t>
            </a:r>
          </a:p>
          <a:p>
            <a:pPr>
              <a:spcAft>
                <a:spcPts val="1800"/>
              </a:spcAft>
              <a:buNone/>
            </a:pPr>
            <a:endParaRPr lang="en-US" sz="28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9</a:t>
            </a:fld>
            <a:endParaRPr lang="en-US" sz="1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5871</TotalTime>
  <Words>1574</Words>
  <Application>Microsoft Office PowerPoint</Application>
  <PresentationFormat>On-screen Show (4:3)</PresentationFormat>
  <Paragraphs>318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Bahnschrift</vt:lpstr>
      <vt:lpstr>Calibri</vt:lpstr>
      <vt:lpstr>Calisto MT</vt:lpstr>
      <vt:lpstr>Constantia</vt:lpstr>
      <vt:lpstr>Constantia (Body)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Learning Objectives</vt:lpstr>
      <vt:lpstr>Variables</vt:lpstr>
      <vt:lpstr>Rules For Creating Variable Names</vt:lpstr>
      <vt:lpstr>How to Declare Java Variables</vt:lpstr>
      <vt:lpstr>Data Types</vt:lpstr>
      <vt:lpstr>PowerPoint Presentation</vt:lpstr>
      <vt:lpstr>Integer</vt:lpstr>
      <vt:lpstr>Integer</vt:lpstr>
      <vt:lpstr>Example of Integer</vt:lpstr>
      <vt:lpstr>Double Numbers</vt:lpstr>
      <vt:lpstr>Example of Double </vt:lpstr>
      <vt:lpstr>Floating Numbers</vt:lpstr>
      <vt:lpstr>Example of Float </vt:lpstr>
      <vt:lpstr>Character</vt:lpstr>
      <vt:lpstr>Example of Character </vt:lpstr>
      <vt:lpstr>String</vt:lpstr>
      <vt:lpstr>Example of String </vt:lpstr>
      <vt:lpstr>Boolean</vt:lpstr>
      <vt:lpstr>Java Input Statement </vt:lpstr>
      <vt:lpstr>Example:Input Statement</vt:lpstr>
      <vt:lpstr>Example:Input Statement</vt:lpstr>
      <vt:lpstr>Java Constants</vt:lpstr>
      <vt:lpstr>How to Declare Constant in Java</vt:lpstr>
      <vt:lpstr>Points to Remember:</vt:lpstr>
      <vt:lpstr>Example:Constant in Puplic Access</vt:lpstr>
      <vt:lpstr>Example:Constant in Private Access</vt:lpstr>
      <vt:lpstr>Example:Area Circle</vt:lpstr>
      <vt:lpstr>Assignment #1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Sahardiid</dc:creator>
  <cp:lastModifiedBy>Sahardid</cp:lastModifiedBy>
  <cp:revision>671</cp:revision>
  <dcterms:created xsi:type="dcterms:W3CDTF">2015-10-04T13:35:24Z</dcterms:created>
  <dcterms:modified xsi:type="dcterms:W3CDTF">2021-04-13T08:50:17Z</dcterms:modified>
</cp:coreProperties>
</file>