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6" r:id="rId2"/>
    <p:sldId id="309" r:id="rId3"/>
    <p:sldId id="328" r:id="rId4"/>
    <p:sldId id="429" r:id="rId5"/>
    <p:sldId id="440" r:id="rId6"/>
    <p:sldId id="348" r:id="rId7"/>
    <p:sldId id="445" r:id="rId8"/>
    <p:sldId id="437" r:id="rId9"/>
    <p:sldId id="444" r:id="rId10"/>
    <p:sldId id="438" r:id="rId11"/>
    <p:sldId id="439" r:id="rId12"/>
    <p:sldId id="432" r:id="rId13"/>
    <p:sldId id="416" r:id="rId14"/>
    <p:sldId id="446" r:id="rId15"/>
    <p:sldId id="447" r:id="rId16"/>
    <p:sldId id="448" r:id="rId17"/>
    <p:sldId id="449" r:id="rId18"/>
    <p:sldId id="450" r:id="rId19"/>
    <p:sldId id="434" r:id="rId20"/>
    <p:sldId id="451" r:id="rId21"/>
    <p:sldId id="452" r:id="rId22"/>
    <p:sldId id="431" r:id="rId23"/>
    <p:sldId id="441" r:id="rId24"/>
    <p:sldId id="433" r:id="rId25"/>
    <p:sldId id="453" r:id="rId26"/>
    <p:sldId id="442" r:id="rId27"/>
    <p:sldId id="454" r:id="rId28"/>
    <p:sldId id="303" r:id="rId29"/>
    <p:sldId id="30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48FC-2856-4841-AEF9-D337E4807939}" type="datetimeFigureOut">
              <a:rPr lang="en-US" smtClean="0"/>
              <a:pPr/>
              <a:t>2021-04-22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8B8F5-C9DD-4521-91EC-600B1290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39CE24-6AD6-435E-8B10-D0A6DDAEDD9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157201" y="685761"/>
            <a:ext cx="4543598" cy="34288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538" tIns="44769" rIns="89538" bIns="44769" anchor="ctr"/>
          <a:lstStyle/>
          <a:p>
            <a:endParaRPr lang="en-US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913987" y="4342114"/>
            <a:ext cx="5026928" cy="4114566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CEAFF8-078F-4307-85E4-BD5F380E1CFC}" type="datetimeFigureOut">
              <a:rPr lang="en-US" smtClean="0"/>
              <a:pPr/>
              <a:t>2021-04-22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609600" y="4038600"/>
            <a:ext cx="78549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Lecture </a:t>
            </a:r>
            <a:r>
              <a:rPr lang="en-US" sz="2600" dirty="0">
                <a:cs typeface="Arial" charset="0"/>
              </a:rPr>
              <a:t>Four</a:t>
            </a:r>
            <a:endParaRPr lang="en-US" sz="2600" dirty="0">
              <a:latin typeface="+mn-lt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endParaRPr lang="en-US" sz="2600" dirty="0">
              <a:latin typeface="+mn-lt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Presented by:</a:t>
            </a: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		  Sahardiid Ahmed Ali</a:t>
            </a:r>
            <a:endParaRPr lang="ar-SA" sz="2600" dirty="0">
              <a:latin typeface="+mn-lt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0" y="5334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UNIVERSITY OF HARGEISA</a:t>
            </a:r>
            <a:endParaRPr lang="en-US" sz="4000" dirty="0">
              <a:solidFill>
                <a:srgbClr val="FFFF00"/>
              </a:solidFill>
              <a:latin typeface="Calisto MT" pitchFamily="18" charset="0"/>
              <a:cs typeface="Times New Roman" pitchFamily="18" charset="0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457200" y="2590800"/>
            <a:ext cx="8159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algn="ctr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3200" b="1" dirty="0">
                <a:latin typeface="Constantia" pitchFamily="18" charset="0"/>
              </a:rPr>
              <a:t>Course: </a:t>
            </a:r>
            <a:r>
              <a:rPr lang="en-US" sz="3200" dirty="0">
                <a:latin typeface="Constantia" pitchFamily="18" charset="0"/>
              </a:rPr>
              <a:t>Computer </a:t>
            </a:r>
            <a:r>
              <a:rPr lang="en-US" sz="3200" dirty="0"/>
              <a:t>Programming I (Java)</a:t>
            </a:r>
            <a:endParaRPr lang="en-US" sz="32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84213"/>
            <a:ext cx="4038600" cy="51632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Arithmetic Operators.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3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10</a:t>
            </a:fld>
            <a:endParaRPr lang="en-US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5454B5-F2F1-4BF3-BF08-D1684EE5B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8" y="1582037"/>
            <a:ext cx="858322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4CBBB9-F905-4072-8343-F98FCD8C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04900"/>
            <a:ext cx="8763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3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1EB9D10B-7939-46D5-A7D5-6FA2F4CE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458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49D619-9ECF-4DB6-A89A-E5C12BEC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2440"/>
            <a:ext cx="4038600" cy="51632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Arithmetic Operators.</a:t>
            </a:r>
          </a:p>
        </p:txBody>
      </p:sp>
    </p:spTree>
    <p:extLst>
      <p:ext uri="{BB962C8B-B14F-4D97-AF65-F5344CB8AC3E}">
        <p14:creationId xmlns:p14="http://schemas.microsoft.com/office/powerpoint/2010/main" val="202251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2895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>
                <a:solidFill>
                  <a:srgbClr val="FF0000"/>
                </a:solidFill>
              </a:rPr>
              <a:t>A unary operator </a:t>
            </a:r>
            <a:r>
              <a:rPr lang="en-US" sz="2800" dirty="0"/>
              <a:t>is an operator that has only one operand (one thing that it applies to), such as the operator 2 in the assignment statement.</a:t>
            </a:r>
          </a:p>
          <a:p>
            <a:pPr marL="0" indent="0" algn="l">
              <a:buNone/>
            </a:pPr>
            <a:r>
              <a:rPr lang="en-US" sz="2800" dirty="0"/>
              <a:t>Example: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b="1" dirty="0">
                <a:solidFill>
                  <a:srgbClr val="FF0000"/>
                </a:solidFill>
              </a:rPr>
              <a:t>A binary operator </a:t>
            </a:r>
            <a:r>
              <a:rPr lang="en-US" sz="2800" dirty="0"/>
              <a:t>has two operands, such as the operators 1 and * in.</a:t>
            </a:r>
          </a:p>
          <a:p>
            <a:pPr marL="0" indent="0" algn="l">
              <a:buNone/>
            </a:pPr>
            <a:r>
              <a:rPr lang="en-US" sz="2800" dirty="0"/>
              <a:t>Example: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endParaRPr lang="en-US" sz="280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3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13</a:t>
            </a:fld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37E55-A0BA-42AB-ABA8-578A4892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5657068"/>
            <a:ext cx="722947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185F1D-11F2-4A95-B9BE-5067D290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8" y="3006725"/>
            <a:ext cx="504825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847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</a:t>
            </a:r>
            <a:r>
              <a:rPr lang="en-US" sz="2800" dirty="0" err="1">
                <a:latin typeface="Constantia (Body)"/>
              </a:rPr>
              <a:t>ict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import </a:t>
            </a:r>
            <a:r>
              <a:rPr lang="en-US" sz="2800" dirty="0" err="1">
                <a:latin typeface="Constantia (Body)"/>
              </a:rPr>
              <a:t>java.util.Scanner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ICT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Scanner input = new Scanner (System.in);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</a:t>
            </a:r>
            <a:r>
              <a:rPr lang="en-US" sz="2800" dirty="0">
                <a:latin typeface="Constantia (Body)"/>
              </a:rPr>
              <a:t>("Enter the first number: 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num1 = </a:t>
            </a:r>
            <a:r>
              <a:rPr lang="en-US" sz="2800" dirty="0" err="1">
                <a:latin typeface="Constantia (Body)"/>
              </a:rPr>
              <a:t>input.nextInt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</a:t>
            </a:r>
            <a:r>
              <a:rPr lang="en-US" sz="2800" dirty="0">
                <a:latin typeface="Constantia (Body)"/>
              </a:rPr>
              <a:t>("Enter the second number: 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num2 = </a:t>
            </a:r>
            <a:r>
              <a:rPr lang="en-US" sz="2800" dirty="0" err="1">
                <a:latin typeface="Constantia (Body)"/>
              </a:rPr>
              <a:t>input.nextInt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sum = num1 + num2;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("Sum: "+sum);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Addition</a:t>
            </a:r>
          </a:p>
        </p:txBody>
      </p:sp>
    </p:spTree>
    <p:extLst>
      <p:ext uri="{BB962C8B-B14F-4D97-AF65-F5344CB8AC3E}">
        <p14:creationId xmlns:p14="http://schemas.microsoft.com/office/powerpoint/2010/main" val="171449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847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</a:t>
            </a:r>
            <a:r>
              <a:rPr lang="en-US" sz="2800" dirty="0" err="1">
                <a:latin typeface="Constantia (Body)"/>
              </a:rPr>
              <a:t>ict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import </a:t>
            </a:r>
            <a:r>
              <a:rPr lang="en-US" sz="2800" dirty="0" err="1">
                <a:latin typeface="Constantia (Body)"/>
              </a:rPr>
              <a:t>java.util.Scanner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ICT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Scanner input = new Scanner (System.in);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</a:t>
            </a:r>
            <a:r>
              <a:rPr lang="en-US" sz="2800" dirty="0">
                <a:latin typeface="Constantia (Body)"/>
              </a:rPr>
              <a:t>("Enter the first number: 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num1 = </a:t>
            </a:r>
            <a:r>
              <a:rPr lang="en-US" sz="2800" dirty="0" err="1">
                <a:latin typeface="Constantia (Body)"/>
              </a:rPr>
              <a:t>input.nextInt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</a:t>
            </a:r>
            <a:r>
              <a:rPr lang="en-US" sz="2800" dirty="0">
                <a:latin typeface="Constantia (Body)"/>
              </a:rPr>
              <a:t>("Enter the second number: 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num2 = </a:t>
            </a:r>
            <a:r>
              <a:rPr lang="en-US" sz="2800" dirty="0" err="1">
                <a:latin typeface="Constantia (Body)"/>
              </a:rPr>
              <a:t>input.nextInt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sub = num1 - num2;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("Sub: "+sub);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Subtraction</a:t>
            </a:r>
          </a:p>
        </p:txBody>
      </p:sp>
    </p:spTree>
    <p:extLst>
      <p:ext uri="{BB962C8B-B14F-4D97-AF65-F5344CB8AC3E}">
        <p14:creationId xmlns:p14="http://schemas.microsoft.com/office/powerpoint/2010/main" val="268783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847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</a:t>
            </a:r>
            <a:r>
              <a:rPr lang="en-US" sz="2800" dirty="0" err="1">
                <a:latin typeface="Constantia (Body)"/>
              </a:rPr>
              <a:t>ict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import </a:t>
            </a:r>
            <a:r>
              <a:rPr lang="en-US" sz="2800" dirty="0" err="1">
                <a:latin typeface="Constantia (Body)"/>
              </a:rPr>
              <a:t>java.util.Scanner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ICT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Scanner input = new Scanner (System.in);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</a:t>
            </a:r>
            <a:r>
              <a:rPr lang="en-US" sz="2800" dirty="0">
                <a:latin typeface="Constantia (Body)"/>
              </a:rPr>
              <a:t>("Enter the first number: 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num1 = </a:t>
            </a:r>
            <a:r>
              <a:rPr lang="en-US" sz="2800" dirty="0" err="1">
                <a:latin typeface="Constantia (Body)"/>
              </a:rPr>
              <a:t>input.nextInt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</a:t>
            </a:r>
            <a:r>
              <a:rPr lang="en-US" sz="2800" dirty="0">
                <a:latin typeface="Constantia (Body)"/>
              </a:rPr>
              <a:t>("Enter the second number: 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num2 = </a:t>
            </a:r>
            <a:r>
              <a:rPr lang="en-US" sz="2800" dirty="0" err="1">
                <a:latin typeface="Constantia (Body)"/>
              </a:rPr>
              <a:t>input.nextInt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</a:t>
            </a:r>
            <a:r>
              <a:rPr lang="en-US" sz="2800" dirty="0" err="1">
                <a:latin typeface="Constantia (Body)"/>
              </a:rPr>
              <a:t>mult</a:t>
            </a:r>
            <a:r>
              <a:rPr lang="en-US" sz="2800" dirty="0">
                <a:latin typeface="Constantia (Body)"/>
              </a:rPr>
              <a:t> = num1 * num2;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("multiplication: "+</a:t>
            </a:r>
            <a:r>
              <a:rPr lang="en-US" sz="2800" dirty="0" err="1">
                <a:latin typeface="Constantia (Body)"/>
              </a:rPr>
              <a:t>mult</a:t>
            </a:r>
            <a:r>
              <a:rPr lang="en-US" sz="2800" dirty="0">
                <a:latin typeface="Constantia (Body)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19240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847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</a:t>
            </a:r>
            <a:r>
              <a:rPr lang="en-US" sz="2800" dirty="0" err="1">
                <a:latin typeface="Constantia (Body)"/>
              </a:rPr>
              <a:t>ict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import </a:t>
            </a:r>
            <a:r>
              <a:rPr lang="en-US" sz="2800" dirty="0" err="1">
                <a:latin typeface="Constantia (Body)"/>
              </a:rPr>
              <a:t>java.util.Scanner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ICT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Scanner input = new Scanner (System.in);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</a:t>
            </a:r>
            <a:r>
              <a:rPr lang="en-US" sz="2800" dirty="0">
                <a:latin typeface="Constantia (Body)"/>
              </a:rPr>
              <a:t>("Enter the first number: 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num1 = </a:t>
            </a:r>
            <a:r>
              <a:rPr lang="en-US" sz="2800" dirty="0" err="1">
                <a:latin typeface="Constantia (Body)"/>
              </a:rPr>
              <a:t>input.nextInt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</a:t>
            </a:r>
            <a:r>
              <a:rPr lang="en-US" sz="2800" dirty="0">
                <a:latin typeface="Constantia (Body)"/>
              </a:rPr>
              <a:t>("Enter the second number: 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num2 = </a:t>
            </a:r>
            <a:r>
              <a:rPr lang="en-US" sz="2800" dirty="0" err="1">
                <a:latin typeface="Constantia (Body)"/>
              </a:rPr>
              <a:t>input.nextInt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div = num1 / num2;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("Division: "+div);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Division</a:t>
            </a:r>
          </a:p>
        </p:txBody>
      </p:sp>
    </p:spTree>
    <p:extLst>
      <p:ext uri="{BB962C8B-B14F-4D97-AF65-F5344CB8AC3E}">
        <p14:creationId xmlns:p14="http://schemas.microsoft.com/office/powerpoint/2010/main" val="85997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847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</a:t>
            </a:r>
            <a:r>
              <a:rPr lang="en-US" sz="2800" dirty="0" err="1">
                <a:latin typeface="Constantia (Body)"/>
              </a:rPr>
              <a:t>ict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import </a:t>
            </a:r>
            <a:r>
              <a:rPr lang="en-US" sz="2800" dirty="0" err="1">
                <a:latin typeface="Constantia (Body)"/>
              </a:rPr>
              <a:t>java.util.Scanner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ICT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Scanner input = new Scanner (System.in);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</a:t>
            </a:r>
            <a:r>
              <a:rPr lang="en-US" sz="2800" dirty="0">
                <a:latin typeface="Constantia (Body)"/>
              </a:rPr>
              <a:t>("Enter the first number: 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num1 = </a:t>
            </a:r>
            <a:r>
              <a:rPr lang="en-US" sz="2800" dirty="0" err="1">
                <a:latin typeface="Constantia (Body)"/>
              </a:rPr>
              <a:t>input.nextInt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</a:t>
            </a:r>
            <a:r>
              <a:rPr lang="en-US" sz="2800" dirty="0">
                <a:latin typeface="Constantia (Body)"/>
              </a:rPr>
              <a:t>("Enter the second number: 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num2 = </a:t>
            </a:r>
            <a:r>
              <a:rPr lang="en-US" sz="2800" dirty="0" err="1">
                <a:latin typeface="Constantia (Body)"/>
              </a:rPr>
              <a:t>input.nextInt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mod = num1 % num2;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("Remainder: "+mod);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Remainder</a:t>
            </a:r>
          </a:p>
        </p:txBody>
      </p:sp>
    </p:spTree>
    <p:extLst>
      <p:ext uri="{BB962C8B-B14F-4D97-AF65-F5344CB8AC3E}">
        <p14:creationId xmlns:p14="http://schemas.microsoft.com/office/powerpoint/2010/main" val="2678385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14756"/>
            <a:ext cx="6096000" cy="551688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Increment (++) and Decrement (--)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19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Increment unary operator increases the value of the variable by one .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Decrement unary operator decreases the value of the variable by one.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3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19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8665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21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5400" b="1" dirty="0">
                <a:solidFill>
                  <a:schemeClr val="accent3">
                    <a:lumMod val="50000"/>
                  </a:schemeClr>
                </a:solidFill>
              </a:rPr>
              <a:t>Chapter 3</a:t>
            </a:r>
          </a:p>
          <a:p>
            <a:pPr algn="ctr">
              <a:lnSpc>
                <a:spcPct val="100000"/>
              </a:lnSpc>
              <a:spcBef>
                <a:spcPts val="21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5400" b="1" dirty="0">
                <a:solidFill>
                  <a:schemeClr val="accent3">
                    <a:lumMod val="50000"/>
                  </a:schemeClr>
                </a:solidFill>
              </a:rPr>
              <a:t>Numerical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356350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8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</a:t>
            </a:r>
            <a:r>
              <a:rPr lang="en-US" sz="2800" dirty="0" err="1">
                <a:latin typeface="Constantia (Body)"/>
              </a:rPr>
              <a:t>ict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ICT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int x=4;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x++;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("Increment of x: "+x);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Increment (++)</a:t>
            </a:r>
          </a:p>
        </p:txBody>
      </p:sp>
    </p:spTree>
    <p:extLst>
      <p:ext uri="{BB962C8B-B14F-4D97-AF65-F5344CB8AC3E}">
        <p14:creationId xmlns:p14="http://schemas.microsoft.com/office/powerpoint/2010/main" val="9762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8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</a:t>
            </a:r>
            <a:r>
              <a:rPr lang="en-US" sz="2800" dirty="0" err="1">
                <a:latin typeface="Constantia (Body)"/>
              </a:rPr>
              <a:t>ict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ICT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int x=4;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x--;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("Decrement of x: "+x);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Decrement (--)</a:t>
            </a:r>
          </a:p>
        </p:txBody>
      </p:sp>
    </p:spTree>
    <p:extLst>
      <p:ext uri="{BB962C8B-B14F-4D97-AF65-F5344CB8AC3E}">
        <p14:creationId xmlns:p14="http://schemas.microsoft.com/office/powerpoint/2010/main" val="231128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32692"/>
            <a:ext cx="5334000" cy="551688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Parentheses and Precedence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4958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Parentheses can be used to group items in an arithmetic expression in the same way that you use parentheses in algebra and arithmetic.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For example, consider the following two expressions that differ only in the positioning of their parentheses: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(cost + tax) * discount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cost + (tax * discount)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3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22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8971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98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Precedence rules and parentheses determine the order of Operations.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Highest Precedence to Lowest Precedence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tantia (Body)"/>
              </a:rPr>
              <a:t>Parentheses 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tantia (Body)"/>
              </a:rPr>
              <a:t>Multiplication *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tantia (Body)"/>
              </a:rPr>
              <a:t>Division 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tantia (Body)"/>
              </a:rPr>
              <a:t>Addition +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tantia (Body)"/>
              </a:rPr>
              <a:t>Subsraction</a:t>
            </a:r>
            <a:r>
              <a:rPr lang="en-US" sz="2800" dirty="0">
                <a:latin typeface="Constantia (Body)"/>
              </a:rPr>
              <a:t> -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59206"/>
            <a:ext cx="31242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Precedence Rules</a:t>
            </a:r>
          </a:p>
        </p:txBody>
      </p:sp>
    </p:spTree>
    <p:extLst>
      <p:ext uri="{BB962C8B-B14F-4D97-AF65-F5344CB8AC3E}">
        <p14:creationId xmlns:p14="http://schemas.microsoft.com/office/powerpoint/2010/main" val="2315011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76400"/>
            <a:ext cx="8763000" cy="2895600"/>
          </a:xfrm>
        </p:spPr>
        <p:txBody>
          <a:bodyPr>
            <a:normAutofit lnSpcReduction="10000"/>
          </a:bodyPr>
          <a:lstStyle/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Write java program which uses the following equations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Considering precedence rules:-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EQ1=a * ( b + c )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EQ2=a*</a:t>
            </a:r>
            <a:r>
              <a:rPr lang="en-US" sz="2800" dirty="0" err="1"/>
              <a:t>b+c</a:t>
            </a:r>
            <a:endParaRPr lang="en-US" sz="2800" dirty="0"/>
          </a:p>
          <a:p>
            <a:pPr marL="514350" indent="-514350">
              <a:spcAft>
                <a:spcPts val="1800"/>
              </a:spcAft>
              <a:buNone/>
            </a:pPr>
            <a:endParaRPr lang="en-US" sz="2800" dirty="0"/>
          </a:p>
          <a:p>
            <a:pPr marL="514350" indent="-514350">
              <a:spcAft>
                <a:spcPts val="1800"/>
              </a:spcAft>
              <a:buNone/>
            </a:pPr>
            <a:endParaRPr lang="en-US" sz="280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3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24</a:t>
            </a:fld>
            <a:endParaRPr lang="en-US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1AD536-6CE1-406C-8EB5-3F62354D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59206"/>
            <a:ext cx="3124200" cy="551688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Precedence Example</a:t>
            </a:r>
          </a:p>
        </p:txBody>
      </p:sp>
    </p:spTree>
    <p:extLst>
      <p:ext uri="{BB962C8B-B14F-4D97-AF65-F5344CB8AC3E}">
        <p14:creationId xmlns:p14="http://schemas.microsoft.com/office/powerpoint/2010/main" val="3290025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382000" cy="5925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tantia (Body)"/>
              </a:rPr>
              <a:t>package g;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import </a:t>
            </a:r>
            <a:r>
              <a:rPr lang="en-US" sz="1600" dirty="0" err="1">
                <a:latin typeface="Constantia (Body)"/>
              </a:rPr>
              <a:t>java.util.Scanner</a:t>
            </a:r>
            <a:r>
              <a:rPr lang="en-US" sz="16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public class G {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public static void main(String[] </a:t>
            </a:r>
            <a:r>
              <a:rPr lang="en-US" sz="1600" dirty="0" err="1">
                <a:latin typeface="Constantia (Body)"/>
              </a:rPr>
              <a:t>args</a:t>
            </a:r>
            <a:r>
              <a:rPr lang="en-US" sz="16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int eq1;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int eq2;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int </a:t>
            </a:r>
            <a:r>
              <a:rPr lang="en-US" sz="1600" dirty="0" err="1">
                <a:latin typeface="Constantia (Body)"/>
              </a:rPr>
              <a:t>a,b,c</a:t>
            </a:r>
            <a:r>
              <a:rPr lang="en-US" sz="16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</a:t>
            </a:r>
            <a:r>
              <a:rPr lang="en-US" sz="1600" dirty="0" err="1">
                <a:latin typeface="Constantia (Body)"/>
              </a:rPr>
              <a:t>System.out.println</a:t>
            </a:r>
            <a:r>
              <a:rPr lang="en-US" sz="1600" dirty="0">
                <a:latin typeface="Constantia (Body)"/>
              </a:rPr>
              <a:t>("Enter the value of a");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Scanner y=new Scanner(System.in);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a=</a:t>
            </a:r>
            <a:r>
              <a:rPr lang="en-US" sz="1600" dirty="0" err="1">
                <a:latin typeface="Constantia (Body)"/>
              </a:rPr>
              <a:t>y.nextInt</a:t>
            </a:r>
            <a:r>
              <a:rPr lang="en-US" sz="16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</a:t>
            </a:r>
            <a:r>
              <a:rPr lang="en-US" sz="1600" dirty="0" err="1">
                <a:latin typeface="Constantia (Body)"/>
              </a:rPr>
              <a:t>System.out.println</a:t>
            </a:r>
            <a:r>
              <a:rPr lang="en-US" sz="1600" dirty="0">
                <a:latin typeface="Constantia (Body)"/>
              </a:rPr>
              <a:t>("Enter the value of b");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Scanner k=new Scanner(System.in);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b=</a:t>
            </a:r>
            <a:r>
              <a:rPr lang="en-US" sz="1600" dirty="0" err="1">
                <a:latin typeface="Constantia (Body)"/>
              </a:rPr>
              <a:t>k.nextInt</a:t>
            </a:r>
            <a:r>
              <a:rPr lang="en-US" sz="1600" dirty="0">
                <a:latin typeface="Constantia (Body)"/>
              </a:rPr>
              <a:t>();    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</a:t>
            </a:r>
            <a:r>
              <a:rPr lang="en-US" sz="1600" dirty="0" err="1">
                <a:latin typeface="Constantia (Body)"/>
              </a:rPr>
              <a:t>System.out.println</a:t>
            </a:r>
            <a:r>
              <a:rPr lang="en-US" sz="1600" dirty="0">
                <a:latin typeface="Constantia (Body)"/>
              </a:rPr>
              <a:t>("Enter the value of c");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Scanner t=new Scanner(System.in);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c=</a:t>
            </a:r>
            <a:r>
              <a:rPr lang="en-US" sz="1600" dirty="0" err="1">
                <a:latin typeface="Constantia (Body)"/>
              </a:rPr>
              <a:t>t.nextInt</a:t>
            </a:r>
            <a:r>
              <a:rPr lang="en-US" sz="16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eq1=a*(</a:t>
            </a:r>
            <a:r>
              <a:rPr lang="en-US" sz="1600" dirty="0" err="1">
                <a:latin typeface="Constantia (Body)"/>
              </a:rPr>
              <a:t>b+c</a:t>
            </a:r>
            <a:r>
              <a:rPr lang="en-US" sz="1600" dirty="0">
                <a:latin typeface="Constantia (Body)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eq2=a*</a:t>
            </a:r>
            <a:r>
              <a:rPr lang="en-US" sz="1600" dirty="0" err="1">
                <a:latin typeface="Constantia (Body)"/>
              </a:rPr>
              <a:t>b+c</a:t>
            </a:r>
            <a:r>
              <a:rPr lang="en-US" sz="16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</a:t>
            </a:r>
            <a:r>
              <a:rPr lang="en-US" sz="1600" dirty="0" err="1">
                <a:latin typeface="Constantia (Body)"/>
              </a:rPr>
              <a:t>System.out.println</a:t>
            </a:r>
            <a:r>
              <a:rPr lang="en-US" sz="1600" dirty="0">
                <a:latin typeface="Constantia (Body)"/>
              </a:rPr>
              <a:t>("The result of equation 1= "+eq1);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</a:t>
            </a:r>
            <a:r>
              <a:rPr lang="en-US" sz="1600" dirty="0" err="1">
                <a:latin typeface="Constantia (Body)"/>
              </a:rPr>
              <a:t>System.out.println</a:t>
            </a:r>
            <a:r>
              <a:rPr lang="en-US" sz="1600" dirty="0">
                <a:latin typeface="Constantia (Body)"/>
              </a:rPr>
              <a:t>("The result of equation 2= "+eq2);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tantia (Body)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Precedence</a:t>
            </a:r>
          </a:p>
        </p:txBody>
      </p:sp>
    </p:spTree>
    <p:extLst>
      <p:ext uri="{BB962C8B-B14F-4D97-AF65-F5344CB8AC3E}">
        <p14:creationId xmlns:p14="http://schemas.microsoft.com/office/powerpoint/2010/main" val="247093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679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A compound assignment operator is an operator that performs a calculation and an assignment at the same time. 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All of Java’s binary arithmetic operators (that is, the ones that work on two operands) have equivalent compound assignment operators.</a:t>
            </a:r>
          </a:p>
          <a:p>
            <a:pPr marL="0" indent="0">
              <a:buNone/>
            </a:pPr>
            <a:r>
              <a:rPr lang="en-US" sz="2800" b="1" dirty="0">
                <a:latin typeface="Constantia (Body)"/>
              </a:rPr>
              <a:t>Example:-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a += 10;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is equivalent to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a = a + 10;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877423"/>
            <a:ext cx="4953000" cy="551688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Compound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3735774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3029"/>
            <a:ext cx="8382000" cy="57384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tantia (Body)"/>
              </a:rPr>
              <a:t>package v;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public class V {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public static void main(String[] </a:t>
            </a:r>
            <a:r>
              <a:rPr lang="en-US" sz="1600" dirty="0" err="1">
                <a:latin typeface="Constantia (Body)"/>
              </a:rPr>
              <a:t>args</a:t>
            </a:r>
            <a:r>
              <a:rPr lang="en-US" sz="16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int b = 120;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b += 10;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int  b1 = 20;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b1 -= 10;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int  b2 = 30;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b2*= 3;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int b3=40;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b2/=4;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int b4=12;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b4%=3;     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</a:t>
            </a:r>
            <a:r>
              <a:rPr lang="en-US" sz="1600" dirty="0" err="1">
                <a:latin typeface="Constantia (Body)"/>
              </a:rPr>
              <a:t>System.out.println</a:t>
            </a:r>
            <a:r>
              <a:rPr lang="en-US" sz="1600" dirty="0">
                <a:latin typeface="Constantia (Body)"/>
              </a:rPr>
              <a:t>("Compound Addition= "+b);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</a:t>
            </a:r>
            <a:r>
              <a:rPr lang="en-US" sz="1600" dirty="0" err="1">
                <a:latin typeface="Constantia (Body)"/>
              </a:rPr>
              <a:t>System.out.println</a:t>
            </a:r>
            <a:r>
              <a:rPr lang="en-US" sz="1600" dirty="0">
                <a:latin typeface="Constantia (Body)"/>
              </a:rPr>
              <a:t>("Compound Subtraction= "+b1);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</a:t>
            </a:r>
            <a:r>
              <a:rPr lang="en-US" sz="1600" dirty="0" err="1">
                <a:latin typeface="Constantia (Body)"/>
              </a:rPr>
              <a:t>System.out.println</a:t>
            </a:r>
            <a:r>
              <a:rPr lang="en-US" sz="1600" dirty="0">
                <a:latin typeface="Constantia (Body)"/>
              </a:rPr>
              <a:t>("Compound Multiplication= "+b2);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</a:t>
            </a:r>
            <a:r>
              <a:rPr lang="en-US" sz="1600" dirty="0" err="1">
                <a:latin typeface="Constantia (Body)"/>
              </a:rPr>
              <a:t>System.out.println</a:t>
            </a:r>
            <a:r>
              <a:rPr lang="en-US" sz="1600" dirty="0">
                <a:latin typeface="Constantia (Body)"/>
              </a:rPr>
              <a:t>("Compound Division= "+b3);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    </a:t>
            </a:r>
            <a:r>
              <a:rPr lang="en-US" sz="1600" dirty="0" err="1">
                <a:latin typeface="Constantia (Body)"/>
              </a:rPr>
              <a:t>System.out.println</a:t>
            </a:r>
            <a:r>
              <a:rPr lang="en-US" sz="1600" dirty="0">
                <a:latin typeface="Constantia (Body)"/>
              </a:rPr>
              <a:t>("Compound Modulus= "+b4); 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431341"/>
            <a:ext cx="6553200" cy="551688"/>
          </a:xfrm>
        </p:spPr>
        <p:txBody>
          <a:bodyPr>
            <a:no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Compound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74847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144000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-228600" y="1066800"/>
            <a:ext cx="99060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Any Question??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 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  <a:defRPr/>
            </a:pPr>
            <a:r>
              <a:rPr lang="en-US" sz="166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762000"/>
            <a:ext cx="3886200" cy="53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latin typeface="+mn-lt"/>
              </a:rPr>
              <a:t>Learning Objectives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458200" cy="3505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Define Type Casting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Compare Types of Type Casting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Explain Arithmetic Operators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Describe Increment and </a:t>
            </a:r>
            <a:r>
              <a:rPr lang="en-US" dirty="0" err="1"/>
              <a:t>Descrement</a:t>
            </a:r>
            <a:r>
              <a:rPr lang="en-US" dirty="0"/>
              <a:t> Operators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Apply Precedence Rules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Describe Compound Assignment Operators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endParaRPr lang="en-US" b="1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356350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Slide </a:t>
            </a:r>
            <a:fld id="{B892F567-A9A9-4275-9C25-211E99F5A1C5}" type="slidenum">
              <a:rPr lang="en-US" sz="1400" b="1" smtClean="0"/>
              <a:pPr>
                <a:defRPr/>
              </a:pPr>
              <a:t>3</a:t>
            </a:fld>
            <a:endParaRPr lang="en-US" sz="14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371600"/>
            <a:ext cx="8077200" cy="5516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At  the end of the lesson  student  should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 be able to:-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tantia (Body)"/>
              </a:rPr>
              <a:t>In Java and in most programming languages a type cast changes the data type of a value from its normal type to some other type.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For example, changing the type of the value 2.0 from double to int involves a type cast.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tantia (Body)"/>
              </a:rPr>
              <a:t>Define Type Casting?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Type Casting is a method or process that converts a data type into another data type in both ways manually and automatically.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2362200" y="717257"/>
            <a:ext cx="29718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Constantia (Body)"/>
              </a:rPr>
              <a:t>Type Casting</a:t>
            </a:r>
          </a:p>
        </p:txBody>
      </p:sp>
    </p:spTree>
    <p:extLst>
      <p:ext uri="{BB962C8B-B14F-4D97-AF65-F5344CB8AC3E}">
        <p14:creationId xmlns:p14="http://schemas.microsoft.com/office/powerpoint/2010/main" val="232527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8392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onstantia (Body)"/>
              </a:rPr>
              <a:t>Widening Casting (automatically) - converting a smaller type to a larger type size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tantia (Body)"/>
              </a:rPr>
              <a:t>byte -&gt; short -&gt; char -&gt; int -&gt; long -&gt; float -&gt; double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Constantia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onstantia (Body)"/>
              </a:rPr>
              <a:t>Narrowing Casting (manually) - converting a larger type to a smaller size type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tantia (Body)"/>
              </a:rPr>
              <a:t>double -&gt; float -&gt; long -&gt; int -&gt; char -&gt; short -&gt; byte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32666"/>
            <a:ext cx="6573129" cy="485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Constantia (Body)"/>
              </a:rPr>
              <a:t>There are Two Types of Type Casting:-</a:t>
            </a:r>
          </a:p>
        </p:txBody>
      </p:sp>
    </p:spTree>
    <p:extLst>
      <p:ext uri="{BB962C8B-B14F-4D97-AF65-F5344CB8AC3E}">
        <p14:creationId xmlns:p14="http://schemas.microsoft.com/office/powerpoint/2010/main" val="293684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419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</a:t>
            </a:r>
            <a:r>
              <a:rPr lang="en-US" sz="2800" dirty="0" err="1">
                <a:latin typeface="Constantia (Body)"/>
              </a:rPr>
              <a:t>ict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ICT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   int x = 9;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double y = x; // Automatic casting: int to double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(x);      // Outputs 9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(y);   // Outputs 9.0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Widening Casting</a:t>
            </a:r>
          </a:p>
        </p:txBody>
      </p:sp>
    </p:spTree>
    <p:extLst>
      <p:ext uri="{BB962C8B-B14F-4D97-AF65-F5344CB8AC3E}">
        <p14:creationId xmlns:p14="http://schemas.microsoft.com/office/powerpoint/2010/main" val="31964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419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</a:t>
            </a:r>
            <a:r>
              <a:rPr lang="en-US" sz="2800" dirty="0" err="1">
                <a:latin typeface="Constantia (Body)"/>
              </a:rPr>
              <a:t>ict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ICT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double </a:t>
            </a:r>
            <a:r>
              <a:rPr lang="en-US" sz="2800" dirty="0" err="1">
                <a:latin typeface="Constantia (Body)"/>
              </a:rPr>
              <a:t>myDouble</a:t>
            </a:r>
            <a:r>
              <a:rPr lang="en-US" sz="2800" dirty="0">
                <a:latin typeface="Constantia (Body)"/>
              </a:rPr>
              <a:t> = 9.78;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int </a:t>
            </a:r>
            <a:r>
              <a:rPr lang="en-US" sz="2800" dirty="0" err="1">
                <a:latin typeface="Constantia (Body)"/>
              </a:rPr>
              <a:t>myInt</a:t>
            </a:r>
            <a:r>
              <a:rPr lang="en-US" sz="2800" dirty="0">
                <a:latin typeface="Constantia (Body)"/>
              </a:rPr>
              <a:t> = (int) </a:t>
            </a:r>
            <a:r>
              <a:rPr lang="en-US" sz="2800" dirty="0" err="1">
                <a:latin typeface="Constantia (Body)"/>
              </a:rPr>
              <a:t>myDouble</a:t>
            </a:r>
            <a:r>
              <a:rPr lang="en-US" sz="2800" dirty="0">
                <a:latin typeface="Constantia (Body)"/>
              </a:rPr>
              <a:t>; // Manual casting: double to int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</a:t>
            </a:r>
            <a:r>
              <a:rPr lang="en-US" sz="2800" dirty="0" err="1">
                <a:latin typeface="Constantia (Body)"/>
              </a:rPr>
              <a:t>myDouble</a:t>
            </a:r>
            <a:r>
              <a:rPr lang="en-US" sz="2800" dirty="0">
                <a:latin typeface="Constantia (Body)"/>
              </a:rPr>
              <a:t>);   // Outputs 9.78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</a:t>
            </a:r>
            <a:r>
              <a:rPr lang="en-US" sz="2800" dirty="0" err="1">
                <a:latin typeface="Constantia (Body)"/>
              </a:rPr>
              <a:t>myInt</a:t>
            </a:r>
            <a:r>
              <a:rPr lang="en-US" sz="2800" dirty="0">
                <a:latin typeface="Constantia (Body)"/>
              </a:rPr>
              <a:t>);      // Outputs 9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4495800" cy="551688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Narrowing Casting</a:t>
            </a:r>
          </a:p>
        </p:txBody>
      </p:sp>
    </p:spTree>
    <p:extLst>
      <p:ext uri="{BB962C8B-B14F-4D97-AF65-F5344CB8AC3E}">
        <p14:creationId xmlns:p14="http://schemas.microsoft.com/office/powerpoint/2010/main" val="165423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49847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Java can perform arithmetic calculations which Summarizes the </a:t>
            </a:r>
            <a:r>
              <a:rPr lang="en-US" sz="2800" b="1" dirty="0"/>
              <a:t>Arithmetic Operators.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Note:-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The use of various special symbols not used in algebra.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The </a:t>
            </a:r>
            <a:r>
              <a:rPr lang="en-US" sz="2800" b="1" dirty="0"/>
              <a:t>asterisk (*) indicates </a:t>
            </a:r>
            <a:r>
              <a:rPr lang="en-US" sz="2800" dirty="0"/>
              <a:t>multiplication; the </a:t>
            </a:r>
            <a:r>
              <a:rPr lang="en-US" sz="2800" b="1" dirty="0"/>
              <a:t>percent sign (%) </a:t>
            </a:r>
            <a:r>
              <a:rPr lang="en-US" sz="2800" dirty="0"/>
              <a:t>is the remainder operator </a:t>
            </a:r>
            <a:r>
              <a:rPr lang="en-US" sz="2800" b="1" dirty="0"/>
              <a:t>and forward Slash (/) </a:t>
            </a:r>
            <a:r>
              <a:rPr lang="en-US" sz="2800" dirty="0"/>
              <a:t>indicates division.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447800" y="685800"/>
            <a:ext cx="42672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Bahnschrift" panose="020B0502040204020203" pitchFamily="34" charset="0"/>
              </a:rPr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1870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524001"/>
            <a:ext cx="8686800" cy="3886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An arithmetic expression combines operands, operators, and parentheses.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Operands in an arithmetic expression can have mixed data types.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Integer division truncates the result.</a:t>
            </a:r>
          </a:p>
          <a:p>
            <a:pPr marL="0" indent="0">
              <a:buNone/>
            </a:pPr>
            <a:r>
              <a:rPr lang="en-US" sz="2800" dirty="0"/>
              <a:t>The % operator gets the remainder after division.</a:t>
            </a:r>
          </a:p>
          <a:p>
            <a:pPr marL="0" indent="0">
              <a:buNone/>
            </a:pPr>
            <a:r>
              <a:rPr lang="en-US" sz="2800" dirty="0"/>
              <a:t>Arithmetic operator is the remainder operator, or modulus operator, denoted by %.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3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447800" y="685800"/>
            <a:ext cx="42672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Bahnschrift" panose="020B0502040204020203" pitchFamily="34" charset="0"/>
              </a:rPr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957602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4503</TotalTime>
  <Words>1796</Words>
  <Application>Microsoft Office PowerPoint</Application>
  <PresentationFormat>On-screen Show (4:3)</PresentationFormat>
  <Paragraphs>304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Bahnschrift</vt:lpstr>
      <vt:lpstr>Calibri</vt:lpstr>
      <vt:lpstr>Calisto MT</vt:lpstr>
      <vt:lpstr>Constantia</vt:lpstr>
      <vt:lpstr>Constantia (Body)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Learning Objectives</vt:lpstr>
      <vt:lpstr>Type Casting</vt:lpstr>
      <vt:lpstr>There are Two Types of Type Casting:-</vt:lpstr>
      <vt:lpstr>Example : Widening Casting</vt:lpstr>
      <vt:lpstr>Example : Narrowing Casting</vt:lpstr>
      <vt:lpstr>Arithmetic Operators</vt:lpstr>
      <vt:lpstr>Arithmetic Operators</vt:lpstr>
      <vt:lpstr>Arithmetic Operators.</vt:lpstr>
      <vt:lpstr>PowerPoint Presentation</vt:lpstr>
      <vt:lpstr>Arithmetic Operators.</vt:lpstr>
      <vt:lpstr>PowerPoint Presentation</vt:lpstr>
      <vt:lpstr>Example : Addition</vt:lpstr>
      <vt:lpstr>Example : Subtraction</vt:lpstr>
      <vt:lpstr>Example : Multiplication</vt:lpstr>
      <vt:lpstr>Example : Division</vt:lpstr>
      <vt:lpstr>Example : Remainder</vt:lpstr>
      <vt:lpstr>Increment (++) and Decrement (--)</vt:lpstr>
      <vt:lpstr>Example : Increment (++)</vt:lpstr>
      <vt:lpstr>Example : Decrement (--)</vt:lpstr>
      <vt:lpstr>Parentheses and Precedence Rules</vt:lpstr>
      <vt:lpstr>Precedence Rules</vt:lpstr>
      <vt:lpstr>Precedence Example</vt:lpstr>
      <vt:lpstr>Example : Precedence</vt:lpstr>
      <vt:lpstr>Compound Assignment Operators</vt:lpstr>
      <vt:lpstr>Example : Compound Assignment Operators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dc:creator>Sahardiid</dc:creator>
  <cp:lastModifiedBy>Sahardid</cp:lastModifiedBy>
  <cp:revision>738</cp:revision>
  <dcterms:created xsi:type="dcterms:W3CDTF">2015-10-04T13:35:24Z</dcterms:created>
  <dcterms:modified xsi:type="dcterms:W3CDTF">2021-04-22T07:20:49Z</dcterms:modified>
</cp:coreProperties>
</file>