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6" r:id="rId2"/>
    <p:sldId id="309" r:id="rId3"/>
    <p:sldId id="328" r:id="rId4"/>
    <p:sldId id="429" r:id="rId5"/>
    <p:sldId id="440" r:id="rId6"/>
    <p:sldId id="455" r:id="rId7"/>
    <p:sldId id="456" r:id="rId8"/>
    <p:sldId id="457" r:id="rId9"/>
    <p:sldId id="458" r:id="rId10"/>
    <p:sldId id="348" r:id="rId11"/>
    <p:sldId id="445" r:id="rId12"/>
    <p:sldId id="437" r:id="rId13"/>
    <p:sldId id="444" r:id="rId14"/>
    <p:sldId id="459" r:id="rId15"/>
    <p:sldId id="303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48FC-2856-4841-AEF9-D337E4807939}" type="datetimeFigureOut">
              <a:rPr lang="en-US" smtClean="0"/>
              <a:pPr/>
              <a:t>2021-06-09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8B8F5-C9DD-4521-91EC-600B1290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39CE24-6AD6-435E-8B10-D0A6DDAEDD9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157201" y="685761"/>
            <a:ext cx="4543598" cy="34288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538" tIns="44769" rIns="89538" bIns="44769" anchor="ctr"/>
          <a:lstStyle/>
          <a:p>
            <a:endParaRPr lang="en-US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913987" y="4342114"/>
            <a:ext cx="5026928" cy="4114566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CEAFF8-078F-4307-85E4-BD5F380E1CFC}" type="datetimeFigureOut">
              <a:rPr lang="en-US" smtClean="0"/>
              <a:pPr/>
              <a:t>2021-06-09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609600" y="4038600"/>
            <a:ext cx="78549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Lecture </a:t>
            </a:r>
            <a:r>
              <a:rPr lang="en-US" sz="2600" dirty="0">
                <a:cs typeface="Arial" charset="0"/>
              </a:rPr>
              <a:t>Five</a:t>
            </a:r>
            <a:endParaRPr lang="en-US" sz="2600" dirty="0">
              <a:latin typeface="+mn-lt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endParaRPr lang="en-US" sz="2600" dirty="0">
              <a:latin typeface="+mn-lt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Presented by:</a:t>
            </a: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		  Sahardiid Ahmed Ali</a:t>
            </a:r>
            <a:endParaRPr lang="ar-SA" sz="2600" dirty="0">
              <a:latin typeface="+mn-lt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0" y="5334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UNIVERSITY OF HARGEISA</a:t>
            </a:r>
            <a:endParaRPr lang="en-US" sz="4000" dirty="0">
              <a:solidFill>
                <a:srgbClr val="FFFF00"/>
              </a:solidFill>
              <a:latin typeface="Calisto MT" pitchFamily="18" charset="0"/>
              <a:cs typeface="Times New Roman" pitchFamily="18" charset="0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457200" y="2590800"/>
            <a:ext cx="8159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algn="ctr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3200" b="1" dirty="0">
                <a:latin typeface="Constantia" pitchFamily="18" charset="0"/>
              </a:rPr>
              <a:t>Course: </a:t>
            </a:r>
            <a:r>
              <a:rPr lang="en-US" sz="3200" dirty="0">
                <a:latin typeface="Constantia" pitchFamily="18" charset="0"/>
              </a:rPr>
              <a:t>Computer </a:t>
            </a:r>
            <a:r>
              <a:rPr lang="en-US" sz="3200" dirty="0"/>
              <a:t>Programming I (Java)</a:t>
            </a:r>
            <a:endParaRPr lang="en-US" sz="32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In this statement, if the condition specified is true, the if block is executed. Otherwise, the else block is executed.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tantia (Body)"/>
              </a:rPr>
              <a:t>Syntax: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if (Condition=True) {</a:t>
            </a:r>
          </a:p>
          <a:p>
            <a:pPr marL="0" indent="0">
              <a:buNone/>
            </a:pPr>
            <a:r>
              <a:rPr lang="en-US" sz="2800" dirty="0" err="1">
                <a:latin typeface="Constantia (Body)"/>
              </a:rPr>
              <a:t>Excute</a:t>
            </a:r>
            <a:r>
              <a:rPr lang="en-US" sz="2800" dirty="0">
                <a:latin typeface="Constantia (Body)"/>
              </a:rPr>
              <a:t> True Statement ; //Execute True Statement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else</a:t>
            </a:r>
          </a:p>
          <a:p>
            <a:pPr marL="0" indent="0">
              <a:buNone/>
            </a:pPr>
            <a:r>
              <a:rPr lang="en-US" sz="2800" dirty="0" err="1">
                <a:latin typeface="Constantia (Body)"/>
              </a:rPr>
              <a:t>Excute</a:t>
            </a:r>
            <a:r>
              <a:rPr lang="en-US" sz="2800" dirty="0">
                <a:latin typeface="Constantia (Body)"/>
              </a:rPr>
              <a:t> False Statement; // Execute False Statement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606552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IF..Else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Statement (Compound IF) </a:t>
            </a:r>
          </a:p>
        </p:txBody>
      </p:sp>
    </p:spTree>
    <p:extLst>
      <p:ext uri="{BB962C8B-B14F-4D97-AF65-F5344CB8AC3E}">
        <p14:creationId xmlns:p14="http://schemas.microsoft.com/office/powerpoint/2010/main" val="31964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319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javaapplication24;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import </a:t>
            </a:r>
            <a:r>
              <a:rPr lang="en-US" sz="2800" dirty="0" err="1">
                <a:latin typeface="Constantia (Body)"/>
              </a:rPr>
              <a:t>java.util.Scanner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JavaApplication24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int grade;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("Enter your Grade:");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Scanner x = new Scanner(System.in);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grade=</a:t>
            </a:r>
            <a:r>
              <a:rPr lang="en-US" sz="2800" dirty="0" err="1">
                <a:latin typeface="Constantia (Body)"/>
              </a:rPr>
              <a:t>x.nextInt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if (grade&gt;=50){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("Pass");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else{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("Fail");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2272"/>
            <a:ext cx="4495800" cy="551688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IF..Else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65423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49847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An if present inside an if block is known as a nested if block. It is similar to an </a:t>
            </a:r>
            <a:r>
              <a:rPr lang="en-US" sz="2800" dirty="0" err="1"/>
              <a:t>if..else</a:t>
            </a:r>
            <a:r>
              <a:rPr lang="en-US" sz="2800" dirty="0"/>
              <a:t> statement, except they are defined inside another </a:t>
            </a:r>
            <a:r>
              <a:rPr lang="en-US" sz="2800" dirty="0" err="1"/>
              <a:t>if..else</a:t>
            </a:r>
            <a:r>
              <a:rPr lang="en-US" sz="2800" dirty="0"/>
              <a:t> statement.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447800" y="685800"/>
            <a:ext cx="42672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Bahnschrift" panose="020B0502040204020203" pitchFamily="34" charset="0"/>
              </a:rPr>
              <a:t>Nested IF Statement</a:t>
            </a:r>
          </a:p>
        </p:txBody>
      </p:sp>
    </p:spTree>
    <p:extLst>
      <p:ext uri="{BB962C8B-B14F-4D97-AF65-F5344CB8AC3E}">
        <p14:creationId xmlns:p14="http://schemas.microsoft.com/office/powerpoint/2010/main" val="11870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4984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if (condition1)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Statement 1; //executed if first condition is true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Else if (condition2)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Statement 2; //executed if second condition is true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else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Statement 3; //executed if second condition is false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447800" y="685800"/>
            <a:ext cx="42672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Bahnschrift" panose="020B0502040204020203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95760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90244"/>
            <a:ext cx="8763000" cy="5166106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sz="2800" dirty="0"/>
              <a:t>package javaapplication24;</a:t>
            </a:r>
          </a:p>
          <a:p>
            <a:pPr marL="0" indent="0" algn="l">
              <a:buNone/>
            </a:pPr>
            <a:r>
              <a:rPr lang="en-US" sz="2800" dirty="0"/>
              <a:t>import </a:t>
            </a:r>
            <a:r>
              <a:rPr lang="en-US" sz="2800" dirty="0" err="1"/>
              <a:t>java.util.Scanner</a:t>
            </a:r>
            <a:r>
              <a:rPr lang="en-US" sz="2800" dirty="0"/>
              <a:t>;</a:t>
            </a:r>
          </a:p>
          <a:p>
            <a:pPr marL="0" indent="0" algn="l">
              <a:buNone/>
            </a:pPr>
            <a:r>
              <a:rPr lang="en-US" sz="2800" dirty="0"/>
              <a:t>public class JavaApplication24 {</a:t>
            </a:r>
          </a:p>
          <a:p>
            <a:pPr marL="0" indent="0" algn="l">
              <a:buNone/>
            </a:pPr>
            <a:r>
              <a:rPr lang="en-US" sz="2800" dirty="0"/>
              <a:t>    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pPr marL="0" indent="0" algn="l">
              <a:buNone/>
            </a:pPr>
            <a:r>
              <a:rPr lang="en-US" sz="2800" dirty="0"/>
              <a:t>        int grade;</a:t>
            </a:r>
          </a:p>
          <a:p>
            <a:pPr marL="0" indent="0" algn="l">
              <a:buNone/>
            </a:pPr>
            <a:r>
              <a:rPr lang="en-US" sz="2800" dirty="0"/>
              <a:t>        </a:t>
            </a:r>
            <a:r>
              <a:rPr lang="en-US" sz="2800" dirty="0" err="1"/>
              <a:t>System.out.println</a:t>
            </a:r>
            <a:r>
              <a:rPr lang="en-US" sz="2800" dirty="0"/>
              <a:t>("Enter your Grade:");</a:t>
            </a:r>
          </a:p>
          <a:p>
            <a:pPr marL="0" indent="0" algn="l">
              <a:buNone/>
            </a:pPr>
            <a:r>
              <a:rPr lang="en-US" sz="2800" dirty="0"/>
              <a:t>        Scanner x = new Scanner(System.in);</a:t>
            </a:r>
          </a:p>
          <a:p>
            <a:pPr marL="0" indent="0" algn="l">
              <a:buNone/>
            </a:pPr>
            <a:r>
              <a:rPr lang="en-US" sz="2800" dirty="0"/>
              <a:t>        grade=</a:t>
            </a:r>
            <a:r>
              <a:rPr lang="en-US" sz="2800" dirty="0" err="1"/>
              <a:t>x.nextInt</a:t>
            </a:r>
            <a:r>
              <a:rPr lang="en-US" sz="2800" dirty="0"/>
              <a:t>();</a:t>
            </a:r>
          </a:p>
          <a:p>
            <a:pPr marL="0" indent="0" algn="l">
              <a:buNone/>
            </a:pPr>
            <a:r>
              <a:rPr lang="en-US" sz="2800" dirty="0"/>
              <a:t>         if (grade&gt;=85){</a:t>
            </a:r>
          </a:p>
          <a:p>
            <a:pPr marL="0" indent="0" algn="l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("A");</a:t>
            </a:r>
          </a:p>
          <a:p>
            <a:pPr marL="0" indent="0" algn="l">
              <a:buNone/>
            </a:pPr>
            <a:r>
              <a:rPr lang="en-US" sz="2800" dirty="0"/>
              <a:t>        }</a:t>
            </a:r>
          </a:p>
          <a:p>
            <a:pPr marL="0" indent="0" algn="l">
              <a:buNone/>
            </a:pPr>
            <a:r>
              <a:rPr lang="en-US" sz="2800" dirty="0"/>
              <a:t>         else if(grade&gt;=75){</a:t>
            </a:r>
          </a:p>
          <a:p>
            <a:pPr marL="0" indent="0" algn="l">
              <a:buNone/>
            </a:pPr>
            <a:r>
              <a:rPr lang="en-US" sz="2800" dirty="0"/>
              <a:t>             </a:t>
            </a:r>
            <a:r>
              <a:rPr lang="en-US" sz="2800" dirty="0" err="1"/>
              <a:t>System.out.println</a:t>
            </a:r>
            <a:r>
              <a:rPr lang="en-US" sz="2800" dirty="0"/>
              <a:t>("B");</a:t>
            </a:r>
          </a:p>
          <a:p>
            <a:pPr marL="0" indent="0" algn="l">
              <a:buNone/>
            </a:pPr>
            <a:r>
              <a:rPr lang="en-US" sz="2800" dirty="0"/>
              <a:t>         }</a:t>
            </a:r>
          </a:p>
          <a:p>
            <a:pPr marL="0" indent="0" algn="l">
              <a:buNone/>
            </a:pPr>
            <a:r>
              <a:rPr lang="en-US" sz="2800" dirty="0"/>
              <a:t>         else if(grade&gt;=65){</a:t>
            </a:r>
          </a:p>
          <a:p>
            <a:pPr marL="0" indent="0" algn="l">
              <a:buNone/>
            </a:pPr>
            <a:r>
              <a:rPr lang="en-US" sz="2800" dirty="0"/>
              <a:t>             </a:t>
            </a:r>
            <a:r>
              <a:rPr lang="en-US" sz="2800" dirty="0" err="1"/>
              <a:t>System.out.println</a:t>
            </a:r>
            <a:r>
              <a:rPr lang="en-US" sz="2800" dirty="0"/>
              <a:t>("C");</a:t>
            </a:r>
          </a:p>
          <a:p>
            <a:pPr marL="0" indent="0" algn="l">
              <a:buNone/>
            </a:pPr>
            <a:r>
              <a:rPr lang="en-US" sz="2800" dirty="0"/>
              <a:t>         }</a:t>
            </a:r>
          </a:p>
          <a:p>
            <a:pPr marL="0" indent="0" algn="l">
              <a:buNone/>
            </a:pPr>
            <a:r>
              <a:rPr lang="en-US" sz="2800" dirty="0"/>
              <a:t>         else if(grade&gt;=50){</a:t>
            </a:r>
          </a:p>
          <a:p>
            <a:pPr marL="0" indent="0" algn="l">
              <a:buNone/>
            </a:pPr>
            <a:r>
              <a:rPr lang="en-US" sz="2800" dirty="0"/>
              <a:t>             </a:t>
            </a:r>
            <a:r>
              <a:rPr lang="en-US" sz="2800" dirty="0" err="1"/>
              <a:t>System.out.println</a:t>
            </a:r>
            <a:r>
              <a:rPr lang="en-US" sz="2800" dirty="0"/>
              <a:t>("D");</a:t>
            </a:r>
          </a:p>
          <a:p>
            <a:pPr marL="0" indent="0" algn="l">
              <a:buNone/>
            </a:pPr>
            <a:r>
              <a:rPr lang="en-US" sz="2800" dirty="0"/>
              <a:t>         }</a:t>
            </a:r>
          </a:p>
          <a:p>
            <a:pPr marL="0" indent="0" algn="l">
              <a:buNone/>
            </a:pPr>
            <a:r>
              <a:rPr lang="en-US" sz="2800" dirty="0"/>
              <a:t>         else{</a:t>
            </a:r>
          </a:p>
          <a:p>
            <a:pPr marL="0" indent="0" algn="l">
              <a:buNone/>
            </a:pPr>
            <a:r>
              <a:rPr lang="en-US" sz="2800" dirty="0"/>
              <a:t>             </a:t>
            </a:r>
            <a:r>
              <a:rPr lang="en-US" sz="2800" dirty="0" err="1"/>
              <a:t>System.out.println</a:t>
            </a:r>
            <a:r>
              <a:rPr lang="en-US" sz="2800" dirty="0"/>
              <a:t>("F");</a:t>
            </a:r>
          </a:p>
          <a:p>
            <a:pPr marL="0" indent="0" algn="l">
              <a:buNone/>
            </a:pPr>
            <a:r>
              <a:rPr lang="en-US" sz="2800" dirty="0"/>
              <a:t>         }</a:t>
            </a:r>
          </a:p>
          <a:p>
            <a:pPr marL="0" indent="0" algn="l">
              <a:buNone/>
            </a:pPr>
            <a:r>
              <a:rPr lang="en-US" sz="2800" dirty="0"/>
              <a:t>    }</a:t>
            </a:r>
          </a:p>
          <a:p>
            <a:pPr marL="0" indent="0" algn="l"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4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14</a:t>
            </a:fld>
            <a:endParaRPr lang="en-US" sz="18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94F15E-9888-4AA5-A4E6-D6DD0BF7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83" y="381000"/>
            <a:ext cx="4495800" cy="551688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</a:t>
            </a:r>
            <a:r>
              <a:rPr lang="en-US" sz="2800" b="1" dirty="0">
                <a:latin typeface="Bahnschrift" panose="020B0502040204020203" pitchFamily="34" charset="0"/>
              </a:rPr>
              <a:t>Nested IF Statement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2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144000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-228600" y="1066800"/>
            <a:ext cx="99060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Any Question??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 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  <a:defRPr/>
            </a:pPr>
            <a:r>
              <a:rPr lang="en-US" sz="166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21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5400" b="1" dirty="0">
                <a:solidFill>
                  <a:schemeClr val="accent3">
                    <a:lumMod val="50000"/>
                  </a:schemeClr>
                </a:solidFill>
              </a:rPr>
              <a:t>Chapter 4</a:t>
            </a:r>
          </a:p>
          <a:p>
            <a:pPr algn="ctr">
              <a:lnSpc>
                <a:spcPct val="100000"/>
              </a:lnSpc>
              <a:spcBef>
                <a:spcPts val="21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5400" b="1" dirty="0">
                <a:solidFill>
                  <a:schemeClr val="accent3">
                    <a:lumMod val="50000"/>
                  </a:schemeClr>
                </a:solidFill>
              </a:rPr>
              <a:t>Control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356350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655672"/>
            <a:ext cx="3886200" cy="53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latin typeface="+mn-lt"/>
              </a:rPr>
              <a:t>Learning Objectives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0302"/>
            <a:ext cx="8458200" cy="4816475"/>
          </a:xfrm>
        </p:spPr>
        <p:txBody>
          <a:bodyPr>
            <a:normAutofit fontScale="47500" lnSpcReduction="2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500" b="1" dirty="0"/>
              <a:t>Define Control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500" b="1" dirty="0"/>
              <a:t>Explain Relational Operators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500" b="1" dirty="0"/>
              <a:t>Explain Logical  Operators</a:t>
            </a:r>
          </a:p>
          <a:p>
            <a:pPr>
              <a:buNone/>
            </a:pPr>
            <a:r>
              <a:rPr lang="en-US" sz="4500" b="1" dirty="0"/>
              <a:t>Explain Conditional Statement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Simple IF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IF...else(Compound IF)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Nested IF </a:t>
            </a:r>
          </a:p>
          <a:p>
            <a:pPr>
              <a:buNone/>
            </a:pPr>
            <a:r>
              <a:rPr lang="en-US" sz="4500" b="1" dirty="0"/>
              <a:t>Explain Selection statement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Switch Case </a:t>
            </a:r>
          </a:p>
          <a:p>
            <a:pPr>
              <a:buNone/>
            </a:pPr>
            <a:r>
              <a:rPr lang="en-US" sz="4500" b="1" dirty="0"/>
              <a:t>Explain Loop statements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For Loop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While Loop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Do While Loop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FF0000"/>
              </a:solidFill>
              <a:latin typeface="Constantia (Body)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356350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Slide </a:t>
            </a:r>
            <a:fld id="{B892F567-A9A9-4275-9C25-211E99F5A1C5}" type="slidenum">
              <a:rPr lang="en-US" sz="1400" b="1" smtClean="0"/>
              <a:pPr>
                <a:defRPr/>
              </a:pPr>
              <a:t>3</a:t>
            </a:fld>
            <a:endParaRPr lang="en-US" sz="14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0788" y="1200912"/>
            <a:ext cx="8077200" cy="5516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At  the end of the lesson  student  should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 be able to:-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3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Normally, a program executes statements from first to last.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The first statement is executed, then the second, then the third, and so on, until the program reaches its end and terminates.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Control statements are portions of program code that contain statements within them and, depending on the circumstances, execute these statements in a certain way.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There are typically three kinds: Conditional Statement, Selection Statement and loops Statement. 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2362200" y="717257"/>
            <a:ext cx="44958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Constantia (Body)"/>
              </a:rPr>
              <a:t>Control Statement</a:t>
            </a:r>
          </a:p>
        </p:txBody>
      </p:sp>
    </p:spTree>
    <p:extLst>
      <p:ext uri="{BB962C8B-B14F-4D97-AF65-F5344CB8AC3E}">
        <p14:creationId xmlns:p14="http://schemas.microsoft.com/office/powerpoint/2010/main" val="232527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4343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Explain Conditional Statement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Simple IF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IF...else(Compound IF)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Nested IF </a:t>
            </a:r>
          </a:p>
          <a:p>
            <a:pPr>
              <a:buNone/>
            </a:pPr>
            <a:r>
              <a:rPr lang="en-US" sz="2400" b="1" dirty="0"/>
              <a:t>Explain Selection statement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Switch Case </a:t>
            </a:r>
          </a:p>
          <a:p>
            <a:pPr>
              <a:buNone/>
            </a:pPr>
            <a:r>
              <a:rPr lang="en-US" sz="2400" b="1" dirty="0"/>
              <a:t>Explain Loop statements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For Loop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While Loop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Do While Loop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FF0000"/>
              </a:solidFill>
              <a:latin typeface="Constantia (Body)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95997"/>
            <a:ext cx="4572000" cy="603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Control Statements</a:t>
            </a:r>
            <a:endParaRPr lang="en-US" sz="2800" b="1" dirty="0">
              <a:latin typeface="Constant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3684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83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The relational operators are used to test a relation between two expressions.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38" y="714357"/>
            <a:ext cx="4567262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Relational Operators</a:t>
            </a:r>
          </a:p>
        </p:txBody>
      </p:sp>
      <p:sp>
        <p:nvSpPr>
          <p:cNvPr id="8" name="Date Placeholder 1"/>
          <p:cNvSpPr>
            <a:spLocks noGrp="1"/>
          </p:cNvSpPr>
          <p:nvPr/>
        </p:nvSpPr>
        <p:spPr bwMode="auto">
          <a:xfrm>
            <a:off x="395536" y="6237311"/>
            <a:ext cx="1296741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90800"/>
            <a:ext cx="55340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947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83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The logical operators are often used to combine relational expressions into more complicated Boolean expressions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38" y="714357"/>
            <a:ext cx="45672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Logical Operators</a:t>
            </a:r>
          </a:p>
        </p:txBody>
      </p:sp>
      <p:sp>
        <p:nvSpPr>
          <p:cNvPr id="8" name="Date Placeholder 1"/>
          <p:cNvSpPr>
            <a:spLocks noGrp="1"/>
          </p:cNvSpPr>
          <p:nvPr/>
        </p:nvSpPr>
        <p:spPr bwMode="auto">
          <a:xfrm>
            <a:off x="395536" y="6237311"/>
            <a:ext cx="1296741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1" dirty="0"/>
              <a:t>Chapter 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0"/>
            <a:ext cx="6934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413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76400"/>
            <a:ext cx="8610600" cy="4343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The if statement determines whether a code should be executed based on the specified condition.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Syntax: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if (condition=True) {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Execute True Statement 1; //executed if condition is true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38" y="714357"/>
            <a:ext cx="4567262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Simple IF Statement</a:t>
            </a:r>
          </a:p>
        </p:txBody>
      </p:sp>
      <p:sp>
        <p:nvSpPr>
          <p:cNvPr id="8" name="Date Placeholder 1"/>
          <p:cNvSpPr>
            <a:spLocks noGrp="1"/>
          </p:cNvSpPr>
          <p:nvPr/>
        </p:nvSpPr>
        <p:spPr bwMode="auto">
          <a:xfrm>
            <a:off x="395536" y="6237311"/>
            <a:ext cx="1296741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1" dirty="0"/>
              <a:t>Chapter  4</a:t>
            </a:r>
          </a:p>
        </p:txBody>
      </p:sp>
    </p:spTree>
    <p:extLst>
      <p:ext uri="{BB962C8B-B14F-4D97-AF65-F5344CB8AC3E}">
        <p14:creationId xmlns:p14="http://schemas.microsoft.com/office/powerpoint/2010/main" val="333850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447800"/>
            <a:ext cx="8382000" cy="5091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javaapplication24;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import </a:t>
            </a:r>
            <a:r>
              <a:rPr lang="en-US" sz="2800" dirty="0" err="1">
                <a:latin typeface="Constantia (Body)"/>
              </a:rPr>
              <a:t>java.util.Scanner</a:t>
            </a:r>
            <a:r>
              <a:rPr lang="en-US" sz="28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JavaApplication24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public static void main(String[]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int grade;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("Enter your Grade:");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Scanner x = new Scanner(System.in);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grade=</a:t>
            </a:r>
            <a:r>
              <a:rPr lang="en-US" sz="2800" dirty="0" err="1">
                <a:latin typeface="Constantia (Body)"/>
              </a:rPr>
              <a:t>x.nextInt</a:t>
            </a:r>
            <a:r>
              <a:rPr lang="en-US" sz="28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if (grade&gt;=50){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("Pass");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4495800" cy="551688"/>
          </a:xfrm>
        </p:spPr>
        <p:txBody>
          <a:bodyPr>
            <a:normAutofit fontScale="90000"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 : Simple IF Statement</a:t>
            </a:r>
          </a:p>
        </p:txBody>
      </p:sp>
    </p:spTree>
    <p:extLst>
      <p:ext uri="{BB962C8B-B14F-4D97-AF65-F5344CB8AC3E}">
        <p14:creationId xmlns:p14="http://schemas.microsoft.com/office/powerpoint/2010/main" val="1980564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5802</TotalTime>
  <Words>807</Words>
  <Application>Microsoft Office PowerPoint</Application>
  <PresentationFormat>On-screen Show (4:3)</PresentationFormat>
  <Paragraphs>158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Bahnschrift</vt:lpstr>
      <vt:lpstr>Calibri</vt:lpstr>
      <vt:lpstr>Calisto MT</vt:lpstr>
      <vt:lpstr>Constantia</vt:lpstr>
      <vt:lpstr>Constantia (Body)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Learning Objectives</vt:lpstr>
      <vt:lpstr>Control Statement</vt:lpstr>
      <vt:lpstr>Control Statements</vt:lpstr>
      <vt:lpstr>PowerPoint Presentation</vt:lpstr>
      <vt:lpstr>PowerPoint Presentation</vt:lpstr>
      <vt:lpstr>PowerPoint Presentation</vt:lpstr>
      <vt:lpstr>Example : Simple IF Statement</vt:lpstr>
      <vt:lpstr>IF..Else Statement (Compound IF) </vt:lpstr>
      <vt:lpstr>Example : IF..Else Statement</vt:lpstr>
      <vt:lpstr>Nested IF Statement</vt:lpstr>
      <vt:lpstr>Syntax</vt:lpstr>
      <vt:lpstr>Example : Nested IF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dc:creator>Sahardiid</dc:creator>
  <cp:lastModifiedBy>Sahardid</cp:lastModifiedBy>
  <cp:revision>761</cp:revision>
  <dcterms:created xsi:type="dcterms:W3CDTF">2015-10-04T13:35:24Z</dcterms:created>
  <dcterms:modified xsi:type="dcterms:W3CDTF">2021-06-09T06:09:37Z</dcterms:modified>
</cp:coreProperties>
</file>