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06" r:id="rId2"/>
    <p:sldId id="309" r:id="rId3"/>
    <p:sldId id="328" r:id="rId4"/>
    <p:sldId id="429" r:id="rId5"/>
    <p:sldId id="457" r:id="rId6"/>
    <p:sldId id="458" r:id="rId7"/>
    <p:sldId id="348" r:id="rId8"/>
    <p:sldId id="460" r:id="rId9"/>
    <p:sldId id="437" r:id="rId10"/>
    <p:sldId id="444" r:id="rId11"/>
    <p:sldId id="445" r:id="rId12"/>
    <p:sldId id="459" r:id="rId13"/>
    <p:sldId id="464" r:id="rId14"/>
    <p:sldId id="463" r:id="rId15"/>
    <p:sldId id="462" r:id="rId16"/>
    <p:sldId id="461" r:id="rId17"/>
    <p:sldId id="465" r:id="rId18"/>
    <p:sldId id="303" r:id="rId19"/>
    <p:sldId id="30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660"/>
  </p:normalViewPr>
  <p:slideViewPr>
    <p:cSldViewPr>
      <p:cViewPr varScale="1">
        <p:scale>
          <a:sx n="68" d="100"/>
          <a:sy n="68" d="100"/>
        </p:scale>
        <p:origin x="148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648FC-2856-4841-AEF9-D337E4807939}" type="datetimeFigureOut">
              <a:rPr lang="en-US" smtClean="0"/>
              <a:pPr/>
              <a:t>2021-06-14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8B8F5-C9DD-4521-91EC-600B1290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639CE24-6AD6-435E-8B10-D0A6DDAEDD91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1157201" y="685761"/>
            <a:ext cx="4543598" cy="34288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9538" tIns="44769" rIns="89538" bIns="44769" anchor="ctr"/>
          <a:lstStyle/>
          <a:p>
            <a:endParaRPr lang="en-US" dirty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body"/>
          </p:nvPr>
        </p:nvSpPr>
        <p:spPr>
          <a:xfrm>
            <a:off x="913987" y="4342114"/>
            <a:ext cx="5026928" cy="4114566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2021-06-14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2021-06-14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2021-06-14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2021-06-14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2021-06-14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2021-06-14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AFF8-078F-4307-85E4-BD5F380E1CFC}" type="datetimeFigureOut">
              <a:rPr lang="en-US" smtClean="0"/>
              <a:pPr/>
              <a:t>2021-06-14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DCEAFF8-078F-4307-85E4-BD5F380E1CFC}" type="datetimeFigureOut">
              <a:rPr lang="en-US" smtClean="0"/>
              <a:pPr/>
              <a:t>2021-06-14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14C612-33F8-408B-A803-4AD7ADF9F4F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 bwMode="auto">
          <a:xfrm>
            <a:off x="609600" y="4038600"/>
            <a:ext cx="78549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18288"/>
          <a:lstStyle/>
          <a:p>
            <a:pPr algn="ctr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defRPr/>
            </a:pPr>
            <a:r>
              <a:rPr lang="en-US" sz="2600" dirty="0">
                <a:latin typeface="+mn-lt"/>
                <a:cs typeface="Arial" charset="0"/>
              </a:rPr>
              <a:t>Lecture </a:t>
            </a:r>
            <a:r>
              <a:rPr lang="en-US" sz="2600" dirty="0">
                <a:cs typeface="Arial" charset="0"/>
              </a:rPr>
              <a:t>Six</a:t>
            </a:r>
            <a:endParaRPr lang="en-US" sz="2600" dirty="0">
              <a:latin typeface="+mn-lt"/>
              <a:cs typeface="Arial" charset="0"/>
            </a:endParaRPr>
          </a:p>
          <a:p>
            <a: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defRPr/>
            </a:pPr>
            <a:endParaRPr lang="en-US" sz="2600" dirty="0">
              <a:latin typeface="+mn-lt"/>
              <a:cs typeface="Arial" charset="0"/>
            </a:endParaRPr>
          </a:p>
          <a:p>
            <a: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defRPr/>
            </a:pPr>
            <a:r>
              <a:rPr lang="en-US" sz="2600" dirty="0">
                <a:latin typeface="+mn-lt"/>
                <a:cs typeface="Arial" charset="0"/>
              </a:rPr>
              <a:t>Presented by:</a:t>
            </a:r>
          </a:p>
          <a:p>
            <a: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defRPr/>
            </a:pPr>
            <a:r>
              <a:rPr lang="en-US" sz="2600" dirty="0">
                <a:latin typeface="+mn-lt"/>
                <a:cs typeface="Arial" charset="0"/>
              </a:rPr>
              <a:t>		  Sahardiid Ahmed Ali</a:t>
            </a:r>
            <a:endParaRPr lang="ar-SA" sz="2600" dirty="0">
              <a:latin typeface="+mn-lt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 bwMode="auto">
          <a:xfrm>
            <a:off x="0" y="53340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88" bIns="0" anchor="b"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sz="4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UNIVERSITY OF HARGEISA</a:t>
            </a:r>
            <a:endParaRPr lang="en-US" sz="4000" dirty="0">
              <a:solidFill>
                <a:srgbClr val="FFFF00"/>
              </a:solidFill>
              <a:latin typeface="Calisto MT" pitchFamily="18" charset="0"/>
              <a:cs typeface="Times New Roman" pitchFamily="18" charset="0"/>
            </a:endParaRPr>
          </a:p>
        </p:txBody>
      </p:sp>
      <p:sp>
        <p:nvSpPr>
          <p:cNvPr id="6148" name="Content Placeholder 2"/>
          <p:cNvSpPr txBox="1">
            <a:spLocks/>
          </p:cNvSpPr>
          <p:nvPr/>
        </p:nvSpPr>
        <p:spPr bwMode="auto">
          <a:xfrm>
            <a:off x="457200" y="2590800"/>
            <a:ext cx="8159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18288"/>
          <a:lstStyle/>
          <a:p>
            <a:pPr algn="ctr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3200" b="1" dirty="0">
                <a:latin typeface="Constantia" pitchFamily="18" charset="0"/>
              </a:rPr>
              <a:t>Course: </a:t>
            </a:r>
            <a:r>
              <a:rPr lang="en-US" sz="3200" dirty="0">
                <a:latin typeface="Constantia" pitchFamily="18" charset="0"/>
              </a:rPr>
              <a:t>Computer </a:t>
            </a:r>
            <a:r>
              <a:rPr lang="en-US" sz="3200" dirty="0"/>
              <a:t>Programming I (Java)</a:t>
            </a:r>
            <a:endParaRPr lang="en-US" sz="3200" dirty="0">
              <a:latin typeface="Constanti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904999"/>
            <a:ext cx="8686800" cy="44513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>
                <a:latin typeface="Constantia (Body)"/>
              </a:rPr>
              <a:t>while(</a:t>
            </a:r>
            <a:r>
              <a:rPr lang="en-US" sz="4400" dirty="0" err="1">
                <a:latin typeface="Constantia (Body)"/>
              </a:rPr>
              <a:t>boolean_expression</a:t>
            </a:r>
            <a:r>
              <a:rPr lang="en-US" sz="4400" dirty="0">
                <a:latin typeface="Constantia (Body)"/>
              </a:rPr>
              <a:t>)</a:t>
            </a:r>
          </a:p>
          <a:p>
            <a:pPr marL="0" indent="0">
              <a:buNone/>
            </a:pPr>
            <a:r>
              <a:rPr lang="en-US" sz="4400" dirty="0">
                <a:latin typeface="Constantia (Body)"/>
              </a:rPr>
              <a:t>{</a:t>
            </a:r>
          </a:p>
          <a:p>
            <a:pPr marL="0" indent="0">
              <a:buNone/>
            </a:pPr>
            <a:r>
              <a:rPr lang="en-US" sz="4400" dirty="0">
                <a:latin typeface="Constantia (Body)"/>
              </a:rPr>
              <a:t>//statements</a:t>
            </a:r>
          </a:p>
          <a:p>
            <a:pPr marL="0" indent="0">
              <a:buNone/>
            </a:pPr>
            <a:r>
              <a:rPr lang="en-US" sz="4400" dirty="0">
                <a:latin typeface="Constantia (Body)"/>
              </a:rPr>
              <a:t>}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4</a:t>
            </a:r>
          </a:p>
        </p:txBody>
      </p:sp>
      <p:sp>
        <p:nvSpPr>
          <p:cNvPr id="11" name="Title 8"/>
          <p:cNvSpPr>
            <a:spLocks noGrp="1"/>
          </p:cNvSpPr>
          <p:nvPr>
            <p:ph type="title"/>
          </p:nvPr>
        </p:nvSpPr>
        <p:spPr>
          <a:xfrm>
            <a:off x="1447800" y="685800"/>
            <a:ext cx="4267200" cy="53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latin typeface="Bahnschrift" panose="020B0502040204020203" pitchFamily="34" charset="0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93514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3197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Constantia (Body)"/>
              </a:rPr>
              <a:t>package javaapplication25;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public class JavaApplication25 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public static void main(String </a:t>
            </a:r>
            <a:r>
              <a:rPr lang="en-US" sz="2800" dirty="0" err="1">
                <a:latin typeface="Constantia (Body)"/>
              </a:rPr>
              <a:t>args</a:t>
            </a:r>
            <a:r>
              <a:rPr lang="en-US" sz="2800" dirty="0">
                <a:latin typeface="Constantia (Body)"/>
              </a:rPr>
              <a:t>[])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 // initialization expression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 int </a:t>
            </a:r>
            <a:r>
              <a:rPr lang="en-US" sz="2800" dirty="0" err="1">
                <a:latin typeface="Constantia (Body)"/>
              </a:rPr>
              <a:t>i</a:t>
            </a:r>
            <a:r>
              <a:rPr lang="en-US" sz="2800" dirty="0">
                <a:latin typeface="Constantia (Body)"/>
              </a:rPr>
              <a:t> = 1;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 // test expression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 while (</a:t>
            </a:r>
            <a:r>
              <a:rPr lang="en-US" sz="2800" dirty="0" err="1">
                <a:latin typeface="Constantia (Body)"/>
              </a:rPr>
              <a:t>i</a:t>
            </a:r>
            <a:r>
              <a:rPr lang="en-US" sz="2800" dirty="0">
                <a:latin typeface="Constantia (Body)"/>
              </a:rPr>
              <a:t> &lt; 6) {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     </a:t>
            </a:r>
            <a:r>
              <a:rPr lang="en-US" sz="2800" dirty="0" err="1">
                <a:latin typeface="Constantia (Body)"/>
              </a:rPr>
              <a:t>System.out.println</a:t>
            </a:r>
            <a:r>
              <a:rPr lang="en-US" sz="2800" dirty="0">
                <a:latin typeface="Constantia (Body)"/>
              </a:rPr>
              <a:t>("Hello World");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     // update expression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     </a:t>
            </a:r>
            <a:r>
              <a:rPr lang="en-US" sz="2800" dirty="0" err="1">
                <a:latin typeface="Constantia (Body)"/>
              </a:rPr>
              <a:t>i</a:t>
            </a:r>
            <a:r>
              <a:rPr lang="en-US" sz="2800" dirty="0">
                <a:latin typeface="Constantia (Body)"/>
              </a:rPr>
              <a:t>++;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    }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   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E4787D-D3A5-4880-91B5-3E3C760B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2272"/>
            <a:ext cx="3200400" cy="5516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654239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371600"/>
            <a:ext cx="8763000" cy="498475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/>
              <a:t>For loop provides a concise way of writing the loop structure. </a:t>
            </a:r>
          </a:p>
          <a:p>
            <a:pPr marL="0" indent="0" algn="l">
              <a:buNone/>
            </a:pPr>
            <a:r>
              <a:rPr lang="en-US" sz="2800" dirty="0"/>
              <a:t>Unlike a while loop, a </a:t>
            </a:r>
            <a:r>
              <a:rPr lang="en-US" sz="2800" dirty="0" err="1"/>
              <a:t>for</a:t>
            </a:r>
            <a:r>
              <a:rPr lang="en-US" sz="2800" dirty="0"/>
              <a:t> statement consumes the initialization, condition and increment/decrement in one line thereby providing a shorter, easy to debug Structure of looping.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800" b="1" dirty="0"/>
              <a:t>Chapter 4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6356350"/>
            <a:ext cx="1066800" cy="365125"/>
          </a:xfrm>
        </p:spPr>
        <p:txBody>
          <a:bodyPr/>
          <a:lstStyle/>
          <a:p>
            <a:pPr>
              <a:defRPr/>
            </a:pPr>
            <a:endParaRPr lang="en-US" sz="1800" b="1" dirty="0"/>
          </a:p>
          <a:p>
            <a:pPr>
              <a:defRPr/>
            </a:pPr>
            <a:r>
              <a:rPr lang="en-US" sz="1800" b="1" dirty="0"/>
              <a:t>Slide </a:t>
            </a:r>
            <a:fld id="{4AB2C34C-DED2-4D22-AE1A-B364FA8B673D}" type="slidenum">
              <a:rPr lang="en-US" sz="1800" b="1"/>
              <a:pPr>
                <a:defRPr/>
              </a:pPr>
              <a:t>12</a:t>
            </a:fld>
            <a:endParaRPr lang="en-US" sz="18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94F15E-9888-4AA5-A4E6-D6DD0BF77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483" y="381000"/>
            <a:ext cx="4495800" cy="5516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For Loop Statement</a:t>
            </a:r>
          </a:p>
        </p:txBody>
      </p:sp>
    </p:spTree>
    <p:extLst>
      <p:ext uri="{BB962C8B-B14F-4D97-AF65-F5344CB8AC3E}">
        <p14:creationId xmlns:p14="http://schemas.microsoft.com/office/powerpoint/2010/main" val="2338522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524000"/>
            <a:ext cx="8763000" cy="35814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dirty="0"/>
              <a:t>for (initialization condition; testing condition; increment/decrement)</a:t>
            </a:r>
          </a:p>
          <a:p>
            <a:pPr marL="0" indent="0" algn="l">
              <a:buNone/>
            </a:pPr>
            <a:r>
              <a:rPr lang="en-US" sz="3200" dirty="0"/>
              <a:t>{</a:t>
            </a:r>
          </a:p>
          <a:p>
            <a:pPr marL="0" indent="0" algn="l">
              <a:buNone/>
            </a:pPr>
            <a:r>
              <a:rPr lang="en-US" sz="3200" dirty="0"/>
              <a:t>    Statement(s)</a:t>
            </a:r>
          </a:p>
          <a:p>
            <a:pPr marL="0" indent="0" algn="l">
              <a:buNone/>
            </a:pPr>
            <a:r>
              <a:rPr lang="en-US" sz="3200" dirty="0"/>
              <a:t>}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800" b="1" dirty="0"/>
              <a:t>Chapter 4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6356350"/>
            <a:ext cx="1066800" cy="365125"/>
          </a:xfrm>
        </p:spPr>
        <p:txBody>
          <a:bodyPr/>
          <a:lstStyle/>
          <a:p>
            <a:pPr>
              <a:defRPr/>
            </a:pPr>
            <a:endParaRPr lang="en-US" sz="1800" b="1" dirty="0"/>
          </a:p>
          <a:p>
            <a:pPr>
              <a:defRPr/>
            </a:pPr>
            <a:r>
              <a:rPr lang="en-US" sz="1800" b="1" dirty="0"/>
              <a:t>Slide </a:t>
            </a:r>
            <a:fld id="{4AB2C34C-DED2-4D22-AE1A-B364FA8B673D}" type="slidenum">
              <a:rPr lang="en-US" sz="1800" b="1"/>
              <a:pPr>
                <a:defRPr/>
              </a:pPr>
              <a:t>13</a:t>
            </a:fld>
            <a:endParaRPr lang="en-US" sz="18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94F15E-9888-4AA5-A4E6-D6DD0BF77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483" y="381000"/>
            <a:ext cx="4495800" cy="5516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4113981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524000"/>
            <a:ext cx="8763000" cy="483235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800" dirty="0"/>
              <a:t>package javaapplication25;</a:t>
            </a:r>
          </a:p>
          <a:p>
            <a:pPr marL="0" indent="0" algn="l">
              <a:buNone/>
            </a:pPr>
            <a:r>
              <a:rPr lang="en-US" sz="2800" dirty="0"/>
              <a:t>public class JavaApplication25 {</a:t>
            </a:r>
          </a:p>
          <a:p>
            <a:pPr marL="0" indent="0" algn="l">
              <a:buNone/>
            </a:pPr>
            <a:r>
              <a:rPr lang="en-US" sz="2800" dirty="0"/>
              <a:t> public static void main(String </a:t>
            </a:r>
            <a:r>
              <a:rPr lang="en-US" sz="2800" dirty="0" err="1"/>
              <a:t>args</a:t>
            </a:r>
            <a:r>
              <a:rPr lang="en-US" sz="2800" dirty="0"/>
              <a:t>[])</a:t>
            </a:r>
          </a:p>
          <a:p>
            <a:pPr marL="0" indent="0" algn="l">
              <a:buNone/>
            </a:pPr>
            <a:r>
              <a:rPr lang="en-US" sz="2800" dirty="0"/>
              <a:t>    {</a:t>
            </a:r>
          </a:p>
          <a:p>
            <a:pPr marL="0" indent="0" algn="l">
              <a:buNone/>
            </a:pPr>
            <a:r>
              <a:rPr lang="en-US" sz="2800" dirty="0"/>
              <a:t>        // for loop begins when x=2</a:t>
            </a:r>
          </a:p>
          <a:p>
            <a:pPr marL="0" indent="0" algn="l">
              <a:buNone/>
            </a:pPr>
            <a:r>
              <a:rPr lang="en-US" sz="2800" dirty="0"/>
              <a:t>        // and runs till x &lt;=4</a:t>
            </a:r>
          </a:p>
          <a:p>
            <a:pPr marL="0" indent="0" algn="l">
              <a:buNone/>
            </a:pPr>
            <a:r>
              <a:rPr lang="en-US" sz="2800" dirty="0"/>
              <a:t>        for (int x = 2; x &lt;= 4; x++)</a:t>
            </a:r>
          </a:p>
          <a:p>
            <a:pPr marL="0" indent="0" algn="l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System.out.println</a:t>
            </a:r>
            <a:r>
              <a:rPr lang="en-US" sz="2800" dirty="0"/>
              <a:t>("Value of x:" + x);</a:t>
            </a:r>
          </a:p>
          <a:p>
            <a:pPr marL="0" indent="0" algn="l">
              <a:buNone/>
            </a:pPr>
            <a:r>
              <a:rPr lang="en-US" sz="2800" dirty="0"/>
              <a:t>    }</a:t>
            </a:r>
          </a:p>
          <a:p>
            <a:pPr marL="0" indent="0" algn="l">
              <a:buNone/>
            </a:pPr>
            <a:r>
              <a:rPr lang="en-US" sz="2800" dirty="0"/>
              <a:t>} 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800" b="1" dirty="0"/>
              <a:t>Chapter 4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6356350"/>
            <a:ext cx="1066800" cy="365125"/>
          </a:xfrm>
        </p:spPr>
        <p:txBody>
          <a:bodyPr/>
          <a:lstStyle/>
          <a:p>
            <a:pPr>
              <a:defRPr/>
            </a:pPr>
            <a:endParaRPr lang="en-US" sz="1800" b="1" dirty="0"/>
          </a:p>
          <a:p>
            <a:pPr>
              <a:defRPr/>
            </a:pPr>
            <a:r>
              <a:rPr lang="en-US" sz="1800" b="1" dirty="0"/>
              <a:t>Slide </a:t>
            </a:r>
            <a:fld id="{4AB2C34C-DED2-4D22-AE1A-B364FA8B673D}" type="slidenum">
              <a:rPr lang="en-US" sz="1800" b="1"/>
              <a:pPr>
                <a:defRPr/>
              </a:pPr>
              <a:t>14</a:t>
            </a:fld>
            <a:endParaRPr lang="en-US" sz="18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94F15E-9888-4AA5-A4E6-D6DD0BF77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30631"/>
            <a:ext cx="1676400" cy="5516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69842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676400"/>
            <a:ext cx="8763000" cy="29718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/>
              <a:t>Do while loop is similar to while loop with only difference that it checks for condition after executing the statements, and therefore is an example of Exit Control.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800" b="1" dirty="0"/>
              <a:t>Chapter 4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6356350"/>
            <a:ext cx="1066800" cy="365125"/>
          </a:xfrm>
        </p:spPr>
        <p:txBody>
          <a:bodyPr/>
          <a:lstStyle/>
          <a:p>
            <a:pPr>
              <a:defRPr/>
            </a:pPr>
            <a:endParaRPr lang="en-US" sz="1800" b="1" dirty="0"/>
          </a:p>
          <a:p>
            <a:pPr>
              <a:defRPr/>
            </a:pPr>
            <a:r>
              <a:rPr lang="en-US" sz="1800" b="1" dirty="0"/>
              <a:t>Slide </a:t>
            </a:r>
            <a:fld id="{4AB2C34C-DED2-4D22-AE1A-B364FA8B673D}" type="slidenum">
              <a:rPr lang="en-US" sz="1800" b="1"/>
              <a:pPr>
                <a:defRPr/>
              </a:pPr>
              <a:t>15</a:t>
            </a:fld>
            <a:endParaRPr lang="en-US" sz="18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94F15E-9888-4AA5-A4E6-D6DD0BF77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85800"/>
            <a:ext cx="4495800" cy="5516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Do while  Loop Statement</a:t>
            </a:r>
          </a:p>
        </p:txBody>
      </p:sp>
    </p:spTree>
    <p:extLst>
      <p:ext uri="{BB962C8B-B14F-4D97-AF65-F5344CB8AC3E}">
        <p14:creationId xmlns:p14="http://schemas.microsoft.com/office/powerpoint/2010/main" val="4247667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371600"/>
            <a:ext cx="8763000" cy="498475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dirty="0"/>
              <a:t>do</a:t>
            </a:r>
          </a:p>
          <a:p>
            <a:pPr marL="0" indent="0" algn="l">
              <a:buNone/>
            </a:pPr>
            <a:r>
              <a:rPr lang="en-US" sz="3600" dirty="0"/>
              <a:t>{</a:t>
            </a:r>
          </a:p>
          <a:p>
            <a:pPr marL="0" indent="0" algn="l">
              <a:buNone/>
            </a:pPr>
            <a:r>
              <a:rPr lang="en-US" sz="3600" dirty="0"/>
              <a:t>    statements..</a:t>
            </a:r>
          </a:p>
          <a:p>
            <a:pPr marL="0" indent="0" algn="l">
              <a:buNone/>
            </a:pPr>
            <a:r>
              <a:rPr lang="en-US" sz="3600" dirty="0"/>
              <a:t>}</a:t>
            </a:r>
          </a:p>
          <a:p>
            <a:pPr marL="0" indent="0" algn="l">
              <a:buNone/>
            </a:pPr>
            <a:r>
              <a:rPr lang="en-US" sz="3600" dirty="0"/>
              <a:t>while (condition);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800" b="1" dirty="0"/>
              <a:t>Chapter 4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6356350"/>
            <a:ext cx="1066800" cy="365125"/>
          </a:xfrm>
        </p:spPr>
        <p:txBody>
          <a:bodyPr/>
          <a:lstStyle/>
          <a:p>
            <a:pPr>
              <a:defRPr/>
            </a:pPr>
            <a:endParaRPr lang="en-US" sz="1800" b="1" dirty="0"/>
          </a:p>
          <a:p>
            <a:pPr>
              <a:defRPr/>
            </a:pPr>
            <a:r>
              <a:rPr lang="en-US" sz="1800" b="1" dirty="0"/>
              <a:t>Slide </a:t>
            </a:r>
            <a:fld id="{4AB2C34C-DED2-4D22-AE1A-B364FA8B673D}" type="slidenum">
              <a:rPr lang="en-US" sz="1800" b="1"/>
              <a:pPr>
                <a:defRPr/>
              </a:pPr>
              <a:t>16</a:t>
            </a:fld>
            <a:endParaRPr lang="en-US" sz="18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94F15E-9888-4AA5-A4E6-D6DD0BF77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30631"/>
            <a:ext cx="4495800" cy="5516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Syntax </a:t>
            </a:r>
          </a:p>
        </p:txBody>
      </p:sp>
    </p:spTree>
    <p:extLst>
      <p:ext uri="{BB962C8B-B14F-4D97-AF65-F5344CB8AC3E}">
        <p14:creationId xmlns:p14="http://schemas.microsoft.com/office/powerpoint/2010/main" val="3195601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053338"/>
            <a:ext cx="8763000" cy="5303012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400" dirty="0"/>
              <a:t>package javaapplication25;</a:t>
            </a:r>
          </a:p>
          <a:p>
            <a:pPr marL="0" indent="0" algn="l">
              <a:buNone/>
            </a:pPr>
            <a:r>
              <a:rPr lang="en-US" sz="2400" dirty="0"/>
              <a:t>public class JavaApplication25 {</a:t>
            </a:r>
          </a:p>
          <a:p>
            <a:pPr marL="0" indent="0" algn="l">
              <a:buNone/>
            </a:pPr>
            <a:r>
              <a:rPr lang="en-US" sz="2400" dirty="0"/>
              <a:t>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</a:t>
            </a:r>
          </a:p>
          <a:p>
            <a:pPr marL="0" indent="0" algn="l">
              <a:buNone/>
            </a:pPr>
            <a:r>
              <a:rPr lang="en-US" sz="2400" dirty="0"/>
              <a:t>    {</a:t>
            </a:r>
          </a:p>
          <a:p>
            <a:pPr marL="0" indent="0" algn="l">
              <a:buNone/>
            </a:pPr>
            <a:r>
              <a:rPr lang="en-US" sz="2400" dirty="0"/>
              <a:t>        int x = 21;</a:t>
            </a:r>
          </a:p>
          <a:p>
            <a:pPr marL="0" indent="0" algn="l">
              <a:buNone/>
            </a:pPr>
            <a:r>
              <a:rPr lang="en-US" sz="2400" dirty="0"/>
              <a:t>        do</a:t>
            </a:r>
          </a:p>
          <a:p>
            <a:pPr marL="0" indent="0" algn="l">
              <a:buNone/>
            </a:pPr>
            <a:r>
              <a:rPr lang="en-US" sz="2400" dirty="0"/>
              <a:t>        {</a:t>
            </a:r>
          </a:p>
          <a:p>
            <a:pPr marL="0" indent="0" algn="l">
              <a:buNone/>
            </a:pPr>
            <a:r>
              <a:rPr lang="en-US" sz="2400" dirty="0"/>
              <a:t>            // The line will be printed even</a:t>
            </a:r>
          </a:p>
          <a:p>
            <a:pPr marL="0" indent="0" algn="l">
              <a:buNone/>
            </a:pPr>
            <a:r>
              <a:rPr lang="en-US" sz="2400" dirty="0"/>
              <a:t>            // if the condition is false</a:t>
            </a:r>
          </a:p>
          <a:p>
            <a:pPr marL="0" indent="0" algn="l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System.out.println</a:t>
            </a:r>
            <a:r>
              <a:rPr lang="en-US" sz="2400" dirty="0"/>
              <a:t>("Value of x:" + x);</a:t>
            </a:r>
          </a:p>
          <a:p>
            <a:pPr marL="0" indent="0" algn="l">
              <a:buNone/>
            </a:pPr>
            <a:r>
              <a:rPr lang="en-US" sz="2400" dirty="0"/>
              <a:t>            x++;</a:t>
            </a:r>
          </a:p>
          <a:p>
            <a:pPr marL="0" indent="0" algn="l">
              <a:buNone/>
            </a:pPr>
            <a:r>
              <a:rPr lang="en-US" sz="2400" dirty="0"/>
              <a:t>        }</a:t>
            </a:r>
          </a:p>
          <a:p>
            <a:pPr marL="0" indent="0" algn="l">
              <a:buNone/>
            </a:pPr>
            <a:r>
              <a:rPr lang="en-US" sz="2400" dirty="0"/>
              <a:t>        while (x &lt; 20);</a:t>
            </a:r>
          </a:p>
          <a:p>
            <a:pPr marL="0" indent="0" algn="l">
              <a:buNone/>
            </a:pPr>
            <a:r>
              <a:rPr lang="en-US" sz="2400" dirty="0"/>
              <a:t>    }</a:t>
            </a:r>
          </a:p>
          <a:p>
            <a:pPr marL="0" indent="0" algn="l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800" b="1" dirty="0"/>
              <a:t>Chapter 4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6356350"/>
            <a:ext cx="1066800" cy="365125"/>
          </a:xfrm>
        </p:spPr>
        <p:txBody>
          <a:bodyPr/>
          <a:lstStyle/>
          <a:p>
            <a:pPr>
              <a:defRPr/>
            </a:pPr>
            <a:endParaRPr lang="en-US" sz="1800" b="1" dirty="0"/>
          </a:p>
          <a:p>
            <a:pPr>
              <a:defRPr/>
            </a:pPr>
            <a:r>
              <a:rPr lang="en-US" sz="1800" b="1" dirty="0"/>
              <a:t>Slide </a:t>
            </a:r>
            <a:fld id="{4AB2C34C-DED2-4D22-AE1A-B364FA8B673D}" type="slidenum">
              <a:rPr lang="en-US" sz="1800" b="1"/>
              <a:pPr>
                <a:defRPr/>
              </a:pPr>
              <a:t>17</a:t>
            </a:fld>
            <a:endParaRPr lang="en-US" sz="18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94F15E-9888-4AA5-A4E6-D6DD0BF77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501650"/>
            <a:ext cx="1676400" cy="5516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68134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43200"/>
            <a:ext cx="9144000" cy="359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-228600" y="1066800"/>
            <a:ext cx="99060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Any Question??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800" b="1" dirty="0"/>
              <a:t>Chapter  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  <a:defRPr/>
            </a:pPr>
            <a:r>
              <a:rPr lang="en-US" sz="166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86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21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5400" b="1" dirty="0">
                <a:solidFill>
                  <a:schemeClr val="accent3">
                    <a:lumMod val="50000"/>
                  </a:schemeClr>
                </a:solidFill>
              </a:rPr>
              <a:t>Chapter 4</a:t>
            </a:r>
          </a:p>
          <a:p>
            <a:pPr algn="ctr">
              <a:lnSpc>
                <a:spcPct val="100000"/>
              </a:lnSpc>
              <a:spcBef>
                <a:spcPts val="21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5400" b="1" dirty="0">
                <a:solidFill>
                  <a:schemeClr val="accent3">
                    <a:lumMod val="50000"/>
                  </a:schemeClr>
                </a:solidFill>
              </a:rPr>
              <a:t>Control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356350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0" y="655672"/>
            <a:ext cx="3886200" cy="533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 dirty="0">
                <a:latin typeface="+mn-lt"/>
              </a:rPr>
              <a:t>Learning Objectives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70302"/>
            <a:ext cx="8458200" cy="4816475"/>
          </a:xfrm>
        </p:spPr>
        <p:txBody>
          <a:bodyPr>
            <a:normAutofit fontScale="47500" lnSpcReduction="20000"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4500" b="1" dirty="0"/>
              <a:t>Define Control Statement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4500" b="1" dirty="0"/>
              <a:t>Explain Relational Operators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4500" b="1" dirty="0"/>
              <a:t>Explain Logical  Operators</a:t>
            </a:r>
          </a:p>
          <a:p>
            <a:pPr>
              <a:buNone/>
            </a:pPr>
            <a:r>
              <a:rPr lang="en-US" sz="4500" b="1" dirty="0"/>
              <a:t>Explain Conditional Statement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500" dirty="0"/>
              <a:t>Simple IF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500" dirty="0"/>
              <a:t>IF...else(Compound IF)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500" dirty="0"/>
              <a:t>Nested IF </a:t>
            </a:r>
          </a:p>
          <a:p>
            <a:pPr>
              <a:buNone/>
            </a:pPr>
            <a:r>
              <a:rPr lang="en-US" sz="4500" b="1" dirty="0"/>
              <a:t>Explain Selection statement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500" dirty="0"/>
              <a:t>Switch Case </a:t>
            </a:r>
          </a:p>
          <a:p>
            <a:pPr>
              <a:buNone/>
            </a:pPr>
            <a:r>
              <a:rPr lang="en-US" sz="4500" b="1" dirty="0"/>
              <a:t>Explain Loop statements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500" dirty="0"/>
              <a:t>For Loop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500" dirty="0"/>
              <a:t>While Loop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500" dirty="0"/>
              <a:t>Do While Loop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>
              <a:solidFill>
                <a:srgbClr val="FF0000"/>
              </a:solidFill>
              <a:latin typeface="Constantia (Body)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/>
          </a:p>
        </p:txBody>
      </p:sp>
      <p:sp>
        <p:nvSpPr>
          <p:cNvPr id="5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4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356350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Slide </a:t>
            </a:r>
            <a:fld id="{B892F567-A9A9-4275-9C25-211E99F5A1C5}" type="slidenum">
              <a:rPr lang="en-US" sz="1400" b="1" smtClean="0"/>
              <a:pPr>
                <a:defRPr/>
              </a:pPr>
              <a:t>3</a:t>
            </a:fld>
            <a:endParaRPr lang="en-US" sz="14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0788" y="1200912"/>
            <a:ext cx="8077200" cy="551688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+mj-cs"/>
              </a:rPr>
              <a:t>At  the end of the lesson  student  should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+mj-cs"/>
              </a:rPr>
              <a:t> be able to:-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8323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/>
              <a:t>The switch statement offers a choice of actions according to the value of a controlling expression.</a:t>
            </a:r>
          </a:p>
          <a:p>
            <a:pPr>
              <a:lnSpc>
                <a:spcPct val="150000"/>
              </a:lnSpc>
              <a:buNone/>
            </a:pPr>
            <a:endParaRPr lang="en-US" sz="2800" dirty="0"/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Constantia (Body)"/>
              </a:rPr>
              <a:t>The switch statement begins with the keyword</a:t>
            </a:r>
            <a:r>
              <a:rPr lang="en-US" sz="2800" b="1" dirty="0">
                <a:solidFill>
                  <a:srgbClr val="FF0000"/>
                </a:solidFill>
                <a:latin typeface="Constantia (Body)"/>
              </a:rPr>
              <a:t> switch </a:t>
            </a:r>
            <a:r>
              <a:rPr lang="en-US" sz="2800" dirty="0">
                <a:latin typeface="Constantia (Body)"/>
              </a:rPr>
              <a:t>followed by a controlling expression in parentheses: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4</a:t>
            </a:r>
          </a:p>
        </p:txBody>
      </p:sp>
      <p:sp>
        <p:nvSpPr>
          <p:cNvPr id="11" name="Title 8"/>
          <p:cNvSpPr>
            <a:spLocks noGrp="1"/>
          </p:cNvSpPr>
          <p:nvPr>
            <p:ph type="title"/>
          </p:nvPr>
        </p:nvSpPr>
        <p:spPr>
          <a:xfrm>
            <a:off x="2362200" y="717257"/>
            <a:ext cx="4495800" cy="53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latin typeface="Constantia (Body)"/>
              </a:rPr>
              <a:t>Switch Case </a:t>
            </a:r>
          </a:p>
        </p:txBody>
      </p:sp>
    </p:spTree>
    <p:extLst>
      <p:ext uri="{BB962C8B-B14F-4D97-AF65-F5344CB8AC3E}">
        <p14:creationId xmlns:p14="http://schemas.microsoft.com/office/powerpoint/2010/main" val="232527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609600"/>
            <a:ext cx="5134708" cy="599283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dirty="0"/>
              <a:t>switch (expression) {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/>
              <a:t>    case value1: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/>
              <a:t>        // statement sequence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/>
              <a:t>        break;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/>
              <a:t>    case value2: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/>
              <a:t>        // statement sequence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/>
              <a:t>        break;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/>
              <a:t>        .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/>
              <a:t>        .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/>
              <a:t>        case </a:t>
            </a:r>
            <a:r>
              <a:rPr lang="en-US" sz="1600" dirty="0" err="1"/>
              <a:t>valueN</a:t>
            </a:r>
            <a:r>
              <a:rPr lang="en-US" sz="1600" dirty="0"/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/>
              <a:t>            // statement sequence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/>
              <a:t>            break;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/>
              <a:t>    default: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/>
              <a:t>        // default statement sequence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/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/>
        </p:nvSpPr>
        <p:spPr bwMode="auto">
          <a:xfrm>
            <a:off x="395536" y="6237311"/>
            <a:ext cx="1296741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b="1" dirty="0"/>
              <a:t>Chapter  4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EFB3AA-5FFA-4082-AA58-E44B2251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9" y="1981200"/>
            <a:ext cx="1524000" cy="5516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33850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609600"/>
            <a:ext cx="6418385" cy="681354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dirty="0">
                <a:latin typeface="Constantia (Body)"/>
              </a:rPr>
              <a:t>import </a:t>
            </a:r>
            <a:r>
              <a:rPr lang="en-US" sz="2900" dirty="0" err="1">
                <a:latin typeface="Constantia (Body)"/>
              </a:rPr>
              <a:t>java.util.Scanner</a:t>
            </a:r>
            <a:r>
              <a:rPr lang="en-US" sz="2900" dirty="0">
                <a:latin typeface="Constantia (Body)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nstantia (Body)"/>
              </a:rPr>
              <a:t>public class JavaApplication25 {</a:t>
            </a:r>
          </a:p>
          <a:p>
            <a:pPr marL="0" indent="0">
              <a:buNone/>
            </a:pPr>
            <a:r>
              <a:rPr lang="en-US" sz="2900" dirty="0">
                <a:latin typeface="Constantia (Body)"/>
              </a:rPr>
              <a:t>    public static void main(String[] </a:t>
            </a:r>
            <a:r>
              <a:rPr lang="en-US" sz="2900" dirty="0" err="1">
                <a:latin typeface="Constantia (Body)"/>
              </a:rPr>
              <a:t>args</a:t>
            </a:r>
            <a:r>
              <a:rPr lang="en-US" sz="2900" dirty="0">
                <a:latin typeface="Constantia (Body)"/>
              </a:rPr>
              <a:t>) {</a:t>
            </a:r>
          </a:p>
          <a:p>
            <a:pPr marL="0" indent="0">
              <a:buNone/>
            </a:pPr>
            <a:r>
              <a:rPr lang="en-US" sz="2900" dirty="0">
                <a:latin typeface="Constantia (Body)"/>
              </a:rPr>
              <a:t>int num;</a:t>
            </a:r>
          </a:p>
          <a:p>
            <a:pPr marL="0" indent="0">
              <a:buNone/>
            </a:pPr>
            <a:r>
              <a:rPr lang="en-US" sz="2900" dirty="0" err="1">
                <a:latin typeface="Constantia (Body)"/>
              </a:rPr>
              <a:t>System.out.print</a:t>
            </a:r>
            <a:r>
              <a:rPr lang="en-US" sz="2900" dirty="0">
                <a:latin typeface="Constantia (Body)"/>
              </a:rPr>
              <a:t>("Enter number of choice: ");</a:t>
            </a:r>
          </a:p>
          <a:p>
            <a:pPr marL="0" indent="0">
              <a:buNone/>
            </a:pPr>
            <a:r>
              <a:rPr lang="en-US" sz="2900" dirty="0">
                <a:latin typeface="Constantia (Body)"/>
              </a:rPr>
              <a:t>Scanner keyboard = new Scanner(System.in);</a:t>
            </a:r>
          </a:p>
          <a:p>
            <a:pPr marL="0" indent="0">
              <a:buNone/>
            </a:pPr>
            <a:r>
              <a:rPr lang="en-US" sz="2900" dirty="0">
                <a:latin typeface="Constantia (Body)"/>
              </a:rPr>
              <a:t>num = </a:t>
            </a:r>
            <a:r>
              <a:rPr lang="en-US" sz="2900" dirty="0" err="1">
                <a:latin typeface="Constantia (Body)"/>
              </a:rPr>
              <a:t>keyboard.nextInt</a:t>
            </a:r>
            <a:r>
              <a:rPr lang="en-US" sz="2900" dirty="0">
                <a:latin typeface="Constantia (Body)"/>
              </a:rPr>
              <a:t>();</a:t>
            </a:r>
          </a:p>
          <a:p>
            <a:pPr marL="0" indent="0">
              <a:buNone/>
            </a:pPr>
            <a:r>
              <a:rPr lang="en-US" sz="2900" dirty="0">
                <a:latin typeface="Constantia (Body)"/>
              </a:rPr>
              <a:t>switch (num)</a:t>
            </a:r>
          </a:p>
          <a:p>
            <a:pPr marL="0" indent="0">
              <a:buNone/>
            </a:pPr>
            <a:r>
              <a:rPr lang="en-US" sz="2900" dirty="0">
                <a:latin typeface="Constantia (Body)"/>
              </a:rPr>
              <a:t>{</a:t>
            </a:r>
          </a:p>
          <a:p>
            <a:pPr marL="0" indent="0">
              <a:buNone/>
            </a:pPr>
            <a:r>
              <a:rPr lang="en-US" sz="2900" dirty="0">
                <a:latin typeface="Constantia (Body)"/>
              </a:rPr>
              <a:t>case 1:</a:t>
            </a:r>
          </a:p>
          <a:p>
            <a:pPr marL="0" indent="0">
              <a:buNone/>
            </a:pPr>
            <a:r>
              <a:rPr lang="en-US" sz="2900" dirty="0" err="1">
                <a:latin typeface="Constantia (Body)"/>
              </a:rPr>
              <a:t>System.out.println</a:t>
            </a:r>
            <a:r>
              <a:rPr lang="en-US" sz="2900" dirty="0">
                <a:latin typeface="Constantia (Body)"/>
              </a:rPr>
              <a:t>("Congratulations.");</a:t>
            </a:r>
          </a:p>
          <a:p>
            <a:pPr marL="0" indent="0">
              <a:buNone/>
            </a:pPr>
            <a:r>
              <a:rPr lang="en-US" sz="2900" dirty="0">
                <a:latin typeface="Constantia (Body)"/>
              </a:rPr>
              <a:t>break;</a:t>
            </a:r>
          </a:p>
          <a:p>
            <a:pPr marL="0" indent="0">
              <a:buNone/>
            </a:pPr>
            <a:r>
              <a:rPr lang="en-US" sz="2900" dirty="0">
                <a:latin typeface="Constantia (Body)"/>
              </a:rPr>
              <a:t>case 2:</a:t>
            </a:r>
          </a:p>
          <a:p>
            <a:pPr marL="0" indent="0">
              <a:buNone/>
            </a:pPr>
            <a:r>
              <a:rPr lang="en-US" sz="2900" dirty="0" err="1">
                <a:latin typeface="Constantia (Body)"/>
              </a:rPr>
              <a:t>System.out.println</a:t>
            </a:r>
            <a:r>
              <a:rPr lang="en-US" sz="2900" dirty="0">
                <a:latin typeface="Constantia (Body)"/>
              </a:rPr>
              <a:t>("You become Number Two");</a:t>
            </a:r>
          </a:p>
          <a:p>
            <a:pPr marL="0" indent="0">
              <a:buNone/>
            </a:pPr>
            <a:r>
              <a:rPr lang="en-US" sz="2900" dirty="0">
                <a:latin typeface="Constantia (Body)"/>
              </a:rPr>
              <a:t>break;</a:t>
            </a:r>
          </a:p>
          <a:p>
            <a:pPr marL="0" indent="0">
              <a:buNone/>
            </a:pPr>
            <a:r>
              <a:rPr lang="en-US" sz="2900" dirty="0">
                <a:latin typeface="Constantia (Body)"/>
              </a:rPr>
              <a:t>case 3:</a:t>
            </a:r>
          </a:p>
          <a:p>
            <a:pPr marL="0" indent="0">
              <a:buNone/>
            </a:pPr>
            <a:r>
              <a:rPr lang="en-US" sz="2900" dirty="0" err="1">
                <a:latin typeface="Constantia (Body)"/>
              </a:rPr>
              <a:t>System.out.println</a:t>
            </a:r>
            <a:r>
              <a:rPr lang="en-US" sz="2900" dirty="0">
                <a:latin typeface="Constantia (Body)"/>
              </a:rPr>
              <a:t>("You become Number Three.");</a:t>
            </a:r>
          </a:p>
          <a:p>
            <a:pPr marL="0" indent="0">
              <a:buNone/>
            </a:pPr>
            <a:r>
              <a:rPr lang="en-US" sz="2900" dirty="0">
                <a:latin typeface="Constantia (Body)"/>
              </a:rPr>
              <a:t>break;</a:t>
            </a:r>
          </a:p>
          <a:p>
            <a:pPr marL="0" indent="0">
              <a:buNone/>
            </a:pPr>
            <a:r>
              <a:rPr lang="en-US" sz="2900" dirty="0">
                <a:latin typeface="Constantia (Body)"/>
              </a:rPr>
              <a:t>default:</a:t>
            </a:r>
          </a:p>
          <a:p>
            <a:pPr marL="0" indent="0">
              <a:buNone/>
            </a:pPr>
            <a:r>
              <a:rPr lang="en-US" sz="2900" dirty="0" err="1">
                <a:latin typeface="Constantia (Body)"/>
              </a:rPr>
              <a:t>System.out.println</a:t>
            </a:r>
            <a:r>
              <a:rPr lang="en-US" sz="2900" dirty="0">
                <a:latin typeface="Constantia (Body)"/>
              </a:rPr>
              <a:t>("Please try again");</a:t>
            </a:r>
          </a:p>
          <a:p>
            <a:pPr marL="0" indent="0">
              <a:buNone/>
            </a:pPr>
            <a:r>
              <a:rPr lang="en-US" sz="2900" dirty="0">
                <a:latin typeface="Constantia (Body)"/>
              </a:rPr>
              <a:t>break;</a:t>
            </a:r>
          </a:p>
          <a:p>
            <a:pPr marL="0" indent="0">
              <a:buNone/>
            </a:pPr>
            <a:r>
              <a:rPr lang="en-US" sz="2900" dirty="0">
                <a:latin typeface="Constantia (Body)"/>
              </a:rPr>
              <a:t>}</a:t>
            </a:r>
          </a:p>
          <a:p>
            <a:pPr marL="0" indent="0">
              <a:buNone/>
            </a:pPr>
            <a:r>
              <a:rPr lang="en-US" sz="2900" dirty="0">
                <a:latin typeface="Constantia (Body)"/>
              </a:rPr>
              <a:t>}</a:t>
            </a:r>
          </a:p>
          <a:p>
            <a:pPr marL="0" indent="0">
              <a:buNone/>
            </a:pPr>
            <a:endParaRPr lang="en-US" sz="2900" dirty="0">
              <a:latin typeface="Constantia (Body)"/>
            </a:endParaRPr>
          </a:p>
          <a:p>
            <a:pPr marL="0" indent="0">
              <a:buNone/>
            </a:pPr>
            <a:r>
              <a:rPr lang="en-US" sz="2900" dirty="0">
                <a:latin typeface="Constantia (Body)"/>
              </a:rPr>
              <a:t>}</a:t>
            </a:r>
          </a:p>
          <a:p>
            <a:pPr marL="0" indent="0">
              <a:buNone/>
            </a:pPr>
            <a:r>
              <a:rPr lang="en-US" sz="2900" dirty="0">
                <a:latin typeface="Constantia (Body)"/>
              </a:rPr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4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F0F821D-B472-4427-9D1C-94FFA8BA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9" y="1981200"/>
            <a:ext cx="1524000" cy="5516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98056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tantia (Body)"/>
              </a:rPr>
              <a:t>A loop repeats a group of statements.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A portion of a program that repeats a statement or group of statements is called a loop.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The statement or group of statements to be repeated in a loop is called the body of the loop.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 Each repetition of the loop body is called an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iteration of the loop.</a:t>
            </a:r>
          </a:p>
          <a:p>
            <a:pPr marL="0" indent="0">
              <a:buNone/>
            </a:pPr>
            <a:endParaRPr lang="en-US" sz="2800" dirty="0">
              <a:latin typeface="Constantia (Body)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E4787D-D3A5-4880-91B5-3E3C760B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0" y="638556"/>
            <a:ext cx="6065520" cy="5516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JAVA LOOP STATEMENTS</a:t>
            </a:r>
          </a:p>
        </p:txBody>
      </p:sp>
    </p:spTree>
    <p:extLst>
      <p:ext uri="{BB962C8B-B14F-4D97-AF65-F5344CB8AC3E}">
        <p14:creationId xmlns:p14="http://schemas.microsoft.com/office/powerpoint/2010/main" val="31964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tantia (Body)"/>
              </a:rPr>
              <a:t>Java has several statements for controlling loops.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Looping in programming languages is a feature which facilitates the execution of a set of instructions/functions repeatedly while some condition evaluates to true.</a:t>
            </a:r>
          </a:p>
          <a:p>
            <a:pPr marL="0" indent="0">
              <a:buNone/>
            </a:pPr>
            <a:r>
              <a:rPr lang="en-US" sz="2800" dirty="0">
                <a:latin typeface="Constantia (Body)"/>
              </a:rPr>
              <a:t>Java provides three ways for executing the loops.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nstantia (Body)"/>
              </a:rPr>
              <a:t>While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nstantia (Body)"/>
              </a:rPr>
              <a:t>For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nstantia (Body)"/>
              </a:rPr>
              <a:t>Do while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E4787D-D3A5-4880-91B5-3E3C760B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0" y="638556"/>
            <a:ext cx="6065520" cy="5516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JAVA LOOP STATEMENTS</a:t>
            </a:r>
          </a:p>
        </p:txBody>
      </p:sp>
    </p:spTree>
    <p:extLst>
      <p:ext uri="{BB962C8B-B14F-4D97-AF65-F5344CB8AC3E}">
        <p14:creationId xmlns:p14="http://schemas.microsoft.com/office/powerpoint/2010/main" val="3698118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24800" y="6492875"/>
            <a:ext cx="7620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Slide </a:t>
            </a:r>
            <a:fld id="{B892F567-A9A9-4275-9C25-211E99F5A1C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49847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/>
              <a:t>One way to construct a loop in Java is by using a while statement, also known as a while loop.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/>
              <a:t>A while statement repeats its action again and again as long as a controlling </a:t>
            </a:r>
            <a:r>
              <a:rPr lang="en-US" sz="2800" dirty="0" err="1"/>
              <a:t>boolean</a:t>
            </a:r>
            <a:r>
              <a:rPr lang="en-US" sz="2800" dirty="0"/>
              <a:t> expression is true.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/>
              <a:t>A while loop repeats its body while a </a:t>
            </a:r>
            <a:r>
              <a:rPr lang="en-US" sz="2800" dirty="0" err="1"/>
              <a:t>boolean</a:t>
            </a:r>
            <a:r>
              <a:rPr lang="en-US" sz="2800" dirty="0"/>
              <a:t> expression is true.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 bwMode="auto">
          <a:xfrm>
            <a:off x="457200" y="6356350"/>
            <a:ext cx="2133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400" b="1" dirty="0"/>
              <a:t>Chapter  4</a:t>
            </a:r>
          </a:p>
        </p:txBody>
      </p:sp>
      <p:sp>
        <p:nvSpPr>
          <p:cNvPr id="11" name="Title 8"/>
          <p:cNvSpPr>
            <a:spLocks noGrp="1"/>
          </p:cNvSpPr>
          <p:nvPr>
            <p:ph type="title"/>
          </p:nvPr>
        </p:nvSpPr>
        <p:spPr>
          <a:xfrm>
            <a:off x="1447800" y="685800"/>
            <a:ext cx="4267200" cy="53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Bahnschrift" panose="020B0502040204020203" pitchFamily="34" charset="0"/>
              </a:rPr>
              <a:t>While Loop Statement</a:t>
            </a:r>
          </a:p>
        </p:txBody>
      </p:sp>
    </p:spTree>
    <p:extLst>
      <p:ext uri="{BB962C8B-B14F-4D97-AF65-F5344CB8AC3E}">
        <p14:creationId xmlns:p14="http://schemas.microsoft.com/office/powerpoint/2010/main" val="159600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6097</TotalTime>
  <Words>857</Words>
  <Application>Microsoft Office PowerPoint</Application>
  <PresentationFormat>On-screen Show (4:3)</PresentationFormat>
  <Paragraphs>193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Bahnschrift</vt:lpstr>
      <vt:lpstr>Calibri</vt:lpstr>
      <vt:lpstr>Calisto MT</vt:lpstr>
      <vt:lpstr>Constantia</vt:lpstr>
      <vt:lpstr>Constantia (Body)</vt:lpstr>
      <vt:lpstr>Times New Roman</vt:lpstr>
      <vt:lpstr>Wingdings</vt:lpstr>
      <vt:lpstr>Wingdings 2</vt:lpstr>
      <vt:lpstr>Flow</vt:lpstr>
      <vt:lpstr>PowerPoint Presentation</vt:lpstr>
      <vt:lpstr>PowerPoint Presentation</vt:lpstr>
      <vt:lpstr>Learning Objectives</vt:lpstr>
      <vt:lpstr>Switch Case </vt:lpstr>
      <vt:lpstr>Syntax</vt:lpstr>
      <vt:lpstr>Example</vt:lpstr>
      <vt:lpstr>JAVA LOOP STATEMENTS</vt:lpstr>
      <vt:lpstr>JAVA LOOP STATEMENTS</vt:lpstr>
      <vt:lpstr>While Loop Statement</vt:lpstr>
      <vt:lpstr>Syntax</vt:lpstr>
      <vt:lpstr>Example</vt:lpstr>
      <vt:lpstr>For Loop Statement</vt:lpstr>
      <vt:lpstr>Syntax</vt:lpstr>
      <vt:lpstr>Example</vt:lpstr>
      <vt:lpstr>Do while  Loop Statement</vt:lpstr>
      <vt:lpstr>Syntax </vt:lpstr>
      <vt:lpstr>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and design</dc:title>
  <dc:creator>Sahardiid</dc:creator>
  <cp:lastModifiedBy>Sahardid Ahmed Ali</cp:lastModifiedBy>
  <cp:revision>790</cp:revision>
  <dcterms:created xsi:type="dcterms:W3CDTF">2015-10-04T13:35:24Z</dcterms:created>
  <dcterms:modified xsi:type="dcterms:W3CDTF">2021-06-14T09:57:50Z</dcterms:modified>
</cp:coreProperties>
</file>