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4"/>
  </p:notesMasterIdLst>
  <p:handoutMasterIdLst>
    <p:handoutMasterId r:id="rId25"/>
  </p:handoutMasterIdLst>
  <p:sldIdLst>
    <p:sldId id="298" r:id="rId2"/>
    <p:sldId id="320" r:id="rId3"/>
    <p:sldId id="347" r:id="rId4"/>
    <p:sldId id="321" r:id="rId5"/>
    <p:sldId id="322" r:id="rId6"/>
    <p:sldId id="355" r:id="rId7"/>
    <p:sldId id="365" r:id="rId8"/>
    <p:sldId id="356" r:id="rId9"/>
    <p:sldId id="366" r:id="rId10"/>
    <p:sldId id="357" r:id="rId11"/>
    <p:sldId id="358" r:id="rId12"/>
    <p:sldId id="349" r:id="rId13"/>
    <p:sldId id="350" r:id="rId14"/>
    <p:sldId id="359" r:id="rId15"/>
    <p:sldId id="360" r:id="rId16"/>
    <p:sldId id="351" r:id="rId17"/>
    <p:sldId id="361" r:id="rId18"/>
    <p:sldId id="362" r:id="rId19"/>
    <p:sldId id="363" r:id="rId20"/>
    <p:sldId id="353" r:id="rId21"/>
    <p:sldId id="354" r:id="rId22"/>
    <p:sldId id="297"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69" autoAdjust="0"/>
  </p:normalViewPr>
  <p:slideViewPr>
    <p:cSldViewPr snapToGrid="0" showGuides="1">
      <p:cViewPr varScale="1">
        <p:scale>
          <a:sx n="82" d="100"/>
          <a:sy n="82" d="100"/>
        </p:scale>
        <p:origin x="114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39EC28-9842-4256-863D-33A48033AE21}" type="datetimeFigureOut">
              <a:rPr lang="en-IN" smtClean="0"/>
              <a:t>19-04-2025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7B44A2-77C2-4F8C-88CA-6C096607D4FF}"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p:txBody>
          <a:bodyPr/>
          <a:lstStyle/>
          <a:p>
            <a:fld id="{79E9745E-6313-4562-9C0D-7172F2638497}" type="datetimeFigureOut">
              <a:rPr lang="en-IN" smtClean="0"/>
              <a:t>19-04-2025</a:t>
            </a:fld>
            <a:endParaRPr lang="en-IN"/>
          </a:p>
        </p:txBody>
      </p:sp>
      <p:sp>
        <p:nvSpPr>
          <p:cNvPr id="6" name="Slide Number Placeholder 5"/>
          <p:cNvSpPr>
            <a:spLocks noGrp="1"/>
          </p:cNvSpPr>
          <p:nvPr>
            <p:ph type="sldNum" sz="quarter" idx="12"/>
          </p:nvPr>
        </p:nvSpPr>
        <p:spPr/>
        <p:txBody>
          <a:bodyPr/>
          <a:lstStyle/>
          <a:p>
            <a:fld id="{C7350224-DF8F-4096-A979-6A4377B4A9C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E9745E-6313-4562-9C0D-7172F2638497}" type="datetimeFigureOut">
              <a:rPr lang="en-IN" smtClean="0"/>
              <a:t>19-04-2025</a:t>
            </a:fld>
            <a:endParaRPr lang="en-IN"/>
          </a:p>
        </p:txBody>
      </p:sp>
      <p:sp>
        <p:nvSpPr>
          <p:cNvPr id="6" name="Slide Number Placeholder 5"/>
          <p:cNvSpPr>
            <a:spLocks noGrp="1"/>
          </p:cNvSpPr>
          <p:nvPr>
            <p:ph type="sldNum" sz="quarter" idx="12"/>
          </p:nvPr>
        </p:nvSpPr>
        <p:spPr/>
        <p:txBody>
          <a:bodyPr/>
          <a:lstStyle/>
          <a:p>
            <a:fld id="{C7350224-DF8F-4096-A979-6A4377B4A9C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09530" y="365125"/>
            <a:ext cx="964427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E9745E-6313-4562-9C0D-7172F2638497}" type="datetimeFigureOut">
              <a:rPr lang="en-IN" smtClean="0"/>
              <a:t>19-04-2025</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50224-DF8F-4096-A979-6A4377B4A9C3}" type="slidenum">
              <a:rPr lang="en-IN" smtClean="0"/>
              <a:t>‹#›</a:t>
            </a:fld>
            <a:endParaRPr lang="en-IN"/>
          </a:p>
        </p:txBody>
      </p:sp>
      <p:pic>
        <p:nvPicPr>
          <p:cNvPr id="8" name="Picture 7"/>
          <p:cNvPicPr>
            <a:picLocks noChangeAspect="1"/>
          </p:cNvPicPr>
          <p:nvPr userDrawn="1"/>
        </p:nvPicPr>
        <p:blipFill>
          <a:blip r:embed="rId4"/>
          <a:stretch>
            <a:fillRect/>
          </a:stretch>
        </p:blipFill>
        <p:spPr>
          <a:xfrm>
            <a:off x="3815898" y="6364181"/>
            <a:ext cx="4560203" cy="493819"/>
          </a:xfrm>
          <a:prstGeom prst="rect">
            <a:avLst/>
          </a:prstGeom>
        </p:spPr>
      </p:pic>
      <p:pic>
        <p:nvPicPr>
          <p:cNvPr id="9" name="Google Shape;15;p7"/>
          <p:cNvPicPr preferRelativeResize="0"/>
          <p:nvPr userDrawn="1"/>
        </p:nvPicPr>
        <p:blipFill rotWithShape="1">
          <a:blip r:embed="rId5"/>
          <a:srcRect/>
          <a:stretch>
            <a:fillRect/>
          </a:stretch>
        </p:blipFill>
        <p:spPr>
          <a:xfrm>
            <a:off x="317151" y="318062"/>
            <a:ext cx="1175746" cy="1270065"/>
          </a:xfrm>
          <a:prstGeom prst="rect">
            <a:avLst/>
          </a:prstGeom>
          <a:noFill/>
          <a:ln>
            <a:noFill/>
          </a:ln>
        </p:spPr>
      </p:pic>
      <p:sp>
        <p:nvSpPr>
          <p:cNvPr id="10" name="Google Shape;16;p7"/>
          <p:cNvSpPr/>
          <p:nvPr userDrawn="1"/>
        </p:nvSpPr>
        <p:spPr>
          <a:xfrm>
            <a:off x="1492898" y="1548882"/>
            <a:ext cx="9860901" cy="141805"/>
          </a:xfrm>
          <a:prstGeom prst="roundRect">
            <a:avLst>
              <a:gd name="adj" fmla="val 16667"/>
            </a:avLst>
          </a:prstGeom>
          <a:solidFill>
            <a:srgbClr val="DA7214"/>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1" name="Google Shape;17;p7"/>
          <p:cNvSpPr/>
          <p:nvPr userDrawn="1"/>
        </p:nvSpPr>
        <p:spPr>
          <a:xfrm>
            <a:off x="317150" y="1541064"/>
            <a:ext cx="1175749" cy="182000"/>
          </a:xfrm>
          <a:prstGeom prst="chevron">
            <a:avLst>
              <a:gd name="adj" fmla="val 50000"/>
            </a:avLst>
          </a:prstGeom>
          <a:solidFill>
            <a:srgbClr val="00B0F0"/>
          </a:solidFill>
          <a:ln w="12700" cap="flat" cmpd="sng">
            <a:solidFill>
              <a:srgbClr val="DA72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97484" y="2177768"/>
            <a:ext cx="9822815" cy="1031051"/>
          </a:xfrm>
          <a:prstGeom prst="rect">
            <a:avLst/>
          </a:prstGeom>
        </p:spPr>
        <p:txBody>
          <a:bodyPr vert="horz" wrap="square" lIns="0" tIns="11430" rIns="0" bIns="0" rtlCol="0">
            <a:spAutoFit/>
          </a:bodyPr>
          <a:lstStyle/>
          <a:p>
            <a:pPr marL="12065" marR="5080" indent="100965" algn="ctr">
              <a:lnSpc>
                <a:spcPct val="101000"/>
              </a:lnSpc>
              <a:spcBef>
                <a:spcPts val="90"/>
              </a:spcBef>
            </a:pPr>
            <a:r>
              <a:rPr lang="en-IN" sz="3200" b="1" spc="-25" dirty="0">
                <a:latin typeface="Times New Roman"/>
                <a:cs typeface="Times New Roman"/>
              </a:rPr>
              <a:t>Lung Cancer Prediction Using CNN</a:t>
            </a:r>
            <a:endParaRPr lang="en-US" sz="3200" b="1" spc="-25" dirty="0">
              <a:latin typeface="Times New Roman"/>
              <a:cs typeface="Times New Roman"/>
            </a:endParaRPr>
          </a:p>
          <a:p>
            <a:pPr marL="12065" marR="5080" indent="100965" algn="ctr">
              <a:lnSpc>
                <a:spcPct val="101000"/>
              </a:lnSpc>
              <a:spcBef>
                <a:spcPts val="90"/>
              </a:spcBef>
            </a:pPr>
            <a:endParaRPr lang="en-US" altLang="en-US" sz="3350" b="1" dirty="0">
              <a:latin typeface="Times New Roman" panose="02020603050405020304"/>
              <a:cs typeface="Times New Roman" panose="02020603050405020304"/>
            </a:endParaRPr>
          </a:p>
        </p:txBody>
      </p:sp>
      <p:sp>
        <p:nvSpPr>
          <p:cNvPr id="3" name="object 3"/>
          <p:cNvSpPr txBox="1"/>
          <p:nvPr/>
        </p:nvSpPr>
        <p:spPr>
          <a:xfrm>
            <a:off x="7315200" y="4557609"/>
            <a:ext cx="2251015" cy="30480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panose="02020603050405020304"/>
                <a:cs typeface="Times New Roman" panose="02020603050405020304"/>
              </a:rPr>
              <a:t>By</a:t>
            </a:r>
            <a:r>
              <a:rPr sz="1800" spc="-30" dirty="0">
                <a:latin typeface="Times New Roman" panose="02020603050405020304"/>
                <a:cs typeface="Times New Roman" panose="02020603050405020304"/>
              </a:rPr>
              <a:t> </a:t>
            </a:r>
            <a:r>
              <a:rPr sz="1800" dirty="0">
                <a:latin typeface="Times New Roman" panose="02020603050405020304"/>
                <a:cs typeface="Times New Roman" panose="02020603050405020304"/>
              </a:rPr>
              <a:t>:</a:t>
            </a:r>
            <a:r>
              <a:rPr sz="1900" b="1" spc="-20" dirty="0">
                <a:latin typeface="Times New Roman" panose="02020603050405020304"/>
                <a:cs typeface="Times New Roman" panose="02020603050405020304"/>
              </a:rPr>
              <a:t>Team</a:t>
            </a:r>
            <a:r>
              <a:rPr sz="1900" b="1" spc="-15" dirty="0">
                <a:latin typeface="Times New Roman" panose="02020603050405020304"/>
                <a:cs typeface="Times New Roman" panose="02020603050405020304"/>
              </a:rPr>
              <a:t> </a:t>
            </a:r>
            <a:r>
              <a:rPr lang="en-US" sz="1900" b="1" spc="-15" dirty="0">
                <a:latin typeface="Times New Roman" panose="02020603050405020304"/>
                <a:cs typeface="Times New Roman" panose="02020603050405020304"/>
              </a:rPr>
              <a:t>3</a:t>
            </a:r>
          </a:p>
        </p:txBody>
      </p:sp>
      <p:sp>
        <p:nvSpPr>
          <p:cNvPr id="4" name="object 4"/>
          <p:cNvSpPr txBox="1"/>
          <p:nvPr/>
        </p:nvSpPr>
        <p:spPr>
          <a:xfrm>
            <a:off x="7315200" y="4847372"/>
            <a:ext cx="1759525" cy="349519"/>
          </a:xfrm>
          <a:prstGeom prst="rect">
            <a:avLst/>
          </a:prstGeom>
        </p:spPr>
        <p:txBody>
          <a:bodyPr vert="horz" wrap="square" lIns="0" tIns="12700" rIns="0" bIns="0" rtlCol="0">
            <a:spAutoFit/>
          </a:bodyPr>
          <a:lstStyle/>
          <a:p>
            <a:pPr marL="12700" marR="5080">
              <a:lnSpc>
                <a:spcPct val="136000"/>
              </a:lnSpc>
              <a:spcBef>
                <a:spcPts val="100"/>
              </a:spcBef>
            </a:pPr>
            <a:r>
              <a:rPr sz="1800" spc="-10" dirty="0">
                <a:latin typeface="Times New Roman" panose="02020603050405020304"/>
                <a:cs typeface="Times New Roman" panose="02020603050405020304"/>
              </a:rPr>
              <a:t> </a:t>
            </a:r>
            <a:endParaRPr sz="1800" dirty="0">
              <a:latin typeface="Times New Roman" panose="02020603050405020304"/>
              <a:cs typeface="Times New Roman" panose="02020603050405020304"/>
            </a:endParaRPr>
          </a:p>
        </p:txBody>
      </p:sp>
      <p:sp>
        <p:nvSpPr>
          <p:cNvPr id="6" name="object 6"/>
          <p:cNvSpPr txBox="1">
            <a:spLocks noGrp="1"/>
          </p:cNvSpPr>
          <p:nvPr>
            <p:ph type="title"/>
          </p:nvPr>
        </p:nvSpPr>
        <p:spPr>
          <a:xfrm>
            <a:off x="1492897" y="413932"/>
            <a:ext cx="10364157" cy="1227948"/>
          </a:xfrm>
          <a:prstGeom prst="rect">
            <a:avLst/>
          </a:prstGeom>
        </p:spPr>
        <p:txBody>
          <a:bodyPr vert="horz" wrap="square" lIns="0" tIns="85772" rIns="0" bIns="0" rtlCol="0">
            <a:spAutoFit/>
          </a:bodyPr>
          <a:lstStyle/>
          <a:p>
            <a:pPr marL="292735" algn="ctr">
              <a:lnSpc>
                <a:spcPts val="3935"/>
              </a:lnSpc>
              <a:spcBef>
                <a:spcPts val="100"/>
              </a:spcBef>
            </a:pPr>
            <a:r>
              <a:rPr sz="3500" b="1" spc="-70" dirty="0">
                <a:solidFill>
                  <a:srgbClr val="002060"/>
                </a:solidFill>
                <a:latin typeface="Times New Roman" panose="02020603050405020304"/>
                <a:cs typeface="Times New Roman" panose="02020603050405020304"/>
              </a:rPr>
              <a:t>VIDYA</a:t>
            </a:r>
            <a:r>
              <a:rPr sz="3500" b="1" spc="-195" dirty="0">
                <a:solidFill>
                  <a:srgbClr val="002060"/>
                </a:solidFill>
                <a:latin typeface="Times New Roman" panose="02020603050405020304"/>
                <a:cs typeface="Times New Roman" panose="02020603050405020304"/>
              </a:rPr>
              <a:t> </a:t>
            </a:r>
            <a:r>
              <a:rPr sz="3500" b="1" dirty="0">
                <a:solidFill>
                  <a:srgbClr val="002060"/>
                </a:solidFill>
                <a:latin typeface="Times New Roman" panose="02020603050405020304"/>
                <a:cs typeface="Times New Roman" panose="02020603050405020304"/>
              </a:rPr>
              <a:t>JYOTHI</a:t>
            </a:r>
            <a:r>
              <a:rPr sz="3500" b="1" spc="-35" dirty="0">
                <a:solidFill>
                  <a:srgbClr val="002060"/>
                </a:solidFill>
                <a:latin typeface="Times New Roman" panose="02020603050405020304"/>
                <a:cs typeface="Times New Roman" panose="02020603050405020304"/>
              </a:rPr>
              <a:t> </a:t>
            </a:r>
            <a:r>
              <a:rPr sz="3500" b="1" dirty="0">
                <a:solidFill>
                  <a:srgbClr val="002060"/>
                </a:solidFill>
                <a:latin typeface="Times New Roman" panose="02020603050405020304"/>
                <a:cs typeface="Times New Roman" panose="02020603050405020304"/>
              </a:rPr>
              <a:t>INSTITUTE</a:t>
            </a:r>
            <a:r>
              <a:rPr sz="3500" b="1" spc="-20" dirty="0">
                <a:solidFill>
                  <a:srgbClr val="002060"/>
                </a:solidFill>
                <a:latin typeface="Times New Roman" panose="02020603050405020304"/>
                <a:cs typeface="Times New Roman" panose="02020603050405020304"/>
              </a:rPr>
              <a:t> </a:t>
            </a:r>
            <a:r>
              <a:rPr sz="3500" b="1" dirty="0">
                <a:solidFill>
                  <a:srgbClr val="002060"/>
                </a:solidFill>
                <a:latin typeface="Times New Roman" panose="02020603050405020304"/>
                <a:cs typeface="Times New Roman" panose="02020603050405020304"/>
              </a:rPr>
              <a:t>OF</a:t>
            </a:r>
            <a:r>
              <a:rPr sz="3500" b="1" spc="-210" dirty="0">
                <a:solidFill>
                  <a:srgbClr val="002060"/>
                </a:solidFill>
                <a:latin typeface="Times New Roman" panose="02020603050405020304"/>
                <a:cs typeface="Times New Roman" panose="02020603050405020304"/>
              </a:rPr>
              <a:t> </a:t>
            </a:r>
            <a:r>
              <a:rPr sz="3500" b="1" spc="-10" dirty="0">
                <a:solidFill>
                  <a:srgbClr val="002060"/>
                </a:solidFill>
                <a:latin typeface="Times New Roman" panose="02020603050405020304"/>
                <a:cs typeface="Times New Roman" panose="02020603050405020304"/>
              </a:rPr>
              <a:t>TECHNOLOGY</a:t>
            </a:r>
            <a:endParaRPr sz="3500" dirty="0">
              <a:latin typeface="Times New Roman" panose="02020603050405020304"/>
              <a:cs typeface="Times New Roman" panose="02020603050405020304"/>
            </a:endParaRPr>
          </a:p>
          <a:p>
            <a:pPr marL="295910" algn="ctr">
              <a:lnSpc>
                <a:spcPts val="4895"/>
              </a:lnSpc>
            </a:pPr>
            <a:r>
              <a:rPr sz="4300" b="1" spc="-10" dirty="0">
                <a:solidFill>
                  <a:srgbClr val="002060"/>
                </a:solidFill>
                <a:latin typeface="Times New Roman" panose="02020603050405020304"/>
                <a:cs typeface="Times New Roman" panose="02020603050405020304"/>
              </a:rPr>
              <a:t>(Autonomous)</a:t>
            </a:r>
            <a:endParaRPr sz="4300" dirty="0">
              <a:latin typeface="Times New Roman" panose="02020603050405020304"/>
              <a:cs typeface="Times New Roman" panose="02020603050405020304"/>
            </a:endParaRPr>
          </a:p>
        </p:txBody>
      </p:sp>
      <p:sp>
        <p:nvSpPr>
          <p:cNvPr id="7" name="object 7"/>
          <p:cNvSpPr txBox="1"/>
          <p:nvPr/>
        </p:nvSpPr>
        <p:spPr>
          <a:xfrm>
            <a:off x="912000" y="4524751"/>
            <a:ext cx="2061210" cy="1585595"/>
          </a:xfrm>
          <a:prstGeom prst="rect">
            <a:avLst/>
          </a:prstGeom>
        </p:spPr>
        <p:txBody>
          <a:bodyPr vert="horz" wrap="square" lIns="0" tIns="4445" rIns="0" bIns="0" rtlCol="0">
            <a:spAutoFit/>
          </a:bodyPr>
          <a:lstStyle/>
          <a:p>
            <a:pPr marL="12700" marR="5080">
              <a:lnSpc>
                <a:spcPct val="141000"/>
              </a:lnSpc>
              <a:spcBef>
                <a:spcPts val="35"/>
              </a:spcBef>
            </a:pPr>
            <a:r>
              <a:rPr sz="1800" dirty="0">
                <a:solidFill>
                  <a:srgbClr val="272525"/>
                </a:solidFill>
                <a:latin typeface="Times New Roman" panose="02020603050405020304"/>
                <a:cs typeface="Times New Roman" panose="02020603050405020304"/>
              </a:rPr>
              <a:t>Under</a:t>
            </a:r>
            <a:r>
              <a:rPr sz="1800" spc="-20" dirty="0">
                <a:solidFill>
                  <a:srgbClr val="272525"/>
                </a:solidFill>
                <a:latin typeface="Times New Roman" panose="02020603050405020304"/>
                <a:cs typeface="Times New Roman" panose="02020603050405020304"/>
              </a:rPr>
              <a:t> </a:t>
            </a:r>
            <a:r>
              <a:rPr sz="1800" dirty="0">
                <a:solidFill>
                  <a:srgbClr val="272525"/>
                </a:solidFill>
                <a:latin typeface="Times New Roman" panose="02020603050405020304"/>
                <a:cs typeface="Times New Roman" panose="02020603050405020304"/>
              </a:rPr>
              <a:t>the</a:t>
            </a:r>
            <a:r>
              <a:rPr sz="1800" spc="-20" dirty="0">
                <a:solidFill>
                  <a:srgbClr val="272525"/>
                </a:solidFill>
                <a:latin typeface="Times New Roman" panose="02020603050405020304"/>
                <a:cs typeface="Times New Roman" panose="02020603050405020304"/>
              </a:rPr>
              <a:t> </a:t>
            </a:r>
            <a:r>
              <a:rPr sz="1800" dirty="0">
                <a:solidFill>
                  <a:srgbClr val="272525"/>
                </a:solidFill>
                <a:latin typeface="Times New Roman" panose="02020603050405020304"/>
                <a:cs typeface="Times New Roman" panose="02020603050405020304"/>
              </a:rPr>
              <a:t>guidance</a:t>
            </a:r>
            <a:r>
              <a:rPr sz="1800" spc="-15" dirty="0">
                <a:solidFill>
                  <a:srgbClr val="272525"/>
                </a:solidFill>
                <a:latin typeface="Times New Roman" panose="02020603050405020304"/>
                <a:cs typeface="Times New Roman" panose="02020603050405020304"/>
              </a:rPr>
              <a:t> </a:t>
            </a:r>
            <a:r>
              <a:rPr sz="1800" spc="-25" dirty="0">
                <a:solidFill>
                  <a:srgbClr val="272525"/>
                </a:solidFill>
                <a:latin typeface="Times New Roman" panose="02020603050405020304"/>
                <a:cs typeface="Times New Roman" panose="02020603050405020304"/>
              </a:rPr>
              <a:t>of </a:t>
            </a:r>
            <a:r>
              <a:rPr lang="en-US" sz="1800" spc="-25" dirty="0">
                <a:solidFill>
                  <a:srgbClr val="272525"/>
                </a:solidFill>
                <a:latin typeface="Times New Roman" panose="02020603050405020304"/>
                <a:cs typeface="Times New Roman" panose="02020603050405020304"/>
              </a:rPr>
              <a:t>Dr. Masrath Parveen</a:t>
            </a:r>
            <a:endParaRPr lang="en-IN" sz="1800" b="1" spc="-40" dirty="0">
              <a:latin typeface="Times New Roman" panose="02020603050405020304"/>
              <a:cs typeface="Times New Roman" panose="02020603050405020304"/>
            </a:endParaRPr>
          </a:p>
          <a:p>
            <a:pPr marL="12700" marR="5080">
              <a:lnSpc>
                <a:spcPct val="141000"/>
              </a:lnSpc>
              <a:spcBef>
                <a:spcPts val="35"/>
              </a:spcBef>
            </a:pPr>
            <a:r>
              <a:rPr lang="en-US" sz="1800" spc="-10" dirty="0">
                <a:latin typeface="Times New Roman" panose="02020603050405020304"/>
                <a:cs typeface="Times New Roman" panose="02020603050405020304"/>
              </a:rPr>
              <a:t>Assistant</a:t>
            </a:r>
            <a:r>
              <a:rPr lang="en-US" sz="1800" b="1" spc="-1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Professor</a:t>
            </a:r>
            <a:endParaRPr sz="1800" dirty="0">
              <a:latin typeface="Times New Roman" panose="02020603050405020304"/>
              <a:cs typeface="Times New Roman" panose="02020603050405020304"/>
            </a:endParaRPr>
          </a:p>
          <a:p>
            <a:pPr marL="12700">
              <a:lnSpc>
                <a:spcPct val="100000"/>
              </a:lnSpc>
              <a:spcBef>
                <a:spcPts val="1000"/>
              </a:spcBef>
            </a:pPr>
            <a:r>
              <a:rPr sz="1800" dirty="0">
                <a:latin typeface="Times New Roman" panose="02020603050405020304"/>
                <a:cs typeface="Times New Roman" panose="02020603050405020304"/>
              </a:rPr>
              <a:t>Department</a:t>
            </a:r>
            <a:r>
              <a:rPr sz="1800" spc="-40" dirty="0">
                <a:latin typeface="Times New Roman" panose="02020603050405020304"/>
                <a:cs typeface="Times New Roman" panose="02020603050405020304"/>
              </a:rPr>
              <a:t> </a:t>
            </a:r>
            <a:r>
              <a:rPr sz="1800" dirty="0">
                <a:latin typeface="Times New Roman" panose="02020603050405020304"/>
                <a:cs typeface="Times New Roman" panose="02020603050405020304"/>
              </a:rPr>
              <a:t>of</a:t>
            </a:r>
            <a:r>
              <a:rPr sz="1800" spc="-110" dirty="0">
                <a:latin typeface="Times New Roman" panose="02020603050405020304"/>
                <a:cs typeface="Times New Roman" panose="02020603050405020304"/>
              </a:rPr>
              <a:t> </a:t>
            </a:r>
            <a:r>
              <a:rPr lang="en-IN" sz="1800" spc="-110" dirty="0">
                <a:latin typeface="Times New Roman" panose="02020603050405020304"/>
                <a:cs typeface="Times New Roman" panose="02020603050405020304"/>
              </a:rPr>
              <a:t> </a:t>
            </a:r>
            <a:r>
              <a:rPr lang="en-IN" sz="1800" spc="-35" dirty="0">
                <a:latin typeface="Times New Roman" panose="02020603050405020304"/>
                <a:cs typeface="Times New Roman" panose="02020603050405020304"/>
              </a:rPr>
              <a:t>IT</a:t>
            </a:r>
            <a:endParaRPr sz="1800" dirty="0">
              <a:latin typeface="Times New Roman" panose="02020603050405020304"/>
              <a:cs typeface="Times New Roman" panose="02020603050405020304"/>
            </a:endParaRPr>
          </a:p>
        </p:txBody>
      </p:sp>
      <p:sp>
        <p:nvSpPr>
          <p:cNvPr id="9" name="TextBox 8"/>
          <p:cNvSpPr txBox="1"/>
          <p:nvPr/>
        </p:nvSpPr>
        <p:spPr>
          <a:xfrm>
            <a:off x="7239000" y="4953000"/>
            <a:ext cx="4800600" cy="1198880"/>
          </a:xfrm>
          <a:prstGeom prst="rect">
            <a:avLst/>
          </a:prstGeom>
          <a:noFill/>
        </p:spPr>
        <p:txBody>
          <a:bodyPr wrap="square" rtlCol="0">
            <a:spAutoFit/>
          </a:bodyPr>
          <a:lstStyle/>
          <a:p>
            <a:r>
              <a:rPr lang="it-IT" sz="1800" dirty="0"/>
              <a:t>B. Ajay  </a:t>
            </a:r>
            <a:r>
              <a:rPr lang="en-US" altLang="it-IT" sz="1800" dirty="0"/>
              <a:t>                  </a:t>
            </a:r>
            <a:r>
              <a:rPr lang="it-IT" sz="1800" dirty="0"/>
              <a:t>[</a:t>
            </a:r>
            <a:r>
              <a:rPr lang="en-US" sz="1800" dirty="0"/>
              <a:t>21911A1209</a:t>
            </a:r>
            <a:r>
              <a:rPr lang="it-IT" sz="1800" dirty="0"/>
              <a:t>]</a:t>
            </a:r>
          </a:p>
          <a:p>
            <a:r>
              <a:rPr lang="en-US" altLang="it-IT" sz="1800" dirty="0"/>
              <a:t>M. Anil             	  </a:t>
            </a:r>
            <a:r>
              <a:rPr lang="it-IT" sz="1800" dirty="0"/>
              <a:t> [</a:t>
            </a:r>
            <a:r>
              <a:rPr lang="en-US" sz="1800" dirty="0">
                <a:sym typeface="+mn-ea"/>
              </a:rPr>
              <a:t>21911A1236</a:t>
            </a:r>
            <a:r>
              <a:rPr lang="it-IT" sz="1800" dirty="0"/>
              <a:t>] </a:t>
            </a:r>
          </a:p>
          <a:p>
            <a:r>
              <a:rPr lang="en-US" altLang="it-IT" sz="1800" dirty="0"/>
              <a:t>M. Akash          	   </a:t>
            </a:r>
            <a:r>
              <a:rPr lang="it-IT" sz="1800" dirty="0"/>
              <a:t>[</a:t>
            </a:r>
            <a:r>
              <a:rPr lang="en-US" altLang="it-IT" sz="1800" dirty="0">
                <a:sym typeface="+mn-ea"/>
              </a:rPr>
              <a:t>21911A1238</a:t>
            </a:r>
            <a:r>
              <a:rPr lang="it-IT" sz="1800" dirty="0"/>
              <a:t>]</a:t>
            </a:r>
          </a:p>
          <a:p>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116F-55D5-FFF2-4E07-485554A5E5E8}"/>
              </a:ext>
            </a:extLst>
          </p:cNvPr>
          <p:cNvSpPr>
            <a:spLocks noGrp="1"/>
          </p:cNvSpPr>
          <p:nvPr>
            <p:ph type="title"/>
          </p:nvPr>
        </p:nvSpPr>
        <p:spPr/>
        <p:txBody>
          <a:bodyPr/>
          <a:lstStyle/>
          <a:p>
            <a:r>
              <a:rPr lang="en-IN" b="1" dirty="0"/>
              <a:t>Objectives:</a:t>
            </a:r>
          </a:p>
        </p:txBody>
      </p:sp>
      <p:sp>
        <p:nvSpPr>
          <p:cNvPr id="3" name="Content Placeholder 2">
            <a:extLst>
              <a:ext uri="{FF2B5EF4-FFF2-40B4-BE49-F238E27FC236}">
                <a16:creationId xmlns:a16="http://schemas.microsoft.com/office/drawing/2014/main" id="{E1D445D3-8744-6EE4-D9DE-3C3AC570765E}"/>
              </a:ext>
            </a:extLst>
          </p:cNvPr>
          <p:cNvSpPr>
            <a:spLocks noGrp="1"/>
          </p:cNvSpPr>
          <p:nvPr>
            <p:ph idx="1"/>
          </p:nvPr>
        </p:nvSpPr>
        <p:spPr>
          <a:xfrm>
            <a:off x="772886" y="1956254"/>
            <a:ext cx="10515600" cy="4351338"/>
          </a:xfrm>
        </p:spPr>
        <p:txBody>
          <a:bodyPr>
            <a:normAutofit/>
          </a:bodyPr>
          <a:lstStyle/>
          <a:p>
            <a:pPr marL="0" indent="0">
              <a:buNone/>
            </a:pPr>
            <a:r>
              <a:rPr lang="en-IN" sz="2400" b="1" dirty="0">
                <a:latin typeface="Calibri" panose="020F0502020204030204" pitchFamily="34" charset="0"/>
                <a:ea typeface="Calibri" panose="020F0502020204030204" pitchFamily="34" charset="0"/>
                <a:cs typeface="Calibri" panose="020F0502020204030204" pitchFamily="34" charset="0"/>
              </a:rPr>
              <a:t>Main Objectives:</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1.Develop an Automated Detection System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Utilize CNN-based deep learning techniques to predict lung cancer from chest X-ray images with high accuracy.</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2.Enhance Early Diagnosis</a:t>
            </a:r>
            <a:r>
              <a:rPr lang="en-US" sz="18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Improve early detection of lung cancer to increase survival rates and enable timely medical intervention.</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3.Optimize Feature Extraction</a:t>
            </a:r>
            <a:r>
              <a:rPr lang="en-US" sz="18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Use convolutional layers to extract relevant features from medical images, enhancing classification between benign and malignant cases.</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4.Improve Classification Accuracy</a:t>
            </a:r>
            <a:r>
              <a:rPr lang="en-US" sz="18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Evaluate performance using metrics like accuracy, precision, recall, and F1-score to ensure reliable predictions.</a:t>
            </a: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641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00C5-EA94-6956-41DC-338BDA996F58}"/>
              </a:ext>
            </a:extLst>
          </p:cNvPr>
          <p:cNvSpPr>
            <a:spLocks noGrp="1"/>
          </p:cNvSpPr>
          <p:nvPr>
            <p:ph type="title"/>
          </p:nvPr>
        </p:nvSpPr>
        <p:spPr/>
        <p:txBody>
          <a:bodyPr/>
          <a:lstStyle/>
          <a:p>
            <a:r>
              <a:rPr lang="en-IN" b="1" dirty="0"/>
              <a:t>Objectives:</a:t>
            </a:r>
            <a:endParaRPr lang="en-IN" dirty="0"/>
          </a:p>
        </p:txBody>
      </p:sp>
      <p:sp>
        <p:nvSpPr>
          <p:cNvPr id="3" name="Content Placeholder 2">
            <a:extLst>
              <a:ext uri="{FF2B5EF4-FFF2-40B4-BE49-F238E27FC236}">
                <a16:creationId xmlns:a16="http://schemas.microsoft.com/office/drawing/2014/main" id="{D9090258-FEEF-CF54-97E5-B53DCD0F1D8F}"/>
              </a:ext>
            </a:extLst>
          </p:cNvPr>
          <p:cNvSpPr>
            <a:spLocks noGrp="1"/>
          </p:cNvSpPr>
          <p:nvPr>
            <p:ph idx="1"/>
          </p:nvPr>
        </p:nvSpPr>
        <p:spPr>
          <a:xfrm>
            <a:off x="838200" y="2030899"/>
            <a:ext cx="10515600" cy="4351338"/>
          </a:xfrm>
        </p:spPr>
        <p:txBody>
          <a:bodyPr>
            <a:norm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5.Reduce Human Error</a:t>
            </a:r>
            <a:r>
              <a:rPr lang="en-US" sz="18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Assist radiologists by providing an AI-driven support system that minimizes diagnostic errors in lung cancer detection.</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6.Leverage Transfer Learning</a:t>
            </a:r>
            <a:r>
              <a:rPr lang="en-US" sz="18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Implement transfer learning techniques to enhance model performance, reduce training time, and improve robustness.</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7.Facilitate Clinical Integration</a:t>
            </a:r>
            <a:r>
              <a:rPr lang="en-US" sz="18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Design a practical and scalable model that can be integrated into clinical workflows for real-time analysis.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171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BA7B2-6215-A8F9-BEC1-8B7A9F942C1F}"/>
              </a:ext>
            </a:extLst>
          </p:cNvPr>
          <p:cNvSpPr>
            <a:spLocks noGrp="1"/>
          </p:cNvSpPr>
          <p:nvPr>
            <p:ph type="title"/>
          </p:nvPr>
        </p:nvSpPr>
        <p:spPr/>
        <p:txBody>
          <a:bodyPr>
            <a:normAutofit/>
          </a:bodyPr>
          <a:lstStyle/>
          <a:p>
            <a:r>
              <a:rPr lang="en-IN" b="1" dirty="0"/>
              <a:t>Software and Hardware Requirements </a:t>
            </a:r>
            <a:endParaRPr lang="en-IN" dirty="0"/>
          </a:p>
        </p:txBody>
      </p:sp>
      <p:sp>
        <p:nvSpPr>
          <p:cNvPr id="3" name="Content Placeholder 2">
            <a:extLst>
              <a:ext uri="{FF2B5EF4-FFF2-40B4-BE49-F238E27FC236}">
                <a16:creationId xmlns:a16="http://schemas.microsoft.com/office/drawing/2014/main" id="{56210CC0-189D-460F-61F3-BC9B0023C8F5}"/>
              </a:ext>
            </a:extLst>
          </p:cNvPr>
          <p:cNvSpPr>
            <a:spLocks noGrp="1"/>
          </p:cNvSpPr>
          <p:nvPr>
            <p:ph idx="1"/>
          </p:nvPr>
        </p:nvSpPr>
        <p:spPr>
          <a:xfrm>
            <a:off x="838200" y="1945594"/>
            <a:ext cx="10515600" cy="4351338"/>
          </a:xfrm>
        </p:spPr>
        <p:txBody>
          <a:bodyPr>
            <a:normAutofit fontScale="62500" lnSpcReduction="20000"/>
          </a:bodyPr>
          <a:lstStyle/>
          <a:p>
            <a:pPr marL="0" indent="0">
              <a:buNone/>
            </a:pPr>
            <a:r>
              <a:rPr lang="en-US" altLang="en-US" sz="3200" b="1" dirty="0">
                <a:latin typeface="Calibri" panose="020F0502020204030204" pitchFamily="34" charset="0"/>
                <a:ea typeface="Calibri" panose="020F0502020204030204" pitchFamily="34" charset="0"/>
                <a:cs typeface="Calibri" panose="020F0502020204030204" pitchFamily="34" charset="0"/>
              </a:rPr>
              <a:t>Software Requirements:</a:t>
            </a:r>
          </a:p>
          <a:p>
            <a:pPr marL="0" indent="0">
              <a:buNone/>
            </a:pPr>
            <a:r>
              <a:rPr lang="en-US" altLang="en-US" sz="2900" dirty="0">
                <a:latin typeface="Calibri" panose="020F0502020204030204" pitchFamily="34" charset="0"/>
                <a:ea typeface="Calibri" panose="020F0502020204030204" pitchFamily="34" charset="0"/>
                <a:cs typeface="Calibri" panose="020F0502020204030204" pitchFamily="34" charset="0"/>
              </a:rPr>
              <a:t>1 .Operating System: Windows 10/11, Linux, or macOS</a:t>
            </a:r>
          </a:p>
          <a:p>
            <a:pPr marL="0" indent="0">
              <a:buNone/>
            </a:pPr>
            <a:r>
              <a:rPr lang="en-US" altLang="en-US" sz="2900" dirty="0">
                <a:latin typeface="Calibri" panose="020F0502020204030204" pitchFamily="34" charset="0"/>
                <a:ea typeface="Calibri" panose="020F0502020204030204" pitchFamily="34" charset="0"/>
                <a:cs typeface="Calibri" panose="020F0502020204030204" pitchFamily="34" charset="0"/>
              </a:rPr>
              <a:t>2. Programming Language: Python (3.7 or later)</a:t>
            </a:r>
          </a:p>
          <a:p>
            <a:pPr marL="0" indent="0">
              <a:buNone/>
            </a:pPr>
            <a:r>
              <a:rPr lang="en-US" altLang="en-US" sz="2900" dirty="0">
                <a:latin typeface="Calibri" panose="020F0502020204030204" pitchFamily="34" charset="0"/>
                <a:ea typeface="Calibri" panose="020F0502020204030204" pitchFamily="34" charset="0"/>
                <a:cs typeface="Calibri" panose="020F0502020204030204" pitchFamily="34" charset="0"/>
              </a:rPr>
              <a:t>3. Libraries and Dependencies:</a:t>
            </a:r>
          </a:p>
          <a:p>
            <a:pPr marL="0" indent="0">
              <a:buNone/>
            </a:pPr>
            <a:r>
              <a:rPr lang="en-US" altLang="en-US" sz="2900" dirty="0">
                <a:latin typeface="Calibri" panose="020F0502020204030204" pitchFamily="34" charset="0"/>
                <a:ea typeface="Calibri" panose="020F0502020204030204" pitchFamily="34" charset="0"/>
                <a:cs typeface="Calibri" panose="020F0502020204030204" pitchFamily="34" charset="0"/>
              </a:rPr>
              <a:t>   NumPy</a:t>
            </a:r>
          </a:p>
          <a:p>
            <a:pPr marL="0" indent="0">
              <a:buNone/>
            </a:pPr>
            <a:r>
              <a:rPr lang="en-US" altLang="en-US" sz="2900" dirty="0">
                <a:latin typeface="Calibri" panose="020F0502020204030204" pitchFamily="34" charset="0"/>
                <a:ea typeface="Calibri" panose="020F0502020204030204" pitchFamily="34" charset="0"/>
                <a:cs typeface="Calibri" panose="020F0502020204030204" pitchFamily="34" charset="0"/>
              </a:rPr>
              <a:t>   Pandas</a:t>
            </a:r>
          </a:p>
          <a:p>
            <a:pPr marL="0" indent="0">
              <a:buNone/>
            </a:pPr>
            <a:r>
              <a:rPr lang="en-US" altLang="en-US" sz="2900" dirty="0">
                <a:latin typeface="Calibri" panose="020F0502020204030204" pitchFamily="34" charset="0"/>
                <a:ea typeface="Calibri" panose="020F0502020204030204" pitchFamily="34" charset="0"/>
                <a:cs typeface="Calibri" panose="020F0502020204030204" pitchFamily="34" charset="0"/>
              </a:rPr>
              <a:t>   OpenCV (cv2)</a:t>
            </a:r>
          </a:p>
          <a:p>
            <a:pPr marL="0" indent="0">
              <a:buNone/>
            </a:pPr>
            <a:r>
              <a:rPr lang="en-US" altLang="en-US" sz="2900" dirty="0">
                <a:latin typeface="Calibri" panose="020F0502020204030204" pitchFamily="34" charset="0"/>
                <a:ea typeface="Calibri" panose="020F0502020204030204" pitchFamily="34" charset="0"/>
                <a:cs typeface="Calibri" panose="020F0502020204030204" pitchFamily="34" charset="0"/>
              </a:rPr>
              <a:t>   TensorFlow (for deep learning model)</a:t>
            </a:r>
          </a:p>
          <a:p>
            <a:pPr marL="0" indent="0">
              <a:buNone/>
            </a:pPr>
            <a:r>
              <a:rPr lang="en-US" altLang="en-US" sz="2900" dirty="0">
                <a:latin typeface="Calibri" panose="020F0502020204030204" pitchFamily="34" charset="0"/>
                <a:ea typeface="Calibri" panose="020F0502020204030204" pitchFamily="34" charset="0"/>
                <a:cs typeface="Calibri" panose="020F0502020204030204" pitchFamily="34" charset="0"/>
              </a:rPr>
              <a:t>   </a:t>
            </a:r>
            <a:r>
              <a:rPr lang="en-US" altLang="en-US" sz="2900" dirty="0" err="1">
                <a:latin typeface="Calibri" panose="020F0502020204030204" pitchFamily="34" charset="0"/>
                <a:ea typeface="Calibri" panose="020F0502020204030204" pitchFamily="34" charset="0"/>
                <a:cs typeface="Calibri" panose="020F0502020204030204" pitchFamily="34" charset="0"/>
              </a:rPr>
              <a:t>Streamlit</a:t>
            </a:r>
            <a:r>
              <a:rPr lang="en-US" altLang="en-US" sz="2900" dirty="0">
                <a:latin typeface="Calibri" panose="020F0502020204030204" pitchFamily="34" charset="0"/>
                <a:ea typeface="Calibri" panose="020F0502020204030204" pitchFamily="34" charset="0"/>
                <a:cs typeface="Calibri" panose="020F0502020204030204" pitchFamily="34" charset="0"/>
              </a:rPr>
              <a:t> (for web UI)</a:t>
            </a:r>
          </a:p>
          <a:p>
            <a:pPr marL="0" indent="0">
              <a:buNone/>
            </a:pPr>
            <a:r>
              <a:rPr lang="en-US" altLang="en-US" sz="2900" dirty="0">
                <a:latin typeface="Calibri" panose="020F0502020204030204" pitchFamily="34" charset="0"/>
                <a:ea typeface="Calibri" panose="020F0502020204030204" pitchFamily="34" charset="0"/>
                <a:cs typeface="Calibri" panose="020F0502020204030204" pitchFamily="34" charset="0"/>
              </a:rPr>
              <a:t>   </a:t>
            </a:r>
            <a:r>
              <a:rPr lang="en-US" altLang="en-US" sz="2900" dirty="0" err="1">
                <a:latin typeface="Calibri" panose="020F0502020204030204" pitchFamily="34" charset="0"/>
                <a:ea typeface="Calibri" panose="020F0502020204030204" pitchFamily="34" charset="0"/>
                <a:cs typeface="Calibri" panose="020F0502020204030204" pitchFamily="34" charset="0"/>
              </a:rPr>
              <a:t>keras</a:t>
            </a:r>
            <a:endParaRPr lang="en-US" altLang="en-US" sz="29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tLang="en-US" sz="2900" dirty="0">
                <a:latin typeface="Calibri" panose="020F0502020204030204" pitchFamily="34" charset="0"/>
                <a:ea typeface="Calibri" panose="020F0502020204030204" pitchFamily="34" charset="0"/>
                <a:cs typeface="Calibri" panose="020F0502020204030204" pitchFamily="34" charset="0"/>
              </a:rPr>
              <a:t>   Collections (for handling data structures)</a:t>
            </a:r>
          </a:p>
          <a:p>
            <a:pPr marL="0" indent="0">
              <a:buNone/>
            </a:pPr>
            <a:r>
              <a:rPr lang="en-US" altLang="en-US" sz="2900" dirty="0">
                <a:latin typeface="Calibri" panose="020F0502020204030204" pitchFamily="34" charset="0"/>
                <a:ea typeface="Calibri" panose="020F0502020204030204" pitchFamily="34" charset="0"/>
                <a:cs typeface="Calibri" panose="020F0502020204030204" pitchFamily="34" charset="0"/>
                <a:sym typeface="+mn-ea"/>
              </a:rPr>
              <a:t>4. IDE/Text Editor:</a:t>
            </a:r>
          </a:p>
          <a:p>
            <a:pPr marL="0" indent="0">
              <a:buNone/>
            </a:pPr>
            <a:r>
              <a:rPr lang="en-US" altLang="en-US" sz="2900" b="1" dirty="0">
                <a:latin typeface="Calibri" panose="020F0502020204030204" pitchFamily="34" charset="0"/>
                <a:ea typeface="Calibri" panose="020F0502020204030204" pitchFamily="34" charset="0"/>
                <a:cs typeface="Calibri" panose="020F0502020204030204" pitchFamily="34" charset="0"/>
                <a:sym typeface="+mn-ea"/>
              </a:rPr>
              <a:t>   </a:t>
            </a:r>
            <a:r>
              <a:rPr lang="en-US" altLang="en-US" sz="2900" dirty="0">
                <a:latin typeface="Calibri" panose="020F0502020204030204" pitchFamily="34" charset="0"/>
                <a:ea typeface="Calibri" panose="020F0502020204030204" pitchFamily="34" charset="0"/>
                <a:cs typeface="Calibri" panose="020F0502020204030204" pitchFamily="34" charset="0"/>
                <a:sym typeface="+mn-ea"/>
              </a:rPr>
              <a:t> PyCharm, VS Code, </a:t>
            </a:r>
            <a:r>
              <a:rPr lang="en-US" altLang="en-US" sz="2900" dirty="0" err="1">
                <a:latin typeface="Calibri" panose="020F0502020204030204" pitchFamily="34" charset="0"/>
                <a:ea typeface="Calibri" panose="020F0502020204030204" pitchFamily="34" charset="0"/>
                <a:cs typeface="Calibri" panose="020F0502020204030204" pitchFamily="34" charset="0"/>
                <a:sym typeface="+mn-ea"/>
              </a:rPr>
              <a:t>Jupyter</a:t>
            </a:r>
            <a:r>
              <a:rPr lang="en-US" altLang="en-US" sz="2900" dirty="0">
                <a:latin typeface="Calibri" panose="020F0502020204030204" pitchFamily="34" charset="0"/>
                <a:ea typeface="Calibri" panose="020F0502020204030204" pitchFamily="34" charset="0"/>
                <a:cs typeface="Calibri" panose="020F0502020204030204" pitchFamily="34" charset="0"/>
                <a:sym typeface="+mn-ea"/>
              </a:rPr>
              <a:t> Notebook, or any Python-supported IDE</a:t>
            </a:r>
            <a:endParaRPr lang="en-US" altLang="en-US" sz="29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79667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225A-D2AE-C7F2-012B-80AC32BF636C}"/>
              </a:ext>
            </a:extLst>
          </p:cNvPr>
          <p:cNvSpPr>
            <a:spLocks noGrp="1"/>
          </p:cNvSpPr>
          <p:nvPr>
            <p:ph type="title"/>
          </p:nvPr>
        </p:nvSpPr>
        <p:spPr/>
        <p:txBody>
          <a:bodyPr/>
          <a:lstStyle/>
          <a:p>
            <a:r>
              <a:rPr lang="en-IN" b="1" dirty="0"/>
              <a:t>Software and Hardware Requirements </a:t>
            </a:r>
            <a:endParaRPr lang="en-IN" dirty="0"/>
          </a:p>
        </p:txBody>
      </p:sp>
      <p:sp>
        <p:nvSpPr>
          <p:cNvPr id="3" name="Content Placeholder 2">
            <a:extLst>
              <a:ext uri="{FF2B5EF4-FFF2-40B4-BE49-F238E27FC236}">
                <a16:creationId xmlns:a16="http://schemas.microsoft.com/office/drawing/2014/main" id="{6F916890-CBC6-30F9-8091-EA760BCA1F0E}"/>
              </a:ext>
            </a:extLst>
          </p:cNvPr>
          <p:cNvSpPr>
            <a:spLocks noGrp="1"/>
          </p:cNvSpPr>
          <p:nvPr>
            <p:ph idx="1"/>
          </p:nvPr>
        </p:nvSpPr>
        <p:spPr>
          <a:xfrm>
            <a:off x="838200" y="2141537"/>
            <a:ext cx="10515600" cy="4351338"/>
          </a:xfrm>
        </p:spPr>
        <p:txBody>
          <a:bodyPr>
            <a:normAutofit/>
          </a:bodyPr>
          <a:lstStyle/>
          <a:p>
            <a:pPr marL="0" indent="0">
              <a:buNone/>
            </a:pPr>
            <a:r>
              <a:rPr lang="en-US" altLang="en-US" sz="2000" b="1" dirty="0">
                <a:latin typeface="Calibri" panose="020F0502020204030204" pitchFamily="34" charset="0"/>
                <a:ea typeface="Calibri" panose="020F0502020204030204" pitchFamily="34" charset="0"/>
                <a:cs typeface="Calibri" panose="020F0502020204030204" pitchFamily="34" charset="0"/>
              </a:rPr>
              <a:t>Hardware Requirements:</a:t>
            </a:r>
          </a:p>
          <a:p>
            <a:pPr marL="0" indent="0">
              <a:buNone/>
            </a:pPr>
            <a:r>
              <a:rPr lang="en-US" altLang="en-US" sz="1800" dirty="0">
                <a:latin typeface="Calibri" panose="020F0502020204030204" pitchFamily="34" charset="0"/>
                <a:ea typeface="Calibri" panose="020F0502020204030204" pitchFamily="34" charset="0"/>
                <a:cs typeface="Calibri" panose="020F0502020204030204" pitchFamily="34" charset="0"/>
              </a:rPr>
              <a:t>1. Processor: Intel Core i5 or AMD Ryzen 5 (or higher)</a:t>
            </a:r>
          </a:p>
          <a:p>
            <a:pPr marL="0" indent="0">
              <a:buNone/>
            </a:pPr>
            <a:r>
              <a:rPr lang="en-US" altLang="en-US" sz="1800" dirty="0">
                <a:latin typeface="Calibri" panose="020F0502020204030204" pitchFamily="34" charset="0"/>
                <a:ea typeface="Calibri" panose="020F0502020204030204" pitchFamily="34" charset="0"/>
                <a:cs typeface="Calibri" panose="020F0502020204030204" pitchFamily="34" charset="0"/>
              </a:rPr>
              <a:t>2. RAM: 8GB (minimum), 16GB (recommended for deep learning tasks)</a:t>
            </a:r>
          </a:p>
          <a:p>
            <a:pPr marL="0" indent="0">
              <a:buNone/>
            </a:pPr>
            <a:r>
              <a:rPr lang="en-US" altLang="en-US" sz="1800" dirty="0">
                <a:latin typeface="Calibri" panose="020F0502020204030204" pitchFamily="34" charset="0"/>
                <a:ea typeface="Calibri" panose="020F0502020204030204" pitchFamily="34" charset="0"/>
                <a:cs typeface="Calibri" panose="020F0502020204030204" pitchFamily="34" charset="0"/>
              </a:rPr>
              <a:t>3. Storage: Minimum 10GB free space (for model weights, dataset, and dependencies)</a:t>
            </a:r>
          </a:p>
          <a:p>
            <a:pPr marL="0" indent="0">
              <a:buNone/>
            </a:pPr>
            <a:r>
              <a:rPr lang="en-US" altLang="en-US" sz="1800" dirty="0">
                <a:latin typeface="Calibri" panose="020F0502020204030204" pitchFamily="34" charset="0"/>
                <a:ea typeface="Calibri" panose="020F0502020204030204" pitchFamily="34" charset="0"/>
                <a:cs typeface="Calibri" panose="020F0502020204030204" pitchFamily="34" charset="0"/>
              </a:rPr>
              <a:t>4. Graphics Processing Unit (GPU):</a:t>
            </a:r>
          </a:p>
          <a:p>
            <a:pPr marL="0" indent="0">
              <a:buNone/>
            </a:pPr>
            <a:r>
              <a:rPr lang="en-US" altLang="en-US" sz="1800" dirty="0">
                <a:latin typeface="Calibri" panose="020F0502020204030204" pitchFamily="34" charset="0"/>
                <a:ea typeface="Calibri" panose="020F0502020204030204" pitchFamily="34" charset="0"/>
                <a:cs typeface="Calibri" panose="020F0502020204030204" pitchFamily="34" charset="0"/>
              </a:rPr>
              <a:t>    Integrated GPU is sufficient for basic testing</a:t>
            </a:r>
          </a:p>
          <a:p>
            <a:pPr marL="0" indent="0">
              <a:buNone/>
            </a:pPr>
            <a:r>
              <a:rPr lang="en-US" altLang="en-US" sz="1800" dirty="0">
                <a:latin typeface="Calibri" panose="020F0502020204030204" pitchFamily="34" charset="0"/>
                <a:ea typeface="Calibri" panose="020F0502020204030204" pitchFamily="34" charset="0"/>
                <a:cs typeface="Calibri" panose="020F0502020204030204" pitchFamily="34" charset="0"/>
              </a:rPr>
              <a:t>    Dedicated GPU (NVIDIA GTX 1650 or higher) recommended for faster deep learning processing</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9881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C9599-FA43-F093-EF88-602D259EC6F1}"/>
              </a:ext>
            </a:extLst>
          </p:cNvPr>
          <p:cNvSpPr>
            <a:spLocks noGrp="1"/>
          </p:cNvSpPr>
          <p:nvPr>
            <p:ph type="title"/>
          </p:nvPr>
        </p:nvSpPr>
        <p:spPr/>
        <p:txBody>
          <a:bodyPr/>
          <a:lstStyle/>
          <a:p>
            <a:r>
              <a:rPr lang="en-IN" b="1" dirty="0"/>
              <a:t>System Architecture :</a:t>
            </a:r>
            <a:endParaRPr lang="en-IN" dirty="0"/>
          </a:p>
        </p:txBody>
      </p:sp>
      <p:sp>
        <p:nvSpPr>
          <p:cNvPr id="3" name="Content Placeholder 2">
            <a:extLst>
              <a:ext uri="{FF2B5EF4-FFF2-40B4-BE49-F238E27FC236}">
                <a16:creationId xmlns:a16="http://schemas.microsoft.com/office/drawing/2014/main" id="{3614C1C5-AEB7-EA24-169C-86B8106C3220}"/>
              </a:ext>
            </a:extLst>
          </p:cNvPr>
          <p:cNvSpPr>
            <a:spLocks noGrp="1"/>
          </p:cNvSpPr>
          <p:nvPr>
            <p:ph idx="1"/>
          </p:nvPr>
        </p:nvSpPr>
        <p:spPr/>
        <p:txBody>
          <a:bodyPr>
            <a:normAutofit/>
          </a:bodyPr>
          <a:lstStyle/>
          <a:p>
            <a:pPr marL="0" indent="0">
              <a:buNone/>
            </a:pPr>
            <a:r>
              <a:rPr lang="en-US" altLang="en-US" sz="2000" b="1" dirty="0">
                <a:latin typeface="Calibri" panose="020F0502020204030204" charset="0"/>
                <a:cs typeface="Calibri" panose="020F0502020204030204" charset="0"/>
              </a:rPr>
              <a:t>System Architecture</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1.Input Data (Chest X-ray/CT Images) :</a:t>
            </a:r>
          </a:p>
          <a:p>
            <a:r>
              <a:rPr lang="en-US" sz="1800" dirty="0">
                <a:latin typeface="Calibri" panose="020F0502020204030204" pitchFamily="34" charset="0"/>
                <a:ea typeface="Calibri" panose="020F0502020204030204" pitchFamily="34" charset="0"/>
                <a:cs typeface="Calibri" panose="020F0502020204030204" pitchFamily="34" charset="0"/>
              </a:rPr>
              <a:t>Medical images are collected from a dataset, ensuring diversity in malignancy representation.</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2.Preprocessing Stage :</a:t>
            </a: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Image resizing and normalization.</a:t>
            </a:r>
          </a:p>
          <a:p>
            <a:r>
              <a:rPr lang="en-US" sz="1800" dirty="0">
                <a:latin typeface="Calibri" panose="020F0502020204030204" pitchFamily="34" charset="0"/>
                <a:ea typeface="Calibri" panose="020F0502020204030204" pitchFamily="34" charset="0"/>
                <a:cs typeface="Calibri" panose="020F0502020204030204" pitchFamily="34" charset="0"/>
              </a:rPr>
              <a:t>Noise reduction and contrast enhancement using OpenCV.</a:t>
            </a:r>
          </a:p>
          <a:p>
            <a:r>
              <a:rPr lang="en-US" sz="1800" dirty="0">
                <a:latin typeface="Calibri" panose="020F0502020204030204" pitchFamily="34" charset="0"/>
                <a:ea typeface="Calibri" panose="020F0502020204030204" pitchFamily="34" charset="0"/>
                <a:cs typeface="Calibri" panose="020F0502020204030204" pitchFamily="34" charset="0"/>
              </a:rPr>
              <a:t>Data augmentation for improving model generalization.</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3.Feature Extraction using CNN :</a:t>
            </a: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Convolutional layers extract spatial features from the images.</a:t>
            </a:r>
          </a:p>
          <a:p>
            <a:r>
              <a:rPr lang="en-US" sz="1800" dirty="0">
                <a:latin typeface="Calibri" panose="020F0502020204030204" pitchFamily="34" charset="0"/>
                <a:ea typeface="Calibri" panose="020F0502020204030204" pitchFamily="34" charset="0"/>
                <a:cs typeface="Calibri" panose="020F0502020204030204" pitchFamily="34" charset="0"/>
              </a:rPr>
              <a:t>Pooling layers reduce dimensionality while retaining important information.</a:t>
            </a:r>
          </a:p>
          <a:p>
            <a:r>
              <a:rPr lang="en-US" sz="1800" dirty="0">
                <a:latin typeface="Calibri" panose="020F0502020204030204" pitchFamily="34" charset="0"/>
                <a:ea typeface="Calibri" panose="020F0502020204030204" pitchFamily="34" charset="0"/>
                <a:cs typeface="Calibri" panose="020F0502020204030204" pitchFamily="34" charset="0"/>
              </a:rPr>
              <a:t>Activation functions (</a:t>
            </a:r>
            <a:r>
              <a:rPr lang="en-US" sz="1800" dirty="0" err="1">
                <a:latin typeface="Calibri" panose="020F0502020204030204" pitchFamily="34" charset="0"/>
                <a:ea typeface="Calibri" panose="020F0502020204030204" pitchFamily="34" charset="0"/>
                <a:cs typeface="Calibri" panose="020F0502020204030204" pitchFamily="34" charset="0"/>
              </a:rPr>
              <a:t>ReLU</a:t>
            </a:r>
            <a:r>
              <a:rPr lang="en-US" sz="1800" dirty="0">
                <a:latin typeface="Calibri" panose="020F0502020204030204" pitchFamily="34" charset="0"/>
                <a:ea typeface="Calibri" panose="020F0502020204030204" pitchFamily="34" charset="0"/>
                <a:cs typeface="Calibri" panose="020F0502020204030204" pitchFamily="34" charset="0"/>
              </a:rPr>
              <a:t>) introduce non-linearity for better learning</a:t>
            </a:r>
            <a:r>
              <a:rPr lang="en-US" sz="800" dirty="0"/>
              <a:t>.</a:t>
            </a:r>
          </a:p>
          <a:p>
            <a:pPr marL="0" indent="0">
              <a:buNone/>
            </a:pPr>
            <a:endParaRPr lang="en-US" sz="1050" dirty="0"/>
          </a:p>
          <a:p>
            <a:endParaRPr lang="en-US" sz="1400" dirty="0"/>
          </a:p>
          <a:p>
            <a:pPr marL="0" indent="0">
              <a:buNone/>
            </a:pPr>
            <a:endParaRPr lang="en-US" sz="1400" dirty="0"/>
          </a:p>
          <a:p>
            <a:pPr marL="0" indent="0">
              <a:buNone/>
            </a:pPr>
            <a:endParaRPr lang="en-US" altLang="en-US" sz="2000" b="1" dirty="0">
              <a:latin typeface="Calibri" panose="020F0502020204030204" charset="0"/>
              <a:cs typeface="Calibri" panose="020F0502020204030204" charset="0"/>
            </a:endParaRPr>
          </a:p>
          <a:p>
            <a:pPr marL="0" indent="0">
              <a:buNone/>
            </a:pPr>
            <a:endParaRPr lang="en-IN" sz="2000" dirty="0"/>
          </a:p>
        </p:txBody>
      </p:sp>
    </p:spTree>
    <p:extLst>
      <p:ext uri="{BB962C8B-B14F-4D97-AF65-F5344CB8AC3E}">
        <p14:creationId xmlns:p14="http://schemas.microsoft.com/office/powerpoint/2010/main" val="66814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E449-CCAA-73A5-B30E-279E8FBC2C1B}"/>
              </a:ext>
            </a:extLst>
          </p:cNvPr>
          <p:cNvSpPr>
            <a:spLocks noGrp="1"/>
          </p:cNvSpPr>
          <p:nvPr>
            <p:ph type="title"/>
          </p:nvPr>
        </p:nvSpPr>
        <p:spPr/>
        <p:txBody>
          <a:bodyPr/>
          <a:lstStyle/>
          <a:p>
            <a:r>
              <a:rPr lang="en-IN" b="1" dirty="0"/>
              <a:t>System Architecture :</a:t>
            </a:r>
            <a:endParaRPr lang="en-IN" dirty="0"/>
          </a:p>
        </p:txBody>
      </p:sp>
      <p:sp>
        <p:nvSpPr>
          <p:cNvPr id="3" name="Content Placeholder 2">
            <a:extLst>
              <a:ext uri="{FF2B5EF4-FFF2-40B4-BE49-F238E27FC236}">
                <a16:creationId xmlns:a16="http://schemas.microsoft.com/office/drawing/2014/main" id="{96816DF4-68C7-FB2A-1F75-013D2F84BECF}"/>
              </a:ext>
            </a:extLst>
          </p:cNvPr>
          <p:cNvSpPr>
            <a:spLocks noGrp="1"/>
          </p:cNvSpPr>
          <p:nvPr>
            <p:ph idx="1"/>
          </p:nvPr>
        </p:nvSpPr>
        <p:spPr/>
        <p:txBody>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4.Classification Layer</a:t>
            </a: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Fully connected layers process extracted features.</a:t>
            </a:r>
          </a:p>
          <a:p>
            <a:r>
              <a:rPr lang="en-US" sz="1800" dirty="0" err="1">
                <a:latin typeface="Calibri" panose="020F0502020204030204" pitchFamily="34" charset="0"/>
                <a:ea typeface="Calibri" panose="020F0502020204030204" pitchFamily="34" charset="0"/>
                <a:cs typeface="Calibri" panose="020F0502020204030204" pitchFamily="34" charset="0"/>
              </a:rPr>
              <a:t>Softmax</a:t>
            </a:r>
            <a:r>
              <a:rPr lang="en-US" sz="1800" dirty="0">
                <a:latin typeface="Calibri" panose="020F0502020204030204" pitchFamily="34" charset="0"/>
                <a:ea typeface="Calibri" panose="020F0502020204030204" pitchFamily="34" charset="0"/>
                <a:cs typeface="Calibri" panose="020F0502020204030204" pitchFamily="34" charset="0"/>
              </a:rPr>
              <a:t> or sigmoid activation classifies images as benign or malignant</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5.Model Training and Validation</a:t>
            </a: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The dataset is split into training and testing sets.</a:t>
            </a:r>
          </a:p>
          <a:p>
            <a:r>
              <a:rPr lang="en-US" sz="1800" dirty="0">
                <a:latin typeface="Calibri" panose="020F0502020204030204" pitchFamily="34" charset="0"/>
                <a:ea typeface="Calibri" panose="020F0502020204030204" pitchFamily="34" charset="0"/>
                <a:cs typeface="Calibri" panose="020F0502020204030204" pitchFamily="34" charset="0"/>
              </a:rPr>
              <a:t>Performance is evaluated using accuracy, precision, recall, and F1-score.</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6.Prediction and Diagnosis Assistance</a:t>
            </a: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The trained model predicts lung cancer probability for new X-ray images.</a:t>
            </a:r>
          </a:p>
          <a:p>
            <a:r>
              <a:rPr lang="en-US" sz="1800" dirty="0">
                <a:latin typeface="Calibri" panose="020F0502020204030204" pitchFamily="34" charset="0"/>
                <a:ea typeface="Calibri" panose="020F0502020204030204" pitchFamily="34" charset="0"/>
                <a:cs typeface="Calibri" panose="020F0502020204030204" pitchFamily="34" charset="0"/>
              </a:rPr>
              <a:t>The results assist radiologists in early diagnosis and decision-making.</a:t>
            </a: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203656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BB72-2712-DF14-CBF9-EE746DD75D3E}"/>
              </a:ext>
            </a:extLst>
          </p:cNvPr>
          <p:cNvSpPr>
            <a:spLocks noGrp="1"/>
          </p:cNvSpPr>
          <p:nvPr>
            <p:ph type="title"/>
          </p:nvPr>
        </p:nvSpPr>
        <p:spPr/>
        <p:txBody>
          <a:bodyPr/>
          <a:lstStyle/>
          <a:p>
            <a:r>
              <a:rPr lang="en-IN" b="1" dirty="0"/>
              <a:t>System Architecture</a:t>
            </a:r>
          </a:p>
        </p:txBody>
      </p:sp>
      <p:pic>
        <p:nvPicPr>
          <p:cNvPr id="4" name="Content Placeholder 3">
            <a:extLst>
              <a:ext uri="{FF2B5EF4-FFF2-40B4-BE49-F238E27FC236}">
                <a16:creationId xmlns:a16="http://schemas.microsoft.com/office/drawing/2014/main" id="{486A2D26-A813-BBF3-5BD2-A017CA991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440" y="1825625"/>
            <a:ext cx="10579359" cy="4351338"/>
          </a:xfrm>
          <a:prstGeom prst="rect">
            <a:avLst/>
          </a:prstGeom>
        </p:spPr>
      </p:pic>
    </p:spTree>
    <p:extLst>
      <p:ext uri="{BB962C8B-B14F-4D97-AF65-F5344CB8AC3E}">
        <p14:creationId xmlns:p14="http://schemas.microsoft.com/office/powerpoint/2010/main" val="72493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F202-D397-2A27-5D5E-02C8924BE4EC}"/>
              </a:ext>
            </a:extLst>
          </p:cNvPr>
          <p:cNvSpPr>
            <a:spLocks noGrp="1"/>
          </p:cNvSpPr>
          <p:nvPr>
            <p:ph type="title"/>
          </p:nvPr>
        </p:nvSpPr>
        <p:spPr/>
        <p:txBody>
          <a:bodyPr/>
          <a:lstStyle/>
          <a:p>
            <a:r>
              <a:rPr lang="en-US" altLang="en-US" b="1" dirty="0">
                <a:sym typeface="+mn-ea"/>
              </a:rPr>
              <a:t>Timeline:</a:t>
            </a:r>
            <a:endParaRPr lang="en-IN" dirty="0"/>
          </a:p>
        </p:txBody>
      </p:sp>
      <p:sp>
        <p:nvSpPr>
          <p:cNvPr id="3" name="Content Placeholder 2">
            <a:extLst>
              <a:ext uri="{FF2B5EF4-FFF2-40B4-BE49-F238E27FC236}">
                <a16:creationId xmlns:a16="http://schemas.microsoft.com/office/drawing/2014/main" id="{6FB85EAD-51E5-EA60-5DC8-AF42B7B17A88}"/>
              </a:ext>
            </a:extLst>
          </p:cNvPr>
          <p:cNvSpPr>
            <a:spLocks noGrp="1"/>
          </p:cNvSpPr>
          <p:nvPr>
            <p:ph idx="1"/>
          </p:nvPr>
        </p:nvSpPr>
        <p:spPr>
          <a:xfrm>
            <a:off x="838200" y="2049559"/>
            <a:ext cx="10515600" cy="4351338"/>
          </a:xfrm>
        </p:spPr>
        <p:txBody>
          <a:bodyPr>
            <a:norm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1. Week 1-2: Project Planning &amp; Literature Review</a:t>
            </a:r>
            <a:endParaRPr 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Understanding lung cancer diagnosis challenges</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Reviewing related research on CNN-based medical imaging</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2. Week 3-4: Dataset Collection &amp; Preprocessing</a:t>
            </a:r>
            <a:endParaRPr 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Collecting chest X-ray datasets from public medical repositories</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Data cleaning, augmentation, and preprocessing for CNN training</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3. Week 5-6: Model Selection &amp; Implementation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Designing the CNN architecture</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Implementing transfer learning (if applicable)</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Initial testing with sample datasets</a:t>
            </a:r>
          </a:p>
          <a:p>
            <a:pPr marL="0" indent="0">
              <a:buNone/>
            </a:pPr>
            <a:endParaRPr lang="en-IN" sz="1800" dirty="0"/>
          </a:p>
        </p:txBody>
      </p:sp>
    </p:spTree>
    <p:extLst>
      <p:ext uri="{BB962C8B-B14F-4D97-AF65-F5344CB8AC3E}">
        <p14:creationId xmlns:p14="http://schemas.microsoft.com/office/powerpoint/2010/main" val="203005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F46E-F459-3E8C-1252-2409ACB19208}"/>
              </a:ext>
            </a:extLst>
          </p:cNvPr>
          <p:cNvSpPr>
            <a:spLocks noGrp="1"/>
          </p:cNvSpPr>
          <p:nvPr>
            <p:ph type="title"/>
          </p:nvPr>
        </p:nvSpPr>
        <p:spPr/>
        <p:txBody>
          <a:bodyPr/>
          <a:lstStyle/>
          <a:p>
            <a:r>
              <a:rPr lang="en-US" altLang="en-US" b="1" dirty="0">
                <a:sym typeface="+mn-ea"/>
              </a:rPr>
              <a:t>Timeline:</a:t>
            </a:r>
            <a:endParaRPr lang="en-IN" dirty="0"/>
          </a:p>
        </p:txBody>
      </p:sp>
      <p:sp>
        <p:nvSpPr>
          <p:cNvPr id="3" name="Content Placeholder 2">
            <a:extLst>
              <a:ext uri="{FF2B5EF4-FFF2-40B4-BE49-F238E27FC236}">
                <a16:creationId xmlns:a16="http://schemas.microsoft.com/office/drawing/2014/main" id="{1E7E7370-E8FC-8287-4375-E1FDFF9CEFC5}"/>
              </a:ext>
            </a:extLst>
          </p:cNvPr>
          <p:cNvSpPr>
            <a:spLocks noGrp="1"/>
          </p:cNvSpPr>
          <p:nvPr>
            <p:ph idx="1"/>
          </p:nvPr>
        </p:nvSpPr>
        <p:spPr/>
        <p:txBody>
          <a:bodyPr>
            <a:no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4. Week 7-8: Training &amp; Optimization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Training the CNN model with the dataset</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Hyperparameter tuning to improve accuracy</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5. Week 9-10: Performance Evaluation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Testing on validation and test datasets</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Measuring accuracy, precision, recall, and F1-score</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6. Week 11-12: System Integration &amp; Deployment</a:t>
            </a:r>
            <a:endParaRPr lang="en-US"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Developing a user-friendly interface (if applicable)</a:t>
            </a:r>
          </a:p>
          <a:p>
            <a:pPr>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Deploying the model using a web-based or desktop application</a:t>
            </a:r>
          </a:p>
          <a:p>
            <a:pPr marL="0" indent="0">
              <a:buNone/>
            </a:pPr>
            <a:r>
              <a:rPr lang="en-US" sz="1800" b="1" dirty="0"/>
              <a:t>7. Week 13-14: Report Writing &amp; Final Presentation</a:t>
            </a:r>
            <a:endParaRPr lang="en-US" sz="1800" dirty="0"/>
          </a:p>
          <a:p>
            <a:pPr>
              <a:buFont typeface="Wingdings" panose="05000000000000000000" pitchFamily="2" charset="2"/>
              <a:buChar char="Ø"/>
            </a:pPr>
            <a:r>
              <a:rPr lang="en-US" sz="1800" dirty="0"/>
              <a:t>Documenting findings, challenges, and results</a:t>
            </a:r>
          </a:p>
          <a:p>
            <a:pPr>
              <a:buFont typeface="Wingdings" panose="05000000000000000000" pitchFamily="2" charset="2"/>
              <a:buChar char="Ø"/>
            </a:pPr>
            <a:r>
              <a:rPr lang="en-US" sz="1800" dirty="0"/>
              <a:t>Preparing the final presentation for project submission</a:t>
            </a:r>
          </a:p>
          <a:p>
            <a:pPr marL="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295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168F-5308-7C66-BB2A-9EC152DD4418}"/>
              </a:ext>
            </a:extLst>
          </p:cNvPr>
          <p:cNvSpPr>
            <a:spLocks noGrp="1"/>
          </p:cNvSpPr>
          <p:nvPr>
            <p:ph type="title"/>
          </p:nvPr>
        </p:nvSpPr>
        <p:spPr/>
        <p:txBody>
          <a:bodyPr/>
          <a:lstStyle/>
          <a:p>
            <a:r>
              <a:rPr lang="en-US" altLang="en-US" b="1" dirty="0"/>
              <a:t>References:</a:t>
            </a:r>
            <a:endParaRPr lang="en-IN" dirty="0"/>
          </a:p>
        </p:txBody>
      </p:sp>
      <p:sp>
        <p:nvSpPr>
          <p:cNvPr id="4" name="Rectangle 1">
            <a:extLst>
              <a:ext uri="{FF2B5EF4-FFF2-40B4-BE49-F238E27FC236}">
                <a16:creationId xmlns:a16="http://schemas.microsoft.com/office/drawing/2014/main" id="{B7355EA0-C4DA-EE7C-EFAC-5E672BCE78BF}"/>
              </a:ext>
            </a:extLst>
          </p:cNvPr>
          <p:cNvSpPr>
            <a:spLocks noGrp="1" noChangeArrowheads="1"/>
          </p:cNvSpPr>
          <p:nvPr>
            <p:ph idx="1"/>
          </p:nvPr>
        </p:nvSpPr>
        <p:spPr bwMode="auto">
          <a:xfrm>
            <a:off x="698241" y="2013218"/>
            <a:ext cx="109370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1. Smith Albert (2022)</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"Deep Learning for Lung Cancer Detection Using 3D CNN Models,"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 of Medical Imaging.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 Johnson &amp; Lee (2023)</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"Transfer Learning in Medical Image Classification: Lung Cancer Diagnosis,"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IEEE        Transactions on Medical Imaging.</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Calibri" panose="020F0502020204030204" pitchFamily="34" charset="0"/>
                <a:ea typeface="Calibri" panose="020F0502020204030204" pitchFamily="34" charset="0"/>
                <a:cs typeface="Calibri" panose="020F0502020204030204" pitchFamily="34" charset="0"/>
              </a:rPr>
              <a:t>3.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Ramnath Sang (2023)</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"CNN-LSTM Hybrid Model for Lung Cancer Risk Prediction,"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International Journal of Cancer.</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4. Patel </a:t>
            </a:r>
            <a:r>
              <a:rPr kumimoji="0" lang="en-US" altLang="en-US" sz="18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Dulshan</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(2022)</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"Two-Stage CNN Architecture for Lung Lesion Segmentation,"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Frontiers in Oncology.</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5. Goodfellow, I., Bengio, Y., &amp; Courville, A. (2016)</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Deep Learning</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MIT Press. </a:t>
            </a:r>
          </a:p>
        </p:txBody>
      </p:sp>
    </p:spTree>
    <p:extLst>
      <p:ext uri="{BB962C8B-B14F-4D97-AF65-F5344CB8AC3E}">
        <p14:creationId xmlns:p14="http://schemas.microsoft.com/office/powerpoint/2010/main" val="393209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1631328" y="260350"/>
            <a:ext cx="986090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panose="02020603050405020304"/>
              <a:buNone/>
            </a:pPr>
            <a:r>
              <a:rPr lang="en-US" b="1" dirty="0"/>
              <a:t>Abstract:</a:t>
            </a:r>
          </a:p>
        </p:txBody>
      </p:sp>
      <p:sp>
        <p:nvSpPr>
          <p:cNvPr id="62" name="Google Shape;62;p5"/>
          <p:cNvSpPr txBox="1">
            <a:spLocks noGrp="1"/>
          </p:cNvSpPr>
          <p:nvPr>
            <p:ph idx="4294967295"/>
          </p:nvPr>
        </p:nvSpPr>
        <p:spPr>
          <a:xfrm>
            <a:off x="162560" y="1383665"/>
            <a:ext cx="11425555" cy="4972685"/>
          </a:xfrm>
          <a:prstGeom prst="rect">
            <a:avLst/>
          </a:prstGeom>
          <a:noFill/>
          <a:ln>
            <a:noFill/>
          </a:ln>
        </p:spPr>
        <p:txBody>
          <a:bodyPr spcFirstLastPara="1" wrap="square" lIns="91425" tIns="45700" rIns="91425" bIns="45700" anchor="t" anchorCtr="0">
            <a:noAutofit/>
          </a:bodyPr>
          <a:lstStyle/>
          <a:p>
            <a:pPr marL="177800" indent="0" algn="just">
              <a:lnSpc>
                <a:spcPct val="100000"/>
              </a:lnSpc>
              <a:spcBef>
                <a:spcPts val="0"/>
              </a:spcBef>
              <a:buSzPts val="2800"/>
              <a:buNone/>
            </a:pPr>
            <a:endParaRPr lang="en-US" altLang="en-US" sz="2200" dirty="0">
              <a:solidFill>
                <a:schemeClr val="tx1"/>
              </a:solidFill>
              <a:uFillTx/>
              <a:latin typeface="+mj-lt"/>
            </a:endParaRPr>
          </a:p>
          <a:p>
            <a:pPr marL="177800" indent="0" algn="just">
              <a:lnSpc>
                <a:spcPct val="100000"/>
              </a:lnSpc>
              <a:spcBef>
                <a:spcPts val="0"/>
              </a:spcBef>
              <a:buSzPts val="2800"/>
              <a:buNone/>
            </a:pPr>
            <a:endParaRPr lang="en-US" sz="2000" dirty="0">
              <a:effectLst/>
              <a:latin typeface="+mj-lt"/>
              <a:ea typeface="Calibri" panose="020F0502020204030204" pitchFamily="34" charset="0"/>
              <a:cs typeface="Calibri" panose="020F0502020204030204" pitchFamily="34" charset="0"/>
            </a:endParaRPr>
          </a:p>
          <a:p>
            <a:pPr marL="177800" indent="0" algn="just">
              <a:lnSpc>
                <a:spcPct val="100000"/>
              </a:lnSpc>
              <a:spcBef>
                <a:spcPts val="0"/>
              </a:spcBef>
              <a:buSzPts val="2800"/>
              <a:buNone/>
            </a:pPr>
            <a:r>
              <a:rPr lang="en-US" sz="1800" dirty="0">
                <a:effectLst/>
                <a:latin typeface="+mj-lt"/>
                <a:ea typeface="Calibri" panose="020F0502020204030204" pitchFamily="34" charset="0"/>
                <a:cs typeface="Calibri" panose="020F0502020204030204" pitchFamily="34" charset="0"/>
              </a:rPr>
              <a:t>Lung cancer remains one of the leading causes of cancer-related mortality worldwide, necessitating improved early detection and predictive methodologies. This study proposes a convolutional neural network (CNN) model for predicting lung cancer from chest X-ray images. Leveraging deep learning techniques, the model is trained on a diverse dataset comprising labeled images to identify patterns indicative of malignancy. The architecture includes multiple convolutional layers followed by pooling and fully connected layers, optimizing feature extraction and classification accuracy. Performance metrics such as accuracy, precision, recall, and F1-score are evaluated against a validation set, demonstrating the model's efficacy in distinguishing between benign and malignant cases. Additionally, the integration of transfer learning enhances the model’s robustness, providing a practical tool for radiologists to support early diagnosis. This research underscores the potential of CNNs in medical imaging and highlights their role in improving lung cancer prognosis through timely intervention</a:t>
            </a:r>
            <a:endParaRPr lang="en-IN" sz="1800" dirty="0">
              <a:effectLst/>
              <a:latin typeface="+mj-lt"/>
              <a:ea typeface="Calibri" panose="020F0502020204030204" pitchFamily="34" charset="0"/>
              <a:cs typeface="Calibri" panose="020F0502020204030204" pitchFamily="34" charset="0"/>
            </a:endParaRPr>
          </a:p>
          <a:p>
            <a:pPr marL="177800" indent="0" algn="just">
              <a:lnSpc>
                <a:spcPct val="100000"/>
              </a:lnSpc>
              <a:spcBef>
                <a:spcPts val="0"/>
              </a:spcBef>
              <a:buSzPts val="2800"/>
              <a:buNone/>
            </a:pPr>
            <a:endParaRPr lang="en-US" altLang="en-US" sz="2100" dirty="0">
              <a:solidFill>
                <a:schemeClr val="tx1"/>
              </a:solidFill>
              <a:uFillTx/>
              <a:latin typeface="+mj-lt"/>
              <a:cs typeface="Calibri" panose="020F0502020204030204" charset="0"/>
            </a:endParaRPr>
          </a:p>
        </p:txBody>
      </p:sp>
      <p:sp>
        <p:nvSpPr>
          <p:cNvPr id="64" name="Google Shape;64;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42E7-D6B5-2AA8-4EA5-4968F278144B}"/>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Conclusion :</a:t>
            </a:r>
            <a:endParaRPr lang="en-IN" b="1" dirty="0"/>
          </a:p>
        </p:txBody>
      </p:sp>
      <p:sp>
        <p:nvSpPr>
          <p:cNvPr id="3" name="Content Placeholder 2">
            <a:extLst>
              <a:ext uri="{FF2B5EF4-FFF2-40B4-BE49-F238E27FC236}">
                <a16:creationId xmlns:a16="http://schemas.microsoft.com/office/drawing/2014/main" id="{858F62D7-3C69-604D-3F2B-46D6F37DE7B0}"/>
              </a:ext>
            </a:extLst>
          </p:cNvPr>
          <p:cNvSpPr>
            <a:spLocks noGrp="1"/>
          </p:cNvSpPr>
          <p:nvPr>
            <p:ph idx="1"/>
          </p:nvPr>
        </p:nvSpPr>
        <p:spPr>
          <a:xfrm>
            <a:off x="744894" y="2141537"/>
            <a:ext cx="10515600" cy="4351338"/>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"In conclusion, this project demonstrates the potential of Convolutional Neural Networks (CNNs) in aiding early detection of lung cancer through automated analysis of chest X-ray images.</a:t>
            </a:r>
          </a:p>
          <a:p>
            <a:r>
              <a:rPr lang="en-US" sz="1800" dirty="0">
                <a:latin typeface="Calibri" panose="020F0502020204030204" pitchFamily="34" charset="0"/>
                <a:ea typeface="Calibri" panose="020F0502020204030204" pitchFamily="34" charset="0"/>
                <a:cs typeface="Calibri" panose="020F0502020204030204" pitchFamily="34" charset="0"/>
              </a:rPr>
              <a:t>The CNN model developed in this study showed promising results in differentiating between benign and malignant cases, as validated by key performance metrics such as accuracy, precision, recall, and F1-score.</a:t>
            </a:r>
          </a:p>
          <a:p>
            <a:r>
              <a:rPr lang="en-US" sz="1800" dirty="0">
                <a:latin typeface="Calibri" panose="020F0502020204030204" pitchFamily="34" charset="0"/>
                <a:ea typeface="Calibri" panose="020F0502020204030204" pitchFamily="34" charset="0"/>
                <a:cs typeface="Calibri" panose="020F0502020204030204" pitchFamily="34" charset="0"/>
              </a:rPr>
              <a:t>By leveraging deep learning and transfer learning techniques, the model offers a practical and robust tool that can support radiologists in the timely diagnosis of lung cancer, which is critical for improving patient prognosis. </a:t>
            </a:r>
          </a:p>
          <a:p>
            <a:r>
              <a:rPr lang="en-US" sz="1800" dirty="0">
                <a:latin typeface="Calibri" panose="020F0502020204030204" pitchFamily="34" charset="0"/>
                <a:ea typeface="Calibri" panose="020F0502020204030204" pitchFamily="34" charset="0"/>
                <a:cs typeface="Calibri" panose="020F0502020204030204" pitchFamily="34" charset="0"/>
              </a:rPr>
              <a:t>This work highlights the importance of integrating advanced machine learning methods in medical imaging, paving the way for further research to enhance diagnostic tools and combat cancer-related mortality."</a:t>
            </a:r>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4486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800C-0038-EFC0-72B2-07AA8F5B7322}"/>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Future Scope :</a:t>
            </a:r>
            <a:endParaRPr lang="en-IN" b="1" dirty="0"/>
          </a:p>
        </p:txBody>
      </p:sp>
      <p:sp>
        <p:nvSpPr>
          <p:cNvPr id="3" name="Content Placeholder 2">
            <a:extLst>
              <a:ext uri="{FF2B5EF4-FFF2-40B4-BE49-F238E27FC236}">
                <a16:creationId xmlns:a16="http://schemas.microsoft.com/office/drawing/2014/main" id="{9845B8C4-D9B8-8205-19E3-C6E629B70500}"/>
              </a:ext>
            </a:extLst>
          </p:cNvPr>
          <p:cNvSpPr>
            <a:spLocks noGrp="1"/>
          </p:cNvSpPr>
          <p:nvPr>
            <p:ph idx="1"/>
          </p:nvPr>
        </p:nvSpPr>
        <p:spPr>
          <a:xfrm>
            <a:off x="838200" y="2226842"/>
            <a:ext cx="10515600" cy="4351338"/>
          </a:xfrm>
        </p:spPr>
        <p:txBody>
          <a:bodyPr>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The future scope of the "Lung Cancer Prediction using CNN" project is promising, with several areas for advancement and refinement.</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 Expanding the model to incorporate 3D imaging data, such as CT scans, could significantly enhance accuracy by providing a more detailed view of lung structures than 2D X-rays.</a:t>
            </a:r>
          </a:p>
          <a:p>
            <a:pPr marL="342900"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 Increasing the diversity and volume of the dataset would further improve the model's generalizability, enabling it to perform effectively across different populations and clinical settings. Integrating this model into clinical systems could streamline the diagnostic process, allowing radiologists to access real-time predictive insights that aid in early detection.</a:t>
            </a:r>
          </a:p>
          <a:p>
            <a:pPr marL="342900" indent="-34290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 Finally, implementing a continuous learning approach, where the model is regularly updated with new data, would ensure it remains accurate and aligned with the latest advancements in medical imaging and lung cancer research. </a:t>
            </a:r>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p>
        </p:txBody>
      </p:sp>
    </p:spTree>
    <p:extLst>
      <p:ext uri="{BB962C8B-B14F-4D97-AF65-F5344CB8AC3E}">
        <p14:creationId xmlns:p14="http://schemas.microsoft.com/office/powerpoint/2010/main" val="130326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6" name="TextBox 5"/>
          <p:cNvSpPr txBox="1"/>
          <p:nvPr/>
        </p:nvSpPr>
        <p:spPr>
          <a:xfrm>
            <a:off x="3360331" y="3119694"/>
            <a:ext cx="5114365"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 Thank You 💐</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3EB4-4905-83D3-AC30-CA8D0AC1E142}"/>
              </a:ext>
            </a:extLst>
          </p:cNvPr>
          <p:cNvSpPr>
            <a:spLocks noGrp="1"/>
          </p:cNvSpPr>
          <p:nvPr>
            <p:ph type="ctrTitle"/>
          </p:nvPr>
        </p:nvSpPr>
        <p:spPr>
          <a:xfrm>
            <a:off x="1524000" y="702486"/>
            <a:ext cx="9144000" cy="659784"/>
          </a:xfrm>
        </p:spPr>
        <p:txBody>
          <a:bodyPr>
            <a:noAutofit/>
          </a:bodyPr>
          <a:lstStyle/>
          <a:p>
            <a:pPr algn="l"/>
            <a:r>
              <a:rPr lang="en-US" sz="4400" b="1" dirty="0">
                <a:cs typeface="Times New Roman" panose="02020603050405020304" pitchFamily="18" charset="0"/>
              </a:rPr>
              <a:t>Introduction :</a:t>
            </a:r>
            <a:endParaRPr lang="en-IN" sz="4400" b="1" dirty="0"/>
          </a:p>
        </p:txBody>
      </p:sp>
      <p:sp>
        <p:nvSpPr>
          <p:cNvPr id="3" name="Subtitle 2">
            <a:extLst>
              <a:ext uri="{FF2B5EF4-FFF2-40B4-BE49-F238E27FC236}">
                <a16:creationId xmlns:a16="http://schemas.microsoft.com/office/drawing/2014/main" id="{26787723-AB6A-CD00-04C0-562E8AFAC1D9}"/>
              </a:ext>
            </a:extLst>
          </p:cNvPr>
          <p:cNvSpPr>
            <a:spLocks noGrp="1"/>
          </p:cNvSpPr>
          <p:nvPr>
            <p:ph type="subTitle" idx="1"/>
          </p:nvPr>
        </p:nvSpPr>
        <p:spPr>
          <a:xfrm>
            <a:off x="709127" y="1884783"/>
            <a:ext cx="9958873" cy="4133462"/>
          </a:xfrm>
        </p:spPr>
        <p:txBody>
          <a:bodyPr>
            <a:normAutofit/>
          </a:bodyPr>
          <a:lstStyle/>
          <a:p>
            <a:pPr marL="342900" indent="-342900" algn="just">
              <a:buFont typeface="Arial" panose="020B0604020202020204" pitchFamily="34" charset="0"/>
              <a:buChar char="•"/>
            </a:pPr>
            <a:r>
              <a:rPr lang="en-US" sz="1800" dirty="0">
                <a:latin typeface="+mj-lt"/>
                <a:ea typeface="Calibri" panose="020F0502020204030204" pitchFamily="34" charset="0"/>
                <a:cs typeface="Calibri" panose="020F0502020204030204" pitchFamily="34" charset="0"/>
              </a:rPr>
              <a:t>Lung cancer remains one of the leading causes of cancer-related deaths worldwide. Early detection plays a crucial role in improving survival rates, as it allows for timely intervention and treatment. However, diagnosing lung cancer in its early stages is challenging due to the subtle and often indistinct nature of early tumors.</a:t>
            </a:r>
          </a:p>
          <a:p>
            <a:pPr marL="342900" indent="-342900" algn="just">
              <a:buFont typeface="Arial" panose="020B0604020202020204" pitchFamily="34" charset="0"/>
              <a:buChar char="•"/>
            </a:pPr>
            <a:r>
              <a:rPr lang="en-US" sz="1800" dirty="0">
                <a:latin typeface="+mj-lt"/>
                <a:ea typeface="Calibri" panose="020F0502020204030204" pitchFamily="34" charset="0"/>
                <a:cs typeface="Calibri" panose="020F0502020204030204" pitchFamily="34" charset="0"/>
              </a:rPr>
              <a:t>Radiological imaging, particularly chest X-rays and CT (computed tomography) scans, are primary diagnostic tools, but their interpretation requires expertise and can be prone to human error . Recent advancements in deep learning, especially Convolutional Neural Networks (CNNs), have revolutionized the field of medical imaging.</a:t>
            </a:r>
          </a:p>
          <a:p>
            <a:pPr marL="342900" indent="-342900" algn="just">
              <a:buFont typeface="Arial" panose="020B0604020202020204" pitchFamily="34" charset="0"/>
              <a:buChar char="•"/>
            </a:pPr>
            <a:r>
              <a:rPr lang="en-US" sz="1800" dirty="0">
                <a:latin typeface="+mj-lt"/>
                <a:ea typeface="Calibri" panose="020F0502020204030204" pitchFamily="34" charset="0"/>
                <a:cs typeface="Calibri" panose="020F0502020204030204" pitchFamily="34" charset="0"/>
              </a:rPr>
              <a:t> CNNs are a type of artificial neural network specifically designed to analyze visual data. They are particularly well-suited for tasks like image classification, object detection, and segmentation. In the context of lung cancer, CNNs have shown significant potential in assisting radiologists in detecting and classifying tumors from medical imaging data, such as CT scans and X-rays.</a:t>
            </a:r>
            <a:endParaRPr lang="en-IN" sz="1800" dirty="0">
              <a:latin typeface="+mj-lt"/>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endParaRPr lang="en-US" sz="2000" dirty="0">
              <a:latin typeface="+mj-lt"/>
              <a:ea typeface="Calibri" panose="020F0502020204030204" pitchFamily="34" charset="0"/>
              <a:cs typeface="Calibri" panose="020F0502020204030204" pitchFamily="34" charset="0"/>
            </a:endParaRPr>
          </a:p>
          <a:p>
            <a:pPr algn="just"/>
            <a:endParaRPr lang="en-IN" sz="20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740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Literature Survey:</a:t>
            </a:r>
          </a:p>
        </p:txBody>
      </p:sp>
      <p:sp>
        <p:nvSpPr>
          <p:cNvPr id="3" name="Content Placeholder 2"/>
          <p:cNvSpPr>
            <a:spLocks noGrp="1"/>
          </p:cNvSpPr>
          <p:nvPr>
            <p:ph idx="1"/>
          </p:nvPr>
        </p:nvSpPr>
        <p:spPr>
          <a:xfrm>
            <a:off x="531845" y="1690688"/>
            <a:ext cx="10915261" cy="4476945"/>
          </a:xfrm>
        </p:spPr>
        <p:txBody>
          <a:bodyPr>
            <a:noAutofit/>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The literature survey on lung cancer detection and diagnosis using deep learning techniques covers several key studies.</a:t>
            </a:r>
          </a:p>
          <a:p>
            <a:pPr marL="457200" indent="-45720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Smith Albert (2022) presented a study in the </a:t>
            </a:r>
            <a:r>
              <a:rPr lang="en-US" sz="1800" i="1" dirty="0">
                <a:latin typeface="Calibri" panose="020F0502020204030204" pitchFamily="34" charset="0"/>
                <a:ea typeface="Calibri" panose="020F0502020204030204" pitchFamily="34" charset="0"/>
                <a:cs typeface="Calibri" panose="020F0502020204030204" pitchFamily="34" charset="0"/>
              </a:rPr>
              <a:t>Journal of Medical Imaging</a:t>
            </a:r>
            <a:r>
              <a:rPr lang="en-US" sz="1800" dirty="0">
                <a:latin typeface="Calibri" panose="020F0502020204030204" pitchFamily="34" charset="0"/>
                <a:ea typeface="Calibri" panose="020F0502020204030204" pitchFamily="34" charset="0"/>
                <a:cs typeface="Calibri" panose="020F0502020204030204" pitchFamily="34" charset="0"/>
              </a:rPr>
              <a:t> that applied a 3D CNN model to CT images for feature extraction. The study highlighted high accuracy in early detection but faced challenges in generalizability due to a limited dataset size.</a:t>
            </a:r>
          </a:p>
          <a:p>
            <a:pPr marL="457200" indent="-45720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Johnson &amp; Lee (2023) in </a:t>
            </a:r>
            <a:r>
              <a:rPr lang="en-US" sz="1800" i="1" dirty="0">
                <a:latin typeface="Calibri" panose="020F0502020204030204" pitchFamily="34" charset="0"/>
                <a:ea typeface="Calibri" panose="020F0502020204030204" pitchFamily="34" charset="0"/>
                <a:cs typeface="Calibri" panose="020F0502020204030204" pitchFamily="34" charset="0"/>
              </a:rPr>
              <a:t>IEEE Transactions on Medical Imaging</a:t>
            </a:r>
            <a:r>
              <a:rPr lang="en-US" sz="1800" dirty="0">
                <a:latin typeface="Calibri" panose="020F0502020204030204" pitchFamily="34" charset="0"/>
                <a:ea typeface="Calibri" panose="020F0502020204030204" pitchFamily="34" charset="0"/>
                <a:cs typeface="Calibri" panose="020F0502020204030204" pitchFamily="34" charset="0"/>
              </a:rPr>
              <a:t> explored deep learning for lung cancer diagnosis using transfer learning with pre-trained CNN models. Their approach led to reduced training time and improved accuracy; however, it was dependent on the quality of pre-trained models, which posed a limitation.</a:t>
            </a:r>
          </a:p>
          <a:p>
            <a:pPr marL="457200" indent="-45720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Ramnath Sang (2023) in the </a:t>
            </a:r>
            <a:r>
              <a:rPr lang="en-US" sz="1800" i="1" dirty="0">
                <a:latin typeface="Calibri" panose="020F0502020204030204" pitchFamily="34" charset="0"/>
                <a:ea typeface="Calibri" panose="020F0502020204030204" pitchFamily="34" charset="0"/>
                <a:cs typeface="Calibri" panose="020F0502020204030204" pitchFamily="34" charset="0"/>
              </a:rPr>
              <a:t>International Journal of Cancer</a:t>
            </a:r>
            <a:r>
              <a:rPr lang="en-US" sz="1800" dirty="0">
                <a:latin typeface="Calibri" panose="020F0502020204030204" pitchFamily="34" charset="0"/>
                <a:ea typeface="Calibri" panose="020F0502020204030204" pitchFamily="34" charset="0"/>
                <a:cs typeface="Calibri" panose="020F0502020204030204" pitchFamily="34" charset="0"/>
              </a:rPr>
              <a:t> investigated CNN-based risk prediction for lung cancer by employing a hybrid CNN and LSTM model for sequential data analysis. This approach was effective in capturing temporal features but resulted in increased model complexity.</a:t>
            </a:r>
          </a:p>
          <a:p>
            <a:pPr marL="457200" indent="-45720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Patel </a:t>
            </a:r>
            <a:r>
              <a:rPr lang="en-US" sz="1800" dirty="0" err="1">
                <a:latin typeface="Calibri" panose="020F0502020204030204" pitchFamily="34" charset="0"/>
                <a:ea typeface="Calibri" panose="020F0502020204030204" pitchFamily="34" charset="0"/>
                <a:cs typeface="Calibri" panose="020F0502020204030204" pitchFamily="34" charset="0"/>
              </a:rPr>
              <a:t>Dulshan</a:t>
            </a:r>
            <a:r>
              <a:rPr lang="en-US" sz="1800" dirty="0">
                <a:latin typeface="Calibri" panose="020F0502020204030204" pitchFamily="34" charset="0"/>
                <a:ea typeface="Calibri" panose="020F0502020204030204" pitchFamily="34" charset="0"/>
                <a:cs typeface="Calibri" panose="020F0502020204030204" pitchFamily="34" charset="0"/>
              </a:rPr>
              <a:t> (2022) in </a:t>
            </a:r>
            <a:r>
              <a:rPr lang="en-US" sz="1800" i="1" dirty="0">
                <a:latin typeface="Calibri" panose="020F0502020204030204" pitchFamily="34" charset="0"/>
                <a:ea typeface="Calibri" panose="020F0502020204030204" pitchFamily="34" charset="0"/>
                <a:cs typeface="Calibri" panose="020F0502020204030204" pitchFamily="34" charset="0"/>
              </a:rPr>
              <a:t>Frontiers in Oncology</a:t>
            </a:r>
            <a:r>
              <a:rPr lang="en-US" sz="1800" dirty="0">
                <a:latin typeface="Calibri" panose="020F0502020204030204" pitchFamily="34" charset="0"/>
                <a:ea typeface="Calibri" panose="020F0502020204030204" pitchFamily="34" charset="0"/>
                <a:cs typeface="Calibri" panose="020F0502020204030204" pitchFamily="34" charset="0"/>
              </a:rPr>
              <a:t> introduced an automated lung cancer screening method using a two-stage CNN architecture for lesion segmentation. The study demonstrated enhanced segmentation accuracy and detection but required high computational resources, making it less feasible for low-resource environments.</a:t>
            </a:r>
            <a:endParaRPr lang="en-US" altLang="en-US" sz="1800" dirty="0">
              <a:solidFill>
                <a:schemeClr val="tx1"/>
              </a:solidFill>
              <a:uFillTx/>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a:t>Problem Statement:</a:t>
            </a:r>
          </a:p>
        </p:txBody>
      </p:sp>
      <p:sp>
        <p:nvSpPr>
          <p:cNvPr id="3" name="Content Placeholder 2"/>
          <p:cNvSpPr>
            <a:spLocks noGrp="1"/>
          </p:cNvSpPr>
          <p:nvPr>
            <p:ph idx="1"/>
          </p:nvPr>
        </p:nvSpPr>
        <p:spPr>
          <a:xfrm>
            <a:off x="763905" y="1856740"/>
            <a:ext cx="10515600" cy="5501640"/>
          </a:xfrm>
        </p:spPr>
        <p:txBody>
          <a:bodyPr>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Lung cancer remains one of the leading causes of cancer-related deaths worldwide, largely due to delayed detection.//remove</a:t>
            </a:r>
          </a:p>
          <a:p>
            <a:r>
              <a:rPr lang="en-US" sz="1800" dirty="0">
                <a:latin typeface="Calibri" panose="020F0502020204030204" pitchFamily="34" charset="0"/>
                <a:ea typeface="Calibri" panose="020F0502020204030204" pitchFamily="34" charset="0"/>
                <a:cs typeface="Calibri" panose="020F0502020204030204" pitchFamily="34" charset="0"/>
              </a:rPr>
              <a:t> Early diagnosis is crucial to improve survival rates, yet traditional diagnostic methods can be time-consuming and often require advanced expertise. </a:t>
            </a:r>
          </a:p>
          <a:p>
            <a:r>
              <a:rPr lang="en-US" sz="1800" dirty="0">
                <a:latin typeface="Calibri" panose="020F0502020204030204" pitchFamily="34" charset="0"/>
                <a:ea typeface="Calibri" panose="020F0502020204030204" pitchFamily="34" charset="0"/>
                <a:cs typeface="Calibri" panose="020F0502020204030204" pitchFamily="34" charset="0"/>
              </a:rPr>
              <a:t>This project addresses the need for an efficient, automated approach by developing a Convolutional Neural Network (CNN)-based model capable of accurately predicting lung cancer from chest X-ray images.</a:t>
            </a:r>
          </a:p>
          <a:p>
            <a:r>
              <a:rPr lang="en-US" sz="1800" dirty="0">
                <a:latin typeface="Calibri" panose="020F0502020204030204" pitchFamily="34" charset="0"/>
                <a:ea typeface="Calibri" panose="020F0502020204030204" pitchFamily="34" charset="0"/>
                <a:cs typeface="Calibri" panose="020F0502020204030204" pitchFamily="34" charset="0"/>
              </a:rPr>
              <a:t>The model aims to assist radiologists in identifying malignant cases early, improving diagnostic speed and accuracy, and ultimately enhancing patient outcomes through timely intervention."</a:t>
            </a:r>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altLang="en-US" sz="1800" dirty="0">
              <a:solidFill>
                <a:schemeClr val="tx1"/>
              </a:solidFill>
              <a:uFillTx/>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0C71-A388-6A5B-5BC4-A1349A7D1165}"/>
              </a:ext>
            </a:extLst>
          </p:cNvPr>
          <p:cNvSpPr>
            <a:spLocks noGrp="1"/>
          </p:cNvSpPr>
          <p:nvPr>
            <p:ph type="title"/>
          </p:nvPr>
        </p:nvSpPr>
        <p:spPr/>
        <p:txBody>
          <a:bodyPr/>
          <a:lstStyle/>
          <a:p>
            <a:r>
              <a:rPr lang="en-IN" b="1" dirty="0"/>
              <a:t>Existing System</a:t>
            </a:r>
          </a:p>
        </p:txBody>
      </p:sp>
      <p:sp>
        <p:nvSpPr>
          <p:cNvPr id="3" name="Content Placeholder 2">
            <a:extLst>
              <a:ext uri="{FF2B5EF4-FFF2-40B4-BE49-F238E27FC236}">
                <a16:creationId xmlns:a16="http://schemas.microsoft.com/office/drawing/2014/main" id="{07B4CEEA-B595-9B4A-0944-A5F6EDCAC74D}"/>
              </a:ext>
            </a:extLst>
          </p:cNvPr>
          <p:cNvSpPr>
            <a:spLocks noGrp="1"/>
          </p:cNvSpPr>
          <p:nvPr>
            <p:ph idx="1"/>
          </p:nvPr>
        </p:nvSpPr>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existing system for lung cancer detection primarily relies on traditional radiological imaging and deep learning-based approaches.</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1.Traditional Radiological Imaging :</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Chest X-rays and CT Scans</a:t>
            </a:r>
            <a:endParaRPr lang="en-IN"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Widely used for lung cancer diagnosis.</a:t>
            </a:r>
          </a:p>
          <a:p>
            <a:pPr lvl="1"/>
            <a:r>
              <a:rPr lang="en-IN" sz="1800" dirty="0">
                <a:latin typeface="Calibri" panose="020F0502020204030204" pitchFamily="34" charset="0"/>
                <a:ea typeface="Calibri" panose="020F0502020204030204" pitchFamily="34" charset="0"/>
                <a:cs typeface="Calibri" panose="020F0502020204030204" pitchFamily="34" charset="0"/>
              </a:rPr>
              <a:t>Requires expert radiologists for interpretation.</a:t>
            </a:r>
          </a:p>
          <a:p>
            <a:pPr lvl="1"/>
            <a:r>
              <a:rPr lang="en-US" sz="1800" dirty="0">
                <a:latin typeface="Calibri" panose="020F0502020204030204" pitchFamily="34" charset="0"/>
                <a:ea typeface="Calibri" panose="020F0502020204030204" pitchFamily="34" charset="0"/>
                <a:cs typeface="Calibri" panose="020F0502020204030204" pitchFamily="34" charset="0"/>
              </a:rPr>
              <a:t>Prone to human error due to subjective analysis.</a:t>
            </a:r>
          </a:p>
        </p:txBody>
      </p:sp>
    </p:spTree>
    <p:extLst>
      <p:ext uri="{BB962C8B-B14F-4D97-AF65-F5344CB8AC3E}">
        <p14:creationId xmlns:p14="http://schemas.microsoft.com/office/powerpoint/2010/main" val="2658878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09E2-BB91-A3A5-AC73-7DFFC30516FE}"/>
              </a:ext>
            </a:extLst>
          </p:cNvPr>
          <p:cNvSpPr>
            <a:spLocks noGrp="1"/>
          </p:cNvSpPr>
          <p:nvPr>
            <p:ph type="title"/>
          </p:nvPr>
        </p:nvSpPr>
        <p:spPr/>
        <p:txBody>
          <a:bodyPr/>
          <a:lstStyle/>
          <a:p>
            <a:r>
              <a:rPr lang="en-US" b="1" dirty="0"/>
              <a:t>Limitations of the Existing System :</a:t>
            </a:r>
            <a:endParaRPr lang="en-IN" b="1" dirty="0"/>
          </a:p>
        </p:txBody>
      </p:sp>
      <p:sp>
        <p:nvSpPr>
          <p:cNvPr id="4" name="Rectangle 1">
            <a:extLst>
              <a:ext uri="{FF2B5EF4-FFF2-40B4-BE49-F238E27FC236}">
                <a16:creationId xmlns:a16="http://schemas.microsoft.com/office/drawing/2014/main" id="{C7A7F526-17A7-AA3C-BCBA-4139C31BA5A3}"/>
              </a:ext>
            </a:extLst>
          </p:cNvPr>
          <p:cNvSpPr>
            <a:spLocks noGrp="1" noChangeArrowheads="1"/>
          </p:cNvSpPr>
          <p:nvPr>
            <p:ph idx="1"/>
          </p:nvPr>
        </p:nvSpPr>
        <p:spPr bwMode="auto">
          <a:xfrm>
            <a:off x="940837" y="2108554"/>
            <a:ext cx="1041296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High Dependency on Expertise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Requires skilled radiologists for accurate interpretation.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Limited Generalization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Performance varies across different datasets.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Computational Complexity</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Some models require extensive computational resources.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False Positives/Negatives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Traditional methods may lead to diagnostic errors. </a:t>
            </a:r>
          </a:p>
        </p:txBody>
      </p:sp>
    </p:spTree>
    <p:extLst>
      <p:ext uri="{BB962C8B-B14F-4D97-AF65-F5344CB8AC3E}">
        <p14:creationId xmlns:p14="http://schemas.microsoft.com/office/powerpoint/2010/main" val="890250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EB85-C931-C2BB-F8F4-F14D1551D5DB}"/>
              </a:ext>
            </a:extLst>
          </p:cNvPr>
          <p:cNvSpPr>
            <a:spLocks noGrp="1"/>
          </p:cNvSpPr>
          <p:nvPr>
            <p:ph type="title"/>
          </p:nvPr>
        </p:nvSpPr>
        <p:spPr/>
        <p:txBody>
          <a:bodyPr/>
          <a:lstStyle/>
          <a:p>
            <a:r>
              <a:rPr lang="en-IN" b="1" dirty="0"/>
              <a:t>Proposed System </a:t>
            </a:r>
            <a:r>
              <a:rPr lang="en-IN" dirty="0"/>
              <a:t>:</a:t>
            </a:r>
          </a:p>
        </p:txBody>
      </p:sp>
      <p:sp>
        <p:nvSpPr>
          <p:cNvPr id="3" name="Content Placeholder 2">
            <a:extLst>
              <a:ext uri="{FF2B5EF4-FFF2-40B4-BE49-F238E27FC236}">
                <a16:creationId xmlns:a16="http://schemas.microsoft.com/office/drawing/2014/main" id="{7D7C80E8-C80E-B7F2-2B27-E306DA2AF758}"/>
              </a:ext>
            </a:extLst>
          </p:cNvPr>
          <p:cNvSpPr>
            <a:spLocks noGrp="1"/>
          </p:cNvSpPr>
          <p:nvPr>
            <p:ph idx="1"/>
          </p:nvPr>
        </p:nvSpPr>
        <p:spPr/>
        <p:txBody>
          <a:bodyPr>
            <a:normAutofit/>
          </a:bodyPr>
          <a:lstStyle/>
          <a:p>
            <a:pPr marL="0" indent="0">
              <a:buNone/>
            </a:pPr>
            <a:r>
              <a:rPr lang="en-US" sz="1900" dirty="0">
                <a:latin typeface="Calibri" panose="020F0502020204030204" pitchFamily="34" charset="0"/>
                <a:ea typeface="Calibri" panose="020F0502020204030204" pitchFamily="34" charset="0"/>
                <a:cs typeface="Calibri" panose="020F0502020204030204" pitchFamily="34" charset="0"/>
              </a:rPr>
              <a:t>The proposed system aims to enhance lung cancer detection using a Convolutional Neural Network (CNN) model. The system will be designed to analyze chest X-ray images and classify them as benign or malignant, assisting radiologists in early diagnosis</a:t>
            </a:r>
            <a:r>
              <a:rPr lang="en-US" sz="2000" dirty="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Key Features of the Proposed System:</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Medical Image Input:</a:t>
            </a:r>
          </a:p>
          <a:p>
            <a:r>
              <a:rPr lang="en-US" sz="1800" dirty="0">
                <a:latin typeface="Calibri" panose="020F0502020204030204" pitchFamily="34" charset="0"/>
                <a:ea typeface="Calibri" panose="020F0502020204030204" pitchFamily="34" charset="0"/>
                <a:cs typeface="Calibri" panose="020F0502020204030204" pitchFamily="34" charset="0"/>
              </a:rPr>
              <a:t>Collect chest X-ray or CT scan images from a medical dataset.</a:t>
            </a:r>
          </a:p>
          <a:p>
            <a:r>
              <a:rPr lang="en-US" sz="1800" dirty="0">
                <a:latin typeface="Calibri" panose="020F0502020204030204" pitchFamily="34" charset="0"/>
                <a:ea typeface="Calibri" panose="020F0502020204030204" pitchFamily="34" charset="0"/>
                <a:cs typeface="Calibri" panose="020F0502020204030204" pitchFamily="34" charset="0"/>
              </a:rPr>
              <a:t>Ensure diversity in data to improve model generalization.</a:t>
            </a: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reprocessing Stage:</a:t>
            </a:r>
          </a:p>
          <a:p>
            <a:r>
              <a:rPr lang="en-US" sz="1800" dirty="0">
                <a:latin typeface="Calibri" panose="020F0502020204030204" pitchFamily="34" charset="0"/>
                <a:ea typeface="Calibri" panose="020F0502020204030204" pitchFamily="34" charset="0"/>
                <a:cs typeface="Calibri" panose="020F0502020204030204" pitchFamily="34" charset="0"/>
              </a:rPr>
              <a:t>Resize and normalize images for CNN compatibility.</a:t>
            </a:r>
          </a:p>
          <a:p>
            <a:r>
              <a:rPr lang="en-US" sz="1800" dirty="0">
                <a:latin typeface="Calibri" panose="020F0502020204030204" pitchFamily="34" charset="0"/>
                <a:ea typeface="Calibri" panose="020F0502020204030204" pitchFamily="34" charset="0"/>
                <a:cs typeface="Calibri" panose="020F0502020204030204" pitchFamily="34" charset="0"/>
              </a:rPr>
              <a:t>Apply noise reduction and contrast enhancement using OpenCV.</a:t>
            </a:r>
          </a:p>
          <a:p>
            <a:r>
              <a:rPr lang="en-US" sz="1800" dirty="0">
                <a:latin typeface="Calibri" panose="020F0502020204030204" pitchFamily="34" charset="0"/>
                <a:ea typeface="Calibri" panose="020F0502020204030204" pitchFamily="34" charset="0"/>
                <a:cs typeface="Calibri" panose="020F0502020204030204" pitchFamily="34" charset="0"/>
              </a:rPr>
              <a:t>Implement data augmentation (flipping, rotation, brightness adjustments) to improve model training</a:t>
            </a:r>
            <a:r>
              <a:rPr lang="en-US" sz="1800" b="1" dirty="0">
                <a:latin typeface="Calibri" panose="020F0502020204030204" pitchFamily="34" charset="0"/>
                <a:ea typeface="Calibri" panose="020F0502020204030204" pitchFamily="34" charset="0"/>
                <a:cs typeface="Calibri" panose="020F0502020204030204" pitchFamily="34" charset="0"/>
              </a:rPr>
              <a:t>.</a:t>
            </a:r>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285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0670-135F-FC1E-7950-61757F09652E}"/>
              </a:ext>
            </a:extLst>
          </p:cNvPr>
          <p:cNvSpPr>
            <a:spLocks noGrp="1"/>
          </p:cNvSpPr>
          <p:nvPr>
            <p:ph type="title"/>
          </p:nvPr>
        </p:nvSpPr>
        <p:spPr/>
        <p:txBody>
          <a:bodyPr/>
          <a:lstStyle/>
          <a:p>
            <a:r>
              <a:rPr lang="en-IN" b="1" dirty="0"/>
              <a:t>Proposed System </a:t>
            </a:r>
            <a:r>
              <a:rPr lang="en-IN" dirty="0"/>
              <a:t>:</a:t>
            </a:r>
          </a:p>
        </p:txBody>
      </p:sp>
      <p:sp>
        <p:nvSpPr>
          <p:cNvPr id="3" name="Content Placeholder 2">
            <a:extLst>
              <a:ext uri="{FF2B5EF4-FFF2-40B4-BE49-F238E27FC236}">
                <a16:creationId xmlns:a16="http://schemas.microsoft.com/office/drawing/2014/main" id="{673B1C2B-C770-2FC0-B901-652E02FBF7CC}"/>
              </a:ext>
            </a:extLst>
          </p:cNvPr>
          <p:cNvSpPr>
            <a:spLocks noGrp="1"/>
          </p:cNvSpPr>
          <p:nvPr>
            <p:ph idx="1"/>
          </p:nvPr>
        </p:nvSpPr>
        <p:spPr/>
        <p:txBody>
          <a:bodyPr>
            <a:normAutofit/>
          </a:bodyPr>
          <a:lstStyle/>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Feature Extraction Using CNN:</a:t>
            </a:r>
          </a:p>
          <a:p>
            <a:r>
              <a:rPr lang="en-US" sz="1800" dirty="0">
                <a:latin typeface="Calibri" panose="020F0502020204030204" pitchFamily="34" charset="0"/>
                <a:ea typeface="Calibri" panose="020F0502020204030204" pitchFamily="34" charset="0"/>
                <a:cs typeface="Calibri" panose="020F0502020204030204" pitchFamily="34" charset="0"/>
              </a:rPr>
              <a:t>Convolutional layers extract spatial features from images.</a:t>
            </a:r>
          </a:p>
          <a:p>
            <a:r>
              <a:rPr lang="en-US" sz="1800" dirty="0">
                <a:latin typeface="Calibri" panose="020F0502020204030204" pitchFamily="34" charset="0"/>
                <a:ea typeface="Calibri" panose="020F0502020204030204" pitchFamily="34" charset="0"/>
                <a:cs typeface="Calibri" panose="020F0502020204030204" pitchFamily="34" charset="0"/>
              </a:rPr>
              <a:t>Pooling layers reduce dimensionality while retaining critical information.</a:t>
            </a:r>
          </a:p>
          <a:p>
            <a:r>
              <a:rPr lang="en-US" sz="1800" dirty="0" err="1">
                <a:latin typeface="Calibri" panose="020F0502020204030204" pitchFamily="34" charset="0"/>
                <a:ea typeface="Calibri" panose="020F0502020204030204" pitchFamily="34" charset="0"/>
                <a:cs typeface="Calibri" panose="020F0502020204030204" pitchFamily="34" charset="0"/>
              </a:rPr>
              <a:t>ReLU</a:t>
            </a:r>
            <a:r>
              <a:rPr lang="en-US" sz="1800" dirty="0">
                <a:latin typeface="Calibri" panose="020F0502020204030204" pitchFamily="34" charset="0"/>
                <a:ea typeface="Calibri" panose="020F0502020204030204" pitchFamily="34" charset="0"/>
                <a:cs typeface="Calibri" panose="020F0502020204030204" pitchFamily="34" charset="0"/>
              </a:rPr>
              <a:t> activation function introduces non-linearity for better learning.</a:t>
            </a: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Classification Layer</a:t>
            </a:r>
            <a:r>
              <a:rPr lang="en-IN" sz="1800" dirty="0">
                <a:latin typeface="Calibri" panose="020F0502020204030204" pitchFamily="34" charset="0"/>
                <a:ea typeface="Calibri" panose="020F0502020204030204" pitchFamily="34" charset="0"/>
                <a:cs typeface="Calibri" panose="020F0502020204030204" pitchFamily="34" charset="0"/>
              </a:rPr>
              <a:t>:</a:t>
            </a:r>
          </a:p>
          <a:p>
            <a:r>
              <a:rPr lang="en-US" sz="1800" dirty="0">
                <a:latin typeface="Calibri" panose="020F0502020204030204" pitchFamily="34" charset="0"/>
                <a:ea typeface="Calibri" panose="020F0502020204030204" pitchFamily="34" charset="0"/>
                <a:cs typeface="Calibri" panose="020F0502020204030204" pitchFamily="34" charset="0"/>
              </a:rPr>
              <a:t>Fully connected layers process extracted features.</a:t>
            </a:r>
          </a:p>
          <a:p>
            <a:r>
              <a:rPr lang="en-US" sz="1800" dirty="0" err="1">
                <a:latin typeface="Calibri" panose="020F0502020204030204" pitchFamily="34" charset="0"/>
                <a:ea typeface="Calibri" panose="020F0502020204030204" pitchFamily="34" charset="0"/>
                <a:cs typeface="Calibri" panose="020F0502020204030204" pitchFamily="34" charset="0"/>
              </a:rPr>
              <a:t>Softmax</a:t>
            </a:r>
            <a:r>
              <a:rPr lang="en-US" sz="1800" dirty="0">
                <a:latin typeface="Calibri" panose="020F0502020204030204" pitchFamily="34" charset="0"/>
                <a:ea typeface="Calibri" panose="020F0502020204030204" pitchFamily="34" charset="0"/>
                <a:cs typeface="Calibri" panose="020F0502020204030204" pitchFamily="34" charset="0"/>
              </a:rPr>
              <a:t> or Sigmoid activation classifies images as benign or malignant.</a:t>
            </a: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Model Training and Validation:</a:t>
            </a:r>
          </a:p>
          <a:p>
            <a:r>
              <a:rPr lang="en-US" sz="1800" dirty="0">
                <a:latin typeface="Calibri" panose="020F0502020204030204" pitchFamily="34" charset="0"/>
                <a:ea typeface="Calibri" panose="020F0502020204030204" pitchFamily="34" charset="0"/>
                <a:cs typeface="Calibri" panose="020F0502020204030204" pitchFamily="34" charset="0"/>
              </a:rPr>
              <a:t>Dataset is split into training and testing sets.</a:t>
            </a:r>
          </a:p>
          <a:p>
            <a:r>
              <a:rPr lang="en-US" sz="1800" dirty="0">
                <a:latin typeface="Calibri" panose="020F0502020204030204" pitchFamily="34" charset="0"/>
                <a:ea typeface="Calibri" panose="020F0502020204030204" pitchFamily="34" charset="0"/>
                <a:cs typeface="Calibri" panose="020F0502020204030204" pitchFamily="34" charset="0"/>
              </a:rPr>
              <a:t>Performance is evaluated using accuracy, precision, recall, and F1-score.</a:t>
            </a:r>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sz="2000" dirty="0"/>
          </a:p>
        </p:txBody>
      </p:sp>
    </p:spTree>
    <p:extLst>
      <p:ext uri="{BB962C8B-B14F-4D97-AF65-F5344CB8AC3E}">
        <p14:creationId xmlns:p14="http://schemas.microsoft.com/office/powerpoint/2010/main" val="255771671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2123</Words>
  <Application>Microsoft Office PowerPoint</Application>
  <PresentationFormat>Widescreen</PresentationFormat>
  <Paragraphs>180</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Custom Design</vt:lpstr>
      <vt:lpstr>VIDYA JYOTHI INSTITUTE OF TECHNOLOGY (Autonomous)</vt:lpstr>
      <vt:lpstr>Abstract:</vt:lpstr>
      <vt:lpstr>Introduction :</vt:lpstr>
      <vt:lpstr>Literature Survey:</vt:lpstr>
      <vt:lpstr>Problem Statement:</vt:lpstr>
      <vt:lpstr>Existing System</vt:lpstr>
      <vt:lpstr>Limitations of the Existing System :</vt:lpstr>
      <vt:lpstr>Proposed System :</vt:lpstr>
      <vt:lpstr>Proposed System :</vt:lpstr>
      <vt:lpstr>Objectives:</vt:lpstr>
      <vt:lpstr>Objectives:</vt:lpstr>
      <vt:lpstr>Software and Hardware Requirements </vt:lpstr>
      <vt:lpstr>Software and Hardware Requirements </vt:lpstr>
      <vt:lpstr>System Architecture :</vt:lpstr>
      <vt:lpstr>System Architecture :</vt:lpstr>
      <vt:lpstr>System Architecture</vt:lpstr>
      <vt:lpstr>Timeline:</vt:lpstr>
      <vt:lpstr>Timeline:</vt:lpstr>
      <vt:lpstr>References:</vt:lpstr>
      <vt:lpstr>Conclusion :</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OpenLearn Hub</dc:title>
  <dc:creator>asus</dc:creator>
  <cp:lastModifiedBy>M Anil</cp:lastModifiedBy>
  <cp:revision>152</cp:revision>
  <dcterms:created xsi:type="dcterms:W3CDTF">2023-06-24T07:40:00Z</dcterms:created>
  <dcterms:modified xsi:type="dcterms:W3CDTF">2025-04-19T08:18:47Z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13D9B4FE9BF9476F8929D30930C4BA0F_13</vt:lpwstr>
  </property>
  <property fmtid="{D5CDD505-2E9C-101B-9397-08002B2CF9AE}" pid="3" name="KSOProductBuildVer">
    <vt:lpwstr>1033-12.2.0.19805</vt:lpwstr>
  </property>
</Properties>
</file>