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8" r:id="rId2"/>
    <p:sldId id="336" r:id="rId3"/>
    <p:sldId id="322" r:id="rId4"/>
    <p:sldId id="323" r:id="rId5"/>
    <p:sldId id="324" r:id="rId6"/>
    <p:sldId id="321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29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42" autoAdjust="0"/>
    <p:restoredTop sz="86369" autoAdjust="0"/>
  </p:normalViewPr>
  <p:slideViewPr>
    <p:cSldViewPr snapToGrid="0" showGuides="1">
      <p:cViewPr varScale="1">
        <p:scale>
          <a:sx n="82" d="100"/>
          <a:sy n="82" d="100"/>
        </p:scale>
        <p:origin x="45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9EC28-9842-4256-863D-33A48033AE21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B44A2-77C2-4F8C-88CA-6C096607D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745E-6313-4562-9C0D-7172F2638497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0224-DF8F-4096-A979-6A4377B4A9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745E-6313-4562-9C0D-7172F2638497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0224-DF8F-4096-A979-6A4377B4A9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30" y="365125"/>
            <a:ext cx="9644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745E-6313-4562-9C0D-7172F2638497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0224-DF8F-4096-A979-6A4377B4A9C3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15898" y="6364181"/>
            <a:ext cx="4560203" cy="493819"/>
          </a:xfrm>
          <a:prstGeom prst="rect">
            <a:avLst/>
          </a:prstGeom>
        </p:spPr>
      </p:pic>
      <p:pic>
        <p:nvPicPr>
          <p:cNvPr id="9" name="Google Shape;15;p7"/>
          <p:cNvPicPr preferRelativeResize="0"/>
          <p:nvPr userDrawn="1"/>
        </p:nvPicPr>
        <p:blipFill rotWithShape="1">
          <a:blip r:embed="rId5"/>
          <a:srcRect/>
          <a:stretch>
            <a:fillRect/>
          </a:stretch>
        </p:blipFill>
        <p:spPr>
          <a:xfrm>
            <a:off x="317151" y="318062"/>
            <a:ext cx="1175746" cy="1270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6;p7"/>
          <p:cNvSpPr/>
          <p:nvPr userDrawn="1"/>
        </p:nvSpPr>
        <p:spPr>
          <a:xfrm>
            <a:off x="1492898" y="1548882"/>
            <a:ext cx="9860901" cy="141805"/>
          </a:xfrm>
          <a:prstGeom prst="roundRect">
            <a:avLst>
              <a:gd name="adj" fmla="val 16667"/>
            </a:avLst>
          </a:prstGeom>
          <a:solidFill>
            <a:srgbClr val="DA7214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17;p7"/>
          <p:cNvSpPr/>
          <p:nvPr userDrawn="1"/>
        </p:nvSpPr>
        <p:spPr>
          <a:xfrm>
            <a:off x="317150" y="1541064"/>
            <a:ext cx="1175749" cy="182000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12700" cap="flat" cmpd="sng">
            <a:solidFill>
              <a:srgbClr val="DA721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484" y="2177768"/>
            <a:ext cx="9822815" cy="17095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100965" algn="ctr">
              <a:lnSpc>
                <a:spcPct val="101000"/>
              </a:lnSpc>
              <a:spcBef>
                <a:spcPts val="90"/>
              </a:spcBef>
            </a:pPr>
            <a:r>
              <a:rPr lang="en-IN" sz="3600" b="1" spc="-25" dirty="0">
                <a:latin typeface="Times New Roman"/>
                <a:cs typeface="Times New Roman"/>
              </a:rPr>
              <a:t>Lung Cancer Prediction Using CNN</a:t>
            </a:r>
            <a:endParaRPr lang="en-US" sz="3600" b="1" spc="-25" dirty="0">
              <a:latin typeface="Times New Roman"/>
              <a:cs typeface="Times New Roman"/>
            </a:endParaRPr>
          </a:p>
          <a:p>
            <a:pPr marL="12065" marR="5080" indent="100965" algn="ctr">
              <a:lnSpc>
                <a:spcPct val="101000"/>
              </a:lnSpc>
              <a:spcBef>
                <a:spcPts val="90"/>
              </a:spcBef>
            </a:pPr>
            <a:endParaRPr lang="en-US" altLang="en-US" sz="4000" b="1" dirty="0">
              <a:latin typeface="Times New Roman" panose="02020603050405020304"/>
              <a:cs typeface="Times New Roman" panose="02020603050405020304"/>
            </a:endParaRPr>
          </a:p>
          <a:p>
            <a:pPr marL="12065" marR="5080" indent="100965" algn="ctr">
              <a:lnSpc>
                <a:spcPct val="101000"/>
              </a:lnSpc>
              <a:spcBef>
                <a:spcPts val="90"/>
              </a:spcBef>
            </a:pPr>
            <a:endParaRPr sz="335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5200" y="4557609"/>
            <a:ext cx="2251015" cy="30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900" b="1" spc="-20" dirty="0"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19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900" b="1" spc="-15" dirty="0">
                <a:latin typeface="Times New Roman" panose="02020603050405020304"/>
                <a:cs typeface="Times New Roman" panose="02020603050405020304"/>
              </a:rPr>
              <a:t>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15200" y="4847372"/>
            <a:ext cx="1759525" cy="349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100"/>
              </a:spcBef>
            </a:pP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92897" y="413932"/>
            <a:ext cx="10364157" cy="1227948"/>
          </a:xfrm>
          <a:prstGeom prst="rect">
            <a:avLst/>
          </a:prstGeom>
        </p:spPr>
        <p:txBody>
          <a:bodyPr vert="horz" wrap="square" lIns="0" tIns="85772" rIns="0" bIns="0" rtlCol="0">
            <a:spAutoFit/>
          </a:bodyPr>
          <a:lstStyle/>
          <a:p>
            <a:pPr marL="292735" algn="ctr">
              <a:lnSpc>
                <a:spcPts val="3935"/>
              </a:lnSpc>
              <a:spcBef>
                <a:spcPts val="100"/>
              </a:spcBef>
            </a:pPr>
            <a:r>
              <a:rPr sz="3500" b="1" spc="-70" dirty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VIDYA</a:t>
            </a:r>
            <a:r>
              <a:rPr sz="3500" b="1" spc="-195" dirty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00" b="1" dirty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JYOTHI</a:t>
            </a:r>
            <a:r>
              <a:rPr sz="3500" b="1" spc="-35" dirty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00" b="1" dirty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INSTITUTE</a:t>
            </a:r>
            <a:r>
              <a:rPr sz="3500" b="1" spc="-20" dirty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00" b="1" dirty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500" b="1" spc="-210" dirty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00" b="1" spc="-10" dirty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TECHNOLOGY</a:t>
            </a:r>
            <a:endParaRPr sz="3500" dirty="0">
              <a:latin typeface="Times New Roman" panose="02020603050405020304"/>
              <a:cs typeface="Times New Roman" panose="02020603050405020304"/>
            </a:endParaRPr>
          </a:p>
          <a:p>
            <a:pPr marL="295910" algn="ctr">
              <a:lnSpc>
                <a:spcPts val="4895"/>
              </a:lnSpc>
            </a:pPr>
            <a:r>
              <a:rPr sz="4300" b="1" spc="-10" dirty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(Autonomous)</a:t>
            </a:r>
            <a:endParaRPr sz="43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2000" y="4524751"/>
            <a:ext cx="2061210" cy="1585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35"/>
              </a:spcBef>
            </a:pPr>
            <a:r>
              <a:rPr sz="1800" dirty="0">
                <a:solidFill>
                  <a:srgbClr val="272525"/>
                </a:solidFill>
                <a:latin typeface="Times New Roman" panose="02020603050405020304"/>
                <a:cs typeface="Times New Roman" panose="02020603050405020304"/>
              </a:rPr>
              <a:t>Under</a:t>
            </a:r>
            <a:r>
              <a:rPr sz="1800" spc="-20" dirty="0">
                <a:solidFill>
                  <a:srgbClr val="2725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272525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20" dirty="0">
                <a:solidFill>
                  <a:srgbClr val="2725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272525"/>
                </a:solidFill>
                <a:latin typeface="Times New Roman" panose="02020603050405020304"/>
                <a:cs typeface="Times New Roman" panose="02020603050405020304"/>
              </a:rPr>
              <a:t>guidance</a:t>
            </a:r>
            <a:r>
              <a:rPr sz="1800" spc="-15" dirty="0">
                <a:solidFill>
                  <a:srgbClr val="2725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solidFill>
                  <a:srgbClr val="272525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US" sz="1800" spc="-25" dirty="0">
                <a:solidFill>
                  <a:srgbClr val="272525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Dr. Masrath Parveen</a:t>
            </a:r>
            <a:endParaRPr lang="en-IN" sz="1800" b="1" spc="-4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41000"/>
              </a:lnSpc>
              <a:spcBef>
                <a:spcPts val="35"/>
              </a:spcBef>
            </a:pPr>
            <a:r>
              <a:rPr lang="en-US" sz="1800" spc="-10" dirty="0">
                <a:latin typeface="Times New Roman" panose="02020603050405020304"/>
                <a:cs typeface="Times New Roman" panose="02020603050405020304"/>
              </a:rPr>
              <a:t>Assistant</a:t>
            </a:r>
            <a:r>
              <a:rPr lang="en-US" sz="1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Professor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Department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1800" spc="-35" dirty="0">
                <a:latin typeface="Times New Roman" panose="02020603050405020304"/>
                <a:cs typeface="Times New Roman" panose="02020603050405020304"/>
              </a:rPr>
              <a:t>IT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9000" y="4953000"/>
            <a:ext cx="48006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t-IT" sz="1800" dirty="0" err="1">
                <a:sym typeface="+mn-ea"/>
              </a:rPr>
              <a:t>B.Ajay</a:t>
            </a:r>
            <a:r>
              <a:rPr lang="en-US" altLang="it-IT" sz="1800" dirty="0">
                <a:sym typeface="+mn-ea"/>
              </a:rPr>
              <a:t>                 </a:t>
            </a:r>
            <a:r>
              <a:rPr lang="it-IT" sz="1800" dirty="0">
                <a:sym typeface="+mn-ea"/>
              </a:rPr>
              <a:t>[</a:t>
            </a:r>
            <a:r>
              <a:rPr lang="en-US" altLang="it-IT" sz="1800" dirty="0">
                <a:sym typeface="+mn-ea"/>
              </a:rPr>
              <a:t>21911A1209</a:t>
            </a:r>
            <a:r>
              <a:rPr lang="it-IT" sz="1800" dirty="0">
                <a:sym typeface="+mn-ea"/>
              </a:rPr>
              <a:t>]</a:t>
            </a:r>
            <a:endParaRPr lang="it-IT" sz="1800" dirty="0"/>
          </a:p>
          <a:p>
            <a:r>
              <a:rPr lang="en-US" altLang="it-IT" sz="1800" dirty="0" err="1">
                <a:sym typeface="+mn-ea"/>
              </a:rPr>
              <a:t>M.Anil</a:t>
            </a:r>
            <a:r>
              <a:rPr lang="en-US" altLang="it-IT" sz="1800" dirty="0">
                <a:sym typeface="+mn-ea"/>
              </a:rPr>
              <a:t>                 </a:t>
            </a:r>
            <a:r>
              <a:rPr lang="it-IT" sz="1800" dirty="0">
                <a:sym typeface="+mn-ea"/>
              </a:rPr>
              <a:t> [</a:t>
            </a:r>
            <a:r>
              <a:rPr lang="en-US" altLang="it-IT" sz="1800" dirty="0">
                <a:sym typeface="+mn-ea"/>
              </a:rPr>
              <a:t>21911A1236</a:t>
            </a:r>
            <a:r>
              <a:rPr lang="it-IT" sz="1800" dirty="0">
                <a:sym typeface="+mn-ea"/>
              </a:rPr>
              <a:t>] </a:t>
            </a:r>
            <a:endParaRPr lang="it-IT" sz="1800" dirty="0"/>
          </a:p>
          <a:p>
            <a:r>
              <a:rPr lang="en-US" altLang="it-IT" sz="1800" dirty="0" err="1">
                <a:sym typeface="+mn-ea"/>
              </a:rPr>
              <a:t>M.Akash</a:t>
            </a:r>
            <a:r>
              <a:rPr lang="en-US" altLang="it-IT" sz="1800" dirty="0">
                <a:sym typeface="+mn-ea"/>
              </a:rPr>
              <a:t>              </a:t>
            </a:r>
            <a:r>
              <a:rPr lang="it-IT" sz="1800" dirty="0">
                <a:sym typeface="+mn-ea"/>
              </a:rPr>
              <a:t>[</a:t>
            </a:r>
            <a:r>
              <a:rPr lang="en-US" altLang="it-IT" sz="1800" dirty="0">
                <a:sym typeface="+mn-ea"/>
              </a:rPr>
              <a:t>21911A1238</a:t>
            </a:r>
            <a:r>
              <a:rPr lang="it-IT" sz="1800" dirty="0">
                <a:sym typeface="+mn-ea"/>
              </a:rPr>
              <a:t>]</a:t>
            </a:r>
            <a:endParaRPr lang="it-IT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1EB9-B7B8-5695-70D4-E4335EE2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Intermediate Results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3E34-5BC6-C4D3-71B0-195EEEE49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3.Training &amp; Optimization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CNN model was trained using labeled chest X-ray images.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Hyperparameter tuning (adjusting learning rate, batch size, number of layers) was performed to improve accuracy.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4.Performance Evaluation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trained model was tested on validation and test datasets.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metrics measured: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How well the model predicts correct classifications.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proportion of true positive lung cancer cases identified.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ability to detect all actual lung cancer cases.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F1-score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balance between precision and recall.</a:t>
            </a:r>
          </a:p>
          <a:p>
            <a:pPr marL="0" indent="0"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53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784A-F141-93B0-8276-6248433B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Intermediate Results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D889D-6745-AB6E-2DAD-EFC52AD82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5.System Integration &amp; Deployment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user-friendly interface is under development, possibly using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 web-based UI.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planning is in progress (either web-based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desktop application).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6.Final Documentation &amp; Presentation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writing, final documentation, and presentation preparation are in progress.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desktop application).</a:t>
            </a:r>
          </a:p>
          <a:p>
            <a:pPr marL="0" indent="0"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8A2E-9E5A-568A-CBC3-DA3BC8DA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Plan: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AF6E-0476-2FC4-5285-CE330567F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1.Dataset Enhancement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the diversity and size of the dataset to improve generalization.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images from multiple sources and different demographic groups for better real-world application.</a:t>
            </a: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2.Clinical Integration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practical system that can be integrated into hospital workflows.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 radiologists to receive real-time predictive insights to aid in diagnosis.</a:t>
            </a: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3.Continuous Learning &amp; Model Updates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continuous learning where the model updates with new data over time.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Regularly retrain the model to improve accuracy and keep up with advancements in medical imaging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8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25BE-8B21-D910-8C82-6947A059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Plan: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528E-0718-41FA-B324-CD458D381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4.User-Friendly Deployment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Finalize the web-based or desktop application using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another UI framework.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the system is accessible for medical professionals with a simple and intuitive interface.</a:t>
            </a: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5.Performance Optimization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Further optimize hyperparameters to improve efficiency.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computational costs to make the system more usable in low-resource environments.</a:t>
            </a: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6.Collaboration with Medical Experts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Partner with hospitals or research institutes for real-world testing.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 feedback from radiologists and oncologists to refine the model.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8797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60331" y="3119694"/>
            <a:ext cx="51143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💐 Thank You 💐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65F1-B8AE-C5BE-2633-0B5E8351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E17F9-EE57-A9B7-36F6-EDF672EC7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Activity Diagram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B5958-0231-A028-E1C3-2ED1FFEAE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352" y="1690688"/>
            <a:ext cx="517459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2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843" y="365125"/>
            <a:ext cx="964427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513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IN" sz="2400" b="1">
                <a:solidFill>
                  <a:schemeClr val="tx1"/>
                </a:solidFill>
                <a:uFillTx/>
                <a:latin typeface="Calibri" panose="020F0502020204030204" charset="0"/>
                <a:cs typeface="Calibri" panose="020F0502020204030204" charset="0"/>
              </a:rPr>
              <a:t>Use</a:t>
            </a:r>
            <a:r>
              <a:rPr lang="en-US" altLang="en-IN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IN" sz="2400" b="1">
                <a:solidFill>
                  <a:schemeClr val="tx1"/>
                </a:solidFill>
                <a:uFillTx/>
                <a:latin typeface="Calibri" panose="020F0502020204030204" charset="0"/>
                <a:cs typeface="Calibri" panose="020F0502020204030204" charset="0"/>
              </a:rPr>
              <a:t>Case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11A32-EA86-7150-B238-F20B74A1A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9" y="2510226"/>
            <a:ext cx="11524324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IN" sz="2400" b="1" dirty="0">
                <a:solidFill>
                  <a:schemeClr val="tx1"/>
                </a:solidFill>
                <a:uFillTx/>
                <a:latin typeface="Calibri" panose="020F0502020204030204" charset="0"/>
                <a:cs typeface="Calibri" panose="020F0502020204030204" charset="0"/>
              </a:rPr>
              <a:t>Sequence Diagram: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33653-3605-1E1D-D3AF-37B802B4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10" y="1825625"/>
            <a:ext cx="6506060" cy="45888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Design: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IN" sz="2400" b="1">
                <a:solidFill>
                  <a:schemeClr val="tx1"/>
                </a:solidFill>
                <a:uFillTx/>
                <a:latin typeface="Calibri" panose="020F0502020204030204" charset="0"/>
                <a:cs typeface="Calibri" panose="020F0502020204030204" charset="0"/>
              </a:rPr>
              <a:t>Class</a:t>
            </a:r>
            <a:r>
              <a:rPr lang="en-US" altLang="en-IN" sz="2400">
                <a:solidFill>
                  <a:schemeClr val="tx1"/>
                </a:solidFill>
                <a:uFillTx/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IN" sz="2400" b="1">
                <a:solidFill>
                  <a:schemeClr val="tx1"/>
                </a:solidFill>
                <a:uFillTx/>
                <a:latin typeface="Calibri" panose="020F0502020204030204" charset="0"/>
                <a:cs typeface="Calibri" panose="020F0502020204030204" charset="0"/>
                <a:sym typeface="+mn-ea"/>
              </a:rPr>
              <a:t>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753DD-A889-B56B-DF5D-8A8770566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318" y="2249358"/>
            <a:ext cx="8286750" cy="4505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IN" sz="2400" b="1" dirty="0">
                <a:solidFill>
                  <a:schemeClr val="tx1"/>
                </a:solidFill>
                <a:uFillTx/>
                <a:latin typeface="Calibri" panose="020F0502020204030204" charset="0"/>
                <a:cs typeface="Calibri" panose="020F0502020204030204" charset="0"/>
              </a:rPr>
              <a:t>Data Flow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6F212-5961-0485-4561-9D052911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0" y="2151677"/>
            <a:ext cx="7919022" cy="41602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95C3-2A27-E445-55BE-F6F7FC58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Implementation Progress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F2665-97E3-7810-3AB0-2ACB194F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1.Dataset Collection &amp; Preprocessing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Chest X-ray dataset has been collected from medical repositories.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cleaning, augmentation, and preprocessing (resizing, noise reduction, contrast enhancement) have been done.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2.Model Selection &amp; Implementation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CNN architecture has been designed.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Transfer learning has been considered for improved accuracy. Initial testing with sample datasets has been conducted.</a:t>
            </a:r>
          </a:p>
          <a:p>
            <a:pPr marL="0" indent="0">
              <a:buNone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3.Training &amp; Optimization 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CNN model has been trained on the dataset.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Hyperparameter tuning has been performed for better accuracy.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03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0ABC-9ECC-C651-E5FA-B644B2D3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Implementation Progress 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ABCBF9-00DE-3A32-21BF-846B7AD471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23724"/>
            <a:ext cx="1086720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4.Performance Evaluation 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has been tested on validation and test datasets.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Accuracy, precision, recall, and F1-score have been measured to evaluate effectiveness.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5.System Integration &amp; Deployment 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user-friendly interface is being developed (possibly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 web-based UI).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planning is in place (either web-based or desktop application).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6.Final Documentation &amp; Presentation 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writing, final documentation, and presentation preparation are likely in progress or yet to be completed.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61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1AB4-0C81-7F08-D4AB-068E4936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Intermediate Results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FBF4-B58C-2822-8A6C-35D2A8ED6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1.Dataset Collection &amp; Preprocessing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Chest X-ray dataset collected from medical repositories.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Images resized, noise reduced, and contrast enhanced.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augmentation (flipping, rotation, brightness adjustment) applied for better model generalization.</a:t>
            </a: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2.Model Selection &amp; Initial Implementation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CNN model was designed to classify lung cancer cases.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Transfer learning was integrated to enhance model performance.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testing with a sample dataset was conducted.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1703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689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Custom Design</vt:lpstr>
      <vt:lpstr>VIDYA JYOTHI INSTITUTE OF TECHNOLOGY (Autonomous)</vt:lpstr>
      <vt:lpstr>Design:</vt:lpstr>
      <vt:lpstr>Design:</vt:lpstr>
      <vt:lpstr>Design:</vt:lpstr>
      <vt:lpstr>Design:</vt:lpstr>
      <vt:lpstr>Design:</vt:lpstr>
      <vt:lpstr>Implementation Progress :</vt:lpstr>
      <vt:lpstr>Implementation Progress :</vt:lpstr>
      <vt:lpstr>Intermediate Results :</vt:lpstr>
      <vt:lpstr>Intermediate Results :</vt:lpstr>
      <vt:lpstr>Intermediate Results :</vt:lpstr>
      <vt:lpstr>Future Plan:</vt:lpstr>
      <vt:lpstr>Future Plan: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OpenLearn Hub</dc:title>
  <dc:creator>asus</dc:creator>
  <cp:lastModifiedBy>M Anil</cp:lastModifiedBy>
  <cp:revision>122</cp:revision>
  <dcterms:created xsi:type="dcterms:W3CDTF">2023-06-24T07:40:00Z</dcterms:created>
  <dcterms:modified xsi:type="dcterms:W3CDTF">2025-02-28T06:58:38Z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5D375EA5D23A4543A0DC497EE8A26E40_13</vt:lpwstr>
  </property>
  <property fmtid="{D5CDD505-2E9C-101B-9397-08002B2CF9AE}" pid="3" name="KSOProductBuildVer">
    <vt:lpwstr>1033-12.2.0.19805</vt:lpwstr>
  </property>
</Properties>
</file>