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3E4899-1C0D-45C3-8813-718AC0674123}">
  <a:tblStyle styleId="{9B3E4899-1C0D-45C3-8813-718AC06741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55223ac4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a55223ac4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a55223ac4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a55223ac4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55223ac4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55223ac4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59add6f5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59add6f5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55223ac45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55223ac45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a59add6f5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59add6f5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55223ac45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a55223ac45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a55223ac4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a55223ac4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a55223ac4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a55223ac4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55223ac4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a55223ac4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55223ac4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55223ac4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55223ac4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55223ac4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55223ac4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55223ac4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55223ac4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55223ac4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55223ac4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55223ac4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59add6f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59add6f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59add6f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59add6f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59add6f5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59add6f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69350"/>
            <a:ext cx="6496800" cy="1059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SzPts val="990"/>
              <a:buNone/>
            </a:pPr>
            <a:r>
              <a:rPr lang="en" sz="2840"/>
              <a:t>CSE 438: Data Science For Practitioners  Paper Review</a:t>
            </a:r>
            <a:endParaRPr sz="2840"/>
          </a:p>
        </p:txBody>
      </p:sp>
      <p:sp>
        <p:nvSpPr>
          <p:cNvPr id="278" name="Google Shape;278;p13"/>
          <p:cNvSpPr txBox="1"/>
          <p:nvPr>
            <p:ph idx="1" type="subTitle"/>
          </p:nvPr>
        </p:nvSpPr>
        <p:spPr>
          <a:xfrm>
            <a:off x="824000" y="1733550"/>
            <a:ext cx="68493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Title: </a:t>
            </a:r>
            <a:r>
              <a:rPr lang="en"/>
              <a:t>Ask Your Data—Supporting Data Science Processes by Combining AutoML and Conversational Interfaces</a:t>
            </a:r>
            <a:endParaRPr/>
          </a:p>
        </p:txBody>
      </p:sp>
      <p:sp>
        <p:nvSpPr>
          <p:cNvPr id="279" name="Google Shape;279;p13"/>
          <p:cNvSpPr txBox="1"/>
          <p:nvPr/>
        </p:nvSpPr>
        <p:spPr>
          <a:xfrm>
            <a:off x="840900" y="2423150"/>
            <a:ext cx="3921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Authors: Sara Pidó, Pietro Pinoli, Pietro Crovari, Francesca Ieva, Franca Garzotto, Stefano Ceri</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Published Year: 2023</a:t>
            </a:r>
            <a:endParaRPr sz="1300">
              <a:solidFill>
                <a:schemeClr val="lt1"/>
              </a:solidFill>
              <a:latin typeface="Nunito"/>
              <a:ea typeface="Nunito"/>
              <a:cs typeface="Nunito"/>
              <a:sym typeface="Nunito"/>
            </a:endParaRPr>
          </a:p>
        </p:txBody>
      </p:sp>
      <p:sp>
        <p:nvSpPr>
          <p:cNvPr id="280" name="Google Shape;280;p13"/>
          <p:cNvSpPr txBox="1"/>
          <p:nvPr/>
        </p:nvSpPr>
        <p:spPr>
          <a:xfrm>
            <a:off x="834150" y="3410475"/>
            <a:ext cx="37572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Paper reviewed by: Md. Mahfujul Haque</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ID: 20101388</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Section: 01</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Group: 14</a:t>
            </a:r>
            <a:endParaRPr sz="1300">
              <a:solidFill>
                <a:schemeClr val="lt1"/>
              </a:solidFill>
              <a:latin typeface="Nunito"/>
              <a:ea typeface="Nunito"/>
              <a:cs typeface="Nunito"/>
              <a:sym typeface="Nunito"/>
            </a:endParaRPr>
          </a:p>
        </p:txBody>
      </p:sp>
      <p:sp>
        <p:nvSpPr>
          <p:cNvPr id="281" name="Google Shape;281;p13"/>
          <p:cNvSpPr txBox="1"/>
          <p:nvPr/>
        </p:nvSpPr>
        <p:spPr>
          <a:xfrm>
            <a:off x="2747250" y="4378100"/>
            <a:ext cx="3649500" cy="2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Nunito"/>
                <a:ea typeface="Nunito"/>
                <a:cs typeface="Nunito"/>
                <a:sym typeface="Nunito"/>
              </a:rPr>
              <a:t>Course Instructor: Annajiat Alim Rasel</a:t>
            </a:r>
            <a:endParaRPr sz="1300">
              <a:solidFill>
                <a:schemeClr val="lt1"/>
              </a:solidFill>
              <a:latin typeface="Nunito"/>
              <a:ea typeface="Nunito"/>
              <a:cs typeface="Nunito"/>
              <a:sym typeface="Nunito"/>
            </a:endParaRPr>
          </a:p>
        </p:txBody>
      </p:sp>
      <p:sp>
        <p:nvSpPr>
          <p:cNvPr id="282" name="Google Shape;282;p13"/>
          <p:cNvSpPr txBox="1"/>
          <p:nvPr/>
        </p:nvSpPr>
        <p:spPr>
          <a:xfrm>
            <a:off x="5856950" y="3410475"/>
            <a:ext cx="30975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ST - Mehnaz Ara Fazal</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RA - Md Sabbir Hossain</a:t>
            </a:r>
            <a:endParaRPr sz="1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7509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Use Case - Genomic Data</a:t>
            </a:r>
            <a:endParaRPr>
              <a:solidFill>
                <a:schemeClr val="lt1"/>
              </a:solidFill>
            </a:endParaRPr>
          </a:p>
        </p:txBody>
      </p:sp>
      <p:sp>
        <p:nvSpPr>
          <p:cNvPr id="342" name="Google Shape;342;p22"/>
          <p:cNvSpPr txBox="1"/>
          <p:nvPr>
            <p:ph idx="1" type="body"/>
          </p:nvPr>
        </p:nvSpPr>
        <p:spPr>
          <a:xfrm>
            <a:off x="1075200" y="1761450"/>
            <a:ext cx="7030500" cy="1305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Dataset: Genomic data of breast cancer patients.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User's goal: Identify challenging breast cancer subtypes.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DSBot's steps: Dataset analysis, question translation, pipeline suggestion, user confirmation, execution, result visualization.</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Emphasis on DSBot's applicability to specific domains.</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7509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Use Case - Stroke Prediction Dataset</a:t>
            </a:r>
            <a:endParaRPr>
              <a:solidFill>
                <a:schemeClr val="lt1"/>
              </a:solidFill>
            </a:endParaRPr>
          </a:p>
        </p:txBody>
      </p:sp>
      <p:sp>
        <p:nvSpPr>
          <p:cNvPr id="348" name="Google Shape;348;p23"/>
          <p:cNvSpPr txBox="1"/>
          <p:nvPr>
            <p:ph idx="1" type="body"/>
          </p:nvPr>
        </p:nvSpPr>
        <p:spPr>
          <a:xfrm>
            <a:off x="999000" y="1990050"/>
            <a:ext cx="7030500" cy="1305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Dataset: Stroke prediction dataset.</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User's goal: Analyze for stroke prediction.</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DSBot's conversation-based interaction.</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User-requested feature importance analysis.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DSBot's domain-agnostic nature and focus on feature characteristics.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750975"/>
            <a:ext cx="7030500" cy="104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Evaluation - Automatic ML Pipeline Executor</a:t>
            </a:r>
            <a:endParaRPr>
              <a:solidFill>
                <a:schemeClr val="lt1"/>
              </a:solidFill>
            </a:endParaRPr>
          </a:p>
        </p:txBody>
      </p:sp>
      <p:sp>
        <p:nvSpPr>
          <p:cNvPr id="354" name="Google Shape;354;p24"/>
          <p:cNvSpPr txBox="1"/>
          <p:nvPr>
            <p:ph idx="1" type="body"/>
          </p:nvPr>
        </p:nvSpPr>
        <p:spPr>
          <a:xfrm>
            <a:off x="999000" y="1990050"/>
            <a:ext cx="7030500" cy="1305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Objective: Evaluate DSBot's accuracy and computation time.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Baseline: TPOT.</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Results for classification and regression.</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DSBot outperforms TPOT in multiple datasets with significantly shorter execution times.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0" name="Google Shape;360;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25"/>
          <p:cNvPicPr preferRelativeResize="0"/>
          <p:nvPr/>
        </p:nvPicPr>
        <p:blipFill>
          <a:blip r:embed="rId3">
            <a:alphaModFix/>
          </a:blip>
          <a:stretch>
            <a:fillRect/>
          </a:stretch>
        </p:blipFill>
        <p:spPr>
          <a:xfrm>
            <a:off x="200925" y="262175"/>
            <a:ext cx="3782275" cy="3948300"/>
          </a:xfrm>
          <a:prstGeom prst="rect">
            <a:avLst/>
          </a:prstGeom>
          <a:noFill/>
          <a:ln>
            <a:noFill/>
          </a:ln>
        </p:spPr>
      </p:pic>
      <p:pic>
        <p:nvPicPr>
          <p:cNvPr id="362" name="Google Shape;362;p25"/>
          <p:cNvPicPr preferRelativeResize="0"/>
          <p:nvPr/>
        </p:nvPicPr>
        <p:blipFill>
          <a:blip r:embed="rId4">
            <a:alphaModFix/>
          </a:blip>
          <a:stretch>
            <a:fillRect/>
          </a:stretch>
        </p:blipFill>
        <p:spPr>
          <a:xfrm>
            <a:off x="4045400" y="2185150"/>
            <a:ext cx="5050400" cy="278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7509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Evaluation - Translation into Executable Pipeline</a:t>
            </a:r>
            <a:endParaRPr>
              <a:solidFill>
                <a:schemeClr val="lt1"/>
              </a:solidFill>
            </a:endParaRPr>
          </a:p>
        </p:txBody>
      </p:sp>
      <p:sp>
        <p:nvSpPr>
          <p:cNvPr id="368" name="Google Shape;368;p26"/>
          <p:cNvSpPr txBox="1"/>
          <p:nvPr>
            <p:ph idx="1" type="body"/>
          </p:nvPr>
        </p:nvSpPr>
        <p:spPr>
          <a:xfrm>
            <a:off x="999000" y="1990050"/>
            <a:ext cx="7030500" cy="84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Objective: Assess GPT-2-based translator.</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BLEU score of 0.8 indicating high translation performance.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GPT-2's effectiveness in translating English to DAW.</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27"/>
          <p:cNvPicPr preferRelativeResize="0"/>
          <p:nvPr/>
        </p:nvPicPr>
        <p:blipFill>
          <a:blip r:embed="rId3">
            <a:alphaModFix/>
          </a:blip>
          <a:stretch>
            <a:fillRect/>
          </a:stretch>
        </p:blipFill>
        <p:spPr>
          <a:xfrm>
            <a:off x="1459612" y="213700"/>
            <a:ext cx="6437725" cy="471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7509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381" name="Google Shape;381;p28"/>
          <p:cNvSpPr txBox="1"/>
          <p:nvPr>
            <p:ph idx="1" type="body"/>
          </p:nvPr>
        </p:nvSpPr>
        <p:spPr>
          <a:xfrm>
            <a:off x="999000" y="1990050"/>
            <a:ext cx="7030500" cy="19956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DSBot's key components: DAW DSL, Neural Network-based Translation, Matching Algorithm, Conversational Agent.</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Empirical evidence of DSBot's potential through case studies.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Acknowledgment of areas for improvement.</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Future developments: Enhanced conversational capabilities, automation of additional algorithms, supporting new analysis modules, and incorporating explainable AI techniques.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DSBot as a significant step toward democratizing data science.</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7509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Constraints: </a:t>
            </a:r>
            <a:endParaRPr>
              <a:solidFill>
                <a:schemeClr val="lt1"/>
              </a:solidFill>
            </a:endParaRPr>
          </a:p>
        </p:txBody>
      </p:sp>
      <p:sp>
        <p:nvSpPr>
          <p:cNvPr id="387" name="Google Shape;387;p29"/>
          <p:cNvSpPr txBox="1"/>
          <p:nvPr>
            <p:ph idx="1" type="body"/>
          </p:nvPr>
        </p:nvSpPr>
        <p:spPr>
          <a:xfrm>
            <a:off x="1056750" y="1660100"/>
            <a:ext cx="7030500" cy="1075200"/>
          </a:xfrm>
          <a:prstGeom prst="rect">
            <a:avLst/>
          </a:prstGeom>
        </p:spPr>
        <p:txBody>
          <a:bodyPr anchorCtr="0" anchor="t" bIns="91425" lIns="91425" spcFirstLastPara="1" rIns="91425" wrap="square" tIns="91425">
            <a:spAutoFit/>
          </a:bodyPr>
          <a:lstStyle/>
          <a:p>
            <a:pPr indent="0" lvl="0" marL="0" rtl="0" algn="just">
              <a:spcBef>
                <a:spcPts val="0"/>
              </a:spcBef>
              <a:spcAft>
                <a:spcPts val="1200"/>
              </a:spcAft>
              <a:buNone/>
            </a:pPr>
            <a:r>
              <a:rPr lang="en">
                <a:solidFill>
                  <a:schemeClr val="lt1"/>
                </a:solidFill>
              </a:rPr>
              <a:t>Although DSBot exhibits great potential, it is limited by possible biases in machine learning models, particularly when addressing imbalanced datasets. Expanding supported pipelines and operations and improving machine learning model selection criteria may also be beneficial to the system.</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91" name="Shape 391"/>
        <p:cNvGrpSpPr/>
        <p:nvPr/>
      </p:nvGrpSpPr>
      <p:grpSpPr>
        <a:xfrm>
          <a:off x="0" y="0"/>
          <a:ext cx="0" cy="0"/>
          <a:chOff x="0" y="0"/>
          <a:chExt cx="0" cy="0"/>
        </a:xfrm>
      </p:grpSpPr>
      <p:sp>
        <p:nvSpPr>
          <p:cNvPr id="392" name="Google Shape;392;p30"/>
          <p:cNvSpPr txBox="1"/>
          <p:nvPr>
            <p:ph idx="1" type="body"/>
          </p:nvPr>
        </p:nvSpPr>
        <p:spPr>
          <a:xfrm>
            <a:off x="1111025" y="1664225"/>
            <a:ext cx="7030500" cy="1765500"/>
          </a:xfrm>
          <a:prstGeom prst="rect">
            <a:avLst/>
          </a:prstGeom>
        </p:spPr>
        <p:txBody>
          <a:bodyPr anchorCtr="0" anchor="t" bIns="91425" lIns="91425" spcFirstLastPara="1" rIns="91425" wrap="square" tIns="91425">
            <a:spAutoFit/>
          </a:bodyPr>
          <a:lstStyle/>
          <a:p>
            <a:pPr indent="0" lvl="0" marL="0" rtl="0" algn="just">
              <a:spcBef>
                <a:spcPts val="0"/>
              </a:spcBef>
              <a:spcAft>
                <a:spcPts val="1200"/>
              </a:spcAft>
              <a:buNone/>
            </a:pPr>
            <a:r>
              <a:rPr lang="en">
                <a:solidFill>
                  <a:schemeClr val="lt1"/>
                </a:solidFill>
              </a:rPr>
              <a:t>DSBot proves to be a potent and user-friendly instrument that democratizes data science by empowering non-specialists to carry out intricate analyses on their own. Its potential impact is demonstrated by its success in comparative evaluations and user-friendly interfaces. Still, admitting shortcomings draws attention to how difficult it is to maintain fairness and improve functionality. The paper presents DSBot as a developing solution for wider data science accessibility, with a focus on future developments, such as enhanced conversational capabilities and support for additional algorithms.</a:t>
            </a:r>
            <a:endParaRPr>
              <a:solidFill>
                <a:schemeClr val="lt1"/>
              </a:solidFill>
            </a:endParaRPr>
          </a:p>
        </p:txBody>
      </p:sp>
      <p:sp>
        <p:nvSpPr>
          <p:cNvPr id="393" name="Google Shape;393;p30"/>
          <p:cNvSpPr txBox="1"/>
          <p:nvPr/>
        </p:nvSpPr>
        <p:spPr>
          <a:xfrm>
            <a:off x="1321100" y="781675"/>
            <a:ext cx="38784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500">
                <a:solidFill>
                  <a:schemeClr val="lt1"/>
                </a:solidFill>
                <a:latin typeface="Maven Pro"/>
                <a:ea typeface="Maven Pro"/>
                <a:cs typeface="Maven Pro"/>
                <a:sym typeface="Maven Pro"/>
              </a:rPr>
              <a:t>Synthesis: </a:t>
            </a:r>
            <a:endParaRPr b="1" sz="3700">
              <a:solidFill>
                <a:schemeClr val="lt1"/>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97" name="Shape 397"/>
        <p:cNvGrpSpPr/>
        <p:nvPr/>
      </p:nvGrpSpPr>
      <p:grpSpPr>
        <a:xfrm>
          <a:off x="0" y="0"/>
          <a:ext cx="0" cy="0"/>
          <a:chOff x="0" y="0"/>
          <a:chExt cx="0" cy="0"/>
        </a:xfrm>
      </p:grpSpPr>
      <p:sp>
        <p:nvSpPr>
          <p:cNvPr id="398" name="Google Shape;398;p3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solidFill>
                <a:schemeClr val="lt1"/>
              </a:solidFill>
            </a:endParaRPr>
          </a:p>
        </p:txBody>
      </p:sp>
      <p:sp>
        <p:nvSpPr>
          <p:cNvPr id="399" name="Google Shape;399;p3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nvSpPr>
        <p:spPr>
          <a:xfrm>
            <a:off x="970950" y="871300"/>
            <a:ext cx="7184700" cy="346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chemeClr val="lt1"/>
              </a:solidFill>
              <a:latin typeface="Nunito"/>
              <a:ea typeface="Nunito"/>
              <a:cs typeface="Nunito"/>
              <a:sym typeface="Nunito"/>
            </a:endParaRPr>
          </a:p>
        </p:txBody>
      </p:sp>
      <p:graphicFrame>
        <p:nvGraphicFramePr>
          <p:cNvPr id="288" name="Google Shape;288;p14"/>
          <p:cNvGraphicFramePr/>
          <p:nvPr/>
        </p:nvGraphicFramePr>
        <p:xfrm>
          <a:off x="952500" y="285750"/>
          <a:ext cx="3000000" cy="3000000"/>
        </p:xfrm>
        <a:graphic>
          <a:graphicData uri="http://schemas.openxmlformats.org/drawingml/2006/table">
            <a:tbl>
              <a:tblPr>
                <a:noFill/>
                <a:tableStyleId>{9B3E4899-1C0D-45C3-8813-718AC0674123}</a:tableStyleId>
              </a:tblPr>
              <a:tblGrid>
                <a:gridCol w="3619500"/>
                <a:gridCol w="3619500"/>
              </a:tblGrid>
              <a:tr h="381000">
                <a:tc gridSpan="2">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Contents</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hMerge="1"/>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Abstract Highlights</a:t>
                      </a:r>
                      <a:endParaRPr sz="1300">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3</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Introduction </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4</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State of the Art </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5</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Methods</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6-9</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Use Case – Genomic Data </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10</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Use Case – Stroke prediction Dataset</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11</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Evaluation – Automatic ML pipeline Executor</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12-13</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Evaluation – Translation into Executable Pipeline</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14-15</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Conclusion </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16</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Constraints</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17</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381000">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Synthesis </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Slide 18</a:t>
                      </a:r>
                      <a:endParaRPr>
                        <a:solidFill>
                          <a:schemeClr val="lt1"/>
                        </a:solidFill>
                        <a:latin typeface="Nunito"/>
                        <a:ea typeface="Nunito"/>
                        <a:cs typeface="Nunito"/>
                        <a:sym typeface="Nunito"/>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2" name="Shape 292"/>
        <p:cNvGrpSpPr/>
        <p:nvPr/>
      </p:nvGrpSpPr>
      <p:grpSpPr>
        <a:xfrm>
          <a:off x="0" y="0"/>
          <a:ext cx="0" cy="0"/>
          <a:chOff x="0" y="0"/>
          <a:chExt cx="0" cy="0"/>
        </a:xfrm>
      </p:grpSpPr>
      <p:sp>
        <p:nvSpPr>
          <p:cNvPr id="293" name="Google Shape;293;p15"/>
          <p:cNvSpPr txBox="1"/>
          <p:nvPr>
            <p:ph type="title"/>
          </p:nvPr>
        </p:nvSpPr>
        <p:spPr>
          <a:xfrm>
            <a:off x="1303800" y="7509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Abstract Highlights</a:t>
            </a:r>
            <a:endParaRPr>
              <a:solidFill>
                <a:schemeClr val="lt1"/>
              </a:solidFill>
            </a:endParaRPr>
          </a:p>
        </p:txBody>
      </p:sp>
      <p:sp>
        <p:nvSpPr>
          <p:cNvPr id="294" name="Google Shape;294;p15"/>
          <p:cNvSpPr txBox="1"/>
          <p:nvPr>
            <p:ph idx="1" type="body"/>
          </p:nvPr>
        </p:nvSpPr>
        <p:spPr>
          <a:xfrm>
            <a:off x="999000" y="1761450"/>
            <a:ext cx="7030500" cy="15354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DSBot addresses the scarcity of interdisciplinary education in Data Science.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Utilizes conversation interaction for non-experts in industry and academia.</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Features: Neural network translation, domain-specific language, vast pipeline dictionary, conversational technology.</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Empirical evaluations: BLEU score of 0.8 in translation, superior to TPOT in 19 out of 30 autoML datasets.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7509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Introduction</a:t>
            </a:r>
            <a:endParaRPr>
              <a:solidFill>
                <a:schemeClr val="lt1"/>
              </a:solidFill>
            </a:endParaRPr>
          </a:p>
        </p:txBody>
      </p:sp>
      <p:sp>
        <p:nvSpPr>
          <p:cNvPr id="300" name="Google Shape;300;p16"/>
          <p:cNvSpPr txBox="1"/>
          <p:nvPr>
            <p:ph idx="1" type="body"/>
          </p:nvPr>
        </p:nvSpPr>
        <p:spPr>
          <a:xfrm>
            <a:off x="1075200" y="1609050"/>
            <a:ext cx="7030500" cy="13053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Data Science's pivotal role in real-world problem-solving.</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Accessibility challenges for domain experts.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GeCoAgent success in computational genomics.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DSBot introduction as an interactive ML tool for non-experts.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Focus on NLP, conversational tech, and AutoML.</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750975"/>
            <a:ext cx="7030500" cy="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 State of the Art</a:t>
            </a:r>
            <a:endParaRPr>
              <a:solidFill>
                <a:schemeClr val="lt1"/>
              </a:solidFill>
            </a:endParaRPr>
          </a:p>
        </p:txBody>
      </p:sp>
      <p:sp>
        <p:nvSpPr>
          <p:cNvPr id="306" name="Google Shape;306;p17"/>
          <p:cNvSpPr txBox="1"/>
          <p:nvPr>
            <p:ph idx="1" type="body"/>
          </p:nvPr>
        </p:nvSpPr>
        <p:spPr>
          <a:xfrm>
            <a:off x="999000" y="1609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AutoNum type="arabicPeriod"/>
            </a:pPr>
            <a:r>
              <a:rPr lang="en">
                <a:solidFill>
                  <a:schemeClr val="lt1"/>
                </a:solidFill>
              </a:rPr>
              <a:t>Overview of three key areas: Automatic Code Generation, AutoML, Interactive Machine Learning.</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Categorization of Automatic Code Generation tools.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Popular AutoML systems: Auto-WEKA, Auto-Sklearn, TPOT.</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Evolution of Interactive ML platforms.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Emphasis on the need for tools bridging expert-non-expert gap.</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7509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Methods</a:t>
            </a:r>
            <a:endParaRPr>
              <a:solidFill>
                <a:schemeClr val="lt1"/>
              </a:solidFill>
            </a:endParaRPr>
          </a:p>
        </p:txBody>
      </p:sp>
      <p:sp>
        <p:nvSpPr>
          <p:cNvPr id="312" name="Google Shape;312;p18"/>
          <p:cNvSpPr txBox="1"/>
          <p:nvPr>
            <p:ph idx="1" type="body"/>
          </p:nvPr>
        </p:nvSpPr>
        <p:spPr>
          <a:xfrm>
            <a:off x="1075200" y="1609050"/>
            <a:ext cx="7030500" cy="15354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AutoNum type="arabicPeriod"/>
            </a:pPr>
            <a:r>
              <a:rPr lang="en">
                <a:solidFill>
                  <a:schemeClr val="lt1"/>
                </a:solidFill>
              </a:rPr>
              <a:t>DSBot designed for specific data analysis tasks.</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Eight main steps from dataset upload to result visualization.</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Key Components: DAW DSL, Preliminary Dataset Analysis, Question Translation, Conversational Comprehension, Pipeline Dictionary, AutoClassification, AutoRegression, Architecture.</a:t>
            </a:r>
            <a:endParaRPr>
              <a:solidFill>
                <a:schemeClr val="lt1"/>
              </a:solidFill>
            </a:endParaRPr>
          </a:p>
          <a:p>
            <a:pPr indent="-311150" lvl="0" marL="457200" rtl="0" algn="l">
              <a:spcBef>
                <a:spcPts val="0"/>
              </a:spcBef>
              <a:spcAft>
                <a:spcPts val="0"/>
              </a:spcAft>
              <a:buClr>
                <a:schemeClr val="lt1"/>
              </a:buClr>
              <a:buSzPts val="1300"/>
              <a:buAutoNum type="arabicPeriod"/>
            </a:pPr>
            <a:r>
              <a:rPr lang="en">
                <a:solidFill>
                  <a:schemeClr val="lt1"/>
                </a:solidFill>
              </a:rPr>
              <a:t>Emphasis on automation, domain-specific language, and user interactions.</a:t>
            </a:r>
            <a:endParaRPr>
              <a:solidFill>
                <a:schemeClr val="lt1"/>
              </a:solidFill>
            </a:endParaRPr>
          </a:p>
        </p:txBody>
      </p:sp>
      <p:pic>
        <p:nvPicPr>
          <p:cNvPr id="313" name="Google Shape;313;p18"/>
          <p:cNvPicPr preferRelativeResize="0"/>
          <p:nvPr/>
        </p:nvPicPr>
        <p:blipFill>
          <a:blip r:embed="rId3">
            <a:alphaModFix/>
          </a:blip>
          <a:stretch>
            <a:fillRect/>
          </a:stretch>
        </p:blipFill>
        <p:spPr>
          <a:xfrm>
            <a:off x="999000" y="3075942"/>
            <a:ext cx="2000700" cy="2067558"/>
          </a:xfrm>
          <a:prstGeom prst="rect">
            <a:avLst/>
          </a:prstGeom>
          <a:noFill/>
          <a:ln>
            <a:noFill/>
          </a:ln>
        </p:spPr>
      </p:pic>
      <p:pic>
        <p:nvPicPr>
          <p:cNvPr id="314" name="Google Shape;314;p18"/>
          <p:cNvPicPr preferRelativeResize="0"/>
          <p:nvPr/>
        </p:nvPicPr>
        <p:blipFill>
          <a:blip r:embed="rId4">
            <a:alphaModFix/>
          </a:blip>
          <a:stretch>
            <a:fillRect/>
          </a:stretch>
        </p:blipFill>
        <p:spPr>
          <a:xfrm>
            <a:off x="7194250" y="2354150"/>
            <a:ext cx="1878725" cy="2796874"/>
          </a:xfrm>
          <a:prstGeom prst="rect">
            <a:avLst/>
          </a:prstGeom>
          <a:noFill/>
          <a:ln>
            <a:noFill/>
          </a:ln>
        </p:spPr>
      </p:pic>
      <p:pic>
        <p:nvPicPr>
          <p:cNvPr id="315" name="Google Shape;315;p18"/>
          <p:cNvPicPr preferRelativeResize="0"/>
          <p:nvPr/>
        </p:nvPicPr>
        <p:blipFill>
          <a:blip r:embed="rId5">
            <a:alphaModFix/>
          </a:blip>
          <a:stretch>
            <a:fillRect/>
          </a:stretch>
        </p:blipFill>
        <p:spPr>
          <a:xfrm>
            <a:off x="3262400" y="3115625"/>
            <a:ext cx="3775350" cy="195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19"/>
          <p:cNvPicPr preferRelativeResize="0"/>
          <p:nvPr/>
        </p:nvPicPr>
        <p:blipFill>
          <a:blip r:embed="rId3">
            <a:alphaModFix/>
          </a:blip>
          <a:stretch>
            <a:fillRect/>
          </a:stretch>
        </p:blipFill>
        <p:spPr>
          <a:xfrm>
            <a:off x="733025" y="242875"/>
            <a:ext cx="8077200" cy="465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0"/>
          <p:cNvPicPr preferRelativeResize="0"/>
          <p:nvPr/>
        </p:nvPicPr>
        <p:blipFill>
          <a:blip r:embed="rId3">
            <a:alphaModFix/>
          </a:blip>
          <a:stretch>
            <a:fillRect/>
          </a:stretch>
        </p:blipFill>
        <p:spPr>
          <a:xfrm>
            <a:off x="504825" y="514350"/>
            <a:ext cx="8134350"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6" name="Google Shape;336;p21"/>
          <p:cNvPicPr preferRelativeResize="0"/>
          <p:nvPr/>
        </p:nvPicPr>
        <p:blipFill>
          <a:blip r:embed="rId3">
            <a:alphaModFix/>
          </a:blip>
          <a:stretch>
            <a:fillRect/>
          </a:stretch>
        </p:blipFill>
        <p:spPr>
          <a:xfrm>
            <a:off x="2483300" y="1066800"/>
            <a:ext cx="4057650" cy="300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