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65" r:id="rId4"/>
    <p:sldId id="288" r:id="rId5"/>
    <p:sldId id="276" r:id="rId6"/>
    <p:sldId id="289" r:id="rId7"/>
    <p:sldId id="290" r:id="rId8"/>
    <p:sldId id="291" r:id="rId9"/>
    <p:sldId id="292" r:id="rId10"/>
    <p:sldId id="293" r:id="rId11"/>
    <p:sldId id="283" r:id="rId12"/>
    <p:sldId id="278" r:id="rId13"/>
  </p:sldIdLst>
  <p:sldSz cx="9144000" cy="6858000" type="screen4x3"/>
  <p:notesSz cx="6805613" cy="9939338"/>
  <p:embeddedFontLst>
    <p:embeddedFont>
      <p:font typeface="나눔고딕" panose="020B0600000101010101" charset="-127"/>
      <p:regular r:id="rId16"/>
      <p:bold r:id="rId17"/>
    </p:embeddedFont>
    <p:embeddedFont>
      <p:font typeface="Times" panose="02020603050405020304" pitchFamily="18" charset="0"/>
      <p:regular r:id="rId18"/>
      <p:bold r:id="rId19"/>
      <p:italic r:id="rId20"/>
      <p:boldItalic r:id="rId21"/>
    </p:embeddedFont>
    <p:embeddedFont>
      <p:font typeface="나눔고딕" panose="020B0600000101010101" charset="-127"/>
      <p:regular r:id="rId16"/>
      <p:bold r:id="rId17"/>
    </p:embeddedFont>
    <p:embeddedFont>
      <p:font typeface="맑은 고딕" panose="020B0503020000020004" pitchFamily="50" charset="-127"/>
      <p:regular r:id="rId22"/>
      <p:bold r:id="rId23"/>
    </p:embeddedFont>
    <p:embeddedFont>
      <p:font typeface="ＭＳ Ｐゴシック" panose="020B0600070205080204" pitchFamily="34" charset="-128"/>
      <p:regular r:id="rId24"/>
    </p:embeddedFont>
    <p:embeddedFont>
      <p:font typeface="함초롬바탕" panose="02030504000101010101" pitchFamily="18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C3E"/>
    <a:srgbClr val="1D314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86364" autoAdjust="0"/>
  </p:normalViewPr>
  <p:slideViewPr>
    <p:cSldViewPr snapToGrid="0">
      <p:cViewPr varScale="1">
        <p:scale>
          <a:sx n="114" d="100"/>
          <a:sy n="114" d="100"/>
        </p:scale>
        <p:origin x="972" y="10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69CD45-C421-46A9-B756-48ECF269BE21}" type="doc">
      <dgm:prSet loTypeId="urn:microsoft.com/office/officeart/2005/8/layout/radial6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91B28072-16FC-4925-9989-D7EB08F0C11D}">
      <dgm:prSet phldrT="[텍스트]"/>
      <dgm:spPr/>
      <dgm:t>
        <a:bodyPr/>
        <a:lstStyle/>
        <a:p>
          <a:pPr latinLnBrk="1"/>
          <a:r>
            <a:rPr lang="ko-KR" altLang="en-US" dirty="0"/>
            <a:t>빅데이터</a:t>
          </a:r>
        </a:p>
      </dgm:t>
    </dgm:pt>
    <dgm:pt modelId="{D4DF6603-CAA4-4BF8-989C-FFF739544716}" type="parTrans" cxnId="{3DE703B6-38F6-4B77-89D5-DFAE0AD0C96D}">
      <dgm:prSet/>
      <dgm:spPr/>
      <dgm:t>
        <a:bodyPr/>
        <a:lstStyle/>
        <a:p>
          <a:pPr latinLnBrk="1"/>
          <a:endParaRPr lang="ko-KR" altLang="en-US"/>
        </a:p>
      </dgm:t>
    </dgm:pt>
    <dgm:pt modelId="{FC92C0B3-ED50-4218-8879-CF22E3675F4F}" type="sibTrans" cxnId="{3DE703B6-38F6-4B77-89D5-DFAE0AD0C96D}">
      <dgm:prSet/>
      <dgm:spPr/>
      <dgm:t>
        <a:bodyPr/>
        <a:lstStyle/>
        <a:p>
          <a:pPr latinLnBrk="1"/>
          <a:endParaRPr lang="ko-KR" altLang="en-US"/>
        </a:p>
      </dgm:t>
    </dgm:pt>
    <dgm:pt modelId="{445E5A4E-E9CC-4201-B033-168DEE718874}">
      <dgm:prSet phldrT="[텍스트]"/>
      <dgm:spPr/>
      <dgm:t>
        <a:bodyPr/>
        <a:lstStyle/>
        <a:p>
          <a:pPr latinLnBrk="1"/>
          <a:r>
            <a:rPr lang="ko-KR" altLang="en-US" dirty="0"/>
            <a:t>많은 양  데이터</a:t>
          </a:r>
        </a:p>
      </dgm:t>
    </dgm:pt>
    <dgm:pt modelId="{0E7C5937-AD5B-4971-A586-F67BEC6CFB12}" type="parTrans" cxnId="{AF099A26-EADA-4310-B3E0-3ECFECC6B579}">
      <dgm:prSet/>
      <dgm:spPr/>
      <dgm:t>
        <a:bodyPr/>
        <a:lstStyle/>
        <a:p>
          <a:pPr latinLnBrk="1"/>
          <a:endParaRPr lang="ko-KR" altLang="en-US"/>
        </a:p>
      </dgm:t>
    </dgm:pt>
    <dgm:pt modelId="{836121CF-5F6E-4C41-9280-498E669842E2}" type="sibTrans" cxnId="{AF099A26-EADA-4310-B3E0-3ECFECC6B579}">
      <dgm:prSet/>
      <dgm:spPr/>
      <dgm:t>
        <a:bodyPr/>
        <a:lstStyle/>
        <a:p>
          <a:pPr latinLnBrk="1"/>
          <a:endParaRPr lang="ko-KR" altLang="en-US"/>
        </a:p>
      </dgm:t>
    </dgm:pt>
    <dgm:pt modelId="{02AE6AF2-0A79-486D-93EA-B8C174CAB509}">
      <dgm:prSet phldrT="[텍스트]"/>
      <dgm:spPr/>
      <dgm:t>
        <a:bodyPr/>
        <a:lstStyle/>
        <a:p>
          <a:pPr latinLnBrk="1"/>
          <a:r>
            <a:rPr lang="ko-KR" altLang="en-US" dirty="0"/>
            <a:t>다양한   데이터</a:t>
          </a:r>
        </a:p>
      </dgm:t>
    </dgm:pt>
    <dgm:pt modelId="{04C2E49A-7E1B-4F66-A17F-E58816B6E1F6}" type="parTrans" cxnId="{3472BB54-6760-4DAE-A937-08FF5CD5E2A5}">
      <dgm:prSet/>
      <dgm:spPr/>
      <dgm:t>
        <a:bodyPr/>
        <a:lstStyle/>
        <a:p>
          <a:pPr latinLnBrk="1"/>
          <a:endParaRPr lang="ko-KR" altLang="en-US"/>
        </a:p>
      </dgm:t>
    </dgm:pt>
    <dgm:pt modelId="{790FF9E9-8341-4BBE-8612-AEDED9E4B0A4}" type="sibTrans" cxnId="{3472BB54-6760-4DAE-A937-08FF5CD5E2A5}">
      <dgm:prSet/>
      <dgm:spPr/>
      <dgm:t>
        <a:bodyPr/>
        <a:lstStyle/>
        <a:p>
          <a:pPr latinLnBrk="1"/>
          <a:endParaRPr lang="ko-KR" altLang="en-US"/>
        </a:p>
      </dgm:t>
    </dgm:pt>
    <dgm:pt modelId="{0F9C0401-98BF-4111-8D0D-22D25DFD3CDA}">
      <dgm:prSet phldrT="[텍스트]"/>
      <dgm:spPr/>
      <dgm:t>
        <a:bodyPr/>
        <a:lstStyle/>
        <a:p>
          <a:pPr latinLnBrk="1"/>
          <a:r>
            <a:rPr lang="ko-KR" altLang="en-US" dirty="0"/>
            <a:t>데이터   빠른 처리 속도</a:t>
          </a:r>
        </a:p>
      </dgm:t>
    </dgm:pt>
    <dgm:pt modelId="{D8C3B301-E290-4135-B97E-D3ACFAB79EAB}" type="parTrans" cxnId="{62B348EC-831B-4A29-A16D-C5C691D92203}">
      <dgm:prSet/>
      <dgm:spPr/>
      <dgm:t>
        <a:bodyPr/>
        <a:lstStyle/>
        <a:p>
          <a:pPr latinLnBrk="1"/>
          <a:endParaRPr lang="ko-KR" altLang="en-US"/>
        </a:p>
      </dgm:t>
    </dgm:pt>
    <dgm:pt modelId="{F1D726C5-380D-45DF-97AC-15CC4A968D4B}" type="sibTrans" cxnId="{62B348EC-831B-4A29-A16D-C5C691D92203}">
      <dgm:prSet/>
      <dgm:spPr/>
      <dgm:t>
        <a:bodyPr/>
        <a:lstStyle/>
        <a:p>
          <a:pPr latinLnBrk="1"/>
          <a:endParaRPr lang="ko-KR" altLang="en-US"/>
        </a:p>
      </dgm:t>
    </dgm:pt>
    <dgm:pt modelId="{4AFC61C2-74A0-4BFB-9346-449394A6DE98}" type="pres">
      <dgm:prSet presAssocID="{3369CD45-C421-46A9-B756-48ECF269BE2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CEEC516-694D-42E8-B380-D35C13938C20}" type="pres">
      <dgm:prSet presAssocID="{91B28072-16FC-4925-9989-D7EB08F0C11D}" presName="centerShape" presStyleLbl="node0" presStyleIdx="0" presStyleCnt="1" custScaleX="135391" custLinFactNeighborX="800" custLinFactNeighborY="-2452"/>
      <dgm:spPr/>
    </dgm:pt>
    <dgm:pt modelId="{CAF49BE1-85C2-44CA-A4F9-57AF2F340919}" type="pres">
      <dgm:prSet presAssocID="{445E5A4E-E9CC-4201-B033-168DEE718874}" presName="node" presStyleLbl="node1" presStyleIdx="0" presStyleCnt="3">
        <dgm:presLayoutVars>
          <dgm:bulletEnabled val="1"/>
        </dgm:presLayoutVars>
      </dgm:prSet>
      <dgm:spPr/>
    </dgm:pt>
    <dgm:pt modelId="{F6D2F3D7-F32F-40F4-94E1-927A69187D4C}" type="pres">
      <dgm:prSet presAssocID="{445E5A4E-E9CC-4201-B033-168DEE718874}" presName="dummy" presStyleCnt="0"/>
      <dgm:spPr/>
    </dgm:pt>
    <dgm:pt modelId="{1FFDA4AF-FEDA-4FF1-8205-8EE6E674D1C4}" type="pres">
      <dgm:prSet presAssocID="{836121CF-5F6E-4C41-9280-498E669842E2}" presName="sibTrans" presStyleLbl="sibTrans2D1" presStyleIdx="0" presStyleCnt="3"/>
      <dgm:spPr/>
    </dgm:pt>
    <dgm:pt modelId="{8BBC8D9D-8E7F-4BBB-B603-7986AD3501BE}" type="pres">
      <dgm:prSet presAssocID="{02AE6AF2-0A79-486D-93EA-B8C174CAB509}" presName="node" presStyleLbl="node1" presStyleIdx="1" presStyleCnt="3">
        <dgm:presLayoutVars>
          <dgm:bulletEnabled val="1"/>
        </dgm:presLayoutVars>
      </dgm:prSet>
      <dgm:spPr/>
    </dgm:pt>
    <dgm:pt modelId="{1694426A-0497-4D4D-BAD2-9F138D5C4743}" type="pres">
      <dgm:prSet presAssocID="{02AE6AF2-0A79-486D-93EA-B8C174CAB509}" presName="dummy" presStyleCnt="0"/>
      <dgm:spPr/>
    </dgm:pt>
    <dgm:pt modelId="{7188EF72-8F5A-4DC8-A356-24F3E15BB54B}" type="pres">
      <dgm:prSet presAssocID="{790FF9E9-8341-4BBE-8612-AEDED9E4B0A4}" presName="sibTrans" presStyleLbl="sibTrans2D1" presStyleIdx="1" presStyleCnt="3"/>
      <dgm:spPr/>
    </dgm:pt>
    <dgm:pt modelId="{3E776112-79BF-4162-B70D-FB88800D8798}" type="pres">
      <dgm:prSet presAssocID="{0F9C0401-98BF-4111-8D0D-22D25DFD3CDA}" presName="node" presStyleLbl="node1" presStyleIdx="2" presStyleCnt="3">
        <dgm:presLayoutVars>
          <dgm:bulletEnabled val="1"/>
        </dgm:presLayoutVars>
      </dgm:prSet>
      <dgm:spPr/>
    </dgm:pt>
    <dgm:pt modelId="{0EF7B217-AE90-428C-80C6-0A4F8CAEEB19}" type="pres">
      <dgm:prSet presAssocID="{0F9C0401-98BF-4111-8D0D-22D25DFD3CDA}" presName="dummy" presStyleCnt="0"/>
      <dgm:spPr/>
    </dgm:pt>
    <dgm:pt modelId="{944643CC-BB32-418B-8C01-29AD10BEEB04}" type="pres">
      <dgm:prSet presAssocID="{F1D726C5-380D-45DF-97AC-15CC4A968D4B}" presName="sibTrans" presStyleLbl="sibTrans2D1" presStyleIdx="2" presStyleCnt="3"/>
      <dgm:spPr/>
    </dgm:pt>
  </dgm:ptLst>
  <dgm:cxnLst>
    <dgm:cxn modelId="{AF099A26-EADA-4310-B3E0-3ECFECC6B579}" srcId="{91B28072-16FC-4925-9989-D7EB08F0C11D}" destId="{445E5A4E-E9CC-4201-B033-168DEE718874}" srcOrd="0" destOrd="0" parTransId="{0E7C5937-AD5B-4971-A586-F67BEC6CFB12}" sibTransId="{836121CF-5F6E-4C41-9280-498E669842E2}"/>
    <dgm:cxn modelId="{6FDF7E35-CB8A-46F6-9B11-A6CD192BE023}" type="presOf" srcId="{836121CF-5F6E-4C41-9280-498E669842E2}" destId="{1FFDA4AF-FEDA-4FF1-8205-8EE6E674D1C4}" srcOrd="0" destOrd="0" presId="urn:microsoft.com/office/officeart/2005/8/layout/radial6"/>
    <dgm:cxn modelId="{DEE76943-ECE3-4E8B-B81E-0626F0310429}" type="presOf" srcId="{790FF9E9-8341-4BBE-8612-AEDED9E4B0A4}" destId="{7188EF72-8F5A-4DC8-A356-24F3E15BB54B}" srcOrd="0" destOrd="0" presId="urn:microsoft.com/office/officeart/2005/8/layout/radial6"/>
    <dgm:cxn modelId="{A71F3768-F1CE-4CA5-9D55-9D2702BDD641}" type="presOf" srcId="{445E5A4E-E9CC-4201-B033-168DEE718874}" destId="{CAF49BE1-85C2-44CA-A4F9-57AF2F340919}" srcOrd="0" destOrd="0" presId="urn:microsoft.com/office/officeart/2005/8/layout/radial6"/>
    <dgm:cxn modelId="{3472BB54-6760-4DAE-A937-08FF5CD5E2A5}" srcId="{91B28072-16FC-4925-9989-D7EB08F0C11D}" destId="{02AE6AF2-0A79-486D-93EA-B8C174CAB509}" srcOrd="1" destOrd="0" parTransId="{04C2E49A-7E1B-4F66-A17F-E58816B6E1F6}" sibTransId="{790FF9E9-8341-4BBE-8612-AEDED9E4B0A4}"/>
    <dgm:cxn modelId="{25853056-4D52-4AD4-8245-76CA53F350D1}" type="presOf" srcId="{91B28072-16FC-4925-9989-D7EB08F0C11D}" destId="{1CEEC516-694D-42E8-B380-D35C13938C20}" srcOrd="0" destOrd="0" presId="urn:microsoft.com/office/officeart/2005/8/layout/radial6"/>
    <dgm:cxn modelId="{C362387D-E788-493A-A18E-F0F7789E4DBB}" type="presOf" srcId="{0F9C0401-98BF-4111-8D0D-22D25DFD3CDA}" destId="{3E776112-79BF-4162-B70D-FB88800D8798}" srcOrd="0" destOrd="0" presId="urn:microsoft.com/office/officeart/2005/8/layout/radial6"/>
    <dgm:cxn modelId="{2AEB818E-0E7A-4F5E-B542-5BBAECD5ED17}" type="presOf" srcId="{3369CD45-C421-46A9-B756-48ECF269BE21}" destId="{4AFC61C2-74A0-4BFB-9346-449394A6DE98}" srcOrd="0" destOrd="0" presId="urn:microsoft.com/office/officeart/2005/8/layout/radial6"/>
    <dgm:cxn modelId="{7F86BCB0-CC16-41EF-8CA1-C93E9093B015}" type="presOf" srcId="{02AE6AF2-0A79-486D-93EA-B8C174CAB509}" destId="{8BBC8D9D-8E7F-4BBB-B603-7986AD3501BE}" srcOrd="0" destOrd="0" presId="urn:microsoft.com/office/officeart/2005/8/layout/radial6"/>
    <dgm:cxn modelId="{3DE703B6-38F6-4B77-89D5-DFAE0AD0C96D}" srcId="{3369CD45-C421-46A9-B756-48ECF269BE21}" destId="{91B28072-16FC-4925-9989-D7EB08F0C11D}" srcOrd="0" destOrd="0" parTransId="{D4DF6603-CAA4-4BF8-989C-FFF739544716}" sibTransId="{FC92C0B3-ED50-4218-8879-CF22E3675F4F}"/>
    <dgm:cxn modelId="{62B348EC-831B-4A29-A16D-C5C691D92203}" srcId="{91B28072-16FC-4925-9989-D7EB08F0C11D}" destId="{0F9C0401-98BF-4111-8D0D-22D25DFD3CDA}" srcOrd="2" destOrd="0" parTransId="{D8C3B301-E290-4135-B97E-D3ACFAB79EAB}" sibTransId="{F1D726C5-380D-45DF-97AC-15CC4A968D4B}"/>
    <dgm:cxn modelId="{185FDDFD-645F-4597-B4D1-E9C762C27C69}" type="presOf" srcId="{F1D726C5-380D-45DF-97AC-15CC4A968D4B}" destId="{944643CC-BB32-418B-8C01-29AD10BEEB04}" srcOrd="0" destOrd="0" presId="urn:microsoft.com/office/officeart/2005/8/layout/radial6"/>
    <dgm:cxn modelId="{1D8BE0FC-B25C-41B4-8061-76857D920722}" type="presParOf" srcId="{4AFC61C2-74A0-4BFB-9346-449394A6DE98}" destId="{1CEEC516-694D-42E8-B380-D35C13938C20}" srcOrd="0" destOrd="0" presId="urn:microsoft.com/office/officeart/2005/8/layout/radial6"/>
    <dgm:cxn modelId="{E6E62250-B294-4E4E-BBE5-5B18D70A090E}" type="presParOf" srcId="{4AFC61C2-74A0-4BFB-9346-449394A6DE98}" destId="{CAF49BE1-85C2-44CA-A4F9-57AF2F340919}" srcOrd="1" destOrd="0" presId="urn:microsoft.com/office/officeart/2005/8/layout/radial6"/>
    <dgm:cxn modelId="{8B53CE6F-FA59-42B3-BBED-373AE5A96872}" type="presParOf" srcId="{4AFC61C2-74A0-4BFB-9346-449394A6DE98}" destId="{F6D2F3D7-F32F-40F4-94E1-927A69187D4C}" srcOrd="2" destOrd="0" presId="urn:microsoft.com/office/officeart/2005/8/layout/radial6"/>
    <dgm:cxn modelId="{4476970A-338C-4577-97FE-A924CED64273}" type="presParOf" srcId="{4AFC61C2-74A0-4BFB-9346-449394A6DE98}" destId="{1FFDA4AF-FEDA-4FF1-8205-8EE6E674D1C4}" srcOrd="3" destOrd="0" presId="urn:microsoft.com/office/officeart/2005/8/layout/radial6"/>
    <dgm:cxn modelId="{8D5D3F98-B281-4994-9E0C-D3C4287B1C9E}" type="presParOf" srcId="{4AFC61C2-74A0-4BFB-9346-449394A6DE98}" destId="{8BBC8D9D-8E7F-4BBB-B603-7986AD3501BE}" srcOrd="4" destOrd="0" presId="urn:microsoft.com/office/officeart/2005/8/layout/radial6"/>
    <dgm:cxn modelId="{3B60DC65-EDF8-4044-B572-AFDD41F88EC8}" type="presParOf" srcId="{4AFC61C2-74A0-4BFB-9346-449394A6DE98}" destId="{1694426A-0497-4D4D-BAD2-9F138D5C4743}" srcOrd="5" destOrd="0" presId="urn:microsoft.com/office/officeart/2005/8/layout/radial6"/>
    <dgm:cxn modelId="{23182937-00B6-4471-B95F-644D9DEA6257}" type="presParOf" srcId="{4AFC61C2-74A0-4BFB-9346-449394A6DE98}" destId="{7188EF72-8F5A-4DC8-A356-24F3E15BB54B}" srcOrd="6" destOrd="0" presId="urn:microsoft.com/office/officeart/2005/8/layout/radial6"/>
    <dgm:cxn modelId="{26D7C5D9-AA71-4E13-805A-4D7909419238}" type="presParOf" srcId="{4AFC61C2-74A0-4BFB-9346-449394A6DE98}" destId="{3E776112-79BF-4162-B70D-FB88800D8798}" srcOrd="7" destOrd="0" presId="urn:microsoft.com/office/officeart/2005/8/layout/radial6"/>
    <dgm:cxn modelId="{67B6A51E-CFFD-4E55-9C89-988A4DAE33C1}" type="presParOf" srcId="{4AFC61C2-74A0-4BFB-9346-449394A6DE98}" destId="{0EF7B217-AE90-428C-80C6-0A4F8CAEEB19}" srcOrd="8" destOrd="0" presId="urn:microsoft.com/office/officeart/2005/8/layout/radial6"/>
    <dgm:cxn modelId="{6EA1ED28-8205-41C6-89D6-0DB1651D5ABD}" type="presParOf" srcId="{4AFC61C2-74A0-4BFB-9346-449394A6DE98}" destId="{944643CC-BB32-418B-8C01-29AD10BEEB04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643CC-BB32-418B-8C01-29AD10BEEB04}">
      <dsp:nvSpPr>
        <dsp:cNvPr id="0" name=""/>
        <dsp:cNvSpPr/>
      </dsp:nvSpPr>
      <dsp:spPr>
        <a:xfrm>
          <a:off x="1112446" y="643541"/>
          <a:ext cx="4291867" cy="4291867"/>
        </a:xfrm>
        <a:prstGeom prst="blockArc">
          <a:avLst>
            <a:gd name="adj1" fmla="val 9000000"/>
            <a:gd name="adj2" fmla="val 16200000"/>
            <a:gd name="adj3" fmla="val 464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88EF72-8F5A-4DC8-A356-24F3E15BB54B}">
      <dsp:nvSpPr>
        <dsp:cNvPr id="0" name=""/>
        <dsp:cNvSpPr/>
      </dsp:nvSpPr>
      <dsp:spPr>
        <a:xfrm>
          <a:off x="1112446" y="643541"/>
          <a:ext cx="4291867" cy="4291867"/>
        </a:xfrm>
        <a:prstGeom prst="blockArc">
          <a:avLst>
            <a:gd name="adj1" fmla="val 1800000"/>
            <a:gd name="adj2" fmla="val 9000000"/>
            <a:gd name="adj3" fmla="val 464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DA4AF-FEDA-4FF1-8205-8EE6E674D1C4}">
      <dsp:nvSpPr>
        <dsp:cNvPr id="0" name=""/>
        <dsp:cNvSpPr/>
      </dsp:nvSpPr>
      <dsp:spPr>
        <a:xfrm>
          <a:off x="1112446" y="643541"/>
          <a:ext cx="4291867" cy="4291867"/>
        </a:xfrm>
        <a:prstGeom prst="blockArc">
          <a:avLst>
            <a:gd name="adj1" fmla="val 16200000"/>
            <a:gd name="adj2" fmla="val 1800000"/>
            <a:gd name="adj3" fmla="val 464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EC516-694D-42E8-B380-D35C13938C20}">
      <dsp:nvSpPr>
        <dsp:cNvPr id="0" name=""/>
        <dsp:cNvSpPr/>
      </dsp:nvSpPr>
      <dsp:spPr>
        <a:xfrm>
          <a:off x="1954235" y="1698665"/>
          <a:ext cx="2675365" cy="197602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500" kern="1200" dirty="0"/>
            <a:t>빅데이터</a:t>
          </a:r>
        </a:p>
      </dsp:txBody>
      <dsp:txXfrm>
        <a:off x="2346033" y="1988048"/>
        <a:ext cx="1891769" cy="1397263"/>
      </dsp:txXfrm>
    </dsp:sp>
    <dsp:sp modelId="{CAF49BE1-85C2-44CA-A4F9-57AF2F340919}">
      <dsp:nvSpPr>
        <dsp:cNvPr id="0" name=""/>
        <dsp:cNvSpPr/>
      </dsp:nvSpPr>
      <dsp:spPr>
        <a:xfrm>
          <a:off x="2566769" y="1727"/>
          <a:ext cx="1383220" cy="138322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많은 양  데이터</a:t>
          </a:r>
        </a:p>
      </dsp:txBody>
      <dsp:txXfrm>
        <a:off x="2769337" y="204295"/>
        <a:ext cx="978084" cy="978084"/>
      </dsp:txXfrm>
    </dsp:sp>
    <dsp:sp modelId="{8BBC8D9D-8E7F-4BBB-B603-7986AD3501BE}">
      <dsp:nvSpPr>
        <dsp:cNvPr id="0" name=""/>
        <dsp:cNvSpPr/>
      </dsp:nvSpPr>
      <dsp:spPr>
        <a:xfrm>
          <a:off x="4382078" y="3145933"/>
          <a:ext cx="1383220" cy="138322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다양한   데이터</a:t>
          </a:r>
        </a:p>
      </dsp:txBody>
      <dsp:txXfrm>
        <a:off x="4584646" y="3348501"/>
        <a:ext cx="978084" cy="978084"/>
      </dsp:txXfrm>
    </dsp:sp>
    <dsp:sp modelId="{3E776112-79BF-4162-B70D-FB88800D8798}">
      <dsp:nvSpPr>
        <dsp:cNvPr id="0" name=""/>
        <dsp:cNvSpPr/>
      </dsp:nvSpPr>
      <dsp:spPr>
        <a:xfrm>
          <a:off x="751461" y="3145933"/>
          <a:ext cx="1383220" cy="138322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데이터   빠른 처리 속도</a:t>
          </a:r>
        </a:p>
      </dsp:txBody>
      <dsp:txXfrm>
        <a:off x="954029" y="3348501"/>
        <a:ext cx="978084" cy="978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134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11" Type="http://schemas.openxmlformats.org/officeDocument/2006/relationships/image" Target="../media/image4.png"/><Relationship Id="rId5" Type="http://schemas.openxmlformats.org/officeDocument/2006/relationships/image" Target="../media/image11.jpeg"/><Relationship Id="rId10" Type="http://schemas.openxmlformats.org/officeDocument/2006/relationships/image" Target="../media/image3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7.JPG"/><Relationship Id="rId7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ê´ë ¨ ì´ë¯¸ì§">
            <a:extLst>
              <a:ext uri="{FF2B5EF4-FFF2-40B4-BE49-F238E27FC236}">
                <a16:creationId xmlns:a16="http://schemas.microsoft.com/office/drawing/2014/main" id="{125C4CDA-519C-49E1-A456-08D67F989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97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610563" y="510540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b="1" spc="-5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2018.05.25</a:t>
            </a:r>
          </a:p>
          <a:p>
            <a:pPr algn="l">
              <a:lnSpc>
                <a:spcPct val="150000"/>
              </a:lnSpc>
            </a:pPr>
            <a:r>
              <a:rPr lang="ko-KR" altLang="en-US" sz="2000" b="1" spc="-50" dirty="0">
                <a:solidFill>
                  <a:schemeClr val="tx1"/>
                </a:solidFill>
              </a:rPr>
              <a:t>금융정보통계학과</a:t>
            </a:r>
            <a:endParaRPr lang="en-US" altLang="ko-KR" sz="2000" b="1" spc="-5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 spc="-5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16</a:t>
            </a:r>
            <a:r>
              <a:rPr lang="ko-KR" altLang="en-US" sz="2000" b="1" spc="-5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학번 한호</a:t>
            </a:r>
            <a:endParaRPr lang="en-US" altLang="ko-KR" sz="2000" b="1" spc="-5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AFE6ED-FDDC-4038-9B2C-479FF618D343}"/>
              </a:ext>
            </a:extLst>
          </p:cNvPr>
          <p:cNvSpPr/>
          <p:nvPr/>
        </p:nvSpPr>
        <p:spPr>
          <a:xfrm>
            <a:off x="-83890" y="0"/>
            <a:ext cx="1954635" cy="6858000"/>
          </a:xfrm>
          <a:prstGeom prst="rect">
            <a:avLst/>
          </a:prstGeom>
          <a:solidFill>
            <a:srgbClr val="3D3C3E"/>
          </a:solidFill>
          <a:ln>
            <a:solidFill>
              <a:srgbClr val="3D3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96561" y="1270835"/>
            <a:ext cx="1707072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빅데이터</a:t>
            </a:r>
            <a:endParaRPr lang="en-US" altLang="ko-KR" sz="1600" b="1" spc="-5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355600">
              <a:lnSpc>
                <a:spcPct val="175000"/>
              </a:lnSpc>
            </a:pPr>
            <a:r>
              <a:rPr lang="en-US" altLang="ko-KR" sz="1600" b="1" spc="-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en-US" altLang="ko-KR" sz="16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600" b="1" spc="-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학습방향</a:t>
            </a:r>
            <a:endParaRPr lang="en-US" altLang="ko-KR" sz="1600" b="1" spc="-5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	1.1	</a:t>
            </a:r>
            <a:r>
              <a:rPr lang="ko-KR" altLang="en-US" sz="1200" b="1" spc="-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자격증</a:t>
            </a:r>
            <a:endParaRPr lang="en-US" altLang="ko-KR" sz="1200" b="1" spc="-5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50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1" spc="-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1.2	</a:t>
            </a:r>
            <a:r>
              <a:rPr lang="ko-KR" altLang="en-US" sz="1200" b="1" spc="-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공부할 내용</a:t>
            </a:r>
            <a:endParaRPr lang="en-US" altLang="ko-KR" sz="1200" b="1" spc="-5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진로</a:t>
            </a:r>
            <a:endParaRPr lang="en-US" altLang="ko-KR" sz="16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355600">
              <a:lnSpc>
                <a:spcPct val="175000"/>
              </a:lnSpc>
            </a:pP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355600">
              <a:lnSpc>
                <a:spcPct val="175000"/>
              </a:lnSpc>
            </a:pP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44C65F-E114-4FD1-9F1A-555A69CF35A6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B7360D5-01BE-4E50-B4BE-D18B3241D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460" y="1270835"/>
            <a:ext cx="4456213" cy="5391934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932E963-24E8-428B-BBC5-6E9AC6AD29B2}"/>
              </a:ext>
            </a:extLst>
          </p:cNvPr>
          <p:cNvSpPr/>
          <p:nvPr/>
        </p:nvSpPr>
        <p:spPr>
          <a:xfrm>
            <a:off x="2340527" y="195231"/>
            <a:ext cx="3171040" cy="76111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</a:t>
            </a:r>
            <a:r>
              <a:rPr lang="ko-KR" altLang="en-US" dirty="0" err="1">
                <a:solidFill>
                  <a:schemeClr val="tx1"/>
                </a:solidFill>
              </a:rPr>
              <a:t>사이언티스트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0BFF280-5AFD-42A3-BAEB-63A5512DFE3F}"/>
              </a:ext>
            </a:extLst>
          </p:cNvPr>
          <p:cNvSpPr/>
          <p:nvPr/>
        </p:nvSpPr>
        <p:spPr>
          <a:xfrm>
            <a:off x="2927759" y="2197916"/>
            <a:ext cx="1728132" cy="855677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6A3577C-0788-4F49-A54D-DD1E6F16DBFE}"/>
              </a:ext>
            </a:extLst>
          </p:cNvPr>
          <p:cNvSpPr/>
          <p:nvPr/>
        </p:nvSpPr>
        <p:spPr>
          <a:xfrm>
            <a:off x="5905849" y="2197915"/>
            <a:ext cx="1728132" cy="855677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686A5E2-0344-4A57-9678-ADB7DAC8CD44}"/>
              </a:ext>
            </a:extLst>
          </p:cNvPr>
          <p:cNvSpPr/>
          <p:nvPr/>
        </p:nvSpPr>
        <p:spPr>
          <a:xfrm>
            <a:off x="3216348" y="4581787"/>
            <a:ext cx="1728132" cy="855677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2F38754-A30F-4917-938C-86C72B86C0BA}"/>
              </a:ext>
            </a:extLst>
          </p:cNvPr>
          <p:cNvSpPr/>
          <p:nvPr/>
        </p:nvSpPr>
        <p:spPr>
          <a:xfrm>
            <a:off x="5814970" y="4581787"/>
            <a:ext cx="1728132" cy="855677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BC24B6-8A0B-4FB2-B6FA-09BA591547B8}"/>
              </a:ext>
            </a:extLst>
          </p:cNvPr>
          <p:cNvSpPr txBox="1"/>
          <p:nvPr/>
        </p:nvSpPr>
        <p:spPr>
          <a:xfrm>
            <a:off x="2026512" y="2987150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</a:rPr>
              <a:t>수리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&amp;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</a:rPr>
              <a:t>통계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4F7AB6-8185-4786-BD41-F4BAE24B0359}"/>
              </a:ext>
            </a:extLst>
          </p:cNvPr>
          <p:cNvSpPr txBox="1"/>
          <p:nvPr/>
        </p:nvSpPr>
        <p:spPr>
          <a:xfrm>
            <a:off x="7806785" y="2802484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</a:rPr>
              <a:t>코딩 기술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724B49-32DE-456D-B34A-4977DFD5FDFA}"/>
              </a:ext>
            </a:extLst>
          </p:cNvPr>
          <p:cNvSpPr txBox="1"/>
          <p:nvPr/>
        </p:nvSpPr>
        <p:spPr>
          <a:xfrm>
            <a:off x="2159334" y="5567288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</a:rPr>
              <a:t>기반 지식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0A593A-36E1-478A-9EC0-1DA6B54C0B53}"/>
              </a:ext>
            </a:extLst>
          </p:cNvPr>
          <p:cNvSpPr txBox="1"/>
          <p:nvPr/>
        </p:nvSpPr>
        <p:spPr>
          <a:xfrm>
            <a:off x="7841740" y="5240459"/>
            <a:ext cx="172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2">
                    <a:lumMod val="50000"/>
                  </a:schemeClr>
                </a:solidFill>
              </a:rPr>
              <a:t>   정보 </a:t>
            </a:r>
            <a:endParaRPr lang="en-US" altLang="ko-KR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</a:rPr>
              <a:t>전달 능력</a:t>
            </a:r>
          </a:p>
        </p:txBody>
      </p:sp>
      <p:pic>
        <p:nvPicPr>
          <p:cNvPr id="1030" name="Picture 6" descr="ë°ì´í°ë³´í¸ìì ëí ì´ë¯¸ì§ ê²ìê²°ê³¼">
            <a:extLst>
              <a:ext uri="{FF2B5EF4-FFF2-40B4-BE49-F238E27FC236}">
                <a16:creationId xmlns:a16="http://schemas.microsoft.com/office/drawing/2014/main" id="{829A0684-EF75-4630-977A-FE7DB275A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348" y="1254943"/>
            <a:ext cx="4618968" cy="540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348337E-50D7-4EAA-8BBD-0D64076BF08C}"/>
              </a:ext>
            </a:extLst>
          </p:cNvPr>
          <p:cNvSpPr/>
          <p:nvPr/>
        </p:nvSpPr>
        <p:spPr>
          <a:xfrm>
            <a:off x="2334522" y="205946"/>
            <a:ext cx="3171040" cy="76111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알고리즈미스트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69A41A7-4B5A-4BF6-A526-FCFA765BBD6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179512" y="5985743"/>
            <a:ext cx="609599" cy="60959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B5081BA-0371-4BE1-99BE-56D013AD902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tretch>
            <a:fillRect/>
          </a:stretch>
        </p:blipFill>
        <p:spPr>
          <a:xfrm>
            <a:off x="924453" y="5985743"/>
            <a:ext cx="615649" cy="61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7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8" grpId="0" animBg="1"/>
      <p:bldP spid="19" grpId="0" animBg="1"/>
      <p:bldP spid="20" grpId="0" animBg="1"/>
      <p:bldP spid="10" grpId="0"/>
      <p:bldP spid="23" grpId="0"/>
      <p:bldP spid="24" grpId="0"/>
      <p:bldP spid="25" grpId="0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50200-40DC-4B05-A218-7C802C726D07}"/>
              </a:ext>
            </a:extLst>
          </p:cNvPr>
          <p:cNvSpPr txBox="1"/>
          <p:nvPr/>
        </p:nvSpPr>
        <p:spPr>
          <a:xfrm>
            <a:off x="2520852" y="2382474"/>
            <a:ext cx="5889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/>
              <a:t>Q &amp; A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411922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8250216" cy="1041751"/>
          </a:xfrm>
        </p:spPr>
        <p:txBody>
          <a:bodyPr anchor="t">
            <a:normAutofit/>
          </a:bodyPr>
          <a:lstStyle/>
          <a:p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1985348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빅데이터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학습방향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진로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2096109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093870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2093870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2096109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en-US" altLang="ko-KR" sz="2800" b="1" dirty="0">
                <a:solidFill>
                  <a:srgbClr val="1D314E"/>
                </a:solidFill>
              </a:rPr>
              <a:t>	        </a:t>
            </a:r>
            <a:r>
              <a:rPr lang="ko-KR" altLang="en-US" sz="2800" b="1" dirty="0">
                <a:solidFill>
                  <a:srgbClr val="1D314E"/>
                </a:solidFill>
              </a:rPr>
              <a:t>목차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9E47C3-81D9-466A-AE2D-2E3623396FC2}"/>
              </a:ext>
            </a:extLst>
          </p:cNvPr>
          <p:cNvSpPr/>
          <p:nvPr/>
        </p:nvSpPr>
        <p:spPr>
          <a:xfrm>
            <a:off x="0" y="0"/>
            <a:ext cx="1820411" cy="6858000"/>
          </a:xfrm>
          <a:prstGeom prst="rect">
            <a:avLst/>
          </a:prstGeom>
          <a:solidFill>
            <a:srgbClr val="3D3C3E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E1ED6-C009-4458-950D-B4F6EE130B2E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E7D448E-5F9A-46E1-B323-BEC8E84ED7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79512" y="5951725"/>
            <a:ext cx="609599" cy="6095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8F4F43-FEAC-45A4-BA50-3371A7574A4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924453" y="5951725"/>
            <a:ext cx="615649" cy="6156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0EFE03-DBDF-4EF3-AE20-B30022C76F77}"/>
              </a:ext>
            </a:extLst>
          </p:cNvPr>
          <p:cNvSpPr/>
          <p:nvPr/>
        </p:nvSpPr>
        <p:spPr>
          <a:xfrm>
            <a:off x="-83890" y="0"/>
            <a:ext cx="1954635" cy="6858000"/>
          </a:xfrm>
          <a:prstGeom prst="rect">
            <a:avLst/>
          </a:prstGeom>
          <a:solidFill>
            <a:srgbClr val="3D3C3E"/>
          </a:solidFill>
          <a:ln>
            <a:solidFill>
              <a:srgbClr val="3D3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255952" y="1304391"/>
            <a:ext cx="2680195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빅데이터</a:t>
            </a:r>
            <a:endParaRPr lang="en-US" altLang="ko-KR" sz="1600" b="1" spc="-5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1.1	</a:t>
            </a:r>
            <a:r>
              <a:rPr lang="ko-KR" altLang="en-US" sz="1200" b="1" spc="-50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정의</a:t>
            </a:r>
            <a:endParaRPr lang="en-US" altLang="ko-KR" sz="1200" b="1" spc="-5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50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1.2	</a:t>
            </a:r>
            <a:r>
              <a:rPr lang="ko-KR" altLang="en-US" sz="12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전망</a:t>
            </a:r>
            <a:endParaRPr lang="en-US" altLang="ko-KR" sz="1200" b="1" spc="-5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355600">
              <a:lnSpc>
                <a:spcPct val="175000"/>
              </a:lnSpc>
            </a:pPr>
            <a:r>
              <a:rPr lang="en-US" altLang="ko-KR" sz="16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en-US" altLang="ko-KR" sz="1600" b="1" spc="-50" dirty="0">
                <a:solidFill>
                  <a:schemeClr val="tx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6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학습 방향</a:t>
            </a:r>
            <a:endParaRPr lang="en-US" altLang="ko-KR" sz="1600" b="1" spc="-5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진로</a:t>
            </a:r>
            <a:endParaRPr lang="en-US" altLang="ko-KR" sz="1600" b="1" spc="-5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30C433-29CC-44ED-B275-6A83879A0E42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5CADF1-57D3-4FA2-B444-9BB32C9205B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79512" y="6044003"/>
            <a:ext cx="609599" cy="6095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C64BBF-83C5-4D71-8D70-7379C25A7F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924453" y="6044003"/>
            <a:ext cx="615649" cy="615649"/>
          </a:xfrm>
          <a:prstGeom prst="rect">
            <a:avLst/>
          </a:prstGeom>
        </p:spPr>
      </p:pic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8F36D01D-C381-4A36-AB87-2500325A6F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8806326"/>
              </p:ext>
            </p:extLst>
          </p:nvPr>
        </p:nvGraphicFramePr>
        <p:xfrm>
          <a:off x="2383833" y="742327"/>
          <a:ext cx="6516760" cy="5213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AF49BE1-85C2-44CA-A4F9-57AF2F340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BBC8D9D-8E7F-4BBB-B603-7986AD350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E776112-79BF-4162-B70D-FB88800D87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lvl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0EFE03-DBDF-4EF3-AE20-B30022C76F77}"/>
              </a:ext>
            </a:extLst>
          </p:cNvPr>
          <p:cNvSpPr/>
          <p:nvPr/>
        </p:nvSpPr>
        <p:spPr>
          <a:xfrm>
            <a:off x="-83890" y="0"/>
            <a:ext cx="1954635" cy="6858000"/>
          </a:xfrm>
          <a:prstGeom prst="rect">
            <a:avLst/>
          </a:prstGeom>
          <a:solidFill>
            <a:srgbClr val="3D3C3E"/>
          </a:solidFill>
          <a:ln>
            <a:solidFill>
              <a:srgbClr val="3D3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255952" y="1304391"/>
            <a:ext cx="2680195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빅데이터</a:t>
            </a:r>
            <a:endParaRPr lang="en-US" altLang="ko-KR" sz="1600" b="1" spc="-5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	</a:t>
            </a:r>
            <a:r>
              <a:rPr lang="ko-KR" altLang="en-US" sz="12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정의</a:t>
            </a:r>
            <a:endParaRPr lang="en-US" altLang="ko-KR" sz="1200" b="1" spc="-5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50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1.2	</a:t>
            </a:r>
            <a:r>
              <a:rPr lang="ko-KR" altLang="en-US" sz="12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전망</a:t>
            </a:r>
            <a:endParaRPr lang="en-US" altLang="ko-KR" sz="12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355600">
              <a:lnSpc>
                <a:spcPct val="175000"/>
              </a:lnSpc>
            </a:pPr>
            <a:r>
              <a:rPr lang="en-US" altLang="ko-KR" sz="16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en-US" altLang="ko-KR" sz="1600" b="1" spc="-50" dirty="0">
                <a:solidFill>
                  <a:schemeClr val="tx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6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학습 방향</a:t>
            </a:r>
            <a:endParaRPr lang="en-US" altLang="ko-KR" sz="1600" b="1" spc="-5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진로</a:t>
            </a:r>
            <a:endParaRPr lang="en-US" altLang="ko-KR" sz="1600" b="1" spc="-5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D035DD-E740-44EB-B536-D6AC7951C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95" y="757392"/>
            <a:ext cx="3700080" cy="5438450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4FC6CB6C-62B6-4DEF-887A-F441C884E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626" y="757392"/>
            <a:ext cx="3312368" cy="209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http://magazine.hankyung.com/magazinedata/images/photo/201504/4bd67388232d4ece741bb4d61ec3f00a.jpg">
            <a:extLst>
              <a:ext uri="{FF2B5EF4-FFF2-40B4-BE49-F238E27FC236}">
                <a16:creationId xmlns:a16="http://schemas.microsoft.com/office/drawing/2014/main" id="{90FB8305-B428-416A-98E6-A8A3ACAC3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325" y="1445289"/>
            <a:ext cx="3310669" cy="486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9E5F5195-1E92-4F81-B936-626953C8ED1B}"/>
              </a:ext>
            </a:extLst>
          </p:cNvPr>
          <p:cNvSpPr/>
          <p:nvPr/>
        </p:nvSpPr>
        <p:spPr>
          <a:xfrm>
            <a:off x="3843035" y="2390862"/>
            <a:ext cx="1850040" cy="9311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F51B9B-5E62-41D1-9C62-85ADF0A2344D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BEB56A9-182A-44F3-97C1-7F61A50C9CA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tretch>
            <a:fillRect/>
          </a:stretch>
        </p:blipFill>
        <p:spPr>
          <a:xfrm>
            <a:off x="179512" y="6010202"/>
            <a:ext cx="609599" cy="6095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7FA10CE-A4C3-4C8E-B5E1-08C11B7C38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/>
          <a:stretch>
            <a:fillRect/>
          </a:stretch>
        </p:blipFill>
        <p:spPr>
          <a:xfrm>
            <a:off x="924453" y="6010202"/>
            <a:ext cx="615649" cy="61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6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AFE6ED-FDDC-4038-9B2C-479FF618D343}"/>
              </a:ext>
            </a:extLst>
          </p:cNvPr>
          <p:cNvSpPr/>
          <p:nvPr/>
        </p:nvSpPr>
        <p:spPr>
          <a:xfrm>
            <a:off x="-83890" y="0"/>
            <a:ext cx="1954635" cy="6858000"/>
          </a:xfrm>
          <a:prstGeom prst="rect">
            <a:avLst/>
          </a:prstGeom>
          <a:solidFill>
            <a:srgbClr val="3D3C3E"/>
          </a:solidFill>
          <a:ln>
            <a:solidFill>
              <a:srgbClr val="3D3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96561" y="1270835"/>
            <a:ext cx="1707072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빅데이터</a:t>
            </a:r>
            <a:endParaRPr lang="en-US" altLang="ko-KR" sz="1600" b="1" spc="-5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355600">
              <a:lnSpc>
                <a:spcPct val="175000"/>
              </a:lnSpc>
            </a:pPr>
            <a:r>
              <a:rPr lang="en-US" altLang="ko-KR" sz="16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2.	</a:t>
            </a:r>
            <a:r>
              <a:rPr lang="ko-KR" altLang="en-US" sz="16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학습방향</a:t>
            </a:r>
            <a:endParaRPr lang="en-US" altLang="ko-KR" sz="16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	1.1	</a:t>
            </a:r>
            <a:r>
              <a:rPr lang="ko-KR" altLang="en-US" sz="12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자격증</a:t>
            </a:r>
            <a:endParaRPr lang="en-US" altLang="ko-KR" sz="12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50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1" spc="-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1.2	</a:t>
            </a:r>
            <a:r>
              <a:rPr lang="ko-KR" altLang="en-US" sz="1200" b="1" spc="-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공부할 내용</a:t>
            </a:r>
            <a:endParaRPr lang="en-US" altLang="ko-KR" sz="1200" b="1" spc="-5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진로</a:t>
            </a:r>
            <a:endParaRPr lang="en-US" altLang="ko-KR" sz="1600" b="1" spc="-5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355600">
              <a:lnSpc>
                <a:spcPct val="175000"/>
              </a:lnSpc>
            </a:pP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355600">
              <a:lnSpc>
                <a:spcPct val="175000"/>
              </a:lnSpc>
            </a:pP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C9D41F-2890-4813-8A6E-596E0376785E}"/>
              </a:ext>
            </a:extLst>
          </p:cNvPr>
          <p:cNvSpPr/>
          <p:nvPr/>
        </p:nvSpPr>
        <p:spPr>
          <a:xfrm>
            <a:off x="1984084" y="70506"/>
            <a:ext cx="6589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975" algn="ctr"/>
            <a:r>
              <a:rPr lang="en-US" altLang="ko-KR" sz="5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ADsP</a:t>
            </a:r>
            <a:endParaRPr lang="en-US" altLang="ko-KR" sz="5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indent="180975"/>
            <a:endParaRPr lang="en-US" altLang="ko-KR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44C65F-E114-4FD1-9F1A-555A69CF35A6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51BC5F-C9DE-4502-BAB9-C3D67D80573B}"/>
              </a:ext>
            </a:extLst>
          </p:cNvPr>
          <p:cNvSpPr txBox="1"/>
          <p:nvPr/>
        </p:nvSpPr>
        <p:spPr>
          <a:xfrm>
            <a:off x="2374084" y="1331583"/>
            <a:ext cx="60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A</a:t>
            </a:r>
            <a:r>
              <a:rPr lang="en-US" altLang="ko-KR" dirty="0"/>
              <a:t>dvanced </a:t>
            </a:r>
            <a:r>
              <a:rPr lang="en-US" altLang="ko-KR" dirty="0">
                <a:solidFill>
                  <a:srgbClr val="00B050"/>
                </a:solidFill>
              </a:rPr>
              <a:t>D</a:t>
            </a:r>
            <a:r>
              <a:rPr lang="en-US" altLang="ko-KR" dirty="0"/>
              <a:t>ata Analytics </a:t>
            </a:r>
            <a:r>
              <a:rPr lang="en-US" altLang="ko-KR" dirty="0">
                <a:solidFill>
                  <a:srgbClr val="00B050"/>
                </a:solidFill>
              </a:rPr>
              <a:t>S</a:t>
            </a:r>
            <a:r>
              <a:rPr lang="en-US" altLang="ko-KR" dirty="0"/>
              <a:t>emi-</a:t>
            </a:r>
            <a:r>
              <a:rPr lang="en-US" altLang="ko-KR" dirty="0">
                <a:solidFill>
                  <a:srgbClr val="00B050"/>
                </a:solidFill>
              </a:rPr>
              <a:t>P</a:t>
            </a:r>
            <a:r>
              <a:rPr lang="en-US" altLang="ko-KR" dirty="0"/>
              <a:t>rofessional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C86738E-7753-4C1B-A86F-B0611BBFC656}"/>
              </a:ext>
            </a:extLst>
          </p:cNvPr>
          <p:cNvSpPr/>
          <p:nvPr/>
        </p:nvSpPr>
        <p:spPr>
          <a:xfrm>
            <a:off x="3263317" y="2213372"/>
            <a:ext cx="2265028" cy="209724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이해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5A595EB-0F82-4E1D-9E66-4C46FEFE401A}"/>
              </a:ext>
            </a:extLst>
          </p:cNvPr>
          <p:cNvSpPr/>
          <p:nvPr/>
        </p:nvSpPr>
        <p:spPr>
          <a:xfrm>
            <a:off x="5528345" y="2213372"/>
            <a:ext cx="2265028" cy="209724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분석 기획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8B696F6-F2D5-44E2-9459-241BD7BD3EC4}"/>
              </a:ext>
            </a:extLst>
          </p:cNvPr>
          <p:cNvSpPr/>
          <p:nvPr/>
        </p:nvSpPr>
        <p:spPr>
          <a:xfrm>
            <a:off x="4395831" y="4035905"/>
            <a:ext cx="2265028" cy="209724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분석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EF8ED0E-DD56-49E8-A9AA-AFDCBC6469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79512" y="5985743"/>
            <a:ext cx="609599" cy="6095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040BF18-E4D9-4A27-A8A4-576B00FF4AA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924453" y="5985743"/>
            <a:ext cx="615649" cy="61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4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AFE6ED-FDDC-4038-9B2C-479FF618D343}"/>
              </a:ext>
            </a:extLst>
          </p:cNvPr>
          <p:cNvSpPr/>
          <p:nvPr/>
        </p:nvSpPr>
        <p:spPr>
          <a:xfrm>
            <a:off x="-83890" y="0"/>
            <a:ext cx="1954635" cy="6858000"/>
          </a:xfrm>
          <a:prstGeom prst="rect">
            <a:avLst/>
          </a:prstGeom>
          <a:solidFill>
            <a:srgbClr val="3D3C3E"/>
          </a:solidFill>
          <a:ln>
            <a:solidFill>
              <a:srgbClr val="3D3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96561" y="1270835"/>
            <a:ext cx="1707072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빅데이터</a:t>
            </a:r>
            <a:endParaRPr lang="en-US" altLang="ko-KR" sz="1600" b="1" spc="-5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355600">
              <a:lnSpc>
                <a:spcPct val="175000"/>
              </a:lnSpc>
            </a:pPr>
            <a:r>
              <a:rPr lang="en-US" altLang="ko-KR" sz="16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2.	</a:t>
            </a:r>
            <a:r>
              <a:rPr lang="ko-KR" altLang="en-US" sz="16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학습방향</a:t>
            </a:r>
            <a:endParaRPr lang="en-US" altLang="ko-KR" sz="16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	1.1	</a:t>
            </a:r>
            <a:r>
              <a:rPr lang="ko-KR" altLang="en-US" sz="12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자격증</a:t>
            </a:r>
            <a:endParaRPr lang="en-US" altLang="ko-KR" sz="12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50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1" spc="-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1.2	</a:t>
            </a:r>
            <a:r>
              <a:rPr lang="ko-KR" altLang="en-US" sz="1200" b="1" spc="-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공부할 내용</a:t>
            </a:r>
            <a:endParaRPr lang="en-US" altLang="ko-KR" sz="1200" b="1" spc="-5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진로</a:t>
            </a:r>
            <a:endParaRPr lang="en-US" altLang="ko-KR" sz="1600" b="1" spc="-5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355600">
              <a:lnSpc>
                <a:spcPct val="175000"/>
              </a:lnSpc>
            </a:pP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355600">
              <a:lnSpc>
                <a:spcPct val="175000"/>
              </a:lnSpc>
            </a:pP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C9D41F-2890-4813-8A6E-596E0376785E}"/>
              </a:ext>
            </a:extLst>
          </p:cNvPr>
          <p:cNvSpPr/>
          <p:nvPr/>
        </p:nvSpPr>
        <p:spPr>
          <a:xfrm>
            <a:off x="1984084" y="70506"/>
            <a:ext cx="6589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975" algn="ctr"/>
            <a:r>
              <a:rPr lang="en-US" altLang="ko-KR" sz="5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ADP</a:t>
            </a:r>
          </a:p>
          <a:p>
            <a:pPr indent="180975"/>
            <a:endParaRPr lang="en-US" altLang="ko-KR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44C65F-E114-4FD1-9F1A-555A69CF35A6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51BC5F-C9DE-4502-BAB9-C3D67D80573B}"/>
              </a:ext>
            </a:extLst>
          </p:cNvPr>
          <p:cNvSpPr txBox="1"/>
          <p:nvPr/>
        </p:nvSpPr>
        <p:spPr>
          <a:xfrm>
            <a:off x="2374084" y="968935"/>
            <a:ext cx="60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A</a:t>
            </a:r>
            <a:r>
              <a:rPr lang="en-US" altLang="ko-KR" dirty="0"/>
              <a:t>dvanced </a:t>
            </a:r>
            <a:r>
              <a:rPr lang="en-US" altLang="ko-KR" dirty="0">
                <a:solidFill>
                  <a:srgbClr val="00B050"/>
                </a:solidFill>
              </a:rPr>
              <a:t>D</a:t>
            </a:r>
            <a:r>
              <a:rPr lang="en-US" altLang="ko-KR" dirty="0"/>
              <a:t>ata Analytics </a:t>
            </a:r>
            <a:r>
              <a:rPr lang="en-US" altLang="ko-KR" dirty="0">
                <a:solidFill>
                  <a:srgbClr val="00B050"/>
                </a:solidFill>
              </a:rPr>
              <a:t>P</a:t>
            </a:r>
            <a:r>
              <a:rPr lang="en-US" altLang="ko-KR" dirty="0"/>
              <a:t>rofessional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C86738E-7753-4C1B-A86F-B0611BBFC656}"/>
              </a:ext>
            </a:extLst>
          </p:cNvPr>
          <p:cNvSpPr/>
          <p:nvPr/>
        </p:nvSpPr>
        <p:spPr>
          <a:xfrm>
            <a:off x="2478957" y="1483950"/>
            <a:ext cx="2265028" cy="165715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이해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5A595EB-0F82-4E1D-9E66-4C46FEFE401A}"/>
              </a:ext>
            </a:extLst>
          </p:cNvPr>
          <p:cNvSpPr/>
          <p:nvPr/>
        </p:nvSpPr>
        <p:spPr>
          <a:xfrm>
            <a:off x="4278384" y="1427799"/>
            <a:ext cx="2265028" cy="171991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분석 기획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8B696F6-F2D5-44E2-9459-241BD7BD3EC4}"/>
              </a:ext>
            </a:extLst>
          </p:cNvPr>
          <p:cNvSpPr/>
          <p:nvPr/>
        </p:nvSpPr>
        <p:spPr>
          <a:xfrm>
            <a:off x="6144896" y="1483950"/>
            <a:ext cx="2265028" cy="160401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분석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AFF97C8-AB2E-42C1-98C0-3BA48D956CC4}"/>
              </a:ext>
            </a:extLst>
          </p:cNvPr>
          <p:cNvSpPr/>
          <p:nvPr/>
        </p:nvSpPr>
        <p:spPr>
          <a:xfrm>
            <a:off x="3439486" y="2528750"/>
            <a:ext cx="2265028" cy="165715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처리 기술 이해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364F50A-A405-4121-A231-3D79D4AEA58A}"/>
              </a:ext>
            </a:extLst>
          </p:cNvPr>
          <p:cNvSpPr/>
          <p:nvPr/>
        </p:nvSpPr>
        <p:spPr>
          <a:xfrm>
            <a:off x="5401210" y="2555318"/>
            <a:ext cx="2351489" cy="160401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 시각화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1B3E86E-3E23-4548-9A4F-CCC7158E3D65}"/>
              </a:ext>
            </a:extLst>
          </p:cNvPr>
          <p:cNvSpPr/>
          <p:nvPr/>
        </p:nvSpPr>
        <p:spPr>
          <a:xfrm>
            <a:off x="3187107" y="5005616"/>
            <a:ext cx="4882392" cy="165715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 분석 실무</a:t>
            </a:r>
            <a:endParaRPr lang="ko-KR" altLang="en-US" dirty="0"/>
          </a:p>
        </p:txBody>
      </p:sp>
      <p:sp>
        <p:nvSpPr>
          <p:cNvPr id="3" name="더하기 기호 2">
            <a:extLst>
              <a:ext uri="{FF2B5EF4-FFF2-40B4-BE49-F238E27FC236}">
                <a16:creationId xmlns:a16="http://schemas.microsoft.com/office/drawing/2014/main" id="{3CEBC289-AF2D-4395-A5D7-7E50E8B9F4D2}"/>
              </a:ext>
            </a:extLst>
          </p:cNvPr>
          <p:cNvSpPr/>
          <p:nvPr/>
        </p:nvSpPr>
        <p:spPr>
          <a:xfrm>
            <a:off x="5209563" y="4253218"/>
            <a:ext cx="755009" cy="629175"/>
          </a:xfrm>
          <a:prstGeom prst="mathPlus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80C769E-F223-470A-8E47-30633F9507B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79512" y="5985743"/>
            <a:ext cx="609599" cy="60959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B6EB53D-5D18-470F-A3DE-E99501F80D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924453" y="5985743"/>
            <a:ext cx="615649" cy="61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7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AFE6ED-FDDC-4038-9B2C-479FF618D343}"/>
              </a:ext>
            </a:extLst>
          </p:cNvPr>
          <p:cNvSpPr/>
          <p:nvPr/>
        </p:nvSpPr>
        <p:spPr>
          <a:xfrm>
            <a:off x="-83890" y="0"/>
            <a:ext cx="1954635" cy="6858000"/>
          </a:xfrm>
          <a:prstGeom prst="rect">
            <a:avLst/>
          </a:prstGeom>
          <a:solidFill>
            <a:srgbClr val="3D3C3E"/>
          </a:solidFill>
          <a:ln>
            <a:solidFill>
              <a:srgbClr val="3D3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96561" y="1270835"/>
            <a:ext cx="1707072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빅데이터</a:t>
            </a:r>
            <a:endParaRPr lang="en-US" altLang="ko-KR" sz="1600" b="1" spc="-5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355600">
              <a:lnSpc>
                <a:spcPct val="175000"/>
              </a:lnSpc>
            </a:pPr>
            <a:r>
              <a:rPr lang="en-US" altLang="ko-KR" sz="16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2.	</a:t>
            </a:r>
            <a:r>
              <a:rPr lang="ko-KR" altLang="en-US" sz="16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학습방향</a:t>
            </a:r>
            <a:endParaRPr lang="en-US" altLang="ko-KR" sz="16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	1.1	</a:t>
            </a:r>
            <a:r>
              <a:rPr lang="ko-KR" altLang="en-US" sz="12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자격증</a:t>
            </a:r>
            <a:endParaRPr lang="en-US" altLang="ko-KR" sz="12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50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1" spc="-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1.2	</a:t>
            </a:r>
            <a:r>
              <a:rPr lang="ko-KR" altLang="en-US" sz="1200" b="1" spc="-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공부할 내용</a:t>
            </a:r>
            <a:endParaRPr lang="en-US" altLang="ko-KR" sz="1200" b="1" spc="-5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진로</a:t>
            </a:r>
            <a:endParaRPr lang="en-US" altLang="ko-KR" sz="1600" b="1" spc="-5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355600">
              <a:lnSpc>
                <a:spcPct val="175000"/>
              </a:lnSpc>
            </a:pP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355600">
              <a:lnSpc>
                <a:spcPct val="175000"/>
              </a:lnSpc>
            </a:pP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C9D41F-2890-4813-8A6E-596E0376785E}"/>
              </a:ext>
            </a:extLst>
          </p:cNvPr>
          <p:cNvSpPr/>
          <p:nvPr/>
        </p:nvSpPr>
        <p:spPr>
          <a:xfrm>
            <a:off x="1984084" y="70506"/>
            <a:ext cx="6589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975" algn="ctr"/>
            <a:r>
              <a:rPr lang="en-US" altLang="ko-KR" sz="5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SQL</a:t>
            </a:r>
          </a:p>
          <a:p>
            <a:pPr indent="180975"/>
            <a:endParaRPr lang="en-US" altLang="ko-KR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44C65F-E114-4FD1-9F1A-555A69CF35A6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51BC5F-C9DE-4502-BAB9-C3D67D80573B}"/>
              </a:ext>
            </a:extLst>
          </p:cNvPr>
          <p:cNvSpPr txBox="1"/>
          <p:nvPr/>
        </p:nvSpPr>
        <p:spPr>
          <a:xfrm>
            <a:off x="2348918" y="1331583"/>
            <a:ext cx="6073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S</a:t>
            </a:r>
            <a:r>
              <a:rPr lang="en-US" altLang="ko-KR" dirty="0"/>
              <a:t>tructured </a:t>
            </a:r>
            <a:r>
              <a:rPr lang="en-US" altLang="ko-KR" dirty="0">
                <a:solidFill>
                  <a:srgbClr val="00B050"/>
                </a:solidFill>
              </a:rPr>
              <a:t>Q</a:t>
            </a:r>
            <a:r>
              <a:rPr lang="en-US" altLang="ko-KR" dirty="0"/>
              <a:t>uery </a:t>
            </a:r>
            <a:r>
              <a:rPr lang="en-US" altLang="ko-KR" dirty="0">
                <a:solidFill>
                  <a:srgbClr val="00B050"/>
                </a:solidFill>
              </a:rPr>
              <a:t>L</a:t>
            </a:r>
            <a:r>
              <a:rPr lang="en-US" altLang="ko-KR" dirty="0"/>
              <a:t>anguage</a:t>
            </a:r>
          </a:p>
          <a:p>
            <a:pPr algn="ctr"/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574AF-EB41-41E6-A93F-28CEE8FC9E44}"/>
              </a:ext>
            </a:extLst>
          </p:cNvPr>
          <p:cNvSpPr txBox="1"/>
          <p:nvPr/>
        </p:nvSpPr>
        <p:spPr>
          <a:xfrm>
            <a:off x="3452245" y="2150961"/>
            <a:ext cx="4819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정확하고 최적의 </a:t>
            </a:r>
            <a:r>
              <a:rPr lang="en-US" altLang="ko-KR" dirty="0"/>
              <a:t>SQL</a:t>
            </a:r>
            <a:r>
              <a:rPr lang="ko-KR" altLang="en-US" dirty="0"/>
              <a:t>을 작성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SQL</a:t>
            </a:r>
            <a:r>
              <a:rPr lang="ko-KR" altLang="en-US" dirty="0"/>
              <a:t>이 내포된 데이터베이스 프로그램</a:t>
            </a:r>
            <a:r>
              <a:rPr lang="en-US" altLang="ko-KR" dirty="0"/>
              <a:t>, </a:t>
            </a:r>
            <a:r>
              <a:rPr lang="ko-KR" altLang="en-US" dirty="0"/>
              <a:t>소프트웨어 성능을 최적화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설계와 구현 등의 직무를 수행하는 전문가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2F8DD-C01B-437E-AAD7-B9A7A16ABC82}"/>
              </a:ext>
            </a:extLst>
          </p:cNvPr>
          <p:cNvSpPr txBox="1"/>
          <p:nvPr/>
        </p:nvSpPr>
        <p:spPr>
          <a:xfrm>
            <a:off x="1984084" y="2150961"/>
            <a:ext cx="146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전문가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9E8D91-81F5-4A1D-A8BE-A051C21338C9}"/>
              </a:ext>
            </a:extLst>
          </p:cNvPr>
          <p:cNvSpPr txBox="1"/>
          <p:nvPr/>
        </p:nvSpPr>
        <p:spPr>
          <a:xfrm>
            <a:off x="1984084" y="3793421"/>
            <a:ext cx="146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개발자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13C1EF-5E47-4B6E-8EE7-65491C4A2034}"/>
              </a:ext>
            </a:extLst>
          </p:cNvPr>
          <p:cNvSpPr txBox="1"/>
          <p:nvPr/>
        </p:nvSpPr>
        <p:spPr>
          <a:xfrm>
            <a:off x="3452245" y="3793421"/>
            <a:ext cx="48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정확하고 최적의 </a:t>
            </a:r>
            <a:r>
              <a:rPr lang="en-US" altLang="ko-KR" dirty="0"/>
              <a:t>SQL</a:t>
            </a:r>
            <a:r>
              <a:rPr lang="ko-KR" altLang="en-US" dirty="0"/>
              <a:t>을 작성하는 전문가 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148FD3F-694B-4900-8B58-CC91D299FD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79512" y="5985743"/>
            <a:ext cx="609599" cy="60959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A471035-F1CC-4B13-881B-8B380DD7ACB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924453" y="5985743"/>
            <a:ext cx="615649" cy="61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2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AFE6ED-FDDC-4038-9B2C-479FF618D343}"/>
              </a:ext>
            </a:extLst>
          </p:cNvPr>
          <p:cNvSpPr/>
          <p:nvPr/>
        </p:nvSpPr>
        <p:spPr>
          <a:xfrm>
            <a:off x="-83890" y="0"/>
            <a:ext cx="1954635" cy="6858000"/>
          </a:xfrm>
          <a:prstGeom prst="rect">
            <a:avLst/>
          </a:prstGeom>
          <a:solidFill>
            <a:srgbClr val="3D3C3E"/>
          </a:solidFill>
          <a:ln>
            <a:solidFill>
              <a:srgbClr val="3D3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96561" y="1270835"/>
            <a:ext cx="1707072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빅데이터</a:t>
            </a:r>
            <a:endParaRPr lang="en-US" altLang="ko-KR" sz="1600" b="1" spc="-5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355600">
              <a:lnSpc>
                <a:spcPct val="175000"/>
              </a:lnSpc>
            </a:pPr>
            <a:r>
              <a:rPr lang="en-US" altLang="ko-KR" sz="16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2.	</a:t>
            </a:r>
            <a:r>
              <a:rPr lang="ko-KR" altLang="en-US" sz="16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학습방향</a:t>
            </a:r>
            <a:endParaRPr lang="en-US" altLang="ko-KR" sz="16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1" spc="-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1.1	</a:t>
            </a:r>
            <a:r>
              <a:rPr lang="ko-KR" altLang="en-US" sz="1200" b="1" spc="-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자격증</a:t>
            </a:r>
            <a:endParaRPr lang="en-US" altLang="ko-KR" sz="1200" b="1" spc="-5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50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	1.2	</a:t>
            </a:r>
            <a:r>
              <a:rPr lang="ko-KR" altLang="en-US" sz="12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공부할 내용</a:t>
            </a:r>
            <a:endParaRPr lang="en-US" altLang="ko-KR" sz="12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진로</a:t>
            </a:r>
            <a:endParaRPr lang="en-US" altLang="ko-KR" sz="1600" b="1" spc="-5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355600">
              <a:lnSpc>
                <a:spcPct val="175000"/>
              </a:lnSpc>
            </a:pP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355600">
              <a:lnSpc>
                <a:spcPct val="175000"/>
              </a:lnSpc>
            </a:pP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44C65F-E114-4FD1-9F1A-555A69CF35A6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54" name="Rectangle 28">
            <a:extLst>
              <a:ext uri="{FF2B5EF4-FFF2-40B4-BE49-F238E27FC236}">
                <a16:creationId xmlns:a16="http://schemas.microsoft.com/office/drawing/2014/main" id="{A16CF51B-E7A0-4711-8E97-4047BD9BC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864" y="3224895"/>
            <a:ext cx="2461577" cy="2022735"/>
          </a:xfrm>
          <a:prstGeom prst="rect">
            <a:avLst/>
          </a:prstGeom>
          <a:solidFill>
            <a:srgbClr val="EBF3F5"/>
          </a:solidFill>
          <a:ln w="6350">
            <a:noFill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7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200019D-A347-4C31-AAF1-CCB542C1542A}"/>
              </a:ext>
            </a:extLst>
          </p:cNvPr>
          <p:cNvSpPr/>
          <p:nvPr/>
        </p:nvSpPr>
        <p:spPr>
          <a:xfrm>
            <a:off x="3721918" y="167321"/>
            <a:ext cx="4047285" cy="62684"/>
          </a:xfrm>
          <a:prstGeom prst="rect">
            <a:avLst/>
          </a:prstGeom>
          <a:gradFill flip="none" rotWithShape="1">
            <a:gsLst>
              <a:gs pos="0">
                <a:srgbClr val="0070C0">
                  <a:alpha val="65000"/>
                  <a:lumMod val="70000"/>
                </a:srgb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7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BC74F54-0CAE-4649-9D40-B7EE9EA95FF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851634" y="-1722045"/>
            <a:ext cx="877436" cy="4940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-65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65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65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65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65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65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65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65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65" charset="0"/>
                <a:ea typeface="MS PGothic" pitchFamily="34" charset="-128"/>
              </a:defRPr>
            </a:lvl9pPr>
          </a:lstStyle>
          <a:p>
            <a:endParaRPr lang="ko-KR" altLang="en-US" sz="383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57" name="Group 16">
            <a:extLst>
              <a:ext uri="{FF2B5EF4-FFF2-40B4-BE49-F238E27FC236}">
                <a16:creationId xmlns:a16="http://schemas.microsoft.com/office/drawing/2014/main" id="{CF274B22-1F22-419B-A21A-EEB53C409CA8}"/>
              </a:ext>
            </a:extLst>
          </p:cNvPr>
          <p:cNvGrpSpPr/>
          <p:nvPr/>
        </p:nvGrpSpPr>
        <p:grpSpPr>
          <a:xfrm>
            <a:off x="2881266" y="396089"/>
            <a:ext cx="4995746" cy="731796"/>
            <a:chOff x="8693632" y="-4522728"/>
            <a:chExt cx="28997982" cy="3520586"/>
          </a:xfrm>
        </p:grpSpPr>
        <p:sp>
          <p:nvSpPr>
            <p:cNvPr id="58" name="Text Box 28">
              <a:extLst>
                <a:ext uri="{FF2B5EF4-FFF2-40B4-BE49-F238E27FC236}">
                  <a16:creationId xmlns:a16="http://schemas.microsoft.com/office/drawing/2014/main" id="{19E71FF6-C623-4026-AEC8-1AE43326AB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8721" y="-1540571"/>
              <a:ext cx="4074813" cy="538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3618" tIns="6809" rIns="13618" bIns="6809">
              <a:spAutoFit/>
            </a:bodyPr>
            <a:lstStyle>
              <a:lvl1pPr defTabSz="85407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5407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 defTabSz="85407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 defTabSz="85407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 defTabSz="85407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defTabSz="8540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defTabSz="8540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defTabSz="8540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defTabSz="8540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r"/>
              <a:r>
                <a:rPr lang="ko-KR" altLang="en-US" sz="638" b="1" dirty="0">
                  <a:solidFill>
                    <a:srgbClr val="00206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지도교수</a:t>
              </a:r>
              <a:r>
                <a:rPr lang="en-US" altLang="ko-KR" sz="638" b="1" dirty="0">
                  <a:solidFill>
                    <a:srgbClr val="00206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:</a:t>
              </a:r>
              <a:r>
                <a:rPr lang="ko-KR" altLang="en-US" sz="638" b="1" dirty="0">
                  <a:solidFill>
                    <a:srgbClr val="00206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 </a:t>
              </a:r>
              <a:endParaRPr lang="en-US" sz="638" b="1" baseline="30000" dirty="0">
                <a:solidFill>
                  <a:srgbClr val="002060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9" name="Text Box 29">
              <a:extLst>
                <a:ext uri="{FF2B5EF4-FFF2-40B4-BE49-F238E27FC236}">
                  <a16:creationId xmlns:a16="http://schemas.microsoft.com/office/drawing/2014/main" id="{E81F44EE-0A89-4DB8-B16A-1914237330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93632" y="-4522728"/>
              <a:ext cx="28997982" cy="916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3618" tIns="6809" rIns="13618" bIns="6809">
              <a:spAutoFit/>
            </a:bodyPr>
            <a:lstStyle>
              <a:lvl1pPr defTabSz="85407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5407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 defTabSz="85407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 defTabSz="85407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 defTabSz="85407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defTabSz="8540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defTabSz="8540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defTabSz="8540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defTabSz="8540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ctr"/>
              <a:r>
                <a:rPr lang="ko-KR" altLang="en-US" sz="1149" dirty="0">
                  <a:solidFill>
                    <a:srgbClr val="00206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발표 내용 제목</a:t>
              </a:r>
              <a:endParaRPr lang="en-US" sz="1149" dirty="0">
                <a:solidFill>
                  <a:srgbClr val="002060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61" name="Rectangle 28">
            <a:extLst>
              <a:ext uri="{FF2B5EF4-FFF2-40B4-BE49-F238E27FC236}">
                <a16:creationId xmlns:a16="http://schemas.microsoft.com/office/drawing/2014/main" id="{8D547782-474B-45B1-812D-B6DA28E6D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3535" y="1485526"/>
            <a:ext cx="4935669" cy="4615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7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3" name="Text Box 28">
            <a:extLst>
              <a:ext uri="{FF2B5EF4-FFF2-40B4-BE49-F238E27FC236}">
                <a16:creationId xmlns:a16="http://schemas.microsoft.com/office/drawing/2014/main" id="{27751FA1-CB02-450F-86BD-6FADD17A9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879" y="707714"/>
            <a:ext cx="2962980" cy="121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618" tIns="6809" rIns="13618" bIns="6809">
            <a:spAutoFit/>
          </a:bodyPr>
          <a:lstStyle>
            <a:lvl1pPr defTabSz="8540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defTabSz="8540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8540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8540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8540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854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854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854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854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 fontAlgn="base" latinLnBrk="0"/>
            <a:r>
              <a:rPr lang="ko-KR" altLang="en-US" sz="702" b="1" dirty="0">
                <a:solidFill>
                  <a:schemeClr val="accent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데이터테크 융합전공</a:t>
            </a:r>
            <a:r>
              <a:rPr lang="en-US" altLang="ko-KR" sz="702" b="1" dirty="0">
                <a:solidFill>
                  <a:schemeClr val="accent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lang="ko-KR" altLang="en-US" sz="702" b="1" dirty="0">
                <a:solidFill>
                  <a:schemeClr val="accent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금융정보통계학과</a:t>
            </a:r>
            <a:endParaRPr lang="en-US" altLang="ko-KR" sz="702" b="1" dirty="0">
              <a:solidFill>
                <a:schemeClr val="accent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3D84A82-91DB-4F03-8554-DE9443544BF6}"/>
              </a:ext>
            </a:extLst>
          </p:cNvPr>
          <p:cNvGrpSpPr/>
          <p:nvPr/>
        </p:nvGrpSpPr>
        <p:grpSpPr>
          <a:xfrm>
            <a:off x="2819864" y="1216891"/>
            <a:ext cx="4949339" cy="224998"/>
            <a:chOff x="395853" y="7407483"/>
            <a:chExt cx="31015859" cy="1409990"/>
          </a:xfrm>
        </p:grpSpPr>
        <p:sp>
          <p:nvSpPr>
            <p:cNvPr id="65" name="AutoShape 60">
              <a:extLst>
                <a:ext uri="{FF2B5EF4-FFF2-40B4-BE49-F238E27FC236}">
                  <a16:creationId xmlns:a16="http://schemas.microsoft.com/office/drawing/2014/main" id="{418F6EE5-FBE3-4D77-A90F-810276153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853" y="7518848"/>
              <a:ext cx="31015859" cy="1212082"/>
            </a:xfrm>
            <a:prstGeom prst="roundRect">
              <a:avLst>
                <a:gd name="adj" fmla="val 10506"/>
              </a:avLst>
            </a:prstGeom>
            <a:gradFill flip="none" rotWithShape="1">
              <a:gsLst>
                <a:gs pos="0">
                  <a:schemeClr val="accent1"/>
                </a:gs>
                <a:gs pos="50000">
                  <a:srgbClr val="197C93"/>
                </a:gs>
                <a:gs pos="38150">
                  <a:srgbClr val="3A9CB4"/>
                </a:gs>
                <a:gs pos="100000">
                  <a:schemeClr val="accent1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7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6" name="제목 1">
              <a:extLst>
                <a:ext uri="{FF2B5EF4-FFF2-40B4-BE49-F238E27FC236}">
                  <a16:creationId xmlns:a16="http://schemas.microsoft.com/office/drawing/2014/main" id="{DA5619D2-F6E2-4CC9-8134-018ACCA9BE33}"/>
                </a:ext>
              </a:extLst>
            </p:cNvPr>
            <p:cNvSpPr txBox="1">
              <a:spLocks/>
            </p:cNvSpPr>
            <p:nvPr/>
          </p:nvSpPr>
          <p:spPr>
            <a:xfrm>
              <a:off x="14340139" y="7407483"/>
              <a:ext cx="4960286" cy="1409990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algn="ctr" defTabSz="145938">
                <a:spcBef>
                  <a:spcPct val="0"/>
                </a:spcBef>
                <a:defRPr/>
              </a:pPr>
              <a:r>
                <a:rPr lang="ko-KR" altLang="en-US" sz="862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Arial" pitchFamily="34" charset="0"/>
                </a:rPr>
                <a:t>요약</a:t>
              </a:r>
            </a:p>
          </p:txBody>
        </p:sp>
      </p:grpSp>
      <p:sp>
        <p:nvSpPr>
          <p:cNvPr id="67" name="AutoShape 60">
            <a:extLst>
              <a:ext uri="{FF2B5EF4-FFF2-40B4-BE49-F238E27FC236}">
                <a16:creationId xmlns:a16="http://schemas.microsoft.com/office/drawing/2014/main" id="{3803F242-9428-46E1-AC80-DD35C85F8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864" y="2003828"/>
            <a:ext cx="2458837" cy="189574"/>
          </a:xfrm>
          <a:prstGeom prst="roundRect">
            <a:avLst>
              <a:gd name="adj" fmla="val 10506"/>
            </a:avLst>
          </a:prstGeom>
          <a:gradFill flip="none" rotWithShape="1">
            <a:gsLst>
              <a:gs pos="0">
                <a:schemeClr val="accent1"/>
              </a:gs>
              <a:gs pos="50000">
                <a:srgbClr val="197C93"/>
              </a:gs>
              <a:gs pos="38150">
                <a:srgbClr val="3A9CB4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7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8" name="제목 1">
            <a:extLst>
              <a:ext uri="{FF2B5EF4-FFF2-40B4-BE49-F238E27FC236}">
                <a16:creationId xmlns:a16="http://schemas.microsoft.com/office/drawing/2014/main" id="{9A5D8091-FFB2-4863-856C-032114CB079C}"/>
              </a:ext>
            </a:extLst>
          </p:cNvPr>
          <p:cNvSpPr txBox="1">
            <a:spLocks/>
          </p:cNvSpPr>
          <p:nvPr/>
        </p:nvSpPr>
        <p:spPr>
          <a:xfrm>
            <a:off x="3696029" y="1981001"/>
            <a:ext cx="791535" cy="224998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defTabSz="145938">
              <a:spcBef>
                <a:spcPct val="0"/>
              </a:spcBef>
              <a:defRPr/>
            </a:pPr>
            <a:r>
              <a:rPr lang="ko-KR" altLang="en-US" sz="862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itchFamily="34" charset="0"/>
              </a:rPr>
              <a:t>연 구 배경  </a:t>
            </a:r>
          </a:p>
        </p:txBody>
      </p:sp>
      <p:sp>
        <p:nvSpPr>
          <p:cNvPr id="70" name="Rectangle 28">
            <a:extLst>
              <a:ext uri="{FF2B5EF4-FFF2-40B4-BE49-F238E27FC236}">
                <a16:creationId xmlns:a16="http://schemas.microsoft.com/office/drawing/2014/main" id="{BB3D41D8-46F5-4550-9F69-FD5E76B38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7676" y="2250611"/>
            <a:ext cx="2442948" cy="646002"/>
          </a:xfrm>
          <a:prstGeom prst="rect">
            <a:avLst/>
          </a:prstGeom>
          <a:solidFill>
            <a:srgbClr val="EBF3F5"/>
          </a:solidFill>
          <a:ln w="9525">
            <a:noFill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7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2" name="AutoShape 60">
            <a:extLst>
              <a:ext uri="{FF2B5EF4-FFF2-40B4-BE49-F238E27FC236}">
                <a16:creationId xmlns:a16="http://schemas.microsoft.com/office/drawing/2014/main" id="{7ECC7E39-E070-449D-ACBF-1AF0DC926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0424" y="2961826"/>
            <a:ext cx="2452979" cy="189574"/>
          </a:xfrm>
          <a:prstGeom prst="roundRect">
            <a:avLst>
              <a:gd name="adj" fmla="val 10506"/>
            </a:avLst>
          </a:prstGeom>
          <a:gradFill flip="none" rotWithShape="1">
            <a:gsLst>
              <a:gs pos="0">
                <a:schemeClr val="accent1"/>
              </a:gs>
              <a:gs pos="50000">
                <a:srgbClr val="197C93"/>
              </a:gs>
              <a:gs pos="38150">
                <a:srgbClr val="3A9CB4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7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3" name="제목 1">
            <a:extLst>
              <a:ext uri="{FF2B5EF4-FFF2-40B4-BE49-F238E27FC236}">
                <a16:creationId xmlns:a16="http://schemas.microsoft.com/office/drawing/2014/main" id="{7FF37A12-E02E-4CDC-B2CA-EDB6B7D6914C}"/>
              </a:ext>
            </a:extLst>
          </p:cNvPr>
          <p:cNvSpPr txBox="1">
            <a:spLocks/>
          </p:cNvSpPr>
          <p:nvPr/>
        </p:nvSpPr>
        <p:spPr>
          <a:xfrm>
            <a:off x="3706588" y="2953741"/>
            <a:ext cx="791535" cy="224998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defTabSz="145938">
              <a:spcBef>
                <a:spcPct val="0"/>
              </a:spcBef>
              <a:defRPr/>
            </a:pPr>
            <a:r>
              <a:rPr lang="ko-KR" altLang="en-US" sz="862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itchFamily="34" charset="0"/>
              </a:rPr>
              <a:t>연 구 방 법  </a:t>
            </a:r>
          </a:p>
        </p:txBody>
      </p:sp>
      <p:sp>
        <p:nvSpPr>
          <p:cNvPr id="74" name="AutoShape 60">
            <a:extLst>
              <a:ext uri="{FF2B5EF4-FFF2-40B4-BE49-F238E27FC236}">
                <a16:creationId xmlns:a16="http://schemas.microsoft.com/office/drawing/2014/main" id="{280EA5B4-BBD5-4C8C-8982-156E79F7D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3728" y="2764104"/>
            <a:ext cx="2405475" cy="189574"/>
          </a:xfrm>
          <a:prstGeom prst="roundRect">
            <a:avLst>
              <a:gd name="adj" fmla="val 10506"/>
            </a:avLst>
          </a:prstGeom>
          <a:gradFill flip="none" rotWithShape="1">
            <a:gsLst>
              <a:gs pos="0">
                <a:schemeClr val="accent1"/>
              </a:gs>
              <a:gs pos="50000">
                <a:srgbClr val="197C93"/>
              </a:gs>
              <a:gs pos="38150">
                <a:srgbClr val="3A9CB4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7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5" name="제목 1">
            <a:extLst>
              <a:ext uri="{FF2B5EF4-FFF2-40B4-BE49-F238E27FC236}">
                <a16:creationId xmlns:a16="http://schemas.microsoft.com/office/drawing/2014/main" id="{5B242DC8-3816-4CE0-9E4B-E5B473B86C67}"/>
              </a:ext>
            </a:extLst>
          </p:cNvPr>
          <p:cNvSpPr txBox="1">
            <a:spLocks/>
          </p:cNvSpPr>
          <p:nvPr/>
        </p:nvSpPr>
        <p:spPr>
          <a:xfrm>
            <a:off x="6228270" y="2748256"/>
            <a:ext cx="779957" cy="224998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defTabSz="145938">
              <a:spcBef>
                <a:spcPct val="0"/>
              </a:spcBef>
              <a:defRPr/>
            </a:pPr>
            <a:r>
              <a:rPr lang="ko-KR" altLang="en-US" sz="862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itchFamily="34" charset="0"/>
              </a:rPr>
              <a:t>연 구 결 과  </a:t>
            </a:r>
          </a:p>
        </p:txBody>
      </p:sp>
      <p:sp>
        <p:nvSpPr>
          <p:cNvPr id="76" name="Rectangle 28">
            <a:extLst>
              <a:ext uri="{FF2B5EF4-FFF2-40B4-BE49-F238E27FC236}">
                <a16:creationId xmlns:a16="http://schemas.microsoft.com/office/drawing/2014/main" id="{C0E83832-FFF2-4C7C-A3EF-0D0EAB78B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863" y="2992570"/>
            <a:ext cx="2424255" cy="2511151"/>
          </a:xfrm>
          <a:prstGeom prst="rect">
            <a:avLst/>
          </a:prstGeom>
          <a:solidFill>
            <a:srgbClr val="EBF3F5"/>
          </a:solidFill>
          <a:ln w="9525">
            <a:noFill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7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7" name="AutoShape 60">
            <a:extLst>
              <a:ext uri="{FF2B5EF4-FFF2-40B4-BE49-F238E27FC236}">
                <a16:creationId xmlns:a16="http://schemas.microsoft.com/office/drawing/2014/main" id="{CCD0D654-D84F-4E71-A3DE-D2FCE2C47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5333" y="5542613"/>
            <a:ext cx="2439314" cy="250325"/>
          </a:xfrm>
          <a:prstGeom prst="roundRect">
            <a:avLst>
              <a:gd name="adj" fmla="val 10506"/>
            </a:avLst>
          </a:prstGeom>
          <a:gradFill flip="none" rotWithShape="1">
            <a:gsLst>
              <a:gs pos="0">
                <a:schemeClr val="accent1"/>
              </a:gs>
              <a:gs pos="50000">
                <a:srgbClr val="197C93"/>
              </a:gs>
              <a:gs pos="38150">
                <a:srgbClr val="3A9CB4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7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8" name="제목 1">
            <a:extLst>
              <a:ext uri="{FF2B5EF4-FFF2-40B4-BE49-F238E27FC236}">
                <a16:creationId xmlns:a16="http://schemas.microsoft.com/office/drawing/2014/main" id="{D4C83186-05AE-4248-B12E-CA78589BE8D2}"/>
              </a:ext>
            </a:extLst>
          </p:cNvPr>
          <p:cNvSpPr txBox="1">
            <a:spLocks/>
          </p:cNvSpPr>
          <p:nvPr/>
        </p:nvSpPr>
        <p:spPr>
          <a:xfrm>
            <a:off x="6228270" y="5503721"/>
            <a:ext cx="779957" cy="35766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defTabSz="145938">
              <a:spcBef>
                <a:spcPct val="0"/>
              </a:spcBef>
              <a:defRPr/>
            </a:pPr>
            <a:r>
              <a:rPr lang="ko-KR" altLang="en-US" sz="862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itchFamily="34" charset="0"/>
              </a:rPr>
              <a:t>논 의 및 결 </a:t>
            </a:r>
            <a:r>
              <a:rPr lang="ko-KR" altLang="en-US" sz="862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itchFamily="34" charset="0"/>
              </a:rPr>
              <a:t>론</a:t>
            </a:r>
            <a:r>
              <a:rPr lang="ko-KR" altLang="en-US" sz="862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itchFamily="34" charset="0"/>
              </a:rPr>
              <a:t>  </a:t>
            </a:r>
          </a:p>
        </p:txBody>
      </p:sp>
      <p:sp>
        <p:nvSpPr>
          <p:cNvPr id="79" name="Rectangle 28">
            <a:extLst>
              <a:ext uri="{FF2B5EF4-FFF2-40B4-BE49-F238E27FC236}">
                <a16:creationId xmlns:a16="http://schemas.microsoft.com/office/drawing/2014/main" id="{EE7AD9A4-F31D-485F-8EB0-E320D052B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565" y="5737979"/>
            <a:ext cx="2424255" cy="1034797"/>
          </a:xfrm>
          <a:prstGeom prst="rect">
            <a:avLst/>
          </a:prstGeom>
          <a:solidFill>
            <a:srgbClr val="EBF3F5"/>
          </a:solidFill>
          <a:ln w="9525">
            <a:noFill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7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B4E9D8EB-A0C8-4FD7-B88A-950E540DBC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64" y="54173"/>
            <a:ext cx="765134" cy="252846"/>
          </a:xfrm>
          <a:prstGeom prst="rect">
            <a:avLst/>
          </a:prstGeom>
        </p:spPr>
      </p:pic>
      <p:sp>
        <p:nvSpPr>
          <p:cNvPr id="83" name="Rectangle 28">
            <a:extLst>
              <a:ext uri="{FF2B5EF4-FFF2-40B4-BE49-F238E27FC236}">
                <a16:creationId xmlns:a16="http://schemas.microsoft.com/office/drawing/2014/main" id="{9CE59C28-B26A-41D0-9D93-46B114A54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7676" y="5328920"/>
            <a:ext cx="2455664" cy="1361759"/>
          </a:xfrm>
          <a:prstGeom prst="rect">
            <a:avLst/>
          </a:prstGeom>
          <a:solidFill>
            <a:srgbClr val="EBF3F5"/>
          </a:solidFill>
          <a:ln w="9525">
            <a:noFill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7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4" name="TextBox 3">
            <a:extLst>
              <a:ext uri="{FF2B5EF4-FFF2-40B4-BE49-F238E27FC236}">
                <a16:creationId xmlns:a16="http://schemas.microsoft.com/office/drawing/2014/main" id="{0A3C06A3-B380-43D2-9EF0-F016C6D0C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870" y="3855945"/>
            <a:ext cx="2181548" cy="332760"/>
          </a:xfrm>
          <a:prstGeom prst="roundRect">
            <a:avLst>
              <a:gd name="adj" fmla="val 15335"/>
            </a:avLst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fontAlgn="base"/>
            <a:r>
              <a:rPr lang="ko-KR" altLang="en-US" sz="606" dirty="0">
                <a:latin typeface="NanumGothic" panose="020D0604000000000000" pitchFamily="34" charset="-127"/>
                <a:ea typeface="NanumGothic" panose="020D0604000000000000" pitchFamily="34" charset="-127"/>
                <a:cs typeface="함초롬바탕" panose="02030604000101010101" pitchFamily="18" charset="-127"/>
              </a:rPr>
              <a:t> </a:t>
            </a:r>
            <a:r>
              <a:rPr lang="ko-KR" altLang="en-US" sz="447" b="1" dirty="0"/>
              <a:t>직업별로 나눴을 때의 사용료</a:t>
            </a:r>
          </a:p>
          <a:p>
            <a:pPr marL="54727" indent="-54727" fontAlgn="base">
              <a:buFont typeface="Arial" panose="020B0604020202020204" pitchFamily="34" charset="0"/>
              <a:buChar char="•"/>
            </a:pPr>
            <a:r>
              <a:rPr lang="ko-KR" altLang="en-US" sz="383" dirty="0"/>
              <a:t>직업</a:t>
            </a:r>
            <a:r>
              <a:rPr lang="en-US" altLang="ko-KR" sz="383" dirty="0"/>
              <a:t>(</a:t>
            </a:r>
            <a:r>
              <a:rPr lang="ko-KR" altLang="en-US" sz="383" dirty="0"/>
              <a:t>무</a:t>
            </a:r>
            <a:r>
              <a:rPr lang="en-US" altLang="ko-KR" sz="383" dirty="0"/>
              <a:t>) - </a:t>
            </a:r>
            <a:r>
              <a:rPr lang="ko-KR" altLang="en-US" sz="383" dirty="0"/>
              <a:t>학생</a:t>
            </a:r>
            <a:r>
              <a:rPr lang="en-US" altLang="ko-KR" sz="383" dirty="0"/>
              <a:t>, </a:t>
            </a:r>
            <a:r>
              <a:rPr lang="ko-KR" altLang="en-US" sz="383" dirty="0"/>
              <a:t>주로 </a:t>
            </a:r>
            <a:r>
              <a:rPr lang="en-US" altLang="ko-KR" sz="383" dirty="0"/>
              <a:t>6</a:t>
            </a:r>
            <a:r>
              <a:rPr lang="ko-KR" altLang="en-US" sz="383" dirty="0"/>
              <a:t>만원 이하의 요금을 부담</a:t>
            </a:r>
          </a:p>
          <a:p>
            <a:pPr marL="54727" indent="-54727" fontAlgn="base">
              <a:buFont typeface="Arial" panose="020B0604020202020204" pitchFamily="34" charset="0"/>
              <a:buChar char="•"/>
            </a:pPr>
            <a:r>
              <a:rPr lang="ko-KR" altLang="en-US" sz="383" dirty="0"/>
              <a:t>직업</a:t>
            </a:r>
            <a:r>
              <a:rPr lang="en-US" altLang="ko-KR" sz="383" dirty="0"/>
              <a:t>(</a:t>
            </a:r>
            <a:r>
              <a:rPr lang="ko-KR" altLang="en-US" sz="383" dirty="0"/>
              <a:t>유</a:t>
            </a:r>
            <a:r>
              <a:rPr lang="en-US" altLang="ko-KR" sz="383" dirty="0"/>
              <a:t>) - </a:t>
            </a:r>
            <a:r>
              <a:rPr lang="ko-KR" altLang="en-US" sz="383" dirty="0"/>
              <a:t>주로 </a:t>
            </a:r>
            <a:r>
              <a:rPr lang="en-US" altLang="ko-KR" sz="383" dirty="0"/>
              <a:t>6</a:t>
            </a:r>
            <a:r>
              <a:rPr lang="ko-KR" altLang="en-US" sz="383" dirty="0"/>
              <a:t>만원 이상의 요금을 부담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88EDEF4-DE40-49A7-B2BD-B0FA7D73EB4F}"/>
              </a:ext>
            </a:extLst>
          </p:cNvPr>
          <p:cNvSpPr/>
          <p:nvPr/>
        </p:nvSpPr>
        <p:spPr>
          <a:xfrm>
            <a:off x="5408767" y="3014131"/>
            <a:ext cx="365806" cy="19050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638" b="1" dirty="0">
                <a:solidFill>
                  <a:schemeClr val="accent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결과 </a:t>
            </a:r>
          </a:p>
        </p:txBody>
      </p:sp>
      <p:sp>
        <p:nvSpPr>
          <p:cNvPr id="86" name="TextBox 3">
            <a:extLst>
              <a:ext uri="{FF2B5EF4-FFF2-40B4-BE49-F238E27FC236}">
                <a16:creationId xmlns:a16="http://schemas.microsoft.com/office/drawing/2014/main" id="{23580275-28B8-4E5A-A722-5DFD3F838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979" y="4004978"/>
            <a:ext cx="2335305" cy="446118"/>
          </a:xfrm>
          <a:prstGeom prst="roundRect">
            <a:avLst>
              <a:gd name="adj" fmla="val 15335"/>
            </a:avLst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54727" indent="-54727" fontAlgn="base">
              <a:buFont typeface="Arial" panose="020B0604020202020204" pitchFamily="34" charset="0"/>
              <a:buChar char="•"/>
            </a:pPr>
            <a:r>
              <a:rPr lang="ko-KR" altLang="en-US" sz="511" dirty="0"/>
              <a:t>일반인</a:t>
            </a:r>
            <a:r>
              <a:rPr lang="en-US" altLang="ko-KR" sz="511" dirty="0"/>
              <a:t>&amp;</a:t>
            </a:r>
            <a:r>
              <a:rPr lang="ko-KR" altLang="en-US" sz="511" dirty="0"/>
              <a:t>학생 </a:t>
            </a:r>
            <a:r>
              <a:rPr lang="en-US" altLang="ko-KR" sz="511" dirty="0"/>
              <a:t>133</a:t>
            </a:r>
            <a:r>
              <a:rPr lang="ko-KR" altLang="en-US" sz="511" dirty="0"/>
              <a:t>명</a:t>
            </a:r>
            <a:r>
              <a:rPr lang="en-US" altLang="ko-KR" sz="511" dirty="0"/>
              <a:t>(</a:t>
            </a:r>
            <a:r>
              <a:rPr lang="ko-KR" altLang="en-US" sz="511" dirty="0" err="1"/>
              <a:t>결측값</a:t>
            </a:r>
            <a:r>
              <a:rPr lang="ko-KR" altLang="en-US" sz="511" dirty="0"/>
              <a:t> </a:t>
            </a:r>
            <a:r>
              <a:rPr lang="en-US" altLang="ko-KR" sz="511" dirty="0"/>
              <a:t>10</a:t>
            </a:r>
            <a:r>
              <a:rPr lang="ko-KR" altLang="en-US" sz="511" dirty="0"/>
              <a:t>명</a:t>
            </a:r>
            <a:r>
              <a:rPr lang="en-US" altLang="ko-KR" sz="511" dirty="0"/>
              <a:t>)</a:t>
            </a:r>
            <a:r>
              <a:rPr lang="ko-KR" altLang="en-US" sz="511" dirty="0"/>
              <a:t>의 </a:t>
            </a:r>
            <a:r>
              <a:rPr lang="ko-KR" altLang="en-US" sz="511" dirty="0" err="1"/>
              <a:t>자료값</a:t>
            </a:r>
            <a:r>
              <a:rPr lang="en-US" altLang="ko-KR" sz="511" dirty="0"/>
              <a:t>(</a:t>
            </a:r>
            <a:r>
              <a:rPr lang="ko-KR" altLang="en-US" sz="511" dirty="0"/>
              <a:t>일부</a:t>
            </a:r>
            <a:r>
              <a:rPr lang="en-US" altLang="ko-KR" sz="511" dirty="0"/>
              <a:t>)</a:t>
            </a:r>
            <a:endParaRPr lang="ko-KR" altLang="en-US" sz="511" dirty="0"/>
          </a:p>
          <a:p>
            <a:pPr marL="54727" indent="-54727" fontAlgn="base">
              <a:buFont typeface="Arial" panose="020B0604020202020204" pitchFamily="34" charset="0"/>
              <a:buChar char="•"/>
            </a:pPr>
            <a:r>
              <a:rPr lang="en-US" altLang="ko-KR" sz="511" dirty="0"/>
              <a:t>8</a:t>
            </a:r>
            <a:r>
              <a:rPr lang="ko-KR" altLang="en-US" sz="511" dirty="0"/>
              <a:t>개의 변수에 대한 설문 응답</a:t>
            </a:r>
          </a:p>
          <a:p>
            <a:pPr marL="54727" indent="-54727" fontAlgn="base">
              <a:buFont typeface="Arial" panose="020B0604020202020204" pitchFamily="34" charset="0"/>
              <a:buChar char="•"/>
            </a:pPr>
            <a:r>
              <a:rPr lang="ko-KR" altLang="en-US" sz="511" dirty="0"/>
              <a:t>사용료 </a:t>
            </a:r>
            <a:r>
              <a:rPr lang="en-US" altLang="ko-KR" sz="511" dirty="0"/>
              <a:t>: </a:t>
            </a:r>
            <a:r>
              <a:rPr lang="ko-KR" altLang="en-US" sz="511" dirty="0"/>
              <a:t>매달 사용하는 요금</a:t>
            </a:r>
            <a:r>
              <a:rPr lang="en-US" altLang="ko-KR" sz="511" dirty="0"/>
              <a:t>(</a:t>
            </a:r>
            <a:r>
              <a:rPr lang="ko-KR" altLang="en-US" sz="511" dirty="0" err="1"/>
              <a:t>단말기값</a:t>
            </a:r>
            <a:r>
              <a:rPr lang="ko-KR" altLang="en-US" sz="511" dirty="0"/>
              <a:t> 제외</a:t>
            </a:r>
            <a:r>
              <a:rPr lang="en-US" altLang="ko-KR" sz="511" dirty="0"/>
              <a:t>)</a:t>
            </a:r>
            <a:endParaRPr lang="ko-KR" altLang="en-US" sz="511" dirty="0"/>
          </a:p>
          <a:p>
            <a:pPr marL="54727" indent="-54727" fontAlgn="base">
              <a:buFont typeface="Arial" panose="020B0604020202020204" pitchFamily="34" charset="0"/>
              <a:buChar char="•"/>
            </a:pPr>
            <a:r>
              <a:rPr lang="ko-KR" altLang="en-US" sz="511" dirty="0" err="1"/>
              <a:t>가입년수</a:t>
            </a:r>
            <a:r>
              <a:rPr lang="ko-KR" altLang="en-US" sz="511" dirty="0"/>
              <a:t> </a:t>
            </a:r>
            <a:r>
              <a:rPr lang="en-US" altLang="ko-KR" sz="511" dirty="0"/>
              <a:t>: 3 – 1~5</a:t>
            </a:r>
            <a:r>
              <a:rPr lang="ko-KR" altLang="en-US" sz="511" dirty="0"/>
              <a:t>년</a:t>
            </a:r>
            <a:r>
              <a:rPr lang="en-US" altLang="ko-KR" sz="511" dirty="0"/>
              <a:t>, 8 – 6~10</a:t>
            </a:r>
            <a:r>
              <a:rPr lang="ko-KR" altLang="en-US" sz="511" dirty="0"/>
              <a:t>년</a:t>
            </a:r>
            <a:r>
              <a:rPr lang="en-US" altLang="ko-KR" sz="511" dirty="0"/>
              <a:t>, 10 – 10</a:t>
            </a:r>
            <a:r>
              <a:rPr lang="ko-KR" altLang="en-US" sz="511" dirty="0" err="1"/>
              <a:t>년이상</a:t>
            </a:r>
            <a:endParaRPr lang="ko-KR" altLang="en-US" sz="511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8FBBAD1-E1A4-4345-A952-7112091E332A}"/>
              </a:ext>
            </a:extLst>
          </p:cNvPr>
          <p:cNvSpPr/>
          <p:nvPr/>
        </p:nvSpPr>
        <p:spPr>
          <a:xfrm>
            <a:off x="2868483" y="3337740"/>
            <a:ext cx="596638" cy="19050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638" b="1" dirty="0">
                <a:solidFill>
                  <a:schemeClr val="accent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데이터 설명</a:t>
            </a:r>
          </a:p>
        </p:txBody>
      </p:sp>
      <p:sp>
        <p:nvSpPr>
          <p:cNvPr id="88" name="TextBox 3">
            <a:extLst>
              <a:ext uri="{FF2B5EF4-FFF2-40B4-BE49-F238E27FC236}">
                <a16:creationId xmlns:a16="http://schemas.microsoft.com/office/drawing/2014/main" id="{1F17A0AD-A7C4-4AD5-BDCF-4431625E2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861" y="6047526"/>
            <a:ext cx="2331368" cy="758345"/>
          </a:xfrm>
          <a:prstGeom prst="roundRect">
            <a:avLst>
              <a:gd name="adj" fmla="val 15335"/>
            </a:avLst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fontAlgn="base"/>
            <a:r>
              <a:rPr lang="ko-KR" altLang="en-US" sz="447" b="1" dirty="0"/>
              <a:t>원본자료 범주화</a:t>
            </a:r>
          </a:p>
          <a:p>
            <a:pPr fontAlgn="base"/>
            <a:r>
              <a:rPr lang="en-US" altLang="ko-KR" sz="383" dirty="0"/>
              <a:t>0 : </a:t>
            </a:r>
            <a:r>
              <a:rPr lang="ko-KR" altLang="en-US" sz="383" dirty="0"/>
              <a:t>무응답</a:t>
            </a:r>
            <a:r>
              <a:rPr lang="en-US" altLang="ko-KR" sz="383" dirty="0"/>
              <a:t>, 1 : </a:t>
            </a:r>
            <a:r>
              <a:rPr lang="ko-KR" altLang="en-US" sz="383" dirty="0"/>
              <a:t>응답</a:t>
            </a:r>
          </a:p>
          <a:p>
            <a:pPr fontAlgn="base"/>
            <a:r>
              <a:rPr lang="ko-KR" altLang="en-US" sz="383" dirty="0"/>
              <a:t>통신사</a:t>
            </a:r>
            <a:r>
              <a:rPr lang="en-US" altLang="ko-KR" sz="383" dirty="0"/>
              <a:t>a=SKT, </a:t>
            </a:r>
            <a:r>
              <a:rPr lang="ko-KR" altLang="en-US" sz="383" dirty="0"/>
              <a:t>통신사</a:t>
            </a:r>
            <a:r>
              <a:rPr lang="en-US" altLang="ko-KR" sz="383" dirty="0"/>
              <a:t>b=KT, </a:t>
            </a:r>
            <a:endParaRPr lang="ko-KR" altLang="en-US" sz="383" dirty="0"/>
          </a:p>
          <a:p>
            <a:pPr fontAlgn="base"/>
            <a:r>
              <a:rPr lang="ko-KR" altLang="en-US" sz="383" dirty="0" err="1"/>
              <a:t>가입년수</a:t>
            </a:r>
            <a:r>
              <a:rPr lang="en-US" altLang="ko-KR" sz="383" dirty="0"/>
              <a:t>a=1~5</a:t>
            </a:r>
            <a:r>
              <a:rPr lang="ko-KR" altLang="en-US" sz="383" dirty="0"/>
              <a:t>년 미만</a:t>
            </a:r>
            <a:r>
              <a:rPr lang="en-US" altLang="ko-KR" sz="383" dirty="0"/>
              <a:t>, </a:t>
            </a:r>
            <a:r>
              <a:rPr lang="ko-KR" altLang="en-US" sz="383" dirty="0" err="1"/>
              <a:t>가입년수</a:t>
            </a:r>
            <a:r>
              <a:rPr lang="en-US" altLang="ko-KR" sz="383" dirty="0"/>
              <a:t>b=5~10</a:t>
            </a:r>
            <a:r>
              <a:rPr lang="ko-KR" altLang="en-US" sz="383" dirty="0"/>
              <a:t>년 미만</a:t>
            </a:r>
            <a:r>
              <a:rPr lang="en-US" altLang="ko-KR" sz="383" dirty="0"/>
              <a:t>, </a:t>
            </a:r>
            <a:endParaRPr lang="ko-KR" altLang="en-US" sz="383" dirty="0"/>
          </a:p>
          <a:p>
            <a:pPr fontAlgn="base"/>
            <a:r>
              <a:rPr lang="ko-KR" altLang="en-US" sz="383" dirty="0"/>
              <a:t>부족한 서비스</a:t>
            </a:r>
            <a:r>
              <a:rPr lang="en-US" altLang="ko-KR" sz="383" dirty="0"/>
              <a:t>a=</a:t>
            </a:r>
            <a:r>
              <a:rPr lang="ko-KR" altLang="en-US" sz="383" dirty="0"/>
              <a:t>음성통화</a:t>
            </a:r>
            <a:r>
              <a:rPr lang="en-US" altLang="ko-KR" sz="383" dirty="0"/>
              <a:t>, </a:t>
            </a:r>
            <a:r>
              <a:rPr lang="ko-KR" altLang="en-US" sz="383" dirty="0"/>
              <a:t>부족한 서비스</a:t>
            </a:r>
            <a:r>
              <a:rPr lang="en-US" altLang="ko-KR" sz="383" dirty="0"/>
              <a:t>b=</a:t>
            </a:r>
            <a:r>
              <a:rPr lang="ko-KR" altLang="en-US" sz="383" dirty="0" err="1"/>
              <a:t>문자메세지</a:t>
            </a:r>
            <a:r>
              <a:rPr lang="en-US" altLang="ko-KR" sz="383" dirty="0"/>
              <a:t>, </a:t>
            </a:r>
            <a:r>
              <a:rPr lang="ko-KR" altLang="en-US" sz="383" dirty="0"/>
              <a:t>부족한 서비스</a:t>
            </a:r>
            <a:r>
              <a:rPr lang="en-US" altLang="ko-KR" sz="383" dirty="0"/>
              <a:t>c=</a:t>
            </a:r>
            <a:r>
              <a:rPr lang="ko-KR" altLang="en-US" sz="383" dirty="0"/>
              <a:t>데이터</a:t>
            </a:r>
            <a:r>
              <a:rPr lang="en-US" altLang="ko-KR" sz="383" dirty="0"/>
              <a:t>, </a:t>
            </a:r>
            <a:endParaRPr lang="ko-KR" altLang="en-US" sz="383" dirty="0"/>
          </a:p>
          <a:p>
            <a:pPr fontAlgn="base"/>
            <a:r>
              <a:rPr lang="ko-KR" altLang="en-US" sz="383" dirty="0"/>
              <a:t>부족한 서비스</a:t>
            </a:r>
            <a:r>
              <a:rPr lang="en-US" altLang="ko-KR" sz="383" dirty="0"/>
              <a:t>d=</a:t>
            </a:r>
            <a:r>
              <a:rPr lang="ko-KR" altLang="en-US" sz="383" dirty="0"/>
              <a:t>멤버십 포인트 </a:t>
            </a:r>
          </a:p>
          <a:p>
            <a:pPr fontAlgn="base"/>
            <a:r>
              <a:rPr lang="ko-KR" altLang="en-US" sz="383" dirty="0"/>
              <a:t>남는 서비스</a:t>
            </a:r>
            <a:r>
              <a:rPr lang="en-US" altLang="ko-KR" sz="383" dirty="0"/>
              <a:t>a=</a:t>
            </a:r>
            <a:r>
              <a:rPr lang="ko-KR" altLang="en-US" sz="383" dirty="0"/>
              <a:t>음성통화</a:t>
            </a:r>
            <a:r>
              <a:rPr lang="en-US" altLang="ko-KR" sz="383" dirty="0"/>
              <a:t>, </a:t>
            </a:r>
            <a:r>
              <a:rPr lang="ko-KR" altLang="en-US" sz="383" dirty="0"/>
              <a:t>남는 서비스</a:t>
            </a:r>
            <a:r>
              <a:rPr lang="en-US" altLang="ko-KR" sz="383" dirty="0"/>
              <a:t>b=</a:t>
            </a:r>
            <a:r>
              <a:rPr lang="ko-KR" altLang="en-US" sz="383" dirty="0" err="1"/>
              <a:t>문자메세지</a:t>
            </a:r>
            <a:r>
              <a:rPr lang="en-US" altLang="ko-KR" sz="383" dirty="0"/>
              <a:t>, </a:t>
            </a:r>
            <a:r>
              <a:rPr lang="ko-KR" altLang="en-US" sz="383" dirty="0"/>
              <a:t>남는 서비스</a:t>
            </a:r>
            <a:r>
              <a:rPr lang="en-US" altLang="ko-KR" sz="383" dirty="0"/>
              <a:t>c=</a:t>
            </a:r>
            <a:r>
              <a:rPr lang="ko-KR" altLang="en-US" sz="383" dirty="0"/>
              <a:t>데이터</a:t>
            </a:r>
            <a:r>
              <a:rPr lang="en-US" altLang="ko-KR" sz="383" dirty="0"/>
              <a:t>, </a:t>
            </a:r>
            <a:r>
              <a:rPr lang="ko-KR" altLang="en-US" sz="383" dirty="0"/>
              <a:t>남는 서비스</a:t>
            </a:r>
            <a:r>
              <a:rPr lang="en-US" altLang="ko-KR" sz="383" dirty="0"/>
              <a:t>d=</a:t>
            </a:r>
            <a:r>
              <a:rPr lang="ko-KR" altLang="en-US" sz="383" dirty="0"/>
              <a:t>멤버십 포인트</a:t>
            </a:r>
          </a:p>
          <a:p>
            <a:pPr fontAlgn="base"/>
            <a:r>
              <a:rPr lang="en-US" altLang="ko-KR" sz="383" dirty="0"/>
              <a:t>※</a:t>
            </a:r>
            <a:r>
              <a:rPr lang="ko-KR" altLang="en-US" sz="383" dirty="0"/>
              <a:t>부족한 범주는 </a:t>
            </a:r>
            <a:r>
              <a:rPr lang="ko-KR" altLang="en-US" sz="383" dirty="0" err="1"/>
              <a:t>로지스틱회귀분석</a:t>
            </a:r>
            <a:r>
              <a:rPr lang="ko-KR" altLang="en-US" sz="383" dirty="0"/>
              <a:t> 시 자동계산 되므로 제외</a:t>
            </a:r>
          </a:p>
          <a:p>
            <a:pPr fontAlgn="base"/>
            <a:endParaRPr lang="ko-KR" altLang="en-US" sz="383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3D0255C-3957-465B-BD27-4426BA390655}"/>
              </a:ext>
            </a:extLst>
          </p:cNvPr>
          <p:cNvSpPr/>
          <p:nvPr/>
        </p:nvSpPr>
        <p:spPr>
          <a:xfrm>
            <a:off x="2918491" y="5343903"/>
            <a:ext cx="506870" cy="19050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638" b="1" dirty="0">
                <a:solidFill>
                  <a:schemeClr val="accent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분석방법</a:t>
            </a:r>
          </a:p>
        </p:txBody>
      </p:sp>
      <p:pic>
        <p:nvPicPr>
          <p:cNvPr id="90" name="_x178874216" descr="EMB000017647a75">
            <a:extLst>
              <a:ext uri="{FF2B5EF4-FFF2-40B4-BE49-F238E27FC236}">
                <a16:creationId xmlns:a16="http://schemas.microsoft.com/office/drawing/2014/main" id="{86402C2E-BB32-47C8-B2F8-CFD6A0E38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483" y="3450436"/>
            <a:ext cx="2346801" cy="53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ectangle 4">
            <a:extLst>
              <a:ext uri="{FF2B5EF4-FFF2-40B4-BE49-F238E27FC236}">
                <a16:creationId xmlns:a16="http://schemas.microsoft.com/office/drawing/2014/main" id="{1136F87E-0D58-415C-BC63-102403C45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7676" y="4478792"/>
            <a:ext cx="29532" cy="58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91" tIns="7296" rIns="14591" bIns="7296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287"/>
          </a:p>
        </p:txBody>
      </p:sp>
      <p:pic>
        <p:nvPicPr>
          <p:cNvPr id="92" name="_x253895224" descr="EMB000017647a76">
            <a:extLst>
              <a:ext uri="{FF2B5EF4-FFF2-40B4-BE49-F238E27FC236}">
                <a16:creationId xmlns:a16="http://schemas.microsoft.com/office/drawing/2014/main" id="{54B85143-376B-4331-ACD2-A99401C34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32" y="4462134"/>
            <a:ext cx="1218113" cy="53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_x253982856" descr="EMB000017647a77">
            <a:extLst>
              <a:ext uri="{FF2B5EF4-FFF2-40B4-BE49-F238E27FC236}">
                <a16:creationId xmlns:a16="http://schemas.microsoft.com/office/drawing/2014/main" id="{936CF7C1-8083-45DA-B547-2168CAACD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992" y="4455834"/>
            <a:ext cx="1168292" cy="53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3">
            <a:extLst>
              <a:ext uri="{FF2B5EF4-FFF2-40B4-BE49-F238E27FC236}">
                <a16:creationId xmlns:a16="http://schemas.microsoft.com/office/drawing/2014/main" id="{AE14ACA0-E522-46FA-AEA8-8753B0098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1307" y="5053756"/>
            <a:ext cx="916362" cy="230513"/>
          </a:xfrm>
          <a:prstGeom prst="roundRect">
            <a:avLst>
              <a:gd name="adj" fmla="val 15335"/>
            </a:avLst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54727" indent="-54727" fontAlgn="base">
              <a:buFont typeface="Arial" panose="020B0604020202020204" pitchFamily="34" charset="0"/>
              <a:buChar char="•"/>
            </a:pPr>
            <a:r>
              <a:rPr lang="ko-KR" altLang="en-US" sz="383" dirty="0"/>
              <a:t>연도별 유</a:t>
            </a:r>
            <a:r>
              <a:rPr lang="en-US" altLang="ko-KR" sz="383" dirty="0"/>
              <a:t>&amp;</a:t>
            </a:r>
            <a:r>
              <a:rPr lang="ko-KR" altLang="en-US" sz="383" dirty="0"/>
              <a:t>무선 서비스별 가입자 현황</a:t>
            </a:r>
          </a:p>
        </p:txBody>
      </p:sp>
      <p:sp>
        <p:nvSpPr>
          <p:cNvPr id="95" name="TextBox 3">
            <a:extLst>
              <a:ext uri="{FF2B5EF4-FFF2-40B4-BE49-F238E27FC236}">
                <a16:creationId xmlns:a16="http://schemas.microsoft.com/office/drawing/2014/main" id="{6AD1F002-2CE6-4422-AF6D-53C6A9CC4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988" y="5053756"/>
            <a:ext cx="505588" cy="230513"/>
          </a:xfrm>
          <a:prstGeom prst="roundRect">
            <a:avLst>
              <a:gd name="adj" fmla="val 15335"/>
            </a:avLst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54727" indent="-54727" fontAlgn="base">
              <a:buFont typeface="Arial" panose="020B0604020202020204" pitchFamily="34" charset="0"/>
              <a:buChar char="•"/>
            </a:pPr>
            <a:r>
              <a:rPr lang="ko-KR" altLang="en-US" sz="383" dirty="0"/>
              <a:t>통신사별 가입자수</a:t>
            </a:r>
          </a:p>
        </p:txBody>
      </p:sp>
      <p:sp>
        <p:nvSpPr>
          <p:cNvPr id="96" name="Rectangle 14">
            <a:extLst>
              <a:ext uri="{FF2B5EF4-FFF2-40B4-BE49-F238E27FC236}">
                <a16:creationId xmlns:a16="http://schemas.microsoft.com/office/drawing/2014/main" id="{1C25B841-0354-4C7B-89C7-B1A59F42E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9380" y="4949122"/>
            <a:ext cx="29532" cy="58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91" tIns="7296" rIns="14591" bIns="7296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287"/>
          </a:p>
        </p:txBody>
      </p:sp>
      <p:pic>
        <p:nvPicPr>
          <p:cNvPr id="97" name="_x254205816" descr="EMB000017647a74">
            <a:extLst>
              <a:ext uri="{FF2B5EF4-FFF2-40B4-BE49-F238E27FC236}">
                <a16:creationId xmlns:a16="http://schemas.microsoft.com/office/drawing/2014/main" id="{F98E21D5-50B1-4142-9686-1595B755F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171" y="5471102"/>
            <a:ext cx="2299775" cy="52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그룹 97">
            <a:extLst>
              <a:ext uri="{FF2B5EF4-FFF2-40B4-BE49-F238E27FC236}">
                <a16:creationId xmlns:a16="http://schemas.microsoft.com/office/drawing/2014/main" id="{B6DA31A7-4BA9-4B67-8D8B-03A547B7B7C7}"/>
              </a:ext>
            </a:extLst>
          </p:cNvPr>
          <p:cNvGrpSpPr/>
          <p:nvPr/>
        </p:nvGrpSpPr>
        <p:grpSpPr>
          <a:xfrm>
            <a:off x="5359565" y="2003828"/>
            <a:ext cx="2450760" cy="738777"/>
            <a:chOff x="756119" y="15335534"/>
            <a:chExt cx="15358098" cy="4048280"/>
          </a:xfrm>
        </p:grpSpPr>
        <p:sp>
          <p:nvSpPr>
            <p:cNvPr id="99" name="Rectangle 28">
              <a:extLst>
                <a:ext uri="{FF2B5EF4-FFF2-40B4-BE49-F238E27FC236}">
                  <a16:creationId xmlns:a16="http://schemas.microsoft.com/office/drawing/2014/main" id="{2DE95D2D-0D78-420B-B30D-7D0F5C01E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074" y="15335534"/>
              <a:ext cx="15309143" cy="4048280"/>
            </a:xfrm>
            <a:prstGeom prst="rect">
              <a:avLst/>
            </a:prstGeom>
            <a:solidFill>
              <a:srgbClr val="EBF3F5"/>
            </a:solidFill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7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0" name="TextBox 3">
              <a:extLst>
                <a:ext uri="{FF2B5EF4-FFF2-40B4-BE49-F238E27FC236}">
                  <a16:creationId xmlns:a16="http://schemas.microsoft.com/office/drawing/2014/main" id="{64A53939-6DAC-4E32-8278-BBACBADCA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119" y="15460669"/>
              <a:ext cx="14898808" cy="1949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marL="72969" lvl="1" indent="0" algn="just">
                <a:lnSpc>
                  <a:spcPct val="150000"/>
                </a:lnSpc>
              </a:pPr>
              <a:endParaRPr lang="en-US" altLang="ko-KR" sz="606" dirty="0">
                <a:latin typeface="NanumGothic" panose="020D0604000000000000" pitchFamily="34" charset="-127"/>
                <a:ea typeface="NanumGothic" panose="020D0604000000000000" pitchFamily="34" charset="-127"/>
                <a:cs typeface="함초롬바탕" panose="02030604000101010101" pitchFamily="18" charset="-127"/>
              </a:endParaRPr>
            </a:p>
            <a:p>
              <a:pPr marL="72969" lvl="1" indent="0" algn="just">
                <a:lnSpc>
                  <a:spcPct val="150000"/>
                </a:lnSpc>
              </a:pPr>
              <a:endParaRPr lang="en-US" sz="606" dirty="0">
                <a:latin typeface="NanumGothic" panose="020D0604000000000000" pitchFamily="34" charset="-127"/>
                <a:ea typeface="NanumGothic" panose="020D0604000000000000" pitchFamily="34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101" name="TextBox 3">
            <a:extLst>
              <a:ext uri="{FF2B5EF4-FFF2-40B4-BE49-F238E27FC236}">
                <a16:creationId xmlns:a16="http://schemas.microsoft.com/office/drawing/2014/main" id="{0AB7B8B6-A05A-415E-8406-CE2C7EB51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8813" y="2019272"/>
            <a:ext cx="2335305" cy="747727"/>
          </a:xfrm>
          <a:prstGeom prst="roundRect">
            <a:avLst>
              <a:gd name="adj" fmla="val 15335"/>
            </a:avLst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fontAlgn="base"/>
            <a:r>
              <a:rPr lang="ko-KR" altLang="en-US" sz="511" b="1" dirty="0"/>
              <a:t>로지스틱 회귀분석</a:t>
            </a:r>
          </a:p>
          <a:p>
            <a:pPr fontAlgn="base"/>
            <a:r>
              <a:rPr lang="ko-KR" altLang="en-US" sz="383" dirty="0"/>
              <a:t>반응변수가 </a:t>
            </a:r>
            <a:r>
              <a:rPr lang="ko-KR" altLang="en-US" sz="383" dirty="0" err="1"/>
              <a:t>범주형인</a:t>
            </a:r>
            <a:r>
              <a:rPr lang="ko-KR" altLang="en-US" sz="383" dirty="0"/>
              <a:t> 경우에 적용되는 회귀분석묘형</a:t>
            </a:r>
          </a:p>
          <a:p>
            <a:pPr fontAlgn="base"/>
            <a:r>
              <a:rPr lang="ko-KR" altLang="en-US" sz="383" dirty="0"/>
              <a:t>새로운 설명변수가 주어질 때 반응변수의 각 범주에 속할 확률이 얼마인지를 </a:t>
            </a:r>
            <a:r>
              <a:rPr lang="ko-KR" altLang="en-US" sz="383" dirty="0" err="1"/>
              <a:t>추청</a:t>
            </a:r>
            <a:endParaRPr lang="ko-KR" altLang="en-US" sz="383" dirty="0"/>
          </a:p>
          <a:p>
            <a:pPr fontAlgn="base"/>
            <a:r>
              <a:rPr lang="en-US" altLang="ko-KR" sz="447" b="1" dirty="0"/>
              <a:t>log(π(X)/1-π(X)) = α + β1X1 + β2X2 + … + β</a:t>
            </a:r>
            <a:r>
              <a:rPr lang="en-US" altLang="ko-KR" sz="447" b="1" dirty="0" err="1"/>
              <a:t>kXk</a:t>
            </a:r>
            <a:endParaRPr lang="ko-KR" altLang="en-US" sz="447" b="1" dirty="0"/>
          </a:p>
          <a:p>
            <a:pPr fontAlgn="base"/>
            <a:r>
              <a:rPr lang="en-US" altLang="ko-KR" sz="447" b="1" dirty="0"/>
              <a:t>π(X) = P(Y = 1|X), X = (X1,X2,…</a:t>
            </a:r>
            <a:r>
              <a:rPr lang="en-US" altLang="ko-KR" sz="447" b="1" dirty="0" err="1"/>
              <a:t>Xk</a:t>
            </a:r>
            <a:r>
              <a:rPr lang="en-US" altLang="ko-KR" sz="447" b="1" dirty="0"/>
              <a:t>)</a:t>
            </a:r>
            <a:endParaRPr lang="ko-KR" altLang="en-US" sz="447" b="1" dirty="0"/>
          </a:p>
          <a:p>
            <a:pPr fontAlgn="base"/>
            <a:r>
              <a:rPr lang="en-US" altLang="ko-KR" sz="383" dirty="0"/>
              <a:t>βk</a:t>
            </a:r>
            <a:r>
              <a:rPr lang="ko-KR" altLang="en-US" sz="383" dirty="0"/>
              <a:t>의 의미 </a:t>
            </a:r>
            <a:r>
              <a:rPr lang="en-US" altLang="ko-KR" sz="383" dirty="0"/>
              <a:t>: </a:t>
            </a:r>
            <a:r>
              <a:rPr lang="ko-KR" altLang="en-US" sz="383" dirty="0"/>
              <a:t>나머지 변수</a:t>
            </a:r>
            <a:r>
              <a:rPr lang="en-US" altLang="ko-KR" sz="383" dirty="0"/>
              <a:t>(X1,X2,…</a:t>
            </a:r>
            <a:r>
              <a:rPr lang="en-US" altLang="ko-KR" sz="383" dirty="0" err="1"/>
              <a:t>Xk</a:t>
            </a:r>
            <a:r>
              <a:rPr lang="en-US" altLang="ko-KR" sz="383" dirty="0"/>
              <a:t>)</a:t>
            </a:r>
            <a:r>
              <a:rPr lang="ko-KR" altLang="en-US" sz="383" dirty="0"/>
              <a:t>가 주어일 때</a:t>
            </a:r>
            <a:r>
              <a:rPr lang="en-US" altLang="ko-KR" sz="383" dirty="0"/>
              <a:t>, X1</a:t>
            </a:r>
            <a:r>
              <a:rPr lang="ko-KR" altLang="en-US" sz="383" dirty="0"/>
              <a:t>이 한 단위 증가할 때마다 성공</a:t>
            </a:r>
            <a:r>
              <a:rPr lang="en-US" altLang="ko-KR" sz="383" dirty="0"/>
              <a:t>(Y=1)</a:t>
            </a:r>
            <a:r>
              <a:rPr lang="ko-KR" altLang="en-US" sz="383" dirty="0"/>
              <a:t>의 오즈가 몇 배 증가하는지를 나타내는 값</a:t>
            </a:r>
          </a:p>
          <a:p>
            <a:pPr fontAlgn="base"/>
            <a:r>
              <a:rPr lang="en-US" altLang="ko-KR" sz="383" dirty="0" err="1"/>
              <a:t>glm</a:t>
            </a:r>
            <a:r>
              <a:rPr lang="en-US" altLang="ko-KR" sz="383" dirty="0"/>
              <a:t>()</a:t>
            </a:r>
            <a:r>
              <a:rPr lang="ko-KR" altLang="en-US" sz="383" dirty="0"/>
              <a:t>함수를 이용하여 로지스틱 회귀분석을 실행</a:t>
            </a:r>
          </a:p>
          <a:p>
            <a:pPr lvl="0" fontAlgn="base"/>
            <a:endParaRPr lang="ko-KR" altLang="en-US" sz="511" dirty="0"/>
          </a:p>
        </p:txBody>
      </p:sp>
      <p:pic>
        <p:nvPicPr>
          <p:cNvPr id="102" name="_x254202856" descr="EMB000017647a70">
            <a:extLst>
              <a:ext uri="{FF2B5EF4-FFF2-40B4-BE49-F238E27FC236}">
                <a16:creationId xmlns:a16="http://schemas.microsoft.com/office/drawing/2014/main" id="{5D8C0FF4-A42E-4ADD-A4CE-B3BA5AAFF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183" y="3145329"/>
            <a:ext cx="2181548" cy="68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_x254202456" descr="EMB000017647a72">
            <a:extLst>
              <a:ext uri="{FF2B5EF4-FFF2-40B4-BE49-F238E27FC236}">
                <a16:creationId xmlns:a16="http://schemas.microsoft.com/office/drawing/2014/main" id="{8760D0F7-5D69-4C83-B340-ED1B1414E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919" y="4140862"/>
            <a:ext cx="1175773" cy="82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_x254202696" descr="EMB000017647a73">
            <a:extLst>
              <a:ext uri="{FF2B5EF4-FFF2-40B4-BE49-F238E27FC236}">
                <a16:creationId xmlns:a16="http://schemas.microsoft.com/office/drawing/2014/main" id="{C5893204-4CCD-453C-9F54-0537F0753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088" y="4145205"/>
            <a:ext cx="1140946" cy="84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TextBox 3">
            <a:extLst>
              <a:ext uri="{FF2B5EF4-FFF2-40B4-BE49-F238E27FC236}">
                <a16:creationId xmlns:a16="http://schemas.microsoft.com/office/drawing/2014/main" id="{851A6B26-7DAD-47E0-B638-BDDA7A6AA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4417" y="5007188"/>
            <a:ext cx="1197275" cy="575228"/>
          </a:xfrm>
          <a:prstGeom prst="roundRect">
            <a:avLst>
              <a:gd name="adj" fmla="val 15335"/>
            </a:avLst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fontAlgn="base"/>
            <a:r>
              <a:rPr lang="ko-KR" altLang="en-US" sz="511" b="1" dirty="0"/>
              <a:t>직업</a:t>
            </a:r>
            <a:r>
              <a:rPr lang="en-US" altLang="ko-KR" sz="511" b="1" dirty="0"/>
              <a:t>(</a:t>
            </a:r>
            <a:r>
              <a:rPr lang="ko-KR" altLang="en-US" sz="511" b="1" dirty="0"/>
              <a:t>무</a:t>
            </a:r>
            <a:r>
              <a:rPr lang="en-US" altLang="ko-KR" sz="511" b="1" dirty="0"/>
              <a:t>)</a:t>
            </a:r>
            <a:r>
              <a:rPr lang="ko-KR" altLang="en-US" sz="511" b="1" dirty="0"/>
              <a:t>에 대한 회귀분석</a:t>
            </a:r>
          </a:p>
          <a:p>
            <a:pPr fontAlgn="base"/>
            <a:r>
              <a:rPr lang="ko-KR" altLang="en-US" sz="383" b="1" dirty="0">
                <a:solidFill>
                  <a:schemeClr val="accent3">
                    <a:lumMod val="50000"/>
                  </a:schemeClr>
                </a:solidFill>
              </a:rPr>
              <a:t>종속변수</a:t>
            </a:r>
            <a:r>
              <a:rPr lang="ko-KR" altLang="en-US" sz="383" dirty="0"/>
              <a:t> </a:t>
            </a:r>
            <a:r>
              <a:rPr lang="en-US" altLang="ko-KR" sz="383" dirty="0"/>
              <a:t>: </a:t>
            </a:r>
            <a:r>
              <a:rPr lang="ko-KR" altLang="en-US" sz="383" dirty="0"/>
              <a:t>사용료 </a:t>
            </a:r>
            <a:r>
              <a:rPr lang="en-US" altLang="ko-KR" sz="383" dirty="0"/>
              <a:t>, </a:t>
            </a:r>
            <a:r>
              <a:rPr lang="ko-KR" altLang="en-US" sz="383" b="1" dirty="0">
                <a:solidFill>
                  <a:schemeClr val="accent3">
                    <a:lumMod val="50000"/>
                  </a:schemeClr>
                </a:solidFill>
              </a:rPr>
              <a:t>독립변수</a:t>
            </a:r>
            <a:r>
              <a:rPr lang="ko-KR" altLang="en-US" sz="383" dirty="0"/>
              <a:t> </a:t>
            </a:r>
            <a:r>
              <a:rPr lang="en-US" altLang="ko-KR" sz="383" dirty="0"/>
              <a:t>: </a:t>
            </a:r>
            <a:r>
              <a:rPr lang="ko-KR" altLang="en-US" sz="383" dirty="0"/>
              <a:t>직업 제외한 나머지</a:t>
            </a:r>
          </a:p>
          <a:p>
            <a:pPr marL="54727" indent="-54727" fontAlgn="base">
              <a:buFont typeface="Arial" panose="020B0604020202020204" pitchFamily="34" charset="0"/>
              <a:buChar char="•"/>
            </a:pPr>
            <a:r>
              <a:rPr lang="ko-KR" altLang="en-US" sz="383" dirty="0"/>
              <a:t>유의확률 </a:t>
            </a:r>
            <a:r>
              <a:rPr lang="en-US" altLang="ko-KR" sz="383" dirty="0"/>
              <a:t>5%</a:t>
            </a:r>
            <a:r>
              <a:rPr lang="ko-KR" altLang="en-US" sz="383" dirty="0"/>
              <a:t>이내 유의한 변수 </a:t>
            </a:r>
            <a:endParaRPr lang="en-US" altLang="ko-KR" sz="383" dirty="0"/>
          </a:p>
          <a:p>
            <a:pPr fontAlgn="base"/>
            <a:r>
              <a:rPr lang="ko-KR" altLang="en-US" sz="383" dirty="0"/>
              <a:t>      </a:t>
            </a:r>
            <a:r>
              <a:rPr lang="en-US" altLang="ko-KR" sz="383" dirty="0"/>
              <a:t>-&gt; </a:t>
            </a:r>
            <a:r>
              <a:rPr lang="ko-KR" altLang="en-US" sz="383" dirty="0"/>
              <a:t>부족한서비스</a:t>
            </a:r>
            <a:r>
              <a:rPr lang="en-US" altLang="ko-KR" sz="383" dirty="0"/>
              <a:t>c “</a:t>
            </a:r>
            <a:r>
              <a:rPr lang="ko-KR" altLang="en-US" sz="383" dirty="0"/>
              <a:t>데이터”</a:t>
            </a:r>
          </a:p>
          <a:p>
            <a:pPr marL="54727" indent="-54727" fontAlgn="base">
              <a:buFont typeface="Arial" panose="020B0604020202020204" pitchFamily="34" charset="0"/>
              <a:buChar char="•"/>
            </a:pPr>
            <a:r>
              <a:rPr lang="ko-KR" altLang="en-US" sz="383" dirty="0"/>
              <a:t>측정값이 </a:t>
            </a:r>
            <a:r>
              <a:rPr lang="ko-KR" altLang="en-US" sz="383" dirty="0" err="1"/>
              <a:t>음수값</a:t>
            </a:r>
            <a:endParaRPr lang="en-US" altLang="ko-KR" sz="383" dirty="0"/>
          </a:p>
          <a:p>
            <a:pPr fontAlgn="base"/>
            <a:r>
              <a:rPr lang="en-US" altLang="ko-KR" sz="383" dirty="0"/>
              <a:t>      -&gt;</a:t>
            </a:r>
            <a:r>
              <a:rPr lang="ko-KR" altLang="en-US" sz="383" dirty="0"/>
              <a:t>  데이터 필요량 ∝ 사용료</a:t>
            </a:r>
          </a:p>
        </p:txBody>
      </p:sp>
      <p:sp>
        <p:nvSpPr>
          <p:cNvPr id="106" name="TextBox 3">
            <a:extLst>
              <a:ext uri="{FF2B5EF4-FFF2-40B4-BE49-F238E27FC236}">
                <a16:creationId xmlns:a16="http://schemas.microsoft.com/office/drawing/2014/main" id="{66B1C78B-08F0-4B6C-B8BD-FE63FD3C9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6088" y="5004102"/>
            <a:ext cx="1145633" cy="575228"/>
          </a:xfrm>
          <a:prstGeom prst="roundRect">
            <a:avLst>
              <a:gd name="adj" fmla="val 15335"/>
            </a:avLst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fontAlgn="base"/>
            <a:r>
              <a:rPr lang="ko-KR" altLang="en-US" sz="511" b="1" dirty="0">
                <a:latin typeface="NanumGothic" panose="020D0604000000000000" pitchFamily="34" charset="-127"/>
                <a:ea typeface="NanumGothic" panose="020D0604000000000000" pitchFamily="34" charset="-127"/>
                <a:cs typeface="함초롬바탕" panose="02030604000101010101" pitchFamily="18" charset="-127"/>
              </a:rPr>
              <a:t> </a:t>
            </a:r>
            <a:r>
              <a:rPr lang="ko-KR" altLang="en-US" sz="511" b="1" dirty="0"/>
              <a:t>직업</a:t>
            </a:r>
            <a:r>
              <a:rPr lang="en-US" altLang="ko-KR" sz="511" b="1" dirty="0"/>
              <a:t>(</a:t>
            </a:r>
            <a:r>
              <a:rPr lang="ko-KR" altLang="en-US" sz="511" b="1" dirty="0"/>
              <a:t>유</a:t>
            </a:r>
            <a:r>
              <a:rPr lang="en-US" altLang="ko-KR" sz="511" b="1" dirty="0"/>
              <a:t>)</a:t>
            </a:r>
            <a:r>
              <a:rPr lang="ko-KR" altLang="en-US" sz="511" b="1" dirty="0"/>
              <a:t>에 대한 회귀분석</a:t>
            </a:r>
          </a:p>
          <a:p>
            <a:pPr fontAlgn="base"/>
            <a:r>
              <a:rPr lang="ko-KR" altLang="en-US" sz="383" b="1" dirty="0">
                <a:solidFill>
                  <a:schemeClr val="accent3">
                    <a:lumMod val="50000"/>
                  </a:schemeClr>
                </a:solidFill>
              </a:rPr>
              <a:t>종속변수</a:t>
            </a:r>
            <a:r>
              <a:rPr lang="ko-KR" altLang="en-US" sz="383" dirty="0"/>
              <a:t> </a:t>
            </a:r>
            <a:r>
              <a:rPr lang="en-US" altLang="ko-KR" sz="383" dirty="0"/>
              <a:t>: </a:t>
            </a:r>
            <a:r>
              <a:rPr lang="ko-KR" altLang="en-US" sz="383" dirty="0"/>
              <a:t>사용료</a:t>
            </a:r>
            <a:r>
              <a:rPr lang="en-US" altLang="ko-KR" sz="383" dirty="0"/>
              <a:t>, </a:t>
            </a:r>
            <a:r>
              <a:rPr lang="ko-KR" altLang="en-US" sz="383" b="1" dirty="0">
                <a:solidFill>
                  <a:schemeClr val="accent3">
                    <a:lumMod val="50000"/>
                  </a:schemeClr>
                </a:solidFill>
              </a:rPr>
              <a:t>독립변수 </a:t>
            </a:r>
            <a:r>
              <a:rPr lang="en-US" altLang="ko-KR" sz="383" dirty="0"/>
              <a:t>: </a:t>
            </a:r>
            <a:r>
              <a:rPr lang="ko-KR" altLang="en-US" sz="383" dirty="0"/>
              <a:t>직업 제외한 나머지</a:t>
            </a:r>
          </a:p>
          <a:p>
            <a:pPr marL="54727" indent="-54727" fontAlgn="base">
              <a:buFont typeface="Arial" panose="020B0604020202020204" pitchFamily="34" charset="0"/>
              <a:buChar char="•"/>
            </a:pPr>
            <a:r>
              <a:rPr lang="ko-KR" altLang="en-US" sz="383" dirty="0"/>
              <a:t>유의확률 </a:t>
            </a:r>
            <a:r>
              <a:rPr lang="en-US" altLang="ko-KR" sz="383" dirty="0"/>
              <a:t>5%</a:t>
            </a:r>
            <a:r>
              <a:rPr lang="ko-KR" altLang="en-US" sz="383" dirty="0"/>
              <a:t>이내에서 유의한 변수 </a:t>
            </a:r>
            <a:r>
              <a:rPr lang="en-US" altLang="ko-KR" sz="383" dirty="0"/>
              <a:t> </a:t>
            </a:r>
          </a:p>
          <a:p>
            <a:pPr fontAlgn="base"/>
            <a:r>
              <a:rPr lang="en-US" altLang="ko-KR" sz="383" dirty="0"/>
              <a:t>     -&gt; </a:t>
            </a:r>
            <a:r>
              <a:rPr lang="ko-KR" altLang="en-US" sz="383" dirty="0"/>
              <a:t>부족한서비스</a:t>
            </a:r>
            <a:r>
              <a:rPr lang="en-US" altLang="ko-KR" sz="383" dirty="0"/>
              <a:t>a “</a:t>
            </a:r>
            <a:r>
              <a:rPr lang="ko-KR" altLang="en-US" sz="383" dirty="0"/>
              <a:t>음성통화”</a:t>
            </a:r>
          </a:p>
          <a:p>
            <a:pPr marL="54727" indent="-54727" fontAlgn="base">
              <a:buFont typeface="Arial" panose="020B0604020202020204" pitchFamily="34" charset="0"/>
              <a:buChar char="•"/>
            </a:pPr>
            <a:r>
              <a:rPr lang="ko-KR" altLang="en-US" sz="383" dirty="0"/>
              <a:t>측정값이 </a:t>
            </a:r>
            <a:r>
              <a:rPr lang="ko-KR" altLang="en-US" sz="383" dirty="0" err="1"/>
              <a:t>음수값</a:t>
            </a:r>
            <a:endParaRPr lang="en-US" altLang="ko-KR" sz="383" dirty="0"/>
          </a:p>
          <a:p>
            <a:pPr fontAlgn="base"/>
            <a:r>
              <a:rPr lang="en-US" altLang="ko-KR" sz="383" dirty="0"/>
              <a:t>      -&gt;</a:t>
            </a:r>
            <a:r>
              <a:rPr lang="ko-KR" altLang="en-US" sz="383" dirty="0"/>
              <a:t> 음성통화 필요량 ∝ 사용료 </a:t>
            </a:r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372F3338-8055-421A-9228-C101BCEDF7E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/>
          <a:stretch>
            <a:fillRect/>
          </a:stretch>
        </p:blipFill>
        <p:spPr>
          <a:xfrm>
            <a:off x="179512" y="6000837"/>
            <a:ext cx="609599" cy="609599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8FF5ECAF-FE4F-4B2E-B3F2-2BECBF8A71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tretch>
            <a:fillRect/>
          </a:stretch>
        </p:blipFill>
        <p:spPr>
          <a:xfrm>
            <a:off x="924453" y="6000837"/>
            <a:ext cx="615649" cy="61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31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 descr="C:\Users\user\Desktop\이대정\2017-2학기\디지털금융의 이해\PPT 자료\통신거품값 신문기사\거품논란 통신요금 인하 가능할까.PNG">
            <a:extLst>
              <a:ext uri="{FF2B5EF4-FFF2-40B4-BE49-F238E27FC236}">
                <a16:creationId xmlns:a16="http://schemas.microsoft.com/office/drawing/2014/main" id="{9A96C464-5666-437E-A7DD-3BB0BE98A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6577" y="1350699"/>
            <a:ext cx="6865010" cy="4904817"/>
          </a:xfrm>
          <a:prstGeom prst="rect">
            <a:avLst/>
          </a:prstGeom>
          <a:noFill/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AFE6ED-FDDC-4038-9B2C-479FF618D343}"/>
              </a:ext>
            </a:extLst>
          </p:cNvPr>
          <p:cNvSpPr/>
          <p:nvPr/>
        </p:nvSpPr>
        <p:spPr>
          <a:xfrm>
            <a:off x="-83890" y="0"/>
            <a:ext cx="1870745" cy="6858000"/>
          </a:xfrm>
          <a:prstGeom prst="rect">
            <a:avLst/>
          </a:prstGeom>
          <a:solidFill>
            <a:srgbClr val="3D3C3E"/>
          </a:solidFill>
          <a:ln>
            <a:solidFill>
              <a:srgbClr val="3D3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96561" y="1270835"/>
            <a:ext cx="169029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빅데이터</a:t>
            </a:r>
            <a:endParaRPr lang="en-US" altLang="ko-KR" sz="1600" b="1" spc="-5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355600">
              <a:lnSpc>
                <a:spcPct val="175000"/>
              </a:lnSpc>
            </a:pPr>
            <a:r>
              <a:rPr lang="en-US" altLang="ko-KR" sz="16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2.	</a:t>
            </a:r>
            <a:r>
              <a:rPr lang="ko-KR" altLang="en-US" sz="16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학습방향</a:t>
            </a:r>
            <a:endParaRPr lang="en-US" altLang="ko-KR" sz="16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1" spc="-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1.1	</a:t>
            </a:r>
            <a:r>
              <a:rPr lang="ko-KR" altLang="en-US" sz="1200" b="1" spc="-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자격증</a:t>
            </a:r>
            <a:endParaRPr lang="en-US" altLang="ko-KR" sz="1200" b="1" spc="-5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50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	1.2	</a:t>
            </a:r>
            <a:r>
              <a:rPr lang="ko-KR" altLang="en-US" sz="12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공부할 내용</a:t>
            </a:r>
            <a:endParaRPr lang="en-US" altLang="ko-KR" sz="12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진로</a:t>
            </a:r>
            <a:endParaRPr lang="en-US" altLang="ko-KR" sz="1600" b="1" spc="-5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355600">
              <a:lnSpc>
                <a:spcPct val="175000"/>
              </a:lnSpc>
            </a:pP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355600">
              <a:lnSpc>
                <a:spcPct val="175000"/>
              </a:lnSpc>
            </a:pP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44C65F-E114-4FD1-9F1A-555A69CF35A6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EA3FCD7-C4E0-4873-8286-1519898E9292}"/>
              </a:ext>
            </a:extLst>
          </p:cNvPr>
          <p:cNvSpPr/>
          <p:nvPr/>
        </p:nvSpPr>
        <p:spPr>
          <a:xfrm>
            <a:off x="1954634" y="197901"/>
            <a:ext cx="2910980" cy="7889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주제 선정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&amp;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목적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0F09FB-865E-40EE-A0F9-1EA7195CF64A}"/>
              </a:ext>
            </a:extLst>
          </p:cNvPr>
          <p:cNvSpPr/>
          <p:nvPr/>
        </p:nvSpPr>
        <p:spPr>
          <a:xfrm>
            <a:off x="1954634" y="205338"/>
            <a:ext cx="2910980" cy="7889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데이터 수집</a:t>
            </a:r>
          </a:p>
        </p:txBody>
      </p:sp>
      <p:pic>
        <p:nvPicPr>
          <p:cNvPr id="15" name="그림 14" descr="지도, 실내이(가) 표시된 사진&#10;&#10;높은 신뢰도로 생성된 설명">
            <a:extLst>
              <a:ext uri="{FF2B5EF4-FFF2-40B4-BE49-F238E27FC236}">
                <a16:creationId xmlns:a16="http://schemas.microsoft.com/office/drawing/2014/main" id="{84D45BAC-C013-476F-A394-180D53B22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34" y="1367109"/>
            <a:ext cx="6999429" cy="4891077"/>
          </a:xfrm>
          <a:prstGeom prst="rect">
            <a:avLst/>
          </a:prstGeom>
        </p:spPr>
      </p:pic>
      <p:pic>
        <p:nvPicPr>
          <p:cNvPr id="19" name="그림 18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9B47996A-0F5F-4C7A-A22B-B81EC7DEBC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305" y="1364439"/>
            <a:ext cx="6986757" cy="4891077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22462F8-8531-4977-800D-5EAC5BB8F7BE}"/>
              </a:ext>
            </a:extLst>
          </p:cNvPr>
          <p:cNvSpPr/>
          <p:nvPr/>
        </p:nvSpPr>
        <p:spPr>
          <a:xfrm>
            <a:off x="1954634" y="212775"/>
            <a:ext cx="2910980" cy="7889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데이터 가공</a:t>
            </a:r>
          </a:p>
        </p:txBody>
      </p:sp>
      <p:pic>
        <p:nvPicPr>
          <p:cNvPr id="25" name="Picture 2" descr="C:\Users\user\Desktop\이대정\2017-2학기\디지털금융의 이해\PPT 자료\한달평균 사용료 그래프.PNG">
            <a:extLst>
              <a:ext uri="{FF2B5EF4-FFF2-40B4-BE49-F238E27FC236}">
                <a16:creationId xmlns:a16="http://schemas.microsoft.com/office/drawing/2014/main" id="{8E3389BE-93CC-484E-BCA5-3D3ADEBE7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54633" y="1366138"/>
            <a:ext cx="6986757" cy="4889377"/>
          </a:xfrm>
          <a:prstGeom prst="rect">
            <a:avLst/>
          </a:prstGeom>
          <a:noFill/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318AFFD-D78D-42B8-AF6C-63F078B234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78" y="1364439"/>
            <a:ext cx="7170536" cy="4889377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CAB35E1-FBD2-475D-81FF-A10D043468AE}"/>
              </a:ext>
            </a:extLst>
          </p:cNvPr>
          <p:cNvSpPr/>
          <p:nvPr/>
        </p:nvSpPr>
        <p:spPr>
          <a:xfrm>
            <a:off x="1954634" y="222310"/>
            <a:ext cx="2910980" cy="7889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데이터 </a:t>
            </a:r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분석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&amp;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시각화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0B22EA2-5E8A-4714-BE4F-3BF6FCDA60F1}"/>
              </a:ext>
            </a:extLst>
          </p:cNvPr>
          <p:cNvSpPr/>
          <p:nvPr/>
        </p:nvSpPr>
        <p:spPr>
          <a:xfrm>
            <a:off x="1954633" y="231845"/>
            <a:ext cx="2910980" cy="7889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평과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&amp;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개발</a:t>
            </a: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86EF8C6F-FB07-4503-9A8A-14DD6C370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553642"/>
              </p:ext>
            </p:extLst>
          </p:nvPr>
        </p:nvGraphicFramePr>
        <p:xfrm>
          <a:off x="1954633" y="1369768"/>
          <a:ext cx="6906954" cy="48840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7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3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4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0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72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SKT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가격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D-Gold</a:t>
                      </a:r>
                      <a:endParaRPr lang="en-US" sz="1100" b="1" i="0" u="none" strike="noStrike">
                        <a:solidFill>
                          <a:srgbClr val="FFC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데이터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통화량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문자메시지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9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밴드데이터 </a:t>
                      </a:r>
                      <a:r>
                        <a:rPr lang="en-US" altLang="ko-KR" sz="1100" u="none" strike="noStrike">
                          <a:effectLst/>
                        </a:rPr>
                        <a:t>1.2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effectLst/>
                        </a:rPr>
                        <a:t>39,600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골드 </a:t>
                      </a:r>
                      <a:r>
                        <a:rPr lang="en-US" altLang="ko-KR" sz="1100" u="none" strike="noStrike">
                          <a:effectLst/>
                        </a:rPr>
                        <a:t>2.0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+800MB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+75</a:t>
                      </a:r>
                      <a:r>
                        <a:rPr lang="ko-KR" altLang="en-US" sz="1100" u="none" strike="noStrike">
                          <a:effectLst/>
                        </a:rPr>
                        <a:t>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기본 제공량</a:t>
                      </a:r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29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밴드데이터 </a:t>
                      </a:r>
                      <a:r>
                        <a:rPr lang="en-US" altLang="ko-KR" sz="1100" u="none" strike="noStrike">
                          <a:effectLst/>
                        </a:rPr>
                        <a:t>2.2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effectLst/>
                        </a:rPr>
                        <a:t>46,200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골드 </a:t>
                      </a:r>
                      <a:r>
                        <a:rPr lang="en-US" altLang="ko-KR" sz="1100" u="none" strike="noStrike">
                          <a:effectLst/>
                        </a:rPr>
                        <a:t>3.0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+800MB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+75</a:t>
                      </a:r>
                      <a:r>
                        <a:rPr lang="ko-KR" altLang="en-US" sz="1100" u="none" strike="noStrike">
                          <a:effectLst/>
                        </a:rPr>
                        <a:t>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기본 제공량</a:t>
                      </a:r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9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밴드데이터 </a:t>
                      </a:r>
                      <a:r>
                        <a:rPr lang="en-US" altLang="ko-KR" sz="1100" u="none" strike="noStrike">
                          <a:effectLst/>
                        </a:rPr>
                        <a:t>3.5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effectLst/>
                        </a:rPr>
                        <a:t>51,700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골드 </a:t>
                      </a:r>
                      <a:r>
                        <a:rPr lang="en-US" altLang="ko-KR" sz="1100" u="none" strike="noStrike">
                          <a:effectLst/>
                        </a:rPr>
                        <a:t>4.3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+800MB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+75</a:t>
                      </a:r>
                      <a:r>
                        <a:rPr lang="ko-KR" altLang="en-US" sz="1100" u="none" strike="noStrike" dirty="0">
                          <a:effectLst/>
                        </a:rPr>
                        <a:t>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기본 제공량</a:t>
                      </a:r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29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밴드데이터 </a:t>
                      </a:r>
                      <a:r>
                        <a:rPr lang="en-US" altLang="ko-KR" sz="1100" u="none" strike="noStrike">
                          <a:effectLst/>
                        </a:rPr>
                        <a:t>6.5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effectLst/>
                        </a:rPr>
                        <a:t>56,100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골드 </a:t>
                      </a:r>
                      <a:r>
                        <a:rPr lang="en-US" altLang="ko-KR" sz="1100" u="none" strike="noStrike">
                          <a:effectLst/>
                        </a:rPr>
                        <a:t>7.3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+800MB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+75</a:t>
                      </a:r>
                      <a:r>
                        <a:rPr lang="ko-KR" altLang="en-US" sz="1100" u="none" strike="noStrike">
                          <a:effectLst/>
                        </a:rPr>
                        <a:t>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기본 제공량</a:t>
                      </a:r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29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2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KT</a:t>
                      </a:r>
                      <a:endParaRPr lang="en-US" sz="1100" b="1" i="0" u="none" strike="noStrike">
                        <a:solidFill>
                          <a:srgbClr val="4472C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29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데이터 선택 </a:t>
                      </a:r>
                      <a:r>
                        <a:rPr lang="en-US" altLang="ko-KR" sz="1100" u="none" strike="noStrike">
                          <a:effectLst/>
                        </a:rPr>
                        <a:t>38.3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effectLst/>
                        </a:rPr>
                        <a:t>38,390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골드 </a:t>
                      </a:r>
                      <a:r>
                        <a:rPr lang="en-US" altLang="ko-KR" sz="1100" u="none" strike="noStrike">
                          <a:effectLst/>
                        </a:rPr>
                        <a:t>1.8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+800MB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+75</a:t>
                      </a:r>
                      <a:r>
                        <a:rPr lang="ko-KR" altLang="en-US" sz="1100" u="none" strike="noStrike">
                          <a:effectLst/>
                        </a:rPr>
                        <a:t>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기본 제공량</a:t>
                      </a:r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29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데이터 선택 </a:t>
                      </a:r>
                      <a:r>
                        <a:rPr lang="en-US" altLang="ko-KR" sz="1100" u="none" strike="noStrike">
                          <a:effectLst/>
                        </a:rPr>
                        <a:t>43.8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effectLst/>
                        </a:rPr>
                        <a:t>43,890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골드 </a:t>
                      </a:r>
                      <a:r>
                        <a:rPr lang="en-US" altLang="ko-KR" sz="1100" u="none" strike="noStrike">
                          <a:effectLst/>
                        </a:rPr>
                        <a:t>2.8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+800MB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+75</a:t>
                      </a:r>
                      <a:r>
                        <a:rPr lang="ko-KR" altLang="en-US" sz="1100" u="none" strike="noStrike">
                          <a:effectLst/>
                        </a:rPr>
                        <a:t>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기본 제공량</a:t>
                      </a:r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29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데이터 선택 </a:t>
                      </a:r>
                      <a:r>
                        <a:rPr lang="en-US" altLang="ko-KR" sz="1100" u="none" strike="noStrike">
                          <a:effectLst/>
                        </a:rPr>
                        <a:t>49.3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effectLst/>
                        </a:rPr>
                        <a:t>49,390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골드 </a:t>
                      </a:r>
                      <a:r>
                        <a:rPr lang="en-US" altLang="ko-KR" sz="1100" u="none" strike="noStrike">
                          <a:effectLst/>
                        </a:rPr>
                        <a:t>3.8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+800MB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+75</a:t>
                      </a:r>
                      <a:r>
                        <a:rPr lang="ko-KR" altLang="en-US" sz="1100" u="none" strike="noStrike" dirty="0">
                          <a:effectLst/>
                        </a:rPr>
                        <a:t>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기본 제공량</a:t>
                      </a:r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729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데이터 선택 </a:t>
                      </a:r>
                      <a:r>
                        <a:rPr lang="en-US" altLang="ko-KR" sz="1100" u="none" strike="noStrike">
                          <a:effectLst/>
                        </a:rPr>
                        <a:t>54.8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effectLst/>
                        </a:rPr>
                        <a:t>54,890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골드 </a:t>
                      </a:r>
                      <a:r>
                        <a:rPr lang="en-US" altLang="ko-KR" sz="1100" u="none" strike="noStrike">
                          <a:effectLst/>
                        </a:rPr>
                        <a:t>6.8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+800MB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+75</a:t>
                      </a:r>
                      <a:r>
                        <a:rPr lang="ko-KR" altLang="en-US" sz="1100" u="none" strike="noStrike" dirty="0">
                          <a:effectLst/>
                        </a:rPr>
                        <a:t>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기본 제공량</a:t>
                      </a:r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29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2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LG</a:t>
                      </a:r>
                      <a:endParaRPr lang="en-US" sz="1100" b="1" i="0" u="none" strike="noStrike">
                        <a:solidFill>
                          <a:srgbClr val="FF339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29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데이터 </a:t>
                      </a:r>
                      <a:r>
                        <a:rPr lang="en-US" altLang="ko-KR" sz="1100" u="none" strike="noStrike">
                          <a:effectLst/>
                        </a:rPr>
                        <a:t>1.3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effectLst/>
                        </a:rPr>
                        <a:t>39,490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골드 </a:t>
                      </a:r>
                      <a:r>
                        <a:rPr lang="en-US" altLang="ko-KR" sz="1100" u="none" strike="noStrike">
                          <a:effectLst/>
                        </a:rPr>
                        <a:t>2.1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+800MB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+75</a:t>
                      </a:r>
                      <a:r>
                        <a:rPr lang="ko-KR" altLang="en-US" sz="1100" u="none" strike="noStrike">
                          <a:effectLst/>
                        </a:rPr>
                        <a:t>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기본 제공량</a:t>
                      </a:r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729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데이터 </a:t>
                      </a:r>
                      <a:r>
                        <a:rPr lang="en-US" altLang="ko-KR" sz="1100" u="none" strike="noStrike">
                          <a:effectLst/>
                        </a:rPr>
                        <a:t>2.3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effectLst/>
                        </a:rPr>
                        <a:t>46,090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골드 </a:t>
                      </a:r>
                      <a:r>
                        <a:rPr lang="en-US" altLang="ko-KR" sz="1100" u="none" strike="noStrike">
                          <a:effectLst/>
                        </a:rPr>
                        <a:t>3.1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+800MB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+75</a:t>
                      </a:r>
                      <a:r>
                        <a:rPr lang="ko-KR" altLang="en-US" sz="1100" u="none" strike="noStrike">
                          <a:effectLst/>
                        </a:rPr>
                        <a:t>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기본 제공량</a:t>
                      </a:r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729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데이터 </a:t>
                      </a:r>
                      <a:r>
                        <a:rPr lang="en-US" altLang="ko-KR" sz="1100" u="none" strike="noStrike">
                          <a:effectLst/>
                        </a:rPr>
                        <a:t>3.6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effectLst/>
                        </a:rPr>
                        <a:t>51,590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골드 </a:t>
                      </a:r>
                      <a:r>
                        <a:rPr lang="en-US" altLang="ko-KR" sz="1100" u="none" strike="noStrike">
                          <a:effectLst/>
                        </a:rPr>
                        <a:t>4.4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+800MB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+75</a:t>
                      </a:r>
                      <a:r>
                        <a:rPr lang="ko-KR" altLang="en-US" sz="1100" u="none" strike="noStrike">
                          <a:effectLst/>
                        </a:rPr>
                        <a:t>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기본 제공량</a:t>
                      </a:r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729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데이터 </a:t>
                      </a:r>
                      <a:r>
                        <a:rPr lang="en-US" altLang="ko-KR" sz="1100" u="none" strike="noStrike">
                          <a:effectLst/>
                        </a:rPr>
                        <a:t>6.6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effectLst/>
                        </a:rPr>
                        <a:t>55,990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골드 </a:t>
                      </a:r>
                      <a:r>
                        <a:rPr lang="en-US" altLang="ko-KR" sz="1100" u="none" strike="noStrike">
                          <a:effectLst/>
                        </a:rPr>
                        <a:t>7.4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+800MB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+75</a:t>
                      </a:r>
                      <a:r>
                        <a:rPr lang="ko-KR" altLang="en-US" sz="1100" u="none" strike="noStrike">
                          <a:effectLst/>
                        </a:rPr>
                        <a:t>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기본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제공량</a:t>
                      </a:r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pic>
        <p:nvPicPr>
          <p:cNvPr id="34" name="그림 33">
            <a:extLst>
              <a:ext uri="{FF2B5EF4-FFF2-40B4-BE49-F238E27FC236}">
                <a16:creationId xmlns:a16="http://schemas.microsoft.com/office/drawing/2014/main" id="{6FA0397A-8567-4089-84E0-1C48A679203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/>
          <a:stretch>
            <a:fillRect/>
          </a:stretch>
        </p:blipFill>
        <p:spPr>
          <a:xfrm>
            <a:off x="179512" y="5809247"/>
            <a:ext cx="609599" cy="60959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64643FD3-B66C-4B87-AC17-152CFF34CC2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/>
          <a:stretch>
            <a:fillRect/>
          </a:stretch>
        </p:blipFill>
        <p:spPr>
          <a:xfrm>
            <a:off x="924453" y="5809247"/>
            <a:ext cx="615649" cy="61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5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7" grpId="1" animBg="1"/>
      <p:bldP spid="23" grpId="0" animBg="1"/>
      <p:bldP spid="23" grpId="1" animBg="1"/>
      <p:bldP spid="30" grpId="0" animBg="1"/>
      <p:bldP spid="30" grpId="1" animBg="1"/>
      <p:bldP spid="3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3148</TotalTime>
  <Words>734</Words>
  <Application>Microsoft Office PowerPoint</Application>
  <PresentationFormat>화면 슬라이드 쇼(4:3)</PresentationFormat>
  <Paragraphs>226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Wingdings</vt:lpstr>
      <vt:lpstr>나눔고딕</vt:lpstr>
      <vt:lpstr>Times</vt:lpstr>
      <vt:lpstr>나눔고딕</vt:lpstr>
      <vt:lpstr>Arial</vt:lpstr>
      <vt:lpstr>맑은 고딕</vt:lpstr>
      <vt:lpstr>ＭＳ Ｐゴシック</vt:lpstr>
      <vt:lpstr>함초롬바탕</vt:lpstr>
      <vt:lpstr>Office 테마</vt:lpstr>
      <vt:lpstr>PowerPoint 프레젠테이션</vt:lpstr>
      <vt:lpstr>         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한호</cp:lastModifiedBy>
  <cp:revision>29</cp:revision>
  <cp:lastPrinted>2011-08-28T13:13:29Z</cp:lastPrinted>
  <dcterms:created xsi:type="dcterms:W3CDTF">2011-08-24T01:05:33Z</dcterms:created>
  <dcterms:modified xsi:type="dcterms:W3CDTF">2018-05-23T14:23:58Z</dcterms:modified>
</cp:coreProperties>
</file>