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272" r:id="rId3"/>
    <p:sldId id="279" r:id="rId4"/>
    <p:sldId id="280" r:id="rId5"/>
    <p:sldId id="281" r:id="rId6"/>
    <p:sldId id="282" r:id="rId7"/>
    <p:sldId id="285" r:id="rId8"/>
    <p:sldId id="284" r:id="rId9"/>
    <p:sldId id="283" r:id="rId10"/>
    <p:sldId id="286" r:id="rId11"/>
    <p:sldId id="291" r:id="rId12"/>
    <p:sldId id="289" r:id="rId13"/>
    <p:sldId id="290" r:id="rId14"/>
    <p:sldId id="288" r:id="rId15"/>
    <p:sldId id="28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C190"/>
    <a:srgbClr val="FFE6FA"/>
    <a:srgbClr val="E8FCFC"/>
    <a:srgbClr val="B8F3F4"/>
    <a:srgbClr val="262626"/>
    <a:srgbClr val="F2F2F2"/>
    <a:srgbClr val="BAF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54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522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046B-BC37-4C8A-9CE8-E9178D6C0187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FFCF-D3D4-4EC3-B4D1-CB1A0076D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9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4FFCF-D3D4-4EC3-B4D1-CB1A0076DC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AC0245A-1ECD-4404-890B-D9D57D46AD33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FDE9F2-F7B3-4C25-A596-1020628C71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1308781" cy="6857999"/>
            <a:chOff x="-1" y="0"/>
            <a:chExt cx="11308781" cy="6857999"/>
          </a:xfrm>
        </p:grpSpPr>
        <p:grpSp>
          <p:nvGrpSpPr>
            <p:cNvPr id="6" name="그룹 5"/>
            <p:cNvGrpSpPr/>
            <p:nvPr/>
          </p:nvGrpSpPr>
          <p:grpSpPr>
            <a:xfrm>
              <a:off x="-1" y="0"/>
              <a:ext cx="11308781" cy="6857999"/>
              <a:chOff x="-1" y="0"/>
              <a:chExt cx="11308781" cy="6857999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-1" y="0"/>
                <a:ext cx="11308781" cy="6857999"/>
                <a:chOff x="152399" y="1"/>
                <a:chExt cx="11645901" cy="7062440"/>
              </a:xfrm>
              <a:effectLst>
                <a:outerShdw blurRad="228600" dist="1143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" name="자유형 9"/>
                <p:cNvSpPr>
                  <a:spLocks/>
                </p:cNvSpPr>
                <p:nvPr/>
              </p:nvSpPr>
              <p:spPr bwMode="auto">
                <a:xfrm>
                  <a:off x="152400" y="1"/>
                  <a:ext cx="11645900" cy="6858001"/>
                </a:xfrm>
                <a:custGeom>
                  <a:avLst/>
                  <a:gdLst>
                    <a:gd name="connsiteX0" fmla="*/ 715448 w 11645900"/>
                    <a:gd name="connsiteY0" fmla="*/ 0 h 6858001"/>
                    <a:gd name="connsiteX1" fmla="*/ 10924774 w 11645900"/>
                    <a:gd name="connsiteY1" fmla="*/ 0 h 6858001"/>
                    <a:gd name="connsiteX2" fmla="*/ 11095119 w 11645900"/>
                    <a:gd name="connsiteY2" fmla="*/ 22713 h 6858001"/>
                    <a:gd name="connsiteX3" fmla="*/ 11242751 w 11645900"/>
                    <a:gd name="connsiteY3" fmla="*/ 79495 h 6858001"/>
                    <a:gd name="connsiteX4" fmla="*/ 11373348 w 11645900"/>
                    <a:gd name="connsiteY4" fmla="*/ 158989 h 6858001"/>
                    <a:gd name="connsiteX5" fmla="*/ 11486912 w 11645900"/>
                    <a:gd name="connsiteY5" fmla="*/ 272552 h 6858001"/>
                    <a:gd name="connsiteX6" fmla="*/ 11577762 w 11645900"/>
                    <a:gd name="connsiteY6" fmla="*/ 408828 h 6858001"/>
                    <a:gd name="connsiteX7" fmla="*/ 11623187 w 11645900"/>
                    <a:gd name="connsiteY7" fmla="*/ 562138 h 6858001"/>
                    <a:gd name="connsiteX8" fmla="*/ 11645900 w 11645900"/>
                    <a:gd name="connsiteY8" fmla="*/ 726804 h 6858001"/>
                    <a:gd name="connsiteX9" fmla="*/ 11645900 w 11645900"/>
                    <a:gd name="connsiteY9" fmla="*/ 6858001 h 6858001"/>
                    <a:gd name="connsiteX10" fmla="*/ 0 w 11645900"/>
                    <a:gd name="connsiteY10" fmla="*/ 6858001 h 6858001"/>
                    <a:gd name="connsiteX11" fmla="*/ 0 w 11645900"/>
                    <a:gd name="connsiteY11" fmla="*/ 726804 h 6858001"/>
                    <a:gd name="connsiteX12" fmla="*/ 22713 w 11645900"/>
                    <a:gd name="connsiteY12" fmla="*/ 562138 h 6858001"/>
                    <a:gd name="connsiteX13" fmla="*/ 73816 w 11645900"/>
                    <a:gd name="connsiteY13" fmla="*/ 408828 h 6858001"/>
                    <a:gd name="connsiteX14" fmla="*/ 158989 w 11645900"/>
                    <a:gd name="connsiteY14" fmla="*/ 272552 h 6858001"/>
                    <a:gd name="connsiteX15" fmla="*/ 266874 w 11645900"/>
                    <a:gd name="connsiteY15" fmla="*/ 158989 h 6858001"/>
                    <a:gd name="connsiteX16" fmla="*/ 403149 w 11645900"/>
                    <a:gd name="connsiteY16" fmla="*/ 79495 h 6858001"/>
                    <a:gd name="connsiteX17" fmla="*/ 556460 w 11645900"/>
                    <a:gd name="connsiteY17" fmla="*/ 22713 h 6858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645900" h="6858001">
                      <a:moveTo>
                        <a:pt x="715448" y="0"/>
                      </a:moveTo>
                      <a:lnTo>
                        <a:pt x="10924774" y="0"/>
                      </a:lnTo>
                      <a:lnTo>
                        <a:pt x="11095119" y="22713"/>
                      </a:lnTo>
                      <a:lnTo>
                        <a:pt x="11242751" y="79495"/>
                      </a:lnTo>
                      <a:lnTo>
                        <a:pt x="11373348" y="158989"/>
                      </a:lnTo>
                      <a:lnTo>
                        <a:pt x="11486912" y="272552"/>
                      </a:lnTo>
                      <a:lnTo>
                        <a:pt x="11577762" y="408828"/>
                      </a:lnTo>
                      <a:lnTo>
                        <a:pt x="11623187" y="562138"/>
                      </a:lnTo>
                      <a:lnTo>
                        <a:pt x="11645900" y="726804"/>
                      </a:lnTo>
                      <a:lnTo>
                        <a:pt x="11645900" y="6858001"/>
                      </a:lnTo>
                      <a:lnTo>
                        <a:pt x="0" y="6858001"/>
                      </a:lnTo>
                      <a:lnTo>
                        <a:pt x="0" y="726804"/>
                      </a:lnTo>
                      <a:lnTo>
                        <a:pt x="22713" y="562138"/>
                      </a:lnTo>
                      <a:lnTo>
                        <a:pt x="73816" y="408828"/>
                      </a:lnTo>
                      <a:lnTo>
                        <a:pt x="158989" y="272552"/>
                      </a:lnTo>
                      <a:lnTo>
                        <a:pt x="266874" y="158989"/>
                      </a:lnTo>
                      <a:lnTo>
                        <a:pt x="403149" y="79495"/>
                      </a:lnTo>
                      <a:lnTo>
                        <a:pt x="556460" y="2271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152399" y="1337629"/>
                  <a:ext cx="11440612" cy="5724812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endParaRPr lang="en-US" altLang="ko-KR" dirty="0" smtClean="0"/>
                </a:p>
                <a:p>
                  <a:pPr algn="r"/>
                  <a:r>
                    <a:rPr lang="en-US" altLang="ko-KR" sz="2000" b="1" dirty="0" smtClean="0"/>
                    <a:t>20122802 </a:t>
                  </a:r>
                  <a:r>
                    <a:rPr lang="ko-KR" altLang="en-US" sz="2000" b="1" dirty="0" smtClean="0"/>
                    <a:t>강민영</a:t>
                  </a:r>
                  <a:endParaRPr lang="en-US" altLang="ko-KR" sz="2000" b="1" dirty="0" smtClean="0"/>
                </a:p>
                <a:p>
                  <a:pPr algn="r"/>
                  <a:r>
                    <a:rPr lang="en-US" altLang="ko-KR" sz="2000" b="1" dirty="0" smtClean="0"/>
                    <a:t>20143417 </a:t>
                  </a:r>
                  <a:r>
                    <a:rPr lang="ko-KR" altLang="en-US" sz="2000" b="1" dirty="0" smtClean="0"/>
                    <a:t>이대정</a:t>
                  </a:r>
                  <a:endParaRPr lang="en-US" altLang="ko-KR" sz="2000" b="1" dirty="0" smtClean="0"/>
                </a:p>
                <a:p>
                  <a:pPr algn="r"/>
                  <a:r>
                    <a:rPr lang="en-US" altLang="ko-KR" sz="2000" b="1" dirty="0" smtClean="0"/>
                    <a:t>20163250 </a:t>
                  </a:r>
                  <a:r>
                    <a:rPr lang="ko-KR" altLang="en-US" sz="2000" b="1" dirty="0" smtClean="0"/>
                    <a:t>전상혁</a:t>
                  </a:r>
                  <a:endParaRPr lang="en-US" altLang="ko-KR" sz="2000" b="1" dirty="0" smtClean="0"/>
                </a:p>
                <a:p>
                  <a:pPr algn="r"/>
                  <a:r>
                    <a:rPr lang="en-US" altLang="ko-KR" sz="2000" b="1" dirty="0" smtClean="0"/>
                    <a:t>20163260 </a:t>
                  </a:r>
                  <a:r>
                    <a:rPr lang="ko-KR" altLang="en-US" sz="2000" b="1" dirty="0" smtClean="0"/>
                    <a:t>한    호</a:t>
                  </a:r>
                  <a:endParaRPr lang="ko-KR" altLang="en-US" sz="2000" b="1" dirty="0"/>
                </a:p>
              </p:txBody>
            </p:sp>
          </p:grp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683" y="478437"/>
                <a:ext cx="406349" cy="406349"/>
              </a:xfrm>
              <a:prstGeom prst="rect">
                <a:avLst/>
              </a:prstGeom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11134609" y="1298906"/>
              <a:ext cx="172800" cy="555909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1587" y="296892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합리적인 통신상품 개발</a:t>
            </a:r>
            <a:endParaRPr lang="ko-KR" altLang="en-US" sz="44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2050" name="Picture 2" descr="C:\Users\user\Desktop\이대정\2017-2학기\디지털금융의 이해\PPT 자료\통신사 로고\KT로고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1746" y="1740531"/>
            <a:ext cx="3600000" cy="3228077"/>
          </a:xfrm>
          <a:prstGeom prst="rect">
            <a:avLst/>
          </a:prstGeom>
          <a:noFill/>
        </p:spPr>
      </p:pic>
      <p:pic>
        <p:nvPicPr>
          <p:cNvPr id="2051" name="Picture 3" descr="C:\Users\user\Desktop\이대정\2017-2학기\디지털금융의 이해\PPT 자료\통신사 로고\SKT 로고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399698"/>
            <a:ext cx="3600000" cy="3600000"/>
          </a:xfrm>
          <a:prstGeom prst="rect">
            <a:avLst/>
          </a:prstGeom>
          <a:noFill/>
        </p:spPr>
      </p:pic>
      <p:pic>
        <p:nvPicPr>
          <p:cNvPr id="2053" name="Picture 5" descr="C:\Users\user\Desktop\이대정\2017-2학기\디지털금융의 이해\PPT 자료\통신사 로고\캡처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4170" y="1852459"/>
            <a:ext cx="2943551" cy="2880000"/>
          </a:xfrm>
          <a:prstGeom prst="rect">
            <a:avLst/>
          </a:prstGeom>
          <a:noFill/>
        </p:spPr>
      </p:pic>
      <p:grpSp>
        <p:nvGrpSpPr>
          <p:cNvPr id="27" name="그룹 26"/>
          <p:cNvGrpSpPr/>
          <p:nvPr/>
        </p:nvGrpSpPr>
        <p:grpSpPr>
          <a:xfrm>
            <a:off x="10067710" y="3250259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23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본</a:t>
            </a:r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94" y="1204598"/>
            <a:ext cx="8280000" cy="51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본</a:t>
            </a:r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0" y="1167809"/>
            <a:ext cx="9508629" cy="4145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0102" y="4946749"/>
            <a:ext cx="1493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직업 </a:t>
            </a:r>
            <a:r>
              <a:rPr lang="en-US" altLang="ko-KR" sz="1500" b="1" dirty="0" smtClean="0"/>
              <a:t>: </a:t>
            </a:r>
            <a:r>
              <a:rPr lang="ko-KR" altLang="en-US" sz="1500" b="1" dirty="0" smtClean="0"/>
              <a:t>무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85293" y="4925460"/>
            <a:ext cx="1326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직업 </a:t>
            </a:r>
            <a:r>
              <a:rPr lang="en-US" altLang="ko-KR" sz="1500" b="1" dirty="0" smtClean="0"/>
              <a:t>:</a:t>
            </a:r>
            <a:r>
              <a:rPr lang="ko-KR" altLang="en-US" sz="1500" b="1" dirty="0" smtClean="0"/>
              <a:t> 유</a:t>
            </a:r>
            <a:endParaRPr lang="ko-KR" altLang="en-US" sz="1500" b="1" dirty="0"/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2846231" y="1583093"/>
            <a:ext cx="104936" cy="157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 flipV="1">
            <a:off x="7727324" y="1622738"/>
            <a:ext cx="25758" cy="10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2651" y="1296438"/>
            <a:ext cx="130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10</a:t>
            </a:r>
            <a:r>
              <a:rPr lang="ko-KR" altLang="en-US" sz="1100" dirty="0" smtClean="0"/>
              <a:t>만 초과</a:t>
            </a:r>
            <a:r>
              <a:rPr lang="en-US" altLang="ko-KR" sz="1100" dirty="0" smtClean="0"/>
              <a:t>(1%)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9456" y="1357847"/>
            <a:ext cx="124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10</a:t>
            </a:r>
            <a:r>
              <a:rPr lang="ko-KR" altLang="en-US" sz="1100" dirty="0" smtClean="0"/>
              <a:t>만 초과</a:t>
            </a:r>
            <a:r>
              <a:rPr lang="en-US" altLang="ko-KR" sz="1100" dirty="0" smtClean="0"/>
              <a:t>(3%)</a:t>
            </a:r>
            <a:endParaRPr lang="ko-KR" altLang="en-US" sz="1100" dirty="0"/>
          </a:p>
        </p:txBody>
      </p:sp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442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본</a:t>
            </a:r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99" y="1205999"/>
            <a:ext cx="8280000" cy="51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89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본</a:t>
            </a:r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99" y="1205998"/>
            <a:ext cx="8370698" cy="51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19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결론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20020"/>
              </p:ext>
            </p:extLst>
          </p:nvPr>
        </p:nvGraphicFramePr>
        <p:xfrm>
          <a:off x="1337482" y="1335195"/>
          <a:ext cx="7596970" cy="4656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718"/>
                <a:gridCol w="954926"/>
                <a:gridCol w="1273235"/>
                <a:gridCol w="916730"/>
                <a:gridCol w="1188353"/>
                <a:gridCol w="1617008"/>
              </a:tblGrid>
              <a:tr h="273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SK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D-Gold</a:t>
                      </a:r>
                      <a:endParaRPr lang="en-US" sz="1100" b="1" i="0" u="none" strike="noStrike">
                        <a:solidFill>
                          <a:srgbClr val="FFC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데이터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통화량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문자메시지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밴드데이터 </a:t>
                      </a:r>
                      <a:r>
                        <a:rPr lang="en-US" altLang="ko-KR" sz="1100" u="none" strike="noStrike">
                          <a:effectLst/>
                        </a:rPr>
                        <a:t>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39,600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2.0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밴드데이터 </a:t>
                      </a:r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46,200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3.0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밴드데이터 </a:t>
                      </a:r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51,700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4.3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밴드데이터 </a:t>
                      </a:r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56,100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7.3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KT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선택 </a:t>
                      </a:r>
                      <a:r>
                        <a:rPr lang="en-US" altLang="ko-KR" sz="1100" u="none" strike="noStrike">
                          <a:effectLst/>
                        </a:rPr>
                        <a:t>38.3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38,390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1.8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선택 </a:t>
                      </a:r>
                      <a:r>
                        <a:rPr lang="en-US" altLang="ko-KR" sz="1100" u="none" strike="noStrike">
                          <a:effectLst/>
                        </a:rPr>
                        <a:t>43.8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43,890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선택 </a:t>
                      </a:r>
                      <a:r>
                        <a:rPr lang="en-US" altLang="ko-KR" sz="1100" u="none" strike="noStrike">
                          <a:effectLst/>
                        </a:rPr>
                        <a:t>49.3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49,390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3.8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선택 </a:t>
                      </a:r>
                      <a:r>
                        <a:rPr lang="en-US" altLang="ko-KR" sz="1100" u="none" strike="noStrike">
                          <a:effectLst/>
                        </a:rPr>
                        <a:t>54.8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54,890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LG</a:t>
                      </a:r>
                      <a:endParaRPr lang="en-US" sz="1100" b="1" i="0" u="none" strike="noStrike">
                        <a:solidFill>
                          <a:srgbClr val="FF339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</a:t>
                      </a:r>
                      <a:r>
                        <a:rPr lang="en-US" altLang="ko-KR" sz="1100" u="none" strike="noStrike">
                          <a:effectLst/>
                        </a:rPr>
                        <a:t>1.3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39,490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2.1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</a:t>
                      </a:r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46,090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3.1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</a:t>
                      </a:r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51,590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73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</a:t>
                      </a:r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55,990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7.4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 </a:t>
                      </a:r>
                      <a:r>
                        <a:rPr lang="ko-KR" altLang="en-US" sz="1100" u="none" strike="noStrike" dirty="0" err="1" smtClean="0">
                          <a:effectLst/>
                        </a:rPr>
                        <a:t>제공량</a:t>
                      </a:r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233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44923" y="2409131"/>
            <a:ext cx="31804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Q &amp; A</a:t>
            </a:r>
            <a:endParaRPr lang="ko-KR" altLang="en-US" sz="70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5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1308780" cy="6857999"/>
            <a:chOff x="0" y="0"/>
            <a:chExt cx="11308780" cy="6857999"/>
          </a:xfrm>
        </p:grpSpPr>
        <p:grpSp>
          <p:nvGrpSpPr>
            <p:cNvPr id="4" name="그룹 3"/>
            <p:cNvGrpSpPr/>
            <p:nvPr/>
          </p:nvGrpSpPr>
          <p:grpSpPr>
            <a:xfrm rot="10800000">
              <a:off x="0" y="0"/>
              <a:ext cx="11308780" cy="6857999"/>
              <a:chOff x="152400" y="1"/>
              <a:chExt cx="11645900" cy="7062440"/>
            </a:xfrm>
            <a:effectLst>
              <a:outerShdw blurRad="228600" dist="1143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자유형 9"/>
              <p:cNvSpPr>
                <a:spLocks/>
              </p:cNvSpPr>
              <p:nvPr/>
            </p:nvSpPr>
            <p:spPr bwMode="auto">
              <a:xfrm>
                <a:off x="152400" y="1"/>
                <a:ext cx="11645900" cy="6858001"/>
              </a:xfrm>
              <a:custGeom>
                <a:avLst/>
                <a:gdLst>
                  <a:gd name="connsiteX0" fmla="*/ 715448 w 11645900"/>
                  <a:gd name="connsiteY0" fmla="*/ 0 h 6858001"/>
                  <a:gd name="connsiteX1" fmla="*/ 10924774 w 11645900"/>
                  <a:gd name="connsiteY1" fmla="*/ 0 h 6858001"/>
                  <a:gd name="connsiteX2" fmla="*/ 11095119 w 11645900"/>
                  <a:gd name="connsiteY2" fmla="*/ 22713 h 6858001"/>
                  <a:gd name="connsiteX3" fmla="*/ 11242751 w 11645900"/>
                  <a:gd name="connsiteY3" fmla="*/ 79495 h 6858001"/>
                  <a:gd name="connsiteX4" fmla="*/ 11373348 w 11645900"/>
                  <a:gd name="connsiteY4" fmla="*/ 158989 h 6858001"/>
                  <a:gd name="connsiteX5" fmla="*/ 11486912 w 11645900"/>
                  <a:gd name="connsiteY5" fmla="*/ 272552 h 6858001"/>
                  <a:gd name="connsiteX6" fmla="*/ 11577762 w 11645900"/>
                  <a:gd name="connsiteY6" fmla="*/ 408828 h 6858001"/>
                  <a:gd name="connsiteX7" fmla="*/ 11623187 w 11645900"/>
                  <a:gd name="connsiteY7" fmla="*/ 562138 h 6858001"/>
                  <a:gd name="connsiteX8" fmla="*/ 11645900 w 11645900"/>
                  <a:gd name="connsiteY8" fmla="*/ 726804 h 6858001"/>
                  <a:gd name="connsiteX9" fmla="*/ 11645900 w 11645900"/>
                  <a:gd name="connsiteY9" fmla="*/ 6858001 h 6858001"/>
                  <a:gd name="connsiteX10" fmla="*/ 0 w 11645900"/>
                  <a:gd name="connsiteY10" fmla="*/ 6858001 h 6858001"/>
                  <a:gd name="connsiteX11" fmla="*/ 0 w 11645900"/>
                  <a:gd name="connsiteY11" fmla="*/ 726804 h 6858001"/>
                  <a:gd name="connsiteX12" fmla="*/ 22713 w 11645900"/>
                  <a:gd name="connsiteY12" fmla="*/ 562138 h 6858001"/>
                  <a:gd name="connsiteX13" fmla="*/ 73816 w 11645900"/>
                  <a:gd name="connsiteY13" fmla="*/ 408828 h 6858001"/>
                  <a:gd name="connsiteX14" fmla="*/ 158989 w 11645900"/>
                  <a:gd name="connsiteY14" fmla="*/ 272552 h 6858001"/>
                  <a:gd name="connsiteX15" fmla="*/ 266874 w 11645900"/>
                  <a:gd name="connsiteY15" fmla="*/ 158989 h 6858001"/>
                  <a:gd name="connsiteX16" fmla="*/ 403149 w 11645900"/>
                  <a:gd name="connsiteY16" fmla="*/ 79495 h 6858001"/>
                  <a:gd name="connsiteX17" fmla="*/ 556460 w 11645900"/>
                  <a:gd name="connsiteY17" fmla="*/ 22713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645900" h="6858001">
                    <a:moveTo>
                      <a:pt x="715448" y="0"/>
                    </a:moveTo>
                    <a:lnTo>
                      <a:pt x="10924774" y="0"/>
                    </a:lnTo>
                    <a:lnTo>
                      <a:pt x="11095119" y="22713"/>
                    </a:lnTo>
                    <a:lnTo>
                      <a:pt x="11242751" y="79495"/>
                    </a:lnTo>
                    <a:lnTo>
                      <a:pt x="11373348" y="158989"/>
                    </a:lnTo>
                    <a:lnTo>
                      <a:pt x="11486912" y="272552"/>
                    </a:lnTo>
                    <a:lnTo>
                      <a:pt x="11577762" y="408828"/>
                    </a:lnTo>
                    <a:lnTo>
                      <a:pt x="11623187" y="562138"/>
                    </a:lnTo>
                    <a:lnTo>
                      <a:pt x="11645900" y="726804"/>
                    </a:lnTo>
                    <a:lnTo>
                      <a:pt x="11645900" y="6858001"/>
                    </a:lnTo>
                    <a:lnTo>
                      <a:pt x="0" y="6858001"/>
                    </a:lnTo>
                    <a:lnTo>
                      <a:pt x="0" y="726804"/>
                    </a:lnTo>
                    <a:lnTo>
                      <a:pt x="22713" y="562138"/>
                    </a:lnTo>
                    <a:lnTo>
                      <a:pt x="73816" y="408828"/>
                    </a:lnTo>
                    <a:lnTo>
                      <a:pt x="158989" y="272552"/>
                    </a:lnTo>
                    <a:lnTo>
                      <a:pt x="266874" y="158989"/>
                    </a:lnTo>
                    <a:lnTo>
                      <a:pt x="403149" y="79495"/>
                    </a:lnTo>
                    <a:lnTo>
                      <a:pt x="556460" y="2271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152400" y="1337629"/>
                <a:ext cx="11645900" cy="5724812"/>
              </a:xfrm>
              <a:prstGeom prst="rect">
                <a:avLst/>
              </a:prstGeom>
              <a:solidFill>
                <a:srgbClr val="E8FCF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7"/>
              <p:cNvSpPr>
                <a:spLocks/>
              </p:cNvSpPr>
              <p:nvPr/>
            </p:nvSpPr>
            <p:spPr bwMode="auto">
              <a:xfrm>
                <a:off x="5175866" y="367616"/>
                <a:ext cx="1598968" cy="603042"/>
              </a:xfrm>
              <a:custGeom>
                <a:avLst/>
                <a:gdLst>
                  <a:gd name="T0" fmla="*/ 60 w 484"/>
                  <a:gd name="T1" fmla="*/ 0 h 122"/>
                  <a:gd name="T2" fmla="*/ 422 w 484"/>
                  <a:gd name="T3" fmla="*/ 0 h 122"/>
                  <a:gd name="T4" fmla="*/ 442 w 484"/>
                  <a:gd name="T5" fmla="*/ 3 h 122"/>
                  <a:gd name="T6" fmla="*/ 458 w 484"/>
                  <a:gd name="T7" fmla="*/ 12 h 122"/>
                  <a:gd name="T8" fmla="*/ 472 w 484"/>
                  <a:gd name="T9" fmla="*/ 26 h 122"/>
                  <a:gd name="T10" fmla="*/ 480 w 484"/>
                  <a:gd name="T11" fmla="*/ 42 h 122"/>
                  <a:gd name="T12" fmla="*/ 484 w 484"/>
                  <a:gd name="T13" fmla="*/ 61 h 122"/>
                  <a:gd name="T14" fmla="*/ 480 w 484"/>
                  <a:gd name="T15" fmla="*/ 81 h 122"/>
                  <a:gd name="T16" fmla="*/ 472 w 484"/>
                  <a:gd name="T17" fmla="*/ 97 h 122"/>
                  <a:gd name="T18" fmla="*/ 458 w 484"/>
                  <a:gd name="T19" fmla="*/ 111 h 122"/>
                  <a:gd name="T20" fmla="*/ 442 w 484"/>
                  <a:gd name="T21" fmla="*/ 118 h 122"/>
                  <a:gd name="T22" fmla="*/ 422 w 484"/>
                  <a:gd name="T23" fmla="*/ 122 h 122"/>
                  <a:gd name="T24" fmla="*/ 60 w 484"/>
                  <a:gd name="T25" fmla="*/ 122 h 122"/>
                  <a:gd name="T26" fmla="*/ 42 w 484"/>
                  <a:gd name="T27" fmla="*/ 118 h 122"/>
                  <a:gd name="T28" fmla="*/ 25 w 484"/>
                  <a:gd name="T29" fmla="*/ 111 h 122"/>
                  <a:gd name="T30" fmla="*/ 12 w 484"/>
                  <a:gd name="T31" fmla="*/ 97 h 122"/>
                  <a:gd name="T32" fmla="*/ 3 w 484"/>
                  <a:gd name="T33" fmla="*/ 81 h 122"/>
                  <a:gd name="T34" fmla="*/ 0 w 484"/>
                  <a:gd name="T35" fmla="*/ 61 h 122"/>
                  <a:gd name="T36" fmla="*/ 3 w 484"/>
                  <a:gd name="T37" fmla="*/ 42 h 122"/>
                  <a:gd name="T38" fmla="*/ 12 w 484"/>
                  <a:gd name="T39" fmla="*/ 26 h 122"/>
                  <a:gd name="T40" fmla="*/ 25 w 484"/>
                  <a:gd name="T41" fmla="*/ 12 h 122"/>
                  <a:gd name="T42" fmla="*/ 42 w 484"/>
                  <a:gd name="T43" fmla="*/ 3 h 122"/>
                  <a:gd name="T44" fmla="*/ 60 w 484"/>
                  <a:gd name="T4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4" h="122">
                    <a:moveTo>
                      <a:pt x="60" y="0"/>
                    </a:moveTo>
                    <a:lnTo>
                      <a:pt x="422" y="0"/>
                    </a:lnTo>
                    <a:lnTo>
                      <a:pt x="442" y="3"/>
                    </a:lnTo>
                    <a:lnTo>
                      <a:pt x="458" y="12"/>
                    </a:lnTo>
                    <a:lnTo>
                      <a:pt x="472" y="26"/>
                    </a:lnTo>
                    <a:lnTo>
                      <a:pt x="480" y="42"/>
                    </a:lnTo>
                    <a:lnTo>
                      <a:pt x="484" y="61"/>
                    </a:lnTo>
                    <a:lnTo>
                      <a:pt x="480" y="81"/>
                    </a:lnTo>
                    <a:lnTo>
                      <a:pt x="472" y="97"/>
                    </a:lnTo>
                    <a:lnTo>
                      <a:pt x="458" y="111"/>
                    </a:lnTo>
                    <a:lnTo>
                      <a:pt x="442" y="118"/>
                    </a:lnTo>
                    <a:lnTo>
                      <a:pt x="422" y="122"/>
                    </a:lnTo>
                    <a:lnTo>
                      <a:pt x="60" y="122"/>
                    </a:lnTo>
                    <a:lnTo>
                      <a:pt x="42" y="118"/>
                    </a:lnTo>
                    <a:lnTo>
                      <a:pt x="25" y="111"/>
                    </a:lnTo>
                    <a:lnTo>
                      <a:pt x="12" y="97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1134608" y="0"/>
              <a:ext cx="174171" cy="55800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 cstate="print"/>
          <a:srcRect b="33528"/>
          <a:stretch/>
        </p:blipFill>
        <p:spPr>
          <a:xfrm>
            <a:off x="5378786" y="5378839"/>
            <a:ext cx="3383573" cy="1479162"/>
          </a:xfrm>
          <a:prstGeom prst="rect">
            <a:avLst/>
          </a:prstGeom>
          <a:effectLst>
            <a:outerShdw blurRad="152400" dist="1143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101469" y="726877"/>
            <a:ext cx="10934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Thank you for your attention</a:t>
            </a:r>
            <a:endParaRPr lang="ko-KR" altLang="en-US" sz="60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576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목차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467417" y="1316006"/>
            <a:ext cx="748854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96079" y="1316006"/>
            <a:ext cx="8342989" cy="128915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59725" y="1439674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3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3484" y="1259011"/>
            <a:ext cx="411884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서론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선정이유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1"/>
                </a:solidFill>
              </a:rPr>
              <a:t> 2.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통신사 현황</a:t>
            </a:r>
            <a:endParaRPr lang="en-US" altLang="ko-KR" sz="1500" b="1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77928" y="2924088"/>
            <a:ext cx="748854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6590" y="2924088"/>
            <a:ext cx="8342989" cy="128915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70236" y="3047756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86909" y="2876987"/>
            <a:ext cx="411884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본론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설문지 결과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회귀분석을 통한 요인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19969" y="4584723"/>
            <a:ext cx="748854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8631" y="4584723"/>
            <a:ext cx="8342989" cy="128915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12277" y="4708391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6908" y="4532170"/>
            <a:ext cx="4118843" cy="85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합리적인 상품개발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서론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1026" name="Picture 2" descr="C:\Users\user\Desktop\이대정\2017-2학기\디지털금융의 이해\PPT 자료\통신거품값 신문기사\가계 옥죄는 통신비 거품 걷어내야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" y="1177158"/>
            <a:ext cx="5400000" cy="5446883"/>
          </a:xfrm>
          <a:prstGeom prst="rect">
            <a:avLst/>
          </a:prstGeom>
          <a:noFill/>
        </p:spPr>
      </p:pic>
      <p:pic>
        <p:nvPicPr>
          <p:cNvPr id="1027" name="Picture 3" descr="C:\Users\user\Desktop\이대정\2017-2학기\디지털금융의 이해\PPT 자료\통신거품값 신문기사\거품논란 통신요금 인하 가능할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9055" y="1187669"/>
            <a:ext cx="5400000" cy="5454870"/>
          </a:xfrm>
          <a:prstGeom prst="rect">
            <a:avLst/>
          </a:prstGeom>
          <a:noFill/>
        </p:spPr>
      </p:pic>
      <p:grpSp>
        <p:nvGrpSpPr>
          <p:cNvPr id="3" name="그룹 2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28" name="Picture 4" descr="C:\Users\user\Desktop\이대정\2017-2학기\디지털금융의 이해\PPT 자료\통신거품값 신문기사\이것도 제목만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91283">
            <a:off x="914047" y="3307923"/>
            <a:ext cx="5888038" cy="1276350"/>
          </a:xfrm>
          <a:prstGeom prst="rect">
            <a:avLst/>
          </a:prstGeom>
          <a:noFill/>
        </p:spPr>
      </p:pic>
      <p:pic>
        <p:nvPicPr>
          <p:cNvPr id="1029" name="Picture 5" descr="C:\Users\user\Desktop\이대정\2017-2학기\디지털금융의 이해\PPT 자료\통신거품값 신문기사\제목만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947174">
            <a:off x="3418217" y="4379967"/>
            <a:ext cx="6659562" cy="1562100"/>
          </a:xfrm>
          <a:prstGeom prst="rect">
            <a:avLst/>
          </a:prstGeom>
          <a:noFill/>
        </p:spPr>
      </p:pic>
      <p:pic>
        <p:nvPicPr>
          <p:cNvPr id="1030" name="Picture 6" descr="C:\Users\user\Desktop\이대정\2017-2학기\디지털금융의 이해\PPT 자료\통신거품값 신문기사\문재인 정부 공약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16525">
            <a:off x="1937659" y="1160924"/>
            <a:ext cx="4675188" cy="4372882"/>
          </a:xfrm>
          <a:prstGeom prst="rect">
            <a:avLst/>
          </a:prstGeom>
          <a:noFill/>
        </p:spPr>
      </p:pic>
      <p:pic>
        <p:nvPicPr>
          <p:cNvPr id="1033" name="Picture 9" descr="C:\Users\user\Desktop\이대정\2017-2학기\디지털금융의 이해\PPT 자료\통신거품값 신문기사\통신비 제대로보자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9901470">
            <a:off x="4123080" y="1169011"/>
            <a:ext cx="5097689" cy="4924879"/>
          </a:xfrm>
          <a:prstGeom prst="rect">
            <a:avLst/>
          </a:prstGeom>
          <a:noFill/>
        </p:spPr>
      </p:pic>
      <p:pic>
        <p:nvPicPr>
          <p:cNvPr id="1034" name="Picture 10" descr="C:\Users\user\Desktop\이대정\2017-2학기\디지털금융의 이해\PPT 자료\통신거품값 신문기사\문재인 통신비 확 줄이겠다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28256" y="1524001"/>
            <a:ext cx="5783263" cy="4945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6120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서론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3074" name="Picture 2" descr="C:\Users\user\Desktop\이대정\2017-2학기\디지털금융의 이해\PPT 자료\그림\통신사별 가입자수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1440000"/>
            <a:ext cx="5292000" cy="5003787"/>
          </a:xfrm>
          <a:prstGeom prst="rect">
            <a:avLst/>
          </a:prstGeom>
          <a:noFill/>
        </p:spPr>
      </p:pic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92450" y="1996226"/>
            <a:ext cx="2330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단위 </a:t>
            </a:r>
            <a:r>
              <a:rPr lang="en-US" altLang="ko-KR" sz="1300" dirty="0" smtClean="0"/>
              <a:t>: 1,000</a:t>
            </a:r>
            <a:r>
              <a:rPr lang="ko-KR" altLang="en-US" sz="1300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0065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서론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4098" name="Picture 2" descr="C:\Users\user\Desktop\이대정\2017-2학기\디지털금융의 이해\PPT 자료\그림\유무선 서비스별 가입자수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1440000"/>
            <a:ext cx="5040000" cy="4148949"/>
          </a:xfrm>
          <a:prstGeom prst="rect">
            <a:avLst/>
          </a:prstGeom>
          <a:noFill/>
        </p:spPr>
      </p:pic>
      <p:pic>
        <p:nvPicPr>
          <p:cNvPr id="15" name="Picture 2" descr="C:\Users\user\Desktop\이대정\2017-2학기\디지털금융의 이해\PPT 자료\그림\와이브로,무선호출,TRS무선데이터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00" y="1440571"/>
            <a:ext cx="4944240" cy="4167015"/>
          </a:xfrm>
          <a:prstGeom prst="rect">
            <a:avLst/>
          </a:prstGeom>
          <a:noFill/>
        </p:spPr>
      </p:pic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59749" y="1867437"/>
            <a:ext cx="2330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단위 </a:t>
            </a:r>
            <a:r>
              <a:rPr lang="en-US" altLang="ko-KR" sz="1300" dirty="0" smtClean="0"/>
              <a:t>: 1,000</a:t>
            </a:r>
            <a:r>
              <a:rPr lang="ko-KR" altLang="en-US" sz="1300" dirty="0"/>
              <a:t>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14587" y="1884843"/>
            <a:ext cx="2330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단위 </a:t>
            </a:r>
            <a:r>
              <a:rPr lang="en-US" altLang="ko-KR" sz="1300" dirty="0" smtClean="0"/>
              <a:t>: 1,000</a:t>
            </a:r>
            <a:r>
              <a:rPr lang="ko-KR" altLang="en-US" sz="1300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0065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본론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6146" name="Picture 2" descr="C:\Users\user\Desktop\이대정\2017-2학기\디지털금융의 이해\PPT 자료\그림\성별비율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1440000"/>
            <a:ext cx="5172075" cy="4257675"/>
          </a:xfrm>
          <a:prstGeom prst="rect">
            <a:avLst/>
          </a:prstGeom>
          <a:noFill/>
        </p:spPr>
      </p:pic>
      <p:pic>
        <p:nvPicPr>
          <p:cNvPr id="6147" name="Picture 3" descr="C:\Users\user\Desktop\이대정\2017-2학기\디지털금융의 이해\PPT 자료\그림\통신사비율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089" y="1429630"/>
            <a:ext cx="5172075" cy="4257675"/>
          </a:xfrm>
          <a:prstGeom prst="rect">
            <a:avLst/>
          </a:prstGeom>
          <a:noFill/>
        </p:spPr>
      </p:pic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365161" y="4340180"/>
            <a:ext cx="154546" cy="538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0317" y="4340180"/>
            <a:ext cx="655853" cy="538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75915" y="4349055"/>
            <a:ext cx="10497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여</a:t>
            </a:r>
            <a:r>
              <a:rPr lang="en-US" altLang="ko-KR" sz="1300" dirty="0" smtClean="0"/>
              <a:t>(38%)</a:t>
            </a:r>
          </a:p>
          <a:p>
            <a:r>
              <a:rPr lang="ko-KR" altLang="en-US" sz="1300" dirty="0" smtClean="0"/>
              <a:t>남</a:t>
            </a:r>
            <a:r>
              <a:rPr lang="en-US" altLang="ko-KR" sz="1300" dirty="0" smtClean="0"/>
              <a:t>(62%)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95482" y="3013656"/>
            <a:ext cx="284042" cy="21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0935" y="3748186"/>
            <a:ext cx="261937" cy="257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31400" y="2922817"/>
            <a:ext cx="2840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여</a:t>
            </a:r>
            <a:endParaRPr lang="ko-KR" alt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1912998" y="3748186"/>
            <a:ext cx="2511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남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065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본론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7170" name="Picture 2" descr="C:\Users\user\Desktop\이대정\2017-2학기\디지털금융의 이해\PPT 자료\그림\가입년수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4107" y="1500010"/>
            <a:ext cx="5983850" cy="42576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110589" y="2228046"/>
            <a:ext cx="10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69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5512" y="3296992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37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0178" y="3927364"/>
            <a:ext cx="7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5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본론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8194" name="Picture 2" descr="C:\Users\user\Desktop\이대정\2017-2학기\디지털금융의 이해\PPT 자료\그림\부족한서비스 비율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1440000"/>
            <a:ext cx="5172075" cy="4257675"/>
          </a:xfrm>
          <a:prstGeom prst="rect">
            <a:avLst/>
          </a:prstGeom>
          <a:noFill/>
        </p:spPr>
      </p:pic>
      <p:pic>
        <p:nvPicPr>
          <p:cNvPr id="8195" name="Picture 3" descr="C:\Users\user\Desktop\이대정\2017-2학기\디지털금융의 이해\PPT 자료\그림\남는서비스비율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3047" y="1451645"/>
            <a:ext cx="5172075" cy="4257675"/>
          </a:xfrm>
          <a:prstGeom prst="rect">
            <a:avLst/>
          </a:prstGeom>
          <a:noFill/>
        </p:spPr>
      </p:pic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5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308780" cy="6857998"/>
            <a:chOff x="0" y="0"/>
            <a:chExt cx="11308780" cy="685799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308780" cy="6857998"/>
            </a:xfrm>
            <a:prstGeom prst="rect">
              <a:avLst/>
            </a:prstGeom>
            <a:solidFill>
              <a:srgbClr val="E8FCF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134608" y="0"/>
              <a:ext cx="174171" cy="685799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2032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320103" y="4708391"/>
            <a:ext cx="41188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결론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167" y="282875"/>
            <a:ext cx="823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본론</a:t>
            </a:r>
            <a:endParaRPr lang="ko-KR" altLang="en-US" sz="4400" b="1" i="1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39"/>
          <p:cNvGrpSpPr/>
          <p:nvPr/>
        </p:nvGrpSpPr>
        <p:grpSpPr>
          <a:xfrm>
            <a:off x="10074276" y="3481487"/>
            <a:ext cx="2124290" cy="3354938"/>
            <a:chOff x="10074276" y="2090837"/>
            <a:chExt cx="2124290" cy="3354938"/>
          </a:xfrm>
          <a:effectLst>
            <a:outerShdw blurRad="165100" dist="1143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0074276" y="2090837"/>
              <a:ext cx="2124290" cy="3354938"/>
            </a:xfrm>
            <a:custGeom>
              <a:avLst/>
              <a:gdLst>
                <a:gd name="T0" fmla="*/ 983 w 2667"/>
                <a:gd name="T1" fmla="*/ 0 h 2782"/>
                <a:gd name="T2" fmla="*/ 1066 w 2667"/>
                <a:gd name="T3" fmla="*/ 3 h 2782"/>
                <a:gd name="T4" fmla="*/ 1149 w 2667"/>
                <a:gd name="T5" fmla="*/ 14 h 2782"/>
                <a:gd name="T6" fmla="*/ 1232 w 2667"/>
                <a:gd name="T7" fmla="*/ 32 h 2782"/>
                <a:gd name="T8" fmla="*/ 1313 w 2667"/>
                <a:gd name="T9" fmla="*/ 57 h 2782"/>
                <a:gd name="T10" fmla="*/ 1391 w 2667"/>
                <a:gd name="T11" fmla="*/ 88 h 2782"/>
                <a:gd name="T12" fmla="*/ 1467 w 2667"/>
                <a:gd name="T13" fmla="*/ 128 h 2782"/>
                <a:gd name="T14" fmla="*/ 1542 w 2667"/>
                <a:gd name="T15" fmla="*/ 174 h 2782"/>
                <a:gd name="T16" fmla="*/ 1611 w 2667"/>
                <a:gd name="T17" fmla="*/ 228 h 2782"/>
                <a:gd name="T18" fmla="*/ 1678 w 2667"/>
                <a:gd name="T19" fmla="*/ 287 h 2782"/>
                <a:gd name="T20" fmla="*/ 2667 w 2667"/>
                <a:gd name="T21" fmla="*/ 1228 h 2782"/>
                <a:gd name="T22" fmla="*/ 2667 w 2667"/>
                <a:gd name="T23" fmla="*/ 2782 h 2782"/>
                <a:gd name="T24" fmla="*/ 1359 w 2667"/>
                <a:gd name="T25" fmla="*/ 2782 h 2782"/>
                <a:gd name="T26" fmla="*/ 288 w 2667"/>
                <a:gd name="T27" fmla="*/ 1679 h 2782"/>
                <a:gd name="T28" fmla="*/ 227 w 2667"/>
                <a:gd name="T29" fmla="*/ 1612 h 2782"/>
                <a:gd name="T30" fmla="*/ 174 w 2667"/>
                <a:gd name="T31" fmla="*/ 1542 h 2782"/>
                <a:gd name="T32" fmla="*/ 128 w 2667"/>
                <a:gd name="T33" fmla="*/ 1468 h 2782"/>
                <a:gd name="T34" fmla="*/ 88 w 2667"/>
                <a:gd name="T35" fmla="*/ 1392 h 2782"/>
                <a:gd name="T36" fmla="*/ 56 w 2667"/>
                <a:gd name="T37" fmla="*/ 1313 h 2782"/>
                <a:gd name="T38" fmla="*/ 31 w 2667"/>
                <a:gd name="T39" fmla="*/ 1233 h 2782"/>
                <a:gd name="T40" fmla="*/ 13 w 2667"/>
                <a:gd name="T41" fmla="*/ 1150 h 2782"/>
                <a:gd name="T42" fmla="*/ 3 w 2667"/>
                <a:gd name="T43" fmla="*/ 1066 h 2782"/>
                <a:gd name="T44" fmla="*/ 0 w 2667"/>
                <a:gd name="T45" fmla="*/ 983 h 2782"/>
                <a:gd name="T46" fmla="*/ 3 w 2667"/>
                <a:gd name="T47" fmla="*/ 900 h 2782"/>
                <a:gd name="T48" fmla="*/ 13 w 2667"/>
                <a:gd name="T49" fmla="*/ 817 h 2782"/>
                <a:gd name="T50" fmla="*/ 31 w 2667"/>
                <a:gd name="T51" fmla="*/ 733 h 2782"/>
                <a:gd name="T52" fmla="*/ 56 w 2667"/>
                <a:gd name="T53" fmla="*/ 653 h 2782"/>
                <a:gd name="T54" fmla="*/ 88 w 2667"/>
                <a:gd name="T55" fmla="*/ 574 h 2782"/>
                <a:gd name="T56" fmla="*/ 128 w 2667"/>
                <a:gd name="T57" fmla="*/ 498 h 2782"/>
                <a:gd name="T58" fmla="*/ 174 w 2667"/>
                <a:gd name="T59" fmla="*/ 424 h 2782"/>
                <a:gd name="T60" fmla="*/ 227 w 2667"/>
                <a:gd name="T61" fmla="*/ 354 h 2782"/>
                <a:gd name="T62" fmla="*/ 288 w 2667"/>
                <a:gd name="T63" fmla="*/ 287 h 2782"/>
                <a:gd name="T64" fmla="*/ 354 w 2667"/>
                <a:gd name="T65" fmla="*/ 228 h 2782"/>
                <a:gd name="T66" fmla="*/ 424 w 2667"/>
                <a:gd name="T67" fmla="*/ 174 h 2782"/>
                <a:gd name="T68" fmla="*/ 498 w 2667"/>
                <a:gd name="T69" fmla="*/ 128 h 2782"/>
                <a:gd name="T70" fmla="*/ 574 w 2667"/>
                <a:gd name="T71" fmla="*/ 88 h 2782"/>
                <a:gd name="T72" fmla="*/ 653 w 2667"/>
                <a:gd name="T73" fmla="*/ 57 h 2782"/>
                <a:gd name="T74" fmla="*/ 733 w 2667"/>
                <a:gd name="T75" fmla="*/ 32 h 2782"/>
                <a:gd name="T76" fmla="*/ 816 w 2667"/>
                <a:gd name="T77" fmla="*/ 14 h 2782"/>
                <a:gd name="T78" fmla="*/ 899 w 2667"/>
                <a:gd name="T79" fmla="*/ 3 h 2782"/>
                <a:gd name="T80" fmla="*/ 983 w 2667"/>
                <a:gd name="T81" fmla="*/ 0 h 2782"/>
                <a:gd name="connsiteX0" fmla="*/ 3686 w 10031"/>
                <a:gd name="connsiteY0" fmla="*/ 0 h 15193"/>
                <a:gd name="connsiteX1" fmla="*/ 3997 w 10031"/>
                <a:gd name="connsiteY1" fmla="*/ 11 h 15193"/>
                <a:gd name="connsiteX2" fmla="*/ 4308 w 10031"/>
                <a:gd name="connsiteY2" fmla="*/ 50 h 15193"/>
                <a:gd name="connsiteX3" fmla="*/ 4619 w 10031"/>
                <a:gd name="connsiteY3" fmla="*/ 115 h 15193"/>
                <a:gd name="connsiteX4" fmla="*/ 4923 w 10031"/>
                <a:gd name="connsiteY4" fmla="*/ 205 h 15193"/>
                <a:gd name="connsiteX5" fmla="*/ 5216 w 10031"/>
                <a:gd name="connsiteY5" fmla="*/ 316 h 15193"/>
                <a:gd name="connsiteX6" fmla="*/ 5501 w 10031"/>
                <a:gd name="connsiteY6" fmla="*/ 460 h 15193"/>
                <a:gd name="connsiteX7" fmla="*/ 5782 w 10031"/>
                <a:gd name="connsiteY7" fmla="*/ 625 h 15193"/>
                <a:gd name="connsiteX8" fmla="*/ 6040 w 10031"/>
                <a:gd name="connsiteY8" fmla="*/ 820 h 15193"/>
                <a:gd name="connsiteX9" fmla="*/ 6292 w 10031"/>
                <a:gd name="connsiteY9" fmla="*/ 1032 h 15193"/>
                <a:gd name="connsiteX10" fmla="*/ 10000 w 10031"/>
                <a:gd name="connsiteY10" fmla="*/ 4414 h 15193"/>
                <a:gd name="connsiteX11" fmla="*/ 10000 w 10031"/>
                <a:gd name="connsiteY11" fmla="*/ 10000 h 15193"/>
                <a:gd name="connsiteX12" fmla="*/ 10031 w 10031"/>
                <a:gd name="connsiteY12" fmla="*/ 15193 h 15193"/>
                <a:gd name="connsiteX13" fmla="*/ 1080 w 10031"/>
                <a:gd name="connsiteY13" fmla="*/ 6035 h 15193"/>
                <a:gd name="connsiteX14" fmla="*/ 851 w 10031"/>
                <a:gd name="connsiteY14" fmla="*/ 5794 h 15193"/>
                <a:gd name="connsiteX15" fmla="*/ 652 w 10031"/>
                <a:gd name="connsiteY15" fmla="*/ 5543 h 15193"/>
                <a:gd name="connsiteX16" fmla="*/ 480 w 10031"/>
                <a:gd name="connsiteY16" fmla="*/ 5277 h 15193"/>
                <a:gd name="connsiteX17" fmla="*/ 330 w 10031"/>
                <a:gd name="connsiteY17" fmla="*/ 5004 h 15193"/>
                <a:gd name="connsiteX18" fmla="*/ 210 w 10031"/>
                <a:gd name="connsiteY18" fmla="*/ 4720 h 15193"/>
                <a:gd name="connsiteX19" fmla="*/ 116 w 10031"/>
                <a:gd name="connsiteY19" fmla="*/ 4432 h 15193"/>
                <a:gd name="connsiteX20" fmla="*/ 49 w 10031"/>
                <a:gd name="connsiteY20" fmla="*/ 4134 h 15193"/>
                <a:gd name="connsiteX21" fmla="*/ 11 w 10031"/>
                <a:gd name="connsiteY21" fmla="*/ 3832 h 15193"/>
                <a:gd name="connsiteX22" fmla="*/ 0 w 10031"/>
                <a:gd name="connsiteY22" fmla="*/ 3533 h 15193"/>
                <a:gd name="connsiteX23" fmla="*/ 11 w 10031"/>
                <a:gd name="connsiteY23" fmla="*/ 3235 h 15193"/>
                <a:gd name="connsiteX24" fmla="*/ 49 w 10031"/>
                <a:gd name="connsiteY24" fmla="*/ 2937 h 15193"/>
                <a:gd name="connsiteX25" fmla="*/ 116 w 10031"/>
                <a:gd name="connsiteY25" fmla="*/ 2635 h 15193"/>
                <a:gd name="connsiteX26" fmla="*/ 210 w 10031"/>
                <a:gd name="connsiteY26" fmla="*/ 2347 h 15193"/>
                <a:gd name="connsiteX27" fmla="*/ 330 w 10031"/>
                <a:gd name="connsiteY27" fmla="*/ 2063 h 15193"/>
                <a:gd name="connsiteX28" fmla="*/ 480 w 10031"/>
                <a:gd name="connsiteY28" fmla="*/ 1790 h 15193"/>
                <a:gd name="connsiteX29" fmla="*/ 652 w 10031"/>
                <a:gd name="connsiteY29" fmla="*/ 1524 h 15193"/>
                <a:gd name="connsiteX30" fmla="*/ 851 w 10031"/>
                <a:gd name="connsiteY30" fmla="*/ 1272 h 15193"/>
                <a:gd name="connsiteX31" fmla="*/ 1080 w 10031"/>
                <a:gd name="connsiteY31" fmla="*/ 1032 h 15193"/>
                <a:gd name="connsiteX32" fmla="*/ 1327 w 10031"/>
                <a:gd name="connsiteY32" fmla="*/ 820 h 15193"/>
                <a:gd name="connsiteX33" fmla="*/ 1590 w 10031"/>
                <a:gd name="connsiteY33" fmla="*/ 625 h 15193"/>
                <a:gd name="connsiteX34" fmla="*/ 1867 w 10031"/>
                <a:gd name="connsiteY34" fmla="*/ 460 h 15193"/>
                <a:gd name="connsiteX35" fmla="*/ 2152 w 10031"/>
                <a:gd name="connsiteY35" fmla="*/ 316 h 15193"/>
                <a:gd name="connsiteX36" fmla="*/ 2448 w 10031"/>
                <a:gd name="connsiteY36" fmla="*/ 205 h 15193"/>
                <a:gd name="connsiteX37" fmla="*/ 2748 w 10031"/>
                <a:gd name="connsiteY37" fmla="*/ 115 h 15193"/>
                <a:gd name="connsiteX38" fmla="*/ 3060 w 10031"/>
                <a:gd name="connsiteY38" fmla="*/ 50 h 15193"/>
                <a:gd name="connsiteX39" fmla="*/ 3371 w 10031"/>
                <a:gd name="connsiteY39" fmla="*/ 11 h 15193"/>
                <a:gd name="connsiteX40" fmla="*/ 3686 w 10031"/>
                <a:gd name="connsiteY40" fmla="*/ 0 h 1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31" h="15193">
                  <a:moveTo>
                    <a:pt x="3686" y="0"/>
                  </a:moveTo>
                  <a:lnTo>
                    <a:pt x="3997" y="11"/>
                  </a:lnTo>
                  <a:lnTo>
                    <a:pt x="4308" y="50"/>
                  </a:lnTo>
                  <a:lnTo>
                    <a:pt x="4619" y="115"/>
                  </a:lnTo>
                  <a:lnTo>
                    <a:pt x="4923" y="205"/>
                  </a:lnTo>
                  <a:lnTo>
                    <a:pt x="5216" y="316"/>
                  </a:lnTo>
                  <a:lnTo>
                    <a:pt x="5501" y="460"/>
                  </a:lnTo>
                  <a:lnTo>
                    <a:pt x="5782" y="625"/>
                  </a:lnTo>
                  <a:lnTo>
                    <a:pt x="6040" y="820"/>
                  </a:lnTo>
                  <a:lnTo>
                    <a:pt x="6292" y="1032"/>
                  </a:lnTo>
                  <a:lnTo>
                    <a:pt x="10000" y="4414"/>
                  </a:lnTo>
                  <a:lnTo>
                    <a:pt x="10000" y="10000"/>
                  </a:lnTo>
                  <a:cubicBezTo>
                    <a:pt x="10010" y="11731"/>
                    <a:pt x="10021" y="13462"/>
                    <a:pt x="10031" y="15193"/>
                  </a:cubicBezTo>
                  <a:lnTo>
                    <a:pt x="1080" y="6035"/>
                  </a:lnTo>
                  <a:lnTo>
                    <a:pt x="851" y="5794"/>
                  </a:lnTo>
                  <a:cubicBezTo>
                    <a:pt x="785" y="5710"/>
                    <a:pt x="718" y="5627"/>
                    <a:pt x="652" y="5543"/>
                  </a:cubicBezTo>
                  <a:cubicBezTo>
                    <a:pt x="595" y="5454"/>
                    <a:pt x="537" y="5366"/>
                    <a:pt x="480" y="5277"/>
                  </a:cubicBezTo>
                  <a:lnTo>
                    <a:pt x="330" y="5004"/>
                  </a:lnTo>
                  <a:lnTo>
                    <a:pt x="210" y="4720"/>
                  </a:lnTo>
                  <a:cubicBezTo>
                    <a:pt x="179" y="4624"/>
                    <a:pt x="147" y="4528"/>
                    <a:pt x="116" y="4432"/>
                  </a:cubicBezTo>
                  <a:cubicBezTo>
                    <a:pt x="94" y="4333"/>
                    <a:pt x="71" y="4233"/>
                    <a:pt x="49" y="4134"/>
                  </a:cubicBezTo>
                  <a:cubicBezTo>
                    <a:pt x="36" y="4033"/>
                    <a:pt x="24" y="3933"/>
                    <a:pt x="11" y="3832"/>
                  </a:cubicBezTo>
                  <a:cubicBezTo>
                    <a:pt x="7" y="3732"/>
                    <a:pt x="4" y="3633"/>
                    <a:pt x="0" y="3533"/>
                  </a:cubicBezTo>
                  <a:cubicBezTo>
                    <a:pt x="4" y="3434"/>
                    <a:pt x="7" y="3334"/>
                    <a:pt x="11" y="3235"/>
                  </a:cubicBezTo>
                  <a:cubicBezTo>
                    <a:pt x="24" y="3136"/>
                    <a:pt x="36" y="3036"/>
                    <a:pt x="49" y="2937"/>
                  </a:cubicBezTo>
                  <a:cubicBezTo>
                    <a:pt x="71" y="2836"/>
                    <a:pt x="94" y="2736"/>
                    <a:pt x="116" y="2635"/>
                  </a:cubicBezTo>
                  <a:cubicBezTo>
                    <a:pt x="147" y="2539"/>
                    <a:pt x="179" y="2443"/>
                    <a:pt x="210" y="2347"/>
                  </a:cubicBezTo>
                  <a:lnTo>
                    <a:pt x="330" y="2063"/>
                  </a:lnTo>
                  <a:lnTo>
                    <a:pt x="480" y="1790"/>
                  </a:lnTo>
                  <a:cubicBezTo>
                    <a:pt x="537" y="1701"/>
                    <a:pt x="595" y="1613"/>
                    <a:pt x="652" y="1524"/>
                  </a:cubicBezTo>
                  <a:lnTo>
                    <a:pt x="851" y="1272"/>
                  </a:lnTo>
                  <a:lnTo>
                    <a:pt x="1080" y="1032"/>
                  </a:lnTo>
                  <a:lnTo>
                    <a:pt x="1327" y="820"/>
                  </a:lnTo>
                  <a:lnTo>
                    <a:pt x="1590" y="625"/>
                  </a:lnTo>
                  <a:lnTo>
                    <a:pt x="1867" y="460"/>
                  </a:lnTo>
                  <a:lnTo>
                    <a:pt x="2152" y="316"/>
                  </a:lnTo>
                  <a:lnTo>
                    <a:pt x="2448" y="205"/>
                  </a:lnTo>
                  <a:lnTo>
                    <a:pt x="2748" y="115"/>
                  </a:lnTo>
                  <a:lnTo>
                    <a:pt x="3060" y="50"/>
                  </a:lnTo>
                  <a:lnTo>
                    <a:pt x="3371" y="11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C190"/>
            </a:solidFill>
            <a:ln w="0">
              <a:solidFill>
                <a:srgbClr val="FFC1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0336213" y="2357536"/>
              <a:ext cx="1206500" cy="1201738"/>
            </a:xfrm>
            <a:custGeom>
              <a:avLst/>
              <a:gdLst>
                <a:gd name="T0" fmla="*/ 623 w 1519"/>
                <a:gd name="T1" fmla="*/ 0 h 1514"/>
                <a:gd name="T2" fmla="*/ 690 w 1519"/>
                <a:gd name="T3" fmla="*/ 0 h 1514"/>
                <a:gd name="T4" fmla="*/ 757 w 1519"/>
                <a:gd name="T5" fmla="*/ 6 h 1514"/>
                <a:gd name="T6" fmla="*/ 822 w 1519"/>
                <a:gd name="T7" fmla="*/ 20 h 1514"/>
                <a:gd name="T8" fmla="*/ 888 w 1519"/>
                <a:gd name="T9" fmla="*/ 41 h 1514"/>
                <a:gd name="T10" fmla="*/ 950 w 1519"/>
                <a:gd name="T11" fmla="*/ 67 h 1514"/>
                <a:gd name="T12" fmla="*/ 1009 w 1519"/>
                <a:gd name="T13" fmla="*/ 102 h 1514"/>
                <a:gd name="T14" fmla="*/ 1066 w 1519"/>
                <a:gd name="T15" fmla="*/ 142 h 1514"/>
                <a:gd name="T16" fmla="*/ 1118 w 1519"/>
                <a:gd name="T17" fmla="*/ 189 h 1514"/>
                <a:gd name="T18" fmla="*/ 1461 w 1519"/>
                <a:gd name="T19" fmla="*/ 533 h 1514"/>
                <a:gd name="T20" fmla="*/ 1484 w 1519"/>
                <a:gd name="T21" fmla="*/ 558 h 1514"/>
                <a:gd name="T22" fmla="*/ 1500 w 1519"/>
                <a:gd name="T23" fmla="*/ 586 h 1514"/>
                <a:gd name="T24" fmla="*/ 1510 w 1519"/>
                <a:gd name="T25" fmla="*/ 614 h 1514"/>
                <a:gd name="T26" fmla="*/ 1518 w 1519"/>
                <a:gd name="T27" fmla="*/ 647 h 1514"/>
                <a:gd name="T28" fmla="*/ 1519 w 1519"/>
                <a:gd name="T29" fmla="*/ 680 h 1514"/>
                <a:gd name="T30" fmla="*/ 1509 w 1519"/>
                <a:gd name="T31" fmla="*/ 769 h 1514"/>
                <a:gd name="T32" fmla="*/ 1490 w 1519"/>
                <a:gd name="T33" fmla="*/ 854 h 1514"/>
                <a:gd name="T34" fmla="*/ 1463 w 1519"/>
                <a:gd name="T35" fmla="*/ 936 h 1514"/>
                <a:gd name="T36" fmla="*/ 1429 w 1519"/>
                <a:gd name="T37" fmla="*/ 1014 h 1514"/>
                <a:gd name="T38" fmla="*/ 1389 w 1519"/>
                <a:gd name="T39" fmla="*/ 1089 h 1514"/>
                <a:gd name="T40" fmla="*/ 1341 w 1519"/>
                <a:gd name="T41" fmla="*/ 1159 h 1514"/>
                <a:gd name="T42" fmla="*/ 1287 w 1519"/>
                <a:gd name="T43" fmla="*/ 1222 h 1514"/>
                <a:gd name="T44" fmla="*/ 1228 w 1519"/>
                <a:gd name="T45" fmla="*/ 1282 h 1514"/>
                <a:gd name="T46" fmla="*/ 1164 w 1519"/>
                <a:gd name="T47" fmla="*/ 1335 h 1514"/>
                <a:gd name="T48" fmla="*/ 1094 w 1519"/>
                <a:gd name="T49" fmla="*/ 1383 h 1514"/>
                <a:gd name="T50" fmla="*/ 1020 w 1519"/>
                <a:gd name="T51" fmla="*/ 1423 h 1514"/>
                <a:gd name="T52" fmla="*/ 941 w 1519"/>
                <a:gd name="T53" fmla="*/ 1457 h 1514"/>
                <a:gd name="T54" fmla="*/ 859 w 1519"/>
                <a:gd name="T55" fmla="*/ 1484 h 1514"/>
                <a:gd name="T56" fmla="*/ 775 w 1519"/>
                <a:gd name="T57" fmla="*/ 1503 h 1514"/>
                <a:gd name="T58" fmla="*/ 685 w 1519"/>
                <a:gd name="T59" fmla="*/ 1514 h 1514"/>
                <a:gd name="T60" fmla="*/ 653 w 1519"/>
                <a:gd name="T61" fmla="*/ 1512 h 1514"/>
                <a:gd name="T62" fmla="*/ 620 w 1519"/>
                <a:gd name="T63" fmla="*/ 1505 h 1514"/>
                <a:gd name="T64" fmla="*/ 592 w 1519"/>
                <a:gd name="T65" fmla="*/ 1495 h 1514"/>
                <a:gd name="T66" fmla="*/ 563 w 1519"/>
                <a:gd name="T67" fmla="*/ 1478 h 1514"/>
                <a:gd name="T68" fmla="*/ 538 w 1519"/>
                <a:gd name="T69" fmla="*/ 1457 h 1514"/>
                <a:gd name="T70" fmla="*/ 195 w 1519"/>
                <a:gd name="T71" fmla="*/ 1114 h 1514"/>
                <a:gd name="T72" fmla="*/ 146 w 1519"/>
                <a:gd name="T73" fmla="*/ 1059 h 1514"/>
                <a:gd name="T74" fmla="*/ 104 w 1519"/>
                <a:gd name="T75" fmla="*/ 1001 h 1514"/>
                <a:gd name="T76" fmla="*/ 70 w 1519"/>
                <a:gd name="T77" fmla="*/ 941 h 1514"/>
                <a:gd name="T78" fmla="*/ 42 w 1519"/>
                <a:gd name="T79" fmla="*/ 878 h 1514"/>
                <a:gd name="T80" fmla="*/ 21 w 1519"/>
                <a:gd name="T81" fmla="*/ 814 h 1514"/>
                <a:gd name="T82" fmla="*/ 6 w 1519"/>
                <a:gd name="T83" fmla="*/ 748 h 1514"/>
                <a:gd name="T84" fmla="*/ 0 w 1519"/>
                <a:gd name="T85" fmla="*/ 681 h 1514"/>
                <a:gd name="T86" fmla="*/ 0 w 1519"/>
                <a:gd name="T87" fmla="*/ 614 h 1514"/>
                <a:gd name="T88" fmla="*/ 6 w 1519"/>
                <a:gd name="T89" fmla="*/ 549 h 1514"/>
                <a:gd name="T90" fmla="*/ 21 w 1519"/>
                <a:gd name="T91" fmla="*/ 484 h 1514"/>
                <a:gd name="T92" fmla="*/ 42 w 1519"/>
                <a:gd name="T93" fmla="*/ 420 h 1514"/>
                <a:gd name="T94" fmla="*/ 70 w 1519"/>
                <a:gd name="T95" fmla="*/ 357 h 1514"/>
                <a:gd name="T96" fmla="*/ 104 w 1519"/>
                <a:gd name="T97" fmla="*/ 298 h 1514"/>
                <a:gd name="T98" fmla="*/ 146 w 1519"/>
                <a:gd name="T99" fmla="*/ 241 h 1514"/>
                <a:gd name="T100" fmla="*/ 195 w 1519"/>
                <a:gd name="T101" fmla="*/ 189 h 1514"/>
                <a:gd name="T102" fmla="*/ 248 w 1519"/>
                <a:gd name="T103" fmla="*/ 142 h 1514"/>
                <a:gd name="T104" fmla="*/ 305 w 1519"/>
                <a:gd name="T105" fmla="*/ 102 h 1514"/>
                <a:gd name="T106" fmla="*/ 364 w 1519"/>
                <a:gd name="T107" fmla="*/ 67 h 1514"/>
                <a:gd name="T108" fmla="*/ 427 w 1519"/>
                <a:gd name="T109" fmla="*/ 41 h 1514"/>
                <a:gd name="T110" fmla="*/ 491 w 1519"/>
                <a:gd name="T111" fmla="*/ 20 h 1514"/>
                <a:gd name="T112" fmla="*/ 556 w 1519"/>
                <a:gd name="T113" fmla="*/ 6 h 1514"/>
                <a:gd name="T114" fmla="*/ 623 w 1519"/>
                <a:gd name="T115" fmla="*/ 0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19" h="1514">
                  <a:moveTo>
                    <a:pt x="623" y="0"/>
                  </a:moveTo>
                  <a:lnTo>
                    <a:pt x="690" y="0"/>
                  </a:lnTo>
                  <a:lnTo>
                    <a:pt x="757" y="6"/>
                  </a:lnTo>
                  <a:lnTo>
                    <a:pt x="822" y="20"/>
                  </a:lnTo>
                  <a:lnTo>
                    <a:pt x="888" y="41"/>
                  </a:lnTo>
                  <a:lnTo>
                    <a:pt x="950" y="67"/>
                  </a:lnTo>
                  <a:lnTo>
                    <a:pt x="1009" y="102"/>
                  </a:lnTo>
                  <a:lnTo>
                    <a:pt x="1066" y="142"/>
                  </a:lnTo>
                  <a:lnTo>
                    <a:pt x="1118" y="189"/>
                  </a:lnTo>
                  <a:lnTo>
                    <a:pt x="1461" y="533"/>
                  </a:lnTo>
                  <a:lnTo>
                    <a:pt x="1484" y="558"/>
                  </a:lnTo>
                  <a:lnTo>
                    <a:pt x="1500" y="586"/>
                  </a:lnTo>
                  <a:lnTo>
                    <a:pt x="1510" y="614"/>
                  </a:lnTo>
                  <a:lnTo>
                    <a:pt x="1518" y="647"/>
                  </a:lnTo>
                  <a:lnTo>
                    <a:pt x="1519" y="680"/>
                  </a:lnTo>
                  <a:lnTo>
                    <a:pt x="1509" y="769"/>
                  </a:lnTo>
                  <a:lnTo>
                    <a:pt x="1490" y="854"/>
                  </a:lnTo>
                  <a:lnTo>
                    <a:pt x="1463" y="936"/>
                  </a:lnTo>
                  <a:lnTo>
                    <a:pt x="1429" y="1014"/>
                  </a:lnTo>
                  <a:lnTo>
                    <a:pt x="1389" y="1089"/>
                  </a:lnTo>
                  <a:lnTo>
                    <a:pt x="1341" y="1159"/>
                  </a:lnTo>
                  <a:lnTo>
                    <a:pt x="1287" y="1222"/>
                  </a:lnTo>
                  <a:lnTo>
                    <a:pt x="1228" y="1282"/>
                  </a:lnTo>
                  <a:lnTo>
                    <a:pt x="1164" y="1335"/>
                  </a:lnTo>
                  <a:lnTo>
                    <a:pt x="1094" y="1383"/>
                  </a:lnTo>
                  <a:lnTo>
                    <a:pt x="1020" y="1423"/>
                  </a:lnTo>
                  <a:lnTo>
                    <a:pt x="941" y="1457"/>
                  </a:lnTo>
                  <a:lnTo>
                    <a:pt x="859" y="1484"/>
                  </a:lnTo>
                  <a:lnTo>
                    <a:pt x="775" y="1503"/>
                  </a:lnTo>
                  <a:lnTo>
                    <a:pt x="685" y="1514"/>
                  </a:lnTo>
                  <a:lnTo>
                    <a:pt x="653" y="1512"/>
                  </a:lnTo>
                  <a:lnTo>
                    <a:pt x="620" y="1505"/>
                  </a:lnTo>
                  <a:lnTo>
                    <a:pt x="592" y="1495"/>
                  </a:lnTo>
                  <a:lnTo>
                    <a:pt x="563" y="1478"/>
                  </a:lnTo>
                  <a:lnTo>
                    <a:pt x="538" y="1457"/>
                  </a:lnTo>
                  <a:lnTo>
                    <a:pt x="195" y="1114"/>
                  </a:lnTo>
                  <a:lnTo>
                    <a:pt x="146" y="1059"/>
                  </a:lnTo>
                  <a:lnTo>
                    <a:pt x="104" y="1001"/>
                  </a:lnTo>
                  <a:lnTo>
                    <a:pt x="70" y="941"/>
                  </a:lnTo>
                  <a:lnTo>
                    <a:pt x="42" y="878"/>
                  </a:lnTo>
                  <a:lnTo>
                    <a:pt x="21" y="814"/>
                  </a:lnTo>
                  <a:lnTo>
                    <a:pt x="6" y="748"/>
                  </a:lnTo>
                  <a:lnTo>
                    <a:pt x="0" y="681"/>
                  </a:lnTo>
                  <a:lnTo>
                    <a:pt x="0" y="614"/>
                  </a:lnTo>
                  <a:lnTo>
                    <a:pt x="6" y="549"/>
                  </a:lnTo>
                  <a:lnTo>
                    <a:pt x="21" y="484"/>
                  </a:lnTo>
                  <a:lnTo>
                    <a:pt x="42" y="420"/>
                  </a:lnTo>
                  <a:lnTo>
                    <a:pt x="70" y="357"/>
                  </a:lnTo>
                  <a:lnTo>
                    <a:pt x="104" y="298"/>
                  </a:lnTo>
                  <a:lnTo>
                    <a:pt x="146" y="241"/>
                  </a:lnTo>
                  <a:lnTo>
                    <a:pt x="195" y="189"/>
                  </a:lnTo>
                  <a:lnTo>
                    <a:pt x="248" y="142"/>
                  </a:lnTo>
                  <a:lnTo>
                    <a:pt x="305" y="102"/>
                  </a:lnTo>
                  <a:lnTo>
                    <a:pt x="364" y="67"/>
                  </a:lnTo>
                  <a:lnTo>
                    <a:pt x="427" y="41"/>
                  </a:lnTo>
                  <a:lnTo>
                    <a:pt x="491" y="20"/>
                  </a:lnTo>
                  <a:lnTo>
                    <a:pt x="556" y="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E6FA"/>
            </a:solidFill>
            <a:ln w="0">
              <a:solidFill>
                <a:srgbClr val="FFE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0823575" y="2838549"/>
              <a:ext cx="727075" cy="717550"/>
            </a:xfrm>
            <a:custGeom>
              <a:avLst/>
              <a:gdLst>
                <a:gd name="T0" fmla="*/ 898 w 916"/>
                <a:gd name="T1" fmla="*/ 0 h 902"/>
                <a:gd name="T2" fmla="*/ 907 w 916"/>
                <a:gd name="T3" fmla="*/ 0 h 902"/>
                <a:gd name="T4" fmla="*/ 913 w 916"/>
                <a:gd name="T5" fmla="*/ 22 h 902"/>
                <a:gd name="T6" fmla="*/ 915 w 916"/>
                <a:gd name="T7" fmla="*/ 42 h 902"/>
                <a:gd name="T8" fmla="*/ 916 w 916"/>
                <a:gd name="T9" fmla="*/ 65 h 902"/>
                <a:gd name="T10" fmla="*/ 904 w 916"/>
                <a:gd name="T11" fmla="*/ 153 h 902"/>
                <a:gd name="T12" fmla="*/ 887 w 916"/>
                <a:gd name="T13" fmla="*/ 239 h 902"/>
                <a:gd name="T14" fmla="*/ 860 w 916"/>
                <a:gd name="T15" fmla="*/ 321 h 902"/>
                <a:gd name="T16" fmla="*/ 826 w 916"/>
                <a:gd name="T17" fmla="*/ 400 h 902"/>
                <a:gd name="T18" fmla="*/ 785 w 916"/>
                <a:gd name="T19" fmla="*/ 474 h 902"/>
                <a:gd name="T20" fmla="*/ 738 w 916"/>
                <a:gd name="T21" fmla="*/ 543 h 902"/>
                <a:gd name="T22" fmla="*/ 684 w 916"/>
                <a:gd name="T23" fmla="*/ 608 h 902"/>
                <a:gd name="T24" fmla="*/ 625 w 916"/>
                <a:gd name="T25" fmla="*/ 668 h 902"/>
                <a:gd name="T26" fmla="*/ 559 w 916"/>
                <a:gd name="T27" fmla="*/ 721 h 902"/>
                <a:gd name="T28" fmla="*/ 490 w 916"/>
                <a:gd name="T29" fmla="*/ 767 h 902"/>
                <a:gd name="T30" fmla="*/ 417 w 916"/>
                <a:gd name="T31" fmla="*/ 809 h 902"/>
                <a:gd name="T32" fmla="*/ 338 w 916"/>
                <a:gd name="T33" fmla="*/ 843 h 902"/>
                <a:gd name="T34" fmla="*/ 256 w 916"/>
                <a:gd name="T35" fmla="*/ 870 h 902"/>
                <a:gd name="T36" fmla="*/ 170 w 916"/>
                <a:gd name="T37" fmla="*/ 888 h 902"/>
                <a:gd name="T38" fmla="*/ 82 w 916"/>
                <a:gd name="T39" fmla="*/ 899 h 902"/>
                <a:gd name="T40" fmla="*/ 58 w 916"/>
                <a:gd name="T41" fmla="*/ 902 h 902"/>
                <a:gd name="T42" fmla="*/ 38 w 916"/>
                <a:gd name="T43" fmla="*/ 901 h 902"/>
                <a:gd name="T44" fmla="*/ 18 w 916"/>
                <a:gd name="T45" fmla="*/ 896 h 902"/>
                <a:gd name="T46" fmla="*/ 0 w 916"/>
                <a:gd name="T47" fmla="*/ 891 h 902"/>
                <a:gd name="T48" fmla="*/ 32 w 916"/>
                <a:gd name="T49" fmla="*/ 831 h 902"/>
                <a:gd name="T50" fmla="*/ 64 w 916"/>
                <a:gd name="T51" fmla="*/ 769 h 902"/>
                <a:gd name="T52" fmla="*/ 96 w 916"/>
                <a:gd name="T53" fmla="*/ 702 h 902"/>
                <a:gd name="T54" fmla="*/ 128 w 916"/>
                <a:gd name="T55" fmla="*/ 636 h 902"/>
                <a:gd name="T56" fmla="*/ 164 w 916"/>
                <a:gd name="T57" fmla="*/ 569 h 902"/>
                <a:gd name="T58" fmla="*/ 201 w 916"/>
                <a:gd name="T59" fmla="*/ 504 h 902"/>
                <a:gd name="T60" fmla="*/ 241 w 916"/>
                <a:gd name="T61" fmla="*/ 440 h 902"/>
                <a:gd name="T62" fmla="*/ 286 w 916"/>
                <a:gd name="T63" fmla="*/ 381 h 902"/>
                <a:gd name="T64" fmla="*/ 335 w 916"/>
                <a:gd name="T65" fmla="*/ 326 h 902"/>
                <a:gd name="T66" fmla="*/ 384 w 916"/>
                <a:gd name="T67" fmla="*/ 281 h 902"/>
                <a:gd name="T68" fmla="*/ 436 w 916"/>
                <a:gd name="T69" fmla="*/ 239 h 902"/>
                <a:gd name="T70" fmla="*/ 491 w 916"/>
                <a:gd name="T71" fmla="*/ 204 h 902"/>
                <a:gd name="T72" fmla="*/ 549 w 916"/>
                <a:gd name="T73" fmla="*/ 171 h 902"/>
                <a:gd name="T74" fmla="*/ 609 w 916"/>
                <a:gd name="T75" fmla="*/ 141 h 902"/>
                <a:gd name="T76" fmla="*/ 668 w 916"/>
                <a:gd name="T77" fmla="*/ 113 h 902"/>
                <a:gd name="T78" fmla="*/ 727 w 916"/>
                <a:gd name="T79" fmla="*/ 86 h 902"/>
                <a:gd name="T80" fmla="*/ 787 w 916"/>
                <a:gd name="T81" fmla="*/ 58 h 902"/>
                <a:gd name="T82" fmla="*/ 843 w 916"/>
                <a:gd name="T83" fmla="*/ 30 h 902"/>
                <a:gd name="T84" fmla="*/ 898 w 916"/>
                <a:gd name="T8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2">
                  <a:moveTo>
                    <a:pt x="898" y="0"/>
                  </a:moveTo>
                  <a:lnTo>
                    <a:pt x="907" y="0"/>
                  </a:lnTo>
                  <a:lnTo>
                    <a:pt x="913" y="22"/>
                  </a:lnTo>
                  <a:lnTo>
                    <a:pt x="915" y="42"/>
                  </a:lnTo>
                  <a:lnTo>
                    <a:pt x="916" y="65"/>
                  </a:lnTo>
                  <a:lnTo>
                    <a:pt x="904" y="153"/>
                  </a:lnTo>
                  <a:lnTo>
                    <a:pt x="887" y="239"/>
                  </a:lnTo>
                  <a:lnTo>
                    <a:pt x="860" y="321"/>
                  </a:lnTo>
                  <a:lnTo>
                    <a:pt x="826" y="400"/>
                  </a:lnTo>
                  <a:lnTo>
                    <a:pt x="785" y="474"/>
                  </a:lnTo>
                  <a:lnTo>
                    <a:pt x="738" y="543"/>
                  </a:lnTo>
                  <a:lnTo>
                    <a:pt x="684" y="608"/>
                  </a:lnTo>
                  <a:lnTo>
                    <a:pt x="625" y="668"/>
                  </a:lnTo>
                  <a:lnTo>
                    <a:pt x="559" y="721"/>
                  </a:lnTo>
                  <a:lnTo>
                    <a:pt x="490" y="767"/>
                  </a:lnTo>
                  <a:lnTo>
                    <a:pt x="417" y="809"/>
                  </a:lnTo>
                  <a:lnTo>
                    <a:pt x="338" y="843"/>
                  </a:lnTo>
                  <a:lnTo>
                    <a:pt x="256" y="870"/>
                  </a:lnTo>
                  <a:lnTo>
                    <a:pt x="170" y="888"/>
                  </a:lnTo>
                  <a:lnTo>
                    <a:pt x="82" y="899"/>
                  </a:lnTo>
                  <a:lnTo>
                    <a:pt x="58" y="902"/>
                  </a:lnTo>
                  <a:lnTo>
                    <a:pt x="38" y="901"/>
                  </a:lnTo>
                  <a:lnTo>
                    <a:pt x="18" y="896"/>
                  </a:lnTo>
                  <a:lnTo>
                    <a:pt x="0" y="891"/>
                  </a:lnTo>
                  <a:lnTo>
                    <a:pt x="32" y="831"/>
                  </a:lnTo>
                  <a:lnTo>
                    <a:pt x="64" y="769"/>
                  </a:lnTo>
                  <a:lnTo>
                    <a:pt x="96" y="702"/>
                  </a:lnTo>
                  <a:lnTo>
                    <a:pt x="128" y="636"/>
                  </a:lnTo>
                  <a:lnTo>
                    <a:pt x="164" y="569"/>
                  </a:lnTo>
                  <a:lnTo>
                    <a:pt x="201" y="504"/>
                  </a:lnTo>
                  <a:lnTo>
                    <a:pt x="241" y="440"/>
                  </a:lnTo>
                  <a:lnTo>
                    <a:pt x="286" y="381"/>
                  </a:lnTo>
                  <a:lnTo>
                    <a:pt x="335" y="326"/>
                  </a:lnTo>
                  <a:lnTo>
                    <a:pt x="384" y="281"/>
                  </a:lnTo>
                  <a:lnTo>
                    <a:pt x="436" y="239"/>
                  </a:lnTo>
                  <a:lnTo>
                    <a:pt x="491" y="204"/>
                  </a:lnTo>
                  <a:lnTo>
                    <a:pt x="549" y="171"/>
                  </a:lnTo>
                  <a:lnTo>
                    <a:pt x="609" y="141"/>
                  </a:lnTo>
                  <a:lnTo>
                    <a:pt x="668" y="113"/>
                  </a:lnTo>
                  <a:lnTo>
                    <a:pt x="727" y="86"/>
                  </a:lnTo>
                  <a:lnTo>
                    <a:pt x="787" y="58"/>
                  </a:lnTo>
                  <a:lnTo>
                    <a:pt x="843" y="3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1414125" y="3487836"/>
              <a:ext cx="550863" cy="550863"/>
            </a:xfrm>
            <a:custGeom>
              <a:avLst/>
              <a:gdLst>
                <a:gd name="T0" fmla="*/ 625 w 693"/>
                <a:gd name="T1" fmla="*/ 0 h 694"/>
                <a:gd name="T2" fmla="*/ 648 w 693"/>
                <a:gd name="T3" fmla="*/ 7 h 694"/>
                <a:gd name="T4" fmla="*/ 669 w 693"/>
                <a:gd name="T5" fmla="*/ 23 h 694"/>
                <a:gd name="T6" fmla="*/ 686 w 693"/>
                <a:gd name="T7" fmla="*/ 44 h 694"/>
                <a:gd name="T8" fmla="*/ 693 w 693"/>
                <a:gd name="T9" fmla="*/ 68 h 694"/>
                <a:gd name="T10" fmla="*/ 693 w 693"/>
                <a:gd name="T11" fmla="*/ 93 h 694"/>
                <a:gd name="T12" fmla="*/ 686 w 693"/>
                <a:gd name="T13" fmla="*/ 117 h 694"/>
                <a:gd name="T14" fmla="*/ 669 w 693"/>
                <a:gd name="T15" fmla="*/ 138 h 694"/>
                <a:gd name="T16" fmla="*/ 139 w 693"/>
                <a:gd name="T17" fmla="*/ 670 h 694"/>
                <a:gd name="T18" fmla="*/ 121 w 693"/>
                <a:gd name="T19" fmla="*/ 684 h 694"/>
                <a:gd name="T20" fmla="*/ 103 w 693"/>
                <a:gd name="T21" fmla="*/ 691 h 694"/>
                <a:gd name="T22" fmla="*/ 81 w 693"/>
                <a:gd name="T23" fmla="*/ 694 h 694"/>
                <a:gd name="T24" fmla="*/ 58 w 693"/>
                <a:gd name="T25" fmla="*/ 691 h 694"/>
                <a:gd name="T26" fmla="*/ 40 w 693"/>
                <a:gd name="T27" fmla="*/ 684 h 694"/>
                <a:gd name="T28" fmla="*/ 24 w 693"/>
                <a:gd name="T29" fmla="*/ 670 h 694"/>
                <a:gd name="T30" fmla="*/ 8 w 693"/>
                <a:gd name="T31" fmla="*/ 648 h 694"/>
                <a:gd name="T32" fmla="*/ 0 w 693"/>
                <a:gd name="T33" fmla="*/ 624 h 694"/>
                <a:gd name="T34" fmla="*/ 0 w 693"/>
                <a:gd name="T35" fmla="*/ 600 h 694"/>
                <a:gd name="T36" fmla="*/ 8 w 693"/>
                <a:gd name="T37" fmla="*/ 576 h 694"/>
                <a:gd name="T38" fmla="*/ 24 w 693"/>
                <a:gd name="T39" fmla="*/ 556 h 694"/>
                <a:gd name="T40" fmla="*/ 555 w 693"/>
                <a:gd name="T41" fmla="*/ 23 h 694"/>
                <a:gd name="T42" fmla="*/ 576 w 693"/>
                <a:gd name="T43" fmla="*/ 7 h 694"/>
                <a:gd name="T44" fmla="*/ 599 w 693"/>
                <a:gd name="T45" fmla="*/ 0 h 694"/>
                <a:gd name="T46" fmla="*/ 625 w 693"/>
                <a:gd name="T4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3" h="694">
                  <a:moveTo>
                    <a:pt x="625" y="0"/>
                  </a:moveTo>
                  <a:lnTo>
                    <a:pt x="648" y="7"/>
                  </a:lnTo>
                  <a:lnTo>
                    <a:pt x="669" y="23"/>
                  </a:lnTo>
                  <a:lnTo>
                    <a:pt x="686" y="44"/>
                  </a:lnTo>
                  <a:lnTo>
                    <a:pt x="693" y="68"/>
                  </a:lnTo>
                  <a:lnTo>
                    <a:pt x="693" y="93"/>
                  </a:lnTo>
                  <a:lnTo>
                    <a:pt x="686" y="117"/>
                  </a:lnTo>
                  <a:lnTo>
                    <a:pt x="669" y="138"/>
                  </a:lnTo>
                  <a:lnTo>
                    <a:pt x="139" y="670"/>
                  </a:lnTo>
                  <a:lnTo>
                    <a:pt x="121" y="684"/>
                  </a:lnTo>
                  <a:lnTo>
                    <a:pt x="103" y="691"/>
                  </a:lnTo>
                  <a:lnTo>
                    <a:pt x="81" y="694"/>
                  </a:lnTo>
                  <a:lnTo>
                    <a:pt x="58" y="691"/>
                  </a:lnTo>
                  <a:lnTo>
                    <a:pt x="40" y="684"/>
                  </a:lnTo>
                  <a:lnTo>
                    <a:pt x="24" y="670"/>
                  </a:lnTo>
                  <a:lnTo>
                    <a:pt x="8" y="648"/>
                  </a:lnTo>
                  <a:lnTo>
                    <a:pt x="0" y="624"/>
                  </a:lnTo>
                  <a:lnTo>
                    <a:pt x="0" y="600"/>
                  </a:lnTo>
                  <a:lnTo>
                    <a:pt x="8" y="576"/>
                  </a:lnTo>
                  <a:lnTo>
                    <a:pt x="24" y="556"/>
                  </a:lnTo>
                  <a:lnTo>
                    <a:pt x="555" y="23"/>
                  </a:lnTo>
                  <a:lnTo>
                    <a:pt x="576" y="7"/>
                  </a:lnTo>
                  <a:lnTo>
                    <a:pt x="599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FF9669"/>
            </a:solidFill>
            <a:ln w="0">
              <a:solidFill>
                <a:srgbClr val="FF96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9218" name="Picture 2" descr="C:\Users\user\Desktop\이대정\2017-2학기\디지털금융의 이해\PPT 자료\한달평균 사용료 그래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147" y="1609357"/>
            <a:ext cx="7020315" cy="4277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65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1270</TotalTime>
  <Words>300</Words>
  <Application>Microsoft Office PowerPoint</Application>
  <PresentationFormat>와이드스크린</PresentationFormat>
  <Paragraphs>153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돋움</vt:lpstr>
      <vt:lpstr>맑은 고딕</vt:lpstr>
      <vt:lpstr>Aharoni</vt:lpstr>
      <vt:lpstr>Franklin Gothic Book</vt:lpstr>
      <vt:lpstr>Franklin Gothic Medium</vt:lpstr>
      <vt:lpstr>Wingdings 2</vt:lpstr>
      <vt:lpstr>트렉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HwaJin Lee</cp:lastModifiedBy>
  <cp:revision>102</cp:revision>
  <dcterms:created xsi:type="dcterms:W3CDTF">2016-11-04T06:19:06Z</dcterms:created>
  <dcterms:modified xsi:type="dcterms:W3CDTF">2017-12-03T20:08:09Z</dcterms:modified>
</cp:coreProperties>
</file>