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57"/>
  </p:notesMasterIdLst>
  <p:sldIdLst>
    <p:sldId id="348" r:id="rId5"/>
    <p:sldId id="267" r:id="rId6"/>
    <p:sldId id="350" r:id="rId7"/>
    <p:sldId id="270" r:id="rId8"/>
    <p:sldId id="309" r:id="rId9"/>
    <p:sldId id="410" r:id="rId10"/>
    <p:sldId id="370" r:id="rId11"/>
    <p:sldId id="334" r:id="rId12"/>
    <p:sldId id="408" r:id="rId13"/>
    <p:sldId id="374" r:id="rId14"/>
    <p:sldId id="411" r:id="rId15"/>
    <p:sldId id="372" r:id="rId16"/>
    <p:sldId id="409" r:id="rId17"/>
    <p:sldId id="373" r:id="rId18"/>
    <p:sldId id="376" r:id="rId19"/>
    <p:sldId id="375" r:id="rId20"/>
    <p:sldId id="369" r:id="rId21"/>
    <p:sldId id="388" r:id="rId22"/>
    <p:sldId id="387" r:id="rId23"/>
    <p:sldId id="389" r:id="rId24"/>
    <p:sldId id="390" r:id="rId25"/>
    <p:sldId id="412" r:id="rId26"/>
    <p:sldId id="413" r:id="rId27"/>
    <p:sldId id="392" r:id="rId28"/>
    <p:sldId id="393" r:id="rId29"/>
    <p:sldId id="394" r:id="rId30"/>
    <p:sldId id="395" r:id="rId31"/>
    <p:sldId id="396" r:id="rId32"/>
    <p:sldId id="415" r:id="rId33"/>
    <p:sldId id="416" r:id="rId34"/>
    <p:sldId id="401" r:id="rId35"/>
    <p:sldId id="397" r:id="rId36"/>
    <p:sldId id="398" r:id="rId37"/>
    <p:sldId id="399" r:id="rId38"/>
    <p:sldId id="400" r:id="rId39"/>
    <p:sldId id="403" r:id="rId40"/>
    <p:sldId id="404" r:id="rId41"/>
    <p:sldId id="405" r:id="rId42"/>
    <p:sldId id="406" r:id="rId43"/>
    <p:sldId id="407" r:id="rId44"/>
    <p:sldId id="414" r:id="rId45"/>
    <p:sldId id="402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49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tu7oWj31S53oT57OIjQbQA==" hashData="910DEazxSfFlN6Ii2HL7M7GY5Rg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44" clrIdx="1"/>
  <p:cmAuthor id="2" name="SangeeArjun" initials="Sangeeth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AFAF"/>
    <a:srgbClr val="FFCCCC"/>
    <a:srgbClr val="CC3300"/>
    <a:srgbClr val="FFB7B7"/>
    <a:srgbClr val="FFA589"/>
    <a:srgbClr val="DAD2E4"/>
    <a:srgbClr val="EED0CE"/>
    <a:srgbClr val="E9C3C1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514" autoAdjust="0"/>
  </p:normalViewPr>
  <p:slideViewPr>
    <p:cSldViewPr>
      <p:cViewPr>
        <p:scale>
          <a:sx n="60" d="100"/>
          <a:sy n="60" d="100"/>
        </p:scale>
        <p:origin x="-165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9173C-1A7F-43AE-8B9C-DB8F8B6CB8BF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9F75C-DF56-4C28-8750-215012EDD1E9}">
      <dgm:prSet phldrT="[Text]"/>
      <dgm:spPr/>
      <dgm:t>
        <a:bodyPr/>
        <a:lstStyle/>
        <a:p>
          <a:r>
            <a:rPr lang="en-US" dirty="0" smtClean="0"/>
            <a:t>Access Modifiers</a:t>
          </a:r>
          <a:endParaRPr lang="en-US" dirty="0"/>
        </a:p>
      </dgm:t>
    </dgm:pt>
    <dgm:pt modelId="{B52AC4C6-9F6B-443A-84D4-880D16E8F348}" type="parTrans" cxnId="{0F6CDD7D-C012-4A59-8FB6-3D8E1EA99AF4}">
      <dgm:prSet/>
      <dgm:spPr/>
      <dgm:t>
        <a:bodyPr/>
        <a:lstStyle/>
        <a:p>
          <a:endParaRPr lang="en-US"/>
        </a:p>
      </dgm:t>
    </dgm:pt>
    <dgm:pt modelId="{D0A10C20-B3A8-48F3-8E3C-DDC009988958}" type="sibTrans" cxnId="{0F6CDD7D-C012-4A59-8FB6-3D8E1EA99AF4}">
      <dgm:prSet/>
      <dgm:spPr/>
      <dgm:t>
        <a:bodyPr/>
        <a:lstStyle/>
        <a:p>
          <a:endParaRPr lang="en-US"/>
        </a:p>
      </dgm:t>
    </dgm:pt>
    <dgm:pt modelId="{320B2F04-60D5-4EE3-AA05-134A3FCCDF17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14994190-1393-407F-9AC8-952A999E35F1}" type="parTrans" cxnId="{4449BCD0-7079-4336-A3B7-B40C91CD92F6}">
      <dgm:prSet/>
      <dgm:spPr/>
      <dgm:t>
        <a:bodyPr/>
        <a:lstStyle/>
        <a:p>
          <a:endParaRPr lang="en-US"/>
        </a:p>
      </dgm:t>
    </dgm:pt>
    <dgm:pt modelId="{367F97E1-F6BB-4692-B3D2-22039E5C8BBA}" type="sibTrans" cxnId="{4449BCD0-7079-4336-A3B7-B40C91CD92F6}">
      <dgm:prSet/>
      <dgm:spPr/>
      <dgm:t>
        <a:bodyPr/>
        <a:lstStyle/>
        <a:p>
          <a:endParaRPr lang="en-US"/>
        </a:p>
      </dgm:t>
    </dgm:pt>
    <dgm:pt modelId="{54EFB716-CB85-493C-812D-83A4233FEC88}">
      <dgm:prSet phldrT="[Text]"/>
      <dgm:spPr/>
      <dgm:t>
        <a:bodyPr/>
        <a:lstStyle/>
        <a:p>
          <a:r>
            <a:rPr lang="en-US" dirty="0" smtClean="0"/>
            <a:t>Private </a:t>
          </a:r>
          <a:endParaRPr lang="en-US" dirty="0"/>
        </a:p>
      </dgm:t>
    </dgm:pt>
    <dgm:pt modelId="{D3B6822C-5B75-402E-8164-FE4A7E0A00C3}" type="parTrans" cxnId="{25405E71-8C2A-4540-B6AB-84C73568822E}">
      <dgm:prSet/>
      <dgm:spPr/>
      <dgm:t>
        <a:bodyPr/>
        <a:lstStyle/>
        <a:p>
          <a:endParaRPr lang="en-US"/>
        </a:p>
      </dgm:t>
    </dgm:pt>
    <dgm:pt modelId="{3E9DA9E9-F494-47A7-938E-4E7A3CC2244B}" type="sibTrans" cxnId="{25405E71-8C2A-4540-B6AB-84C73568822E}">
      <dgm:prSet/>
      <dgm:spPr/>
      <dgm:t>
        <a:bodyPr/>
        <a:lstStyle/>
        <a:p>
          <a:endParaRPr lang="en-US"/>
        </a:p>
      </dgm:t>
    </dgm:pt>
    <dgm:pt modelId="{EFD3051E-8342-4A10-8DA7-67A454AE60FE}">
      <dgm:prSet phldrT="[Text]"/>
      <dgm:spPr/>
      <dgm:t>
        <a:bodyPr/>
        <a:lstStyle/>
        <a:p>
          <a:r>
            <a:rPr lang="en-US" dirty="0" smtClean="0"/>
            <a:t>Protected</a:t>
          </a:r>
          <a:endParaRPr lang="en-US" dirty="0"/>
        </a:p>
      </dgm:t>
    </dgm:pt>
    <dgm:pt modelId="{02E13BCF-9685-4350-858C-749984BB5BD5}" type="parTrans" cxnId="{1A8544AF-185D-4DD3-9B1D-D49FB7EACA04}">
      <dgm:prSet/>
      <dgm:spPr/>
      <dgm:t>
        <a:bodyPr/>
        <a:lstStyle/>
        <a:p>
          <a:endParaRPr lang="en-US"/>
        </a:p>
      </dgm:t>
    </dgm:pt>
    <dgm:pt modelId="{8C6ACFE1-8CDA-4C1F-9210-9EF9906D69B3}" type="sibTrans" cxnId="{1A8544AF-185D-4DD3-9B1D-D49FB7EACA04}">
      <dgm:prSet/>
      <dgm:spPr/>
      <dgm:t>
        <a:bodyPr/>
        <a:lstStyle/>
        <a:p>
          <a:endParaRPr lang="en-US"/>
        </a:p>
      </dgm:t>
    </dgm:pt>
    <dgm:pt modelId="{30A33476-1ABF-4317-B659-7B0F80811B49}">
      <dgm:prSet phldrT="[Text]"/>
      <dgm:spPr/>
      <dgm:t>
        <a:bodyPr/>
        <a:lstStyle/>
        <a:p>
          <a:r>
            <a:rPr lang="en-US" dirty="0" smtClean="0"/>
            <a:t>Default</a:t>
          </a:r>
          <a:endParaRPr lang="en-US" dirty="0"/>
        </a:p>
      </dgm:t>
    </dgm:pt>
    <dgm:pt modelId="{D74CDE27-16FF-4BA2-944F-FD0DDDDF0F7F}" type="parTrans" cxnId="{146DC8F5-363F-4DD5-8C1F-9AFACF7FD2C8}">
      <dgm:prSet/>
      <dgm:spPr/>
      <dgm:t>
        <a:bodyPr/>
        <a:lstStyle/>
        <a:p>
          <a:endParaRPr lang="en-US"/>
        </a:p>
      </dgm:t>
    </dgm:pt>
    <dgm:pt modelId="{72E5E31A-9718-409C-8850-041E3F18EBDE}" type="sibTrans" cxnId="{146DC8F5-363F-4DD5-8C1F-9AFACF7FD2C8}">
      <dgm:prSet/>
      <dgm:spPr/>
      <dgm:t>
        <a:bodyPr/>
        <a:lstStyle/>
        <a:p>
          <a:endParaRPr lang="en-US"/>
        </a:p>
      </dgm:t>
    </dgm:pt>
    <dgm:pt modelId="{AE593952-3443-478E-A929-6FF17E105EBC}" type="pres">
      <dgm:prSet presAssocID="{F349173C-1A7F-43AE-8B9C-DB8F8B6CB8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CDE800-7E6D-4AE3-980B-80F709A64CB6}" type="pres">
      <dgm:prSet presAssocID="{5EC9F75C-DF56-4C28-8750-215012EDD1E9}" presName="hierRoot1" presStyleCnt="0">
        <dgm:presLayoutVars>
          <dgm:hierBranch val="init"/>
        </dgm:presLayoutVars>
      </dgm:prSet>
      <dgm:spPr/>
    </dgm:pt>
    <dgm:pt modelId="{3779D4F6-E7F9-4CB0-B0D1-F54578439EF5}" type="pres">
      <dgm:prSet presAssocID="{5EC9F75C-DF56-4C28-8750-215012EDD1E9}" presName="rootComposite1" presStyleCnt="0"/>
      <dgm:spPr/>
    </dgm:pt>
    <dgm:pt modelId="{7553C11A-2D9F-4A65-B4A9-744968870E5D}" type="pres">
      <dgm:prSet presAssocID="{5EC9F75C-DF56-4C28-8750-215012EDD1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97429-99E6-42DE-906B-4ED49B78B5C2}" type="pres">
      <dgm:prSet presAssocID="{5EC9F75C-DF56-4C28-8750-215012EDD1E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579174B-4C8B-48D1-B9C1-3EAFE008F35C}" type="pres">
      <dgm:prSet presAssocID="{5EC9F75C-DF56-4C28-8750-215012EDD1E9}" presName="hierChild2" presStyleCnt="0"/>
      <dgm:spPr/>
    </dgm:pt>
    <dgm:pt modelId="{81F6A1D8-A1BC-4221-AFC0-31D147019A46}" type="pres">
      <dgm:prSet presAssocID="{14994190-1393-407F-9AC8-952A999E35F1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860E7ED-B313-4DEE-B4AB-00235598314A}" type="pres">
      <dgm:prSet presAssocID="{320B2F04-60D5-4EE3-AA05-134A3FCCDF17}" presName="hierRoot2" presStyleCnt="0">
        <dgm:presLayoutVars>
          <dgm:hierBranch val="init"/>
        </dgm:presLayoutVars>
      </dgm:prSet>
      <dgm:spPr/>
    </dgm:pt>
    <dgm:pt modelId="{BFAAD5E4-D45D-4398-87DC-D259FCADCCEE}" type="pres">
      <dgm:prSet presAssocID="{320B2F04-60D5-4EE3-AA05-134A3FCCDF17}" presName="rootComposite" presStyleCnt="0"/>
      <dgm:spPr/>
    </dgm:pt>
    <dgm:pt modelId="{B73011BD-7D0B-427E-9E81-C53F6C8761E2}" type="pres">
      <dgm:prSet presAssocID="{320B2F04-60D5-4EE3-AA05-134A3FCCDF1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EDA56E-AEC6-48CB-872A-2173B33EDDE3}" type="pres">
      <dgm:prSet presAssocID="{320B2F04-60D5-4EE3-AA05-134A3FCCDF1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6BBF97A-3C24-44F8-A4DD-B04ADDC800B8}" type="pres">
      <dgm:prSet presAssocID="{320B2F04-60D5-4EE3-AA05-134A3FCCDF17}" presName="hierChild4" presStyleCnt="0"/>
      <dgm:spPr/>
    </dgm:pt>
    <dgm:pt modelId="{52B02705-7CA8-4ABC-B5E4-B0567726ABA9}" type="pres">
      <dgm:prSet presAssocID="{320B2F04-60D5-4EE3-AA05-134A3FCCDF17}" presName="hierChild5" presStyleCnt="0"/>
      <dgm:spPr/>
    </dgm:pt>
    <dgm:pt modelId="{06D9AA31-405D-4049-B096-3345CE3502D5}" type="pres">
      <dgm:prSet presAssocID="{D3B6822C-5B75-402E-8164-FE4A7E0A00C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FEAD51F-C84C-4994-803D-535EDC02642F}" type="pres">
      <dgm:prSet presAssocID="{54EFB716-CB85-493C-812D-83A4233FEC88}" presName="hierRoot2" presStyleCnt="0">
        <dgm:presLayoutVars>
          <dgm:hierBranch val="init"/>
        </dgm:presLayoutVars>
      </dgm:prSet>
      <dgm:spPr/>
    </dgm:pt>
    <dgm:pt modelId="{E4EF9B22-0930-4B09-8CD8-690AA1F2244C}" type="pres">
      <dgm:prSet presAssocID="{54EFB716-CB85-493C-812D-83A4233FEC88}" presName="rootComposite" presStyleCnt="0"/>
      <dgm:spPr/>
    </dgm:pt>
    <dgm:pt modelId="{75BAEEB3-88F7-48C5-8C50-52E06F211708}" type="pres">
      <dgm:prSet presAssocID="{54EFB716-CB85-493C-812D-83A4233FEC8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D2F51-B802-4A84-9FB5-BEB82468E6C9}" type="pres">
      <dgm:prSet presAssocID="{54EFB716-CB85-493C-812D-83A4233FEC88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EAC6F7-FD8B-4BE8-BDE6-4AFE79304CDB}" type="pres">
      <dgm:prSet presAssocID="{54EFB716-CB85-493C-812D-83A4233FEC88}" presName="hierChild4" presStyleCnt="0"/>
      <dgm:spPr/>
    </dgm:pt>
    <dgm:pt modelId="{7591DC7D-1CA6-4867-864A-63EC1F0BA334}" type="pres">
      <dgm:prSet presAssocID="{54EFB716-CB85-493C-812D-83A4233FEC88}" presName="hierChild5" presStyleCnt="0"/>
      <dgm:spPr/>
    </dgm:pt>
    <dgm:pt modelId="{68CB1075-C8F2-4AE1-AB9D-0837AD49F10B}" type="pres">
      <dgm:prSet presAssocID="{02E13BCF-9685-4350-858C-749984BB5BD5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D8CB260-21B9-4970-A6D8-76954D0F986F}" type="pres">
      <dgm:prSet presAssocID="{EFD3051E-8342-4A10-8DA7-67A454AE60FE}" presName="hierRoot2" presStyleCnt="0">
        <dgm:presLayoutVars>
          <dgm:hierBranch val="init"/>
        </dgm:presLayoutVars>
      </dgm:prSet>
      <dgm:spPr/>
    </dgm:pt>
    <dgm:pt modelId="{300F5B22-35EB-4E56-95C9-0AD5AB17A914}" type="pres">
      <dgm:prSet presAssocID="{EFD3051E-8342-4A10-8DA7-67A454AE60FE}" presName="rootComposite" presStyleCnt="0"/>
      <dgm:spPr/>
    </dgm:pt>
    <dgm:pt modelId="{8CB6814B-4A51-4194-B73B-BC472BA1771E}" type="pres">
      <dgm:prSet presAssocID="{EFD3051E-8342-4A10-8DA7-67A454AE60F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E66592-D22F-4F52-AA8A-10F2222C93F4}" type="pres">
      <dgm:prSet presAssocID="{EFD3051E-8342-4A10-8DA7-67A454AE60FE}" presName="rootConnector" presStyleLbl="node2" presStyleIdx="2" presStyleCnt="4"/>
      <dgm:spPr/>
      <dgm:t>
        <a:bodyPr/>
        <a:lstStyle/>
        <a:p>
          <a:endParaRPr lang="en-US"/>
        </a:p>
      </dgm:t>
    </dgm:pt>
    <dgm:pt modelId="{208401A3-ACB6-4320-A228-E336D2FEA4D8}" type="pres">
      <dgm:prSet presAssocID="{EFD3051E-8342-4A10-8DA7-67A454AE60FE}" presName="hierChild4" presStyleCnt="0"/>
      <dgm:spPr/>
    </dgm:pt>
    <dgm:pt modelId="{645D4758-5FF0-420F-9BD8-404EAA87C74D}" type="pres">
      <dgm:prSet presAssocID="{EFD3051E-8342-4A10-8DA7-67A454AE60FE}" presName="hierChild5" presStyleCnt="0"/>
      <dgm:spPr/>
    </dgm:pt>
    <dgm:pt modelId="{EC49493A-594E-4C07-836A-6D33C81DD3CC}" type="pres">
      <dgm:prSet presAssocID="{D74CDE27-16FF-4BA2-944F-FD0DDDDF0F7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63396D5-1AC5-4469-8E78-F9CABF060CF2}" type="pres">
      <dgm:prSet presAssocID="{30A33476-1ABF-4317-B659-7B0F80811B49}" presName="hierRoot2" presStyleCnt="0">
        <dgm:presLayoutVars>
          <dgm:hierBranch val="init"/>
        </dgm:presLayoutVars>
      </dgm:prSet>
      <dgm:spPr/>
    </dgm:pt>
    <dgm:pt modelId="{29ABCBF4-A216-41DB-8565-E4E8E28842A7}" type="pres">
      <dgm:prSet presAssocID="{30A33476-1ABF-4317-B659-7B0F80811B49}" presName="rootComposite" presStyleCnt="0"/>
      <dgm:spPr/>
    </dgm:pt>
    <dgm:pt modelId="{688D19B0-71AD-4228-B71F-A382CBEB858C}" type="pres">
      <dgm:prSet presAssocID="{30A33476-1ABF-4317-B659-7B0F80811B4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E7B60-FAB7-4669-9575-D294A9B7B090}" type="pres">
      <dgm:prSet presAssocID="{30A33476-1ABF-4317-B659-7B0F80811B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22484D8C-8679-4586-BF48-04215099CC0C}" type="pres">
      <dgm:prSet presAssocID="{30A33476-1ABF-4317-B659-7B0F80811B49}" presName="hierChild4" presStyleCnt="0"/>
      <dgm:spPr/>
    </dgm:pt>
    <dgm:pt modelId="{A74D5A9B-B62F-4E29-AB5C-43E5AF931564}" type="pres">
      <dgm:prSet presAssocID="{30A33476-1ABF-4317-B659-7B0F80811B49}" presName="hierChild5" presStyleCnt="0"/>
      <dgm:spPr/>
    </dgm:pt>
    <dgm:pt modelId="{53EA1966-C78E-4DE8-A789-D1254EC2FA8D}" type="pres">
      <dgm:prSet presAssocID="{5EC9F75C-DF56-4C28-8750-215012EDD1E9}" presName="hierChild3" presStyleCnt="0"/>
      <dgm:spPr/>
    </dgm:pt>
  </dgm:ptLst>
  <dgm:cxnLst>
    <dgm:cxn modelId="{156EB21E-6525-44D2-A7F2-C817BEEB095F}" type="presOf" srcId="{320B2F04-60D5-4EE3-AA05-134A3FCCDF17}" destId="{78EDA56E-AEC6-48CB-872A-2173B33EDDE3}" srcOrd="1" destOrd="0" presId="urn:microsoft.com/office/officeart/2005/8/layout/orgChart1"/>
    <dgm:cxn modelId="{3777028A-7B46-4CE6-9F21-396120ACFC21}" type="presOf" srcId="{EFD3051E-8342-4A10-8DA7-67A454AE60FE}" destId="{8CB6814B-4A51-4194-B73B-BC472BA1771E}" srcOrd="0" destOrd="0" presId="urn:microsoft.com/office/officeart/2005/8/layout/orgChart1"/>
    <dgm:cxn modelId="{7713B1DE-D6D4-4C27-8F15-D66BA5E946B6}" type="presOf" srcId="{D3B6822C-5B75-402E-8164-FE4A7E0A00C3}" destId="{06D9AA31-405D-4049-B096-3345CE3502D5}" srcOrd="0" destOrd="0" presId="urn:microsoft.com/office/officeart/2005/8/layout/orgChart1"/>
    <dgm:cxn modelId="{4449BCD0-7079-4336-A3B7-B40C91CD92F6}" srcId="{5EC9F75C-DF56-4C28-8750-215012EDD1E9}" destId="{320B2F04-60D5-4EE3-AA05-134A3FCCDF17}" srcOrd="0" destOrd="0" parTransId="{14994190-1393-407F-9AC8-952A999E35F1}" sibTransId="{367F97E1-F6BB-4692-B3D2-22039E5C8BBA}"/>
    <dgm:cxn modelId="{0F6CDD7D-C012-4A59-8FB6-3D8E1EA99AF4}" srcId="{F349173C-1A7F-43AE-8B9C-DB8F8B6CB8BF}" destId="{5EC9F75C-DF56-4C28-8750-215012EDD1E9}" srcOrd="0" destOrd="0" parTransId="{B52AC4C6-9F6B-443A-84D4-880D16E8F348}" sibTransId="{D0A10C20-B3A8-48F3-8E3C-DDC009988958}"/>
    <dgm:cxn modelId="{A403B95C-818A-4005-9867-2904A3AF41EF}" type="presOf" srcId="{02E13BCF-9685-4350-858C-749984BB5BD5}" destId="{68CB1075-C8F2-4AE1-AB9D-0837AD49F10B}" srcOrd="0" destOrd="0" presId="urn:microsoft.com/office/officeart/2005/8/layout/orgChart1"/>
    <dgm:cxn modelId="{25405E71-8C2A-4540-B6AB-84C73568822E}" srcId="{5EC9F75C-DF56-4C28-8750-215012EDD1E9}" destId="{54EFB716-CB85-493C-812D-83A4233FEC88}" srcOrd="1" destOrd="0" parTransId="{D3B6822C-5B75-402E-8164-FE4A7E0A00C3}" sibTransId="{3E9DA9E9-F494-47A7-938E-4E7A3CC2244B}"/>
    <dgm:cxn modelId="{2C91DB7D-7FCB-4B9B-A147-26429390D4BF}" type="presOf" srcId="{30A33476-1ABF-4317-B659-7B0F80811B49}" destId="{B2AE7B60-FAB7-4669-9575-D294A9B7B090}" srcOrd="1" destOrd="0" presId="urn:microsoft.com/office/officeart/2005/8/layout/orgChart1"/>
    <dgm:cxn modelId="{3E3585D9-94E9-43C1-AA48-46F97DD05268}" type="presOf" srcId="{14994190-1393-407F-9AC8-952A999E35F1}" destId="{81F6A1D8-A1BC-4221-AFC0-31D147019A46}" srcOrd="0" destOrd="0" presId="urn:microsoft.com/office/officeart/2005/8/layout/orgChart1"/>
    <dgm:cxn modelId="{1A8544AF-185D-4DD3-9B1D-D49FB7EACA04}" srcId="{5EC9F75C-DF56-4C28-8750-215012EDD1E9}" destId="{EFD3051E-8342-4A10-8DA7-67A454AE60FE}" srcOrd="2" destOrd="0" parTransId="{02E13BCF-9685-4350-858C-749984BB5BD5}" sibTransId="{8C6ACFE1-8CDA-4C1F-9210-9EF9906D69B3}"/>
    <dgm:cxn modelId="{146DC8F5-363F-4DD5-8C1F-9AFACF7FD2C8}" srcId="{5EC9F75C-DF56-4C28-8750-215012EDD1E9}" destId="{30A33476-1ABF-4317-B659-7B0F80811B49}" srcOrd="3" destOrd="0" parTransId="{D74CDE27-16FF-4BA2-944F-FD0DDDDF0F7F}" sibTransId="{72E5E31A-9718-409C-8850-041E3F18EBDE}"/>
    <dgm:cxn modelId="{60654623-E6A9-4B3D-82B0-6FA238AC02DC}" type="presOf" srcId="{5EC9F75C-DF56-4C28-8750-215012EDD1E9}" destId="{84097429-99E6-42DE-906B-4ED49B78B5C2}" srcOrd="1" destOrd="0" presId="urn:microsoft.com/office/officeart/2005/8/layout/orgChart1"/>
    <dgm:cxn modelId="{911DC7AA-489C-4F68-B8C1-97F2F7D5C18E}" type="presOf" srcId="{54EFB716-CB85-493C-812D-83A4233FEC88}" destId="{F36D2F51-B802-4A84-9FB5-BEB82468E6C9}" srcOrd="1" destOrd="0" presId="urn:microsoft.com/office/officeart/2005/8/layout/orgChart1"/>
    <dgm:cxn modelId="{78935806-5935-403D-90ED-2C068CBB9564}" type="presOf" srcId="{D74CDE27-16FF-4BA2-944F-FD0DDDDF0F7F}" destId="{EC49493A-594E-4C07-836A-6D33C81DD3CC}" srcOrd="0" destOrd="0" presId="urn:microsoft.com/office/officeart/2005/8/layout/orgChart1"/>
    <dgm:cxn modelId="{B9C7C22C-FAB4-4CAD-8E63-6978EC0ADA02}" type="presOf" srcId="{5EC9F75C-DF56-4C28-8750-215012EDD1E9}" destId="{7553C11A-2D9F-4A65-B4A9-744968870E5D}" srcOrd="0" destOrd="0" presId="urn:microsoft.com/office/officeart/2005/8/layout/orgChart1"/>
    <dgm:cxn modelId="{FA1828E4-D206-435A-8554-99DF71199437}" type="presOf" srcId="{54EFB716-CB85-493C-812D-83A4233FEC88}" destId="{75BAEEB3-88F7-48C5-8C50-52E06F211708}" srcOrd="0" destOrd="0" presId="urn:microsoft.com/office/officeart/2005/8/layout/orgChart1"/>
    <dgm:cxn modelId="{BE5FD2F6-69E8-46F3-9294-693561504FC3}" type="presOf" srcId="{F349173C-1A7F-43AE-8B9C-DB8F8B6CB8BF}" destId="{AE593952-3443-478E-A929-6FF17E105EBC}" srcOrd="0" destOrd="0" presId="urn:microsoft.com/office/officeart/2005/8/layout/orgChart1"/>
    <dgm:cxn modelId="{3EDBE36A-AE9A-4C01-92CA-FB8A53B33E2D}" type="presOf" srcId="{EFD3051E-8342-4A10-8DA7-67A454AE60FE}" destId="{EAE66592-D22F-4F52-AA8A-10F2222C93F4}" srcOrd="1" destOrd="0" presId="urn:microsoft.com/office/officeart/2005/8/layout/orgChart1"/>
    <dgm:cxn modelId="{B64AE330-8D59-4DDC-BE55-6EADCB61562E}" type="presOf" srcId="{30A33476-1ABF-4317-B659-7B0F80811B49}" destId="{688D19B0-71AD-4228-B71F-A382CBEB858C}" srcOrd="0" destOrd="0" presId="urn:microsoft.com/office/officeart/2005/8/layout/orgChart1"/>
    <dgm:cxn modelId="{D92AA2C7-AB83-42CE-9825-BF6327BEEFA6}" type="presOf" srcId="{320B2F04-60D5-4EE3-AA05-134A3FCCDF17}" destId="{B73011BD-7D0B-427E-9E81-C53F6C8761E2}" srcOrd="0" destOrd="0" presId="urn:microsoft.com/office/officeart/2005/8/layout/orgChart1"/>
    <dgm:cxn modelId="{994B2ADE-F917-4597-A4BE-82FC48ABB581}" type="presParOf" srcId="{AE593952-3443-478E-A929-6FF17E105EBC}" destId="{B8CDE800-7E6D-4AE3-980B-80F709A64CB6}" srcOrd="0" destOrd="0" presId="urn:microsoft.com/office/officeart/2005/8/layout/orgChart1"/>
    <dgm:cxn modelId="{90A29BCF-6FC2-4EC6-8722-6726CB02852A}" type="presParOf" srcId="{B8CDE800-7E6D-4AE3-980B-80F709A64CB6}" destId="{3779D4F6-E7F9-4CB0-B0D1-F54578439EF5}" srcOrd="0" destOrd="0" presId="urn:microsoft.com/office/officeart/2005/8/layout/orgChart1"/>
    <dgm:cxn modelId="{C23E7D6B-1AE2-405B-94C9-4DDB51CAF30F}" type="presParOf" srcId="{3779D4F6-E7F9-4CB0-B0D1-F54578439EF5}" destId="{7553C11A-2D9F-4A65-B4A9-744968870E5D}" srcOrd="0" destOrd="0" presId="urn:microsoft.com/office/officeart/2005/8/layout/orgChart1"/>
    <dgm:cxn modelId="{697354A3-DF5C-4A9C-9175-80DCC2A41107}" type="presParOf" srcId="{3779D4F6-E7F9-4CB0-B0D1-F54578439EF5}" destId="{84097429-99E6-42DE-906B-4ED49B78B5C2}" srcOrd="1" destOrd="0" presId="urn:microsoft.com/office/officeart/2005/8/layout/orgChart1"/>
    <dgm:cxn modelId="{C0AFD413-EC88-4E71-B8F1-14B631215AC7}" type="presParOf" srcId="{B8CDE800-7E6D-4AE3-980B-80F709A64CB6}" destId="{D579174B-4C8B-48D1-B9C1-3EAFE008F35C}" srcOrd="1" destOrd="0" presId="urn:microsoft.com/office/officeart/2005/8/layout/orgChart1"/>
    <dgm:cxn modelId="{97D3C1ED-4956-4DBF-893A-5607F96D1CFB}" type="presParOf" srcId="{D579174B-4C8B-48D1-B9C1-3EAFE008F35C}" destId="{81F6A1D8-A1BC-4221-AFC0-31D147019A46}" srcOrd="0" destOrd="0" presId="urn:microsoft.com/office/officeart/2005/8/layout/orgChart1"/>
    <dgm:cxn modelId="{184DA435-45DD-4310-A103-C5DF0F61F484}" type="presParOf" srcId="{D579174B-4C8B-48D1-B9C1-3EAFE008F35C}" destId="{C860E7ED-B313-4DEE-B4AB-00235598314A}" srcOrd="1" destOrd="0" presId="urn:microsoft.com/office/officeart/2005/8/layout/orgChart1"/>
    <dgm:cxn modelId="{24937A94-AC4D-4A62-9B58-AA999EDC5399}" type="presParOf" srcId="{C860E7ED-B313-4DEE-B4AB-00235598314A}" destId="{BFAAD5E4-D45D-4398-87DC-D259FCADCCEE}" srcOrd="0" destOrd="0" presId="urn:microsoft.com/office/officeart/2005/8/layout/orgChart1"/>
    <dgm:cxn modelId="{FFFFF06D-9D28-4B62-9A45-6487FABC2C02}" type="presParOf" srcId="{BFAAD5E4-D45D-4398-87DC-D259FCADCCEE}" destId="{B73011BD-7D0B-427E-9E81-C53F6C8761E2}" srcOrd="0" destOrd="0" presId="urn:microsoft.com/office/officeart/2005/8/layout/orgChart1"/>
    <dgm:cxn modelId="{AF0541A9-8C98-403E-B2A2-03AD714A59BC}" type="presParOf" srcId="{BFAAD5E4-D45D-4398-87DC-D259FCADCCEE}" destId="{78EDA56E-AEC6-48CB-872A-2173B33EDDE3}" srcOrd="1" destOrd="0" presId="urn:microsoft.com/office/officeart/2005/8/layout/orgChart1"/>
    <dgm:cxn modelId="{B321FF9A-08CC-44FE-B67A-206B2A004623}" type="presParOf" srcId="{C860E7ED-B313-4DEE-B4AB-00235598314A}" destId="{16BBF97A-3C24-44F8-A4DD-B04ADDC800B8}" srcOrd="1" destOrd="0" presId="urn:microsoft.com/office/officeart/2005/8/layout/orgChart1"/>
    <dgm:cxn modelId="{4A7567FF-5206-4A24-A67A-19A753B9C8A4}" type="presParOf" srcId="{C860E7ED-B313-4DEE-B4AB-00235598314A}" destId="{52B02705-7CA8-4ABC-B5E4-B0567726ABA9}" srcOrd="2" destOrd="0" presId="urn:microsoft.com/office/officeart/2005/8/layout/orgChart1"/>
    <dgm:cxn modelId="{7EFC51F7-29C2-46E4-A1A3-CBB9E43E38F1}" type="presParOf" srcId="{D579174B-4C8B-48D1-B9C1-3EAFE008F35C}" destId="{06D9AA31-405D-4049-B096-3345CE3502D5}" srcOrd="2" destOrd="0" presId="urn:microsoft.com/office/officeart/2005/8/layout/orgChart1"/>
    <dgm:cxn modelId="{A060C5A5-24CF-4B90-BDBB-BAB7ADE3BDAD}" type="presParOf" srcId="{D579174B-4C8B-48D1-B9C1-3EAFE008F35C}" destId="{0FEAD51F-C84C-4994-803D-535EDC02642F}" srcOrd="3" destOrd="0" presId="urn:microsoft.com/office/officeart/2005/8/layout/orgChart1"/>
    <dgm:cxn modelId="{C900AAEF-8ACA-4F3E-8773-B3F5A296A6B3}" type="presParOf" srcId="{0FEAD51F-C84C-4994-803D-535EDC02642F}" destId="{E4EF9B22-0930-4B09-8CD8-690AA1F2244C}" srcOrd="0" destOrd="0" presId="urn:microsoft.com/office/officeart/2005/8/layout/orgChart1"/>
    <dgm:cxn modelId="{7EFB5EC6-3377-4329-BEB0-C85A70F3D24D}" type="presParOf" srcId="{E4EF9B22-0930-4B09-8CD8-690AA1F2244C}" destId="{75BAEEB3-88F7-48C5-8C50-52E06F211708}" srcOrd="0" destOrd="0" presId="urn:microsoft.com/office/officeart/2005/8/layout/orgChart1"/>
    <dgm:cxn modelId="{492CC1E9-B2ED-46BF-AFD3-F48554F5E63C}" type="presParOf" srcId="{E4EF9B22-0930-4B09-8CD8-690AA1F2244C}" destId="{F36D2F51-B802-4A84-9FB5-BEB82468E6C9}" srcOrd="1" destOrd="0" presId="urn:microsoft.com/office/officeart/2005/8/layout/orgChart1"/>
    <dgm:cxn modelId="{C51ADCB7-85EC-44AA-9599-A1E7FB54F160}" type="presParOf" srcId="{0FEAD51F-C84C-4994-803D-535EDC02642F}" destId="{A5EAC6F7-FD8B-4BE8-BDE6-4AFE79304CDB}" srcOrd="1" destOrd="0" presId="urn:microsoft.com/office/officeart/2005/8/layout/orgChart1"/>
    <dgm:cxn modelId="{4AF38029-B478-47D4-B377-553F861B8B61}" type="presParOf" srcId="{0FEAD51F-C84C-4994-803D-535EDC02642F}" destId="{7591DC7D-1CA6-4867-864A-63EC1F0BA334}" srcOrd="2" destOrd="0" presId="urn:microsoft.com/office/officeart/2005/8/layout/orgChart1"/>
    <dgm:cxn modelId="{8640021E-ADA7-4F16-AD3B-7B9B5D803DCA}" type="presParOf" srcId="{D579174B-4C8B-48D1-B9C1-3EAFE008F35C}" destId="{68CB1075-C8F2-4AE1-AB9D-0837AD49F10B}" srcOrd="4" destOrd="0" presId="urn:microsoft.com/office/officeart/2005/8/layout/orgChart1"/>
    <dgm:cxn modelId="{C819BA3E-F1AA-4157-A28B-03754BAA202D}" type="presParOf" srcId="{D579174B-4C8B-48D1-B9C1-3EAFE008F35C}" destId="{AD8CB260-21B9-4970-A6D8-76954D0F986F}" srcOrd="5" destOrd="0" presId="urn:microsoft.com/office/officeart/2005/8/layout/orgChart1"/>
    <dgm:cxn modelId="{24F469A4-2050-4E65-9F02-FB7038ED5A05}" type="presParOf" srcId="{AD8CB260-21B9-4970-A6D8-76954D0F986F}" destId="{300F5B22-35EB-4E56-95C9-0AD5AB17A914}" srcOrd="0" destOrd="0" presId="urn:microsoft.com/office/officeart/2005/8/layout/orgChart1"/>
    <dgm:cxn modelId="{A01F4FB6-5279-4511-8673-7BE8DA95FC31}" type="presParOf" srcId="{300F5B22-35EB-4E56-95C9-0AD5AB17A914}" destId="{8CB6814B-4A51-4194-B73B-BC472BA1771E}" srcOrd="0" destOrd="0" presId="urn:microsoft.com/office/officeart/2005/8/layout/orgChart1"/>
    <dgm:cxn modelId="{C3571FC5-3FA2-4C2F-B937-F37A5103DDF2}" type="presParOf" srcId="{300F5B22-35EB-4E56-95C9-0AD5AB17A914}" destId="{EAE66592-D22F-4F52-AA8A-10F2222C93F4}" srcOrd="1" destOrd="0" presId="urn:microsoft.com/office/officeart/2005/8/layout/orgChart1"/>
    <dgm:cxn modelId="{CCD79D10-479D-4A20-A769-D82AA5EE09BA}" type="presParOf" srcId="{AD8CB260-21B9-4970-A6D8-76954D0F986F}" destId="{208401A3-ACB6-4320-A228-E336D2FEA4D8}" srcOrd="1" destOrd="0" presId="urn:microsoft.com/office/officeart/2005/8/layout/orgChart1"/>
    <dgm:cxn modelId="{1DEFF898-2F78-4EC4-A5C6-1EA517135DC4}" type="presParOf" srcId="{AD8CB260-21B9-4970-A6D8-76954D0F986F}" destId="{645D4758-5FF0-420F-9BD8-404EAA87C74D}" srcOrd="2" destOrd="0" presId="urn:microsoft.com/office/officeart/2005/8/layout/orgChart1"/>
    <dgm:cxn modelId="{DDB55059-20E9-4440-B45E-C89FB6932BB4}" type="presParOf" srcId="{D579174B-4C8B-48D1-B9C1-3EAFE008F35C}" destId="{EC49493A-594E-4C07-836A-6D33C81DD3CC}" srcOrd="6" destOrd="0" presId="urn:microsoft.com/office/officeart/2005/8/layout/orgChart1"/>
    <dgm:cxn modelId="{084979E3-019B-4499-8C3F-00EC7525E0BF}" type="presParOf" srcId="{D579174B-4C8B-48D1-B9C1-3EAFE008F35C}" destId="{963396D5-1AC5-4469-8E78-F9CABF060CF2}" srcOrd="7" destOrd="0" presId="urn:microsoft.com/office/officeart/2005/8/layout/orgChart1"/>
    <dgm:cxn modelId="{8C6F73CF-FEF8-4472-B38D-A9EECAE0766C}" type="presParOf" srcId="{963396D5-1AC5-4469-8E78-F9CABF060CF2}" destId="{29ABCBF4-A216-41DB-8565-E4E8E28842A7}" srcOrd="0" destOrd="0" presId="urn:microsoft.com/office/officeart/2005/8/layout/orgChart1"/>
    <dgm:cxn modelId="{49254ABB-2CF5-44CD-ABCF-39A9B2BDBE2D}" type="presParOf" srcId="{29ABCBF4-A216-41DB-8565-E4E8E28842A7}" destId="{688D19B0-71AD-4228-B71F-A382CBEB858C}" srcOrd="0" destOrd="0" presId="urn:microsoft.com/office/officeart/2005/8/layout/orgChart1"/>
    <dgm:cxn modelId="{B992D6E9-79AA-4FED-8790-1ACAE68B9505}" type="presParOf" srcId="{29ABCBF4-A216-41DB-8565-E4E8E28842A7}" destId="{B2AE7B60-FAB7-4669-9575-D294A9B7B090}" srcOrd="1" destOrd="0" presId="urn:microsoft.com/office/officeart/2005/8/layout/orgChart1"/>
    <dgm:cxn modelId="{F814D758-E2C4-4436-839D-C73AAF94384B}" type="presParOf" srcId="{963396D5-1AC5-4469-8E78-F9CABF060CF2}" destId="{22484D8C-8679-4586-BF48-04215099CC0C}" srcOrd="1" destOrd="0" presId="urn:microsoft.com/office/officeart/2005/8/layout/orgChart1"/>
    <dgm:cxn modelId="{3FCBB921-A581-41B8-930F-C3FD116543FD}" type="presParOf" srcId="{963396D5-1AC5-4469-8E78-F9CABF060CF2}" destId="{A74D5A9B-B62F-4E29-AB5C-43E5AF931564}" srcOrd="2" destOrd="0" presId="urn:microsoft.com/office/officeart/2005/8/layout/orgChart1"/>
    <dgm:cxn modelId="{B4F8823E-3FA7-432E-B1D5-F4DBECEF0A12}" type="presParOf" srcId="{B8CDE800-7E6D-4AE3-980B-80F709A64CB6}" destId="{53EA1966-C78E-4DE8-A789-D1254EC2FA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9493A-594E-4C07-836A-6D33C81DD3CC}">
      <dsp:nvSpPr>
        <dsp:cNvPr id="0" name=""/>
        <dsp:cNvSpPr/>
      </dsp:nvSpPr>
      <dsp:spPr>
        <a:xfrm>
          <a:off x="3124200" y="1001444"/>
          <a:ext cx="2446892" cy="283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55"/>
              </a:lnTo>
              <a:lnTo>
                <a:pt x="2446892" y="141555"/>
              </a:lnTo>
              <a:lnTo>
                <a:pt x="2446892" y="2831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B1075-C8F2-4AE1-AB9D-0837AD49F10B}">
      <dsp:nvSpPr>
        <dsp:cNvPr id="0" name=""/>
        <dsp:cNvSpPr/>
      </dsp:nvSpPr>
      <dsp:spPr>
        <a:xfrm>
          <a:off x="3124200" y="1001444"/>
          <a:ext cx="815630" cy="283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55"/>
              </a:lnTo>
              <a:lnTo>
                <a:pt x="815630" y="141555"/>
              </a:lnTo>
              <a:lnTo>
                <a:pt x="815630" y="2831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9AA31-405D-4049-B096-3345CE3502D5}">
      <dsp:nvSpPr>
        <dsp:cNvPr id="0" name=""/>
        <dsp:cNvSpPr/>
      </dsp:nvSpPr>
      <dsp:spPr>
        <a:xfrm>
          <a:off x="2308569" y="1001444"/>
          <a:ext cx="815630" cy="283111"/>
        </a:xfrm>
        <a:custGeom>
          <a:avLst/>
          <a:gdLst/>
          <a:ahLst/>
          <a:cxnLst/>
          <a:rect l="0" t="0" r="0" b="0"/>
          <a:pathLst>
            <a:path>
              <a:moveTo>
                <a:pt x="815630" y="0"/>
              </a:moveTo>
              <a:lnTo>
                <a:pt x="815630" y="141555"/>
              </a:lnTo>
              <a:lnTo>
                <a:pt x="0" y="141555"/>
              </a:lnTo>
              <a:lnTo>
                <a:pt x="0" y="2831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6A1D8-A1BC-4221-AFC0-31D147019A46}">
      <dsp:nvSpPr>
        <dsp:cNvPr id="0" name=""/>
        <dsp:cNvSpPr/>
      </dsp:nvSpPr>
      <dsp:spPr>
        <a:xfrm>
          <a:off x="677307" y="1001444"/>
          <a:ext cx="2446892" cy="283111"/>
        </a:xfrm>
        <a:custGeom>
          <a:avLst/>
          <a:gdLst/>
          <a:ahLst/>
          <a:cxnLst/>
          <a:rect l="0" t="0" r="0" b="0"/>
          <a:pathLst>
            <a:path>
              <a:moveTo>
                <a:pt x="2446892" y="0"/>
              </a:moveTo>
              <a:lnTo>
                <a:pt x="2446892" y="141555"/>
              </a:lnTo>
              <a:lnTo>
                <a:pt x="0" y="141555"/>
              </a:lnTo>
              <a:lnTo>
                <a:pt x="0" y="2831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3C11A-2D9F-4A65-B4A9-744968870E5D}">
      <dsp:nvSpPr>
        <dsp:cNvPr id="0" name=""/>
        <dsp:cNvSpPr/>
      </dsp:nvSpPr>
      <dsp:spPr>
        <a:xfrm>
          <a:off x="2450124" y="327369"/>
          <a:ext cx="1348150" cy="674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Access Modifiers</a:t>
          </a:r>
          <a:endParaRPr lang="en-US" sz="2300" kern="1200" dirty="0"/>
        </a:p>
      </dsp:txBody>
      <dsp:txXfrm>
        <a:off x="2450124" y="327369"/>
        <a:ext cx="1348150" cy="674075"/>
      </dsp:txXfrm>
    </dsp:sp>
    <dsp:sp modelId="{B73011BD-7D0B-427E-9E81-C53F6C8761E2}">
      <dsp:nvSpPr>
        <dsp:cNvPr id="0" name=""/>
        <dsp:cNvSpPr/>
      </dsp:nvSpPr>
      <dsp:spPr>
        <a:xfrm>
          <a:off x="3232" y="1284555"/>
          <a:ext cx="1348150" cy="674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Public</a:t>
          </a:r>
          <a:endParaRPr lang="en-US" sz="2300" kern="1200" dirty="0"/>
        </a:p>
      </dsp:txBody>
      <dsp:txXfrm>
        <a:off x="3232" y="1284555"/>
        <a:ext cx="1348150" cy="674075"/>
      </dsp:txXfrm>
    </dsp:sp>
    <dsp:sp modelId="{75BAEEB3-88F7-48C5-8C50-52E06F211708}">
      <dsp:nvSpPr>
        <dsp:cNvPr id="0" name=""/>
        <dsp:cNvSpPr/>
      </dsp:nvSpPr>
      <dsp:spPr>
        <a:xfrm>
          <a:off x="1634493" y="1284555"/>
          <a:ext cx="1348150" cy="674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Private </a:t>
          </a:r>
          <a:endParaRPr lang="en-US" sz="2300" kern="1200" dirty="0"/>
        </a:p>
      </dsp:txBody>
      <dsp:txXfrm>
        <a:off x="1634493" y="1284555"/>
        <a:ext cx="1348150" cy="674075"/>
      </dsp:txXfrm>
    </dsp:sp>
    <dsp:sp modelId="{8CB6814B-4A51-4194-B73B-BC472BA1771E}">
      <dsp:nvSpPr>
        <dsp:cNvPr id="0" name=""/>
        <dsp:cNvSpPr/>
      </dsp:nvSpPr>
      <dsp:spPr>
        <a:xfrm>
          <a:off x="3265755" y="1284555"/>
          <a:ext cx="1348150" cy="674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Protected</a:t>
          </a:r>
          <a:endParaRPr lang="en-US" sz="2300" kern="1200" dirty="0"/>
        </a:p>
      </dsp:txBody>
      <dsp:txXfrm>
        <a:off x="3265755" y="1284555"/>
        <a:ext cx="1348150" cy="674075"/>
      </dsp:txXfrm>
    </dsp:sp>
    <dsp:sp modelId="{688D19B0-71AD-4228-B71F-A382CBEB858C}">
      <dsp:nvSpPr>
        <dsp:cNvPr id="0" name=""/>
        <dsp:cNvSpPr/>
      </dsp:nvSpPr>
      <dsp:spPr>
        <a:xfrm>
          <a:off x="4897017" y="1284555"/>
          <a:ext cx="1348150" cy="674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Default</a:t>
          </a:r>
          <a:endParaRPr lang="en-US" sz="2300" kern="1200" dirty="0"/>
        </a:p>
      </dsp:txBody>
      <dsp:txXfrm>
        <a:off x="4897017" y="1284555"/>
        <a:ext cx="1348150" cy="674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Access Specifiers, Methods &amp; Constructors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1534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private access?</a:t>
            </a:r>
            <a:r>
              <a:rPr lang="en-US" b="0" dirty="0" smtClean="0"/>
              <a:t> </a:t>
            </a:r>
          </a:p>
          <a:p>
            <a:pPr lvl="1"/>
            <a:r>
              <a:rPr lang="en-US" i="1" dirty="0" smtClean="0"/>
              <a:t>Private</a:t>
            </a:r>
            <a:r>
              <a:rPr lang="en-US" b="0" dirty="0" smtClean="0"/>
              <a:t> access specifies that class member are only accessible by the class in which they are defined. Cannot be accessed by any other class.</a:t>
            </a:r>
          </a:p>
          <a:p>
            <a:pPr lvl="1"/>
            <a:endParaRPr lang="en-US" b="0" dirty="0" smtClean="0"/>
          </a:p>
          <a:p>
            <a:pPr lvl="1"/>
            <a:r>
              <a:rPr lang="en-US" dirty="0" smtClean="0"/>
              <a:t>Syntax </a:t>
            </a:r>
            <a:r>
              <a:rPr lang="en-US" b="0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private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tx2"/>
                </a:solidFill>
              </a:rPr>
              <a:t>&lt;variable/method name&gt;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Example: </a:t>
            </a:r>
          </a:p>
          <a:p>
            <a:pPr lvl="1"/>
            <a:r>
              <a:rPr lang="en-US" sz="2000" dirty="0" smtClean="0"/>
              <a:t>	Private variable:</a:t>
            </a:r>
            <a:r>
              <a:rPr lang="en-US" sz="2000" b="0" dirty="0" smtClean="0"/>
              <a:t> </a:t>
            </a:r>
          </a:p>
          <a:p>
            <a:pPr lvl="2"/>
            <a:r>
              <a:rPr lang="en-US" sz="2000" b="0" dirty="0" smtClean="0">
                <a:solidFill>
                  <a:srgbClr val="00B050"/>
                </a:solidFill>
              </a:rPr>
              <a:t>	private 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x = 0;</a:t>
            </a:r>
          </a:p>
          <a:p>
            <a:pPr lvl="2"/>
            <a:endParaRPr lang="en-US" sz="2000" b="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/>
              <a:t>	Private Method:</a:t>
            </a:r>
          </a:p>
          <a:p>
            <a:r>
              <a:rPr lang="en-US" sz="2000" b="0" dirty="0" smtClean="0"/>
              <a:t>		 </a:t>
            </a:r>
            <a:r>
              <a:rPr lang="en-US" sz="2000" b="0" dirty="0" smtClean="0">
                <a:solidFill>
                  <a:srgbClr val="00B050"/>
                </a:solidFill>
              </a:rPr>
              <a:t>private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chemeClr val="tx2"/>
                </a:solidFill>
              </a:rPr>
              <a:t>addNumbers(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x, 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y){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	     		// some code here 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		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153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Illustration for private access:</a:t>
            </a:r>
            <a:endParaRPr lang="en-US" sz="2000" b="0" dirty="0" smtClean="0"/>
          </a:p>
          <a:p>
            <a:pPr>
              <a:spcBef>
                <a:spcPts val="600"/>
              </a:spcBef>
            </a:pPr>
            <a:r>
              <a:rPr lang="en-US" sz="2000" b="0" dirty="0" smtClean="0"/>
              <a:t>Taking the same example illustrated before </a:t>
            </a:r>
          </a:p>
          <a:p>
            <a:pPr marL="5683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/>
              <a:t>Class A has a </a:t>
            </a:r>
            <a:r>
              <a:rPr lang="en-US" sz="2000" dirty="0" smtClean="0"/>
              <a:t>private </a:t>
            </a:r>
            <a:r>
              <a:rPr lang="en-US" sz="2000" b="0" dirty="0" smtClean="0"/>
              <a:t>variable</a:t>
            </a:r>
          </a:p>
          <a:p>
            <a:pPr marL="5683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/>
              <a:t>Class B will </a:t>
            </a:r>
            <a:r>
              <a:rPr lang="en-US" sz="2000" dirty="0" smtClean="0"/>
              <a:t>not</a:t>
            </a:r>
            <a:r>
              <a:rPr lang="en-US" sz="2000" b="0" dirty="0" smtClean="0"/>
              <a:t> be able to access the private variable in Class A</a:t>
            </a:r>
          </a:p>
          <a:p>
            <a:pPr marL="5683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/>
              <a:t>Class C will </a:t>
            </a:r>
            <a:r>
              <a:rPr lang="en-US" sz="2000" dirty="0" smtClean="0"/>
              <a:t>not</a:t>
            </a:r>
            <a:r>
              <a:rPr lang="en-US" sz="2000" b="0" dirty="0" smtClean="0"/>
              <a:t> be able to access the private variable in Class A</a:t>
            </a:r>
          </a:p>
          <a:p>
            <a:pPr marL="5683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/>
              <a:t>Only methods in class A </a:t>
            </a:r>
            <a:r>
              <a:rPr lang="en-US" sz="2000" dirty="0" smtClean="0"/>
              <a:t>can</a:t>
            </a:r>
            <a:r>
              <a:rPr lang="en-US" sz="2000" b="0" dirty="0" smtClean="0"/>
              <a:t> access the private variable in Class A.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19200" y="4419600"/>
            <a:ext cx="6172200" cy="1905000"/>
            <a:chOff x="1143000" y="3886200"/>
            <a:chExt cx="6172200" cy="1905000"/>
          </a:xfrm>
        </p:grpSpPr>
        <p:sp>
          <p:nvSpPr>
            <p:cNvPr id="12" name="Rectangle 11"/>
            <p:cNvSpPr/>
            <p:nvPr/>
          </p:nvSpPr>
          <p:spPr>
            <a:xfrm>
              <a:off x="1143000" y="3886200"/>
              <a:ext cx="61722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	Same Package		     Another Package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962400"/>
              <a:ext cx="3086100" cy="14074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       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       B                   A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3962401"/>
              <a:ext cx="2081323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prstClr val="black"/>
                  </a:solidFill>
                </a:rPr>
                <a:t>	</a:t>
              </a:r>
            </a:p>
            <a:p>
              <a:r>
                <a:rPr lang="en-US" sz="2400" dirty="0" smtClean="0">
                  <a:solidFill>
                    <a:prstClr val="black"/>
                  </a:solidFill>
                </a:rPr>
                <a:t>             C</a:t>
              </a:r>
            </a:p>
            <a:p>
              <a:endParaRPr lang="en-US" sz="2400" dirty="0" smtClean="0">
                <a:solidFill>
                  <a:prstClr val="black"/>
                </a:solidFill>
              </a:endParaRPr>
            </a:p>
            <a:p>
              <a:pPr algn="ctr"/>
              <a:endParaRPr lang="en-US" sz="2400" dirty="0" smtClean="0">
                <a:solidFill>
                  <a:prstClr val="black"/>
                </a:solidFill>
              </a:endParaRPr>
            </a:p>
            <a:p>
              <a:pPr algn="ctr"/>
              <a:endParaRPr lang="en-US" sz="2400" dirty="0" smtClean="0">
                <a:solidFill>
                  <a:prstClr val="black"/>
                </a:solidFill>
              </a:endParaRPr>
            </a:p>
            <a:p>
              <a:pPr algn="ctr"/>
              <a:endParaRPr lang="en-US" sz="24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1524000" y="4343400"/>
              <a:ext cx="1076547" cy="88750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3048000" y="4343400"/>
              <a:ext cx="1076547" cy="88750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private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5562600" y="4343400"/>
              <a:ext cx="1143000" cy="8382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red_x_cross_wrong_not_clip_art_9830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4648200"/>
              <a:ext cx="304800" cy="304800"/>
            </a:xfrm>
            <a:prstGeom prst="rect">
              <a:avLst/>
            </a:prstGeom>
          </p:spPr>
        </p:pic>
        <p:pic>
          <p:nvPicPr>
            <p:cNvPr id="21" name="Picture 20" descr="red_x_cross_wrong_not_clip_art_9830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4648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153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is protected access?</a:t>
            </a:r>
            <a:endParaRPr lang="en-US" sz="2000" b="0" dirty="0" smtClean="0"/>
          </a:p>
          <a:p>
            <a:pPr lvl="1"/>
            <a:r>
              <a:rPr lang="en-US" sz="2000" i="1" dirty="0" smtClean="0"/>
              <a:t>Protected</a:t>
            </a:r>
            <a:r>
              <a:rPr lang="en-US" sz="2000" b="0" dirty="0" smtClean="0"/>
              <a:t> access specifies that the class members/methods are accessible to only the methods in that </a:t>
            </a:r>
            <a:r>
              <a:rPr lang="en-US" sz="2000" dirty="0" smtClean="0"/>
              <a:t>class, classes </a:t>
            </a:r>
            <a:r>
              <a:rPr lang="en-US" sz="2000" b="0" dirty="0" smtClean="0"/>
              <a:t>from </a:t>
            </a:r>
            <a:r>
              <a:rPr lang="en-US" sz="2000" dirty="0" smtClean="0"/>
              <a:t>same </a:t>
            </a:r>
            <a:r>
              <a:rPr lang="en-US" sz="2000" b="0" dirty="0" smtClean="0"/>
              <a:t>package</a:t>
            </a:r>
            <a:r>
              <a:rPr lang="en-US" sz="2000" dirty="0" smtClean="0"/>
              <a:t> </a:t>
            </a:r>
            <a:r>
              <a:rPr lang="en-US" sz="2000" b="0" dirty="0" smtClean="0"/>
              <a:t> and the </a:t>
            </a:r>
            <a:r>
              <a:rPr lang="en-US" sz="2000" dirty="0" smtClean="0"/>
              <a:t>subclasses</a:t>
            </a:r>
            <a:r>
              <a:rPr lang="en-US" sz="2000" b="0" dirty="0" smtClean="0"/>
              <a:t> of the class. The subclass can be in any package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r>
              <a:rPr lang="en-US" sz="2000" dirty="0" smtClean="0"/>
              <a:t>Syntax</a:t>
            </a:r>
            <a:r>
              <a:rPr lang="en-US" sz="2000" b="0" dirty="0" smtClean="0"/>
              <a:t>: </a:t>
            </a:r>
            <a:r>
              <a:rPr lang="en-US" sz="2000" dirty="0" smtClean="0">
                <a:solidFill>
                  <a:srgbClr val="00B050"/>
                </a:solidFill>
              </a:rPr>
              <a:t>protected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chemeClr val="tx2"/>
                </a:solidFill>
              </a:rPr>
              <a:t>&lt;variable/method name&gt;</a:t>
            </a:r>
          </a:p>
          <a:p>
            <a:endParaRPr lang="en-US" sz="2000" b="0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2000" dirty="0" smtClean="0"/>
              <a:t>	Protected variable:</a:t>
            </a:r>
            <a:r>
              <a:rPr lang="en-US" sz="2000" b="0" dirty="0" smtClean="0"/>
              <a:t> </a:t>
            </a:r>
          </a:p>
          <a:p>
            <a:pPr lvl="2"/>
            <a:r>
              <a:rPr lang="en-US" sz="2000" b="0" dirty="0" smtClean="0">
                <a:solidFill>
                  <a:srgbClr val="00B050"/>
                </a:solidFill>
              </a:rPr>
              <a:t>	protected 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x = 0;</a:t>
            </a:r>
          </a:p>
          <a:p>
            <a:pPr lvl="2"/>
            <a:endParaRPr lang="en-US" sz="2000" b="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/>
              <a:t>	Protected Method:</a:t>
            </a:r>
          </a:p>
          <a:p>
            <a:r>
              <a:rPr lang="en-US" sz="2000" b="0" dirty="0" smtClean="0"/>
              <a:t>		 </a:t>
            </a:r>
            <a:r>
              <a:rPr lang="en-US" sz="2000" b="0" dirty="0" smtClean="0">
                <a:solidFill>
                  <a:srgbClr val="00B050"/>
                </a:solidFill>
              </a:rPr>
              <a:t>protected </a:t>
            </a:r>
            <a:r>
              <a:rPr lang="en-US" sz="2000" b="0" dirty="0" err="1" smtClean="0">
                <a:solidFill>
                  <a:schemeClr val="tx2"/>
                </a:solidFill>
              </a:rPr>
              <a:t>addNumbers</a:t>
            </a:r>
            <a:r>
              <a:rPr lang="en-US" sz="2000" b="0" dirty="0" smtClean="0">
                <a:solidFill>
                  <a:schemeClr val="tx2"/>
                </a:solidFill>
              </a:rPr>
              <a:t>(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x, 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y){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	     		// some code here 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		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560255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Illustration for protected access:</a:t>
            </a:r>
          </a:p>
          <a:p>
            <a:pPr marL="346075" indent="-234950">
              <a:buFont typeface="Arial" pitchFamily="34" charset="0"/>
              <a:buChar char="•"/>
            </a:pPr>
            <a:r>
              <a:rPr lang="en-US" sz="2000" b="0" dirty="0" smtClean="0"/>
              <a:t>Class A has a protected variable.</a:t>
            </a:r>
          </a:p>
          <a:p>
            <a:pPr marL="346075" indent="-234950">
              <a:buFont typeface="Arial" pitchFamily="34" charset="0"/>
              <a:buChar char="•"/>
            </a:pPr>
            <a:r>
              <a:rPr lang="en-US" sz="2000" b="0" dirty="0" smtClean="0"/>
              <a:t>Protected variable in Class A </a:t>
            </a:r>
            <a:r>
              <a:rPr lang="en-US" sz="2000" dirty="0" smtClean="0"/>
              <a:t>can</a:t>
            </a:r>
            <a:r>
              <a:rPr lang="en-US" sz="2000" b="0" dirty="0" smtClean="0"/>
              <a:t> be accessed by Class B in the same package</a:t>
            </a:r>
          </a:p>
          <a:p>
            <a:pPr marL="346075" indent="-234950">
              <a:buFont typeface="Arial" pitchFamily="34" charset="0"/>
              <a:buChar char="•"/>
            </a:pPr>
            <a:r>
              <a:rPr lang="en-US" sz="2000" b="0" dirty="0" smtClean="0"/>
              <a:t>It </a:t>
            </a:r>
            <a:r>
              <a:rPr lang="en-US" sz="2000" dirty="0" smtClean="0"/>
              <a:t>can</a:t>
            </a:r>
            <a:r>
              <a:rPr lang="en-US" sz="2000" b="0" dirty="0" smtClean="0"/>
              <a:t> be accessed by class D since Class D is a subclass of Class A</a:t>
            </a:r>
          </a:p>
          <a:p>
            <a:pPr marL="346075" indent="-234950">
              <a:buFont typeface="Arial" pitchFamily="34" charset="0"/>
              <a:buChar char="•"/>
            </a:pPr>
            <a:r>
              <a:rPr lang="en-US" sz="2000" b="0" dirty="0" smtClean="0"/>
              <a:t>It </a:t>
            </a:r>
            <a:r>
              <a:rPr lang="en-US" sz="2000" dirty="0" smtClean="0"/>
              <a:t>cannot</a:t>
            </a:r>
            <a:r>
              <a:rPr lang="en-US" sz="2000" b="0" dirty="0" smtClean="0"/>
              <a:t> be accessed by class C since class C is in a different package and is not a sub class of class A.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4343400"/>
            <a:ext cx="7010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Same Package		           Another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4495800"/>
            <a:ext cx="3086100" cy="1407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B                   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1066800" y="4876800"/>
            <a:ext cx="1076547" cy="88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2438400" y="4876800"/>
            <a:ext cx="1228947" cy="88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tick_ok_sign_41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5181600"/>
            <a:ext cx="358849" cy="3588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267200" y="4495800"/>
            <a:ext cx="3276600" cy="1407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C                   D </a:t>
            </a:r>
            <a:r>
              <a:rPr lang="en-US" sz="1600" dirty="0" smtClean="0">
                <a:solidFill>
                  <a:schemeClr val="tx1"/>
                </a:solidFill>
              </a:rPr>
              <a:t>extends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4495800" y="4876800"/>
            <a:ext cx="1076547" cy="88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5867400" y="4876800"/>
            <a:ext cx="1228947" cy="88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4" descr="red_x_cross_wrong_not_clip_art_98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5181600"/>
            <a:ext cx="304800" cy="304800"/>
          </a:xfrm>
          <a:prstGeom prst="rect">
            <a:avLst/>
          </a:prstGeom>
        </p:spPr>
      </p:pic>
      <p:pic>
        <p:nvPicPr>
          <p:cNvPr id="26" name="Picture 25" descr="tick_ok_sign_41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5105400"/>
            <a:ext cx="358849" cy="358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8534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is default access? </a:t>
            </a:r>
          </a:p>
          <a:p>
            <a:pPr lvl="1"/>
            <a:r>
              <a:rPr lang="en-US" sz="2000" i="1" dirty="0" smtClean="0"/>
              <a:t>Default/No access </a:t>
            </a:r>
            <a:r>
              <a:rPr lang="en-US" sz="2000" b="0" dirty="0" smtClean="0"/>
              <a:t>specifies that only classes in the </a:t>
            </a:r>
            <a:r>
              <a:rPr lang="en-US" sz="2000" dirty="0" smtClean="0"/>
              <a:t>same package</a:t>
            </a:r>
            <a:r>
              <a:rPr lang="en-US" sz="2000" b="0" dirty="0" smtClean="0"/>
              <a:t> can have access to the variables and methods of the other class</a:t>
            </a:r>
          </a:p>
          <a:p>
            <a:pPr lvl="1"/>
            <a:r>
              <a:rPr lang="en-US" sz="2000" b="0" dirty="0" smtClean="0"/>
              <a:t>No keyword is required for the default modifier and it is applied in the absence of an access modifier.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3962400"/>
            <a:ext cx="617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Same Package		         Another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4191000"/>
            <a:ext cx="3086100" cy="1407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B                   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191001"/>
            <a:ext cx="2081323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black"/>
                </a:solidFill>
              </a:rPr>
              <a:t>	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        C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447800" y="4572000"/>
            <a:ext cx="1076547" cy="88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2971800" y="4572000"/>
            <a:ext cx="1076547" cy="88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default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86400" y="4572000"/>
            <a:ext cx="1143000" cy="838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ick_ok_sign_41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876800"/>
            <a:ext cx="358849" cy="358849"/>
          </a:xfrm>
          <a:prstGeom prst="rect">
            <a:avLst/>
          </a:prstGeom>
        </p:spPr>
      </p:pic>
      <p:pic>
        <p:nvPicPr>
          <p:cNvPr id="20" name="Picture 19" descr="red_x_cross_wrong_not_clip_art_98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4800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7" name="Picture 16" descr="FaceBookProfile_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9598" y="2209800"/>
            <a:ext cx="3465656" cy="3657600"/>
          </a:xfrm>
          <a:prstGeom prst="rect">
            <a:avLst/>
          </a:prstGeom>
        </p:spPr>
      </p:pic>
      <p:sp>
        <p:nvSpPr>
          <p:cNvPr id="16" name="Line Callout 1 15"/>
          <p:cNvSpPr/>
          <p:nvPr/>
        </p:nvSpPr>
        <p:spPr>
          <a:xfrm>
            <a:off x="6705600" y="2587752"/>
            <a:ext cx="2057400" cy="612648"/>
          </a:xfrm>
          <a:prstGeom prst="borderCallout1">
            <a:avLst>
              <a:gd name="adj1" fmla="val 47056"/>
              <a:gd name="adj2" fmla="val 1245"/>
              <a:gd name="adj3" fmla="val 102207"/>
              <a:gd name="adj4" fmla="val -166877"/>
            </a:avLst>
          </a:prstGeom>
          <a:solidFill>
            <a:srgbClr val="E9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 access to age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6019800" y="3429000"/>
            <a:ext cx="2895600" cy="1069848"/>
          </a:xfrm>
          <a:prstGeom prst="borderCallout1">
            <a:avLst>
              <a:gd name="adj1" fmla="val 47056"/>
              <a:gd name="adj2" fmla="val 1245"/>
              <a:gd name="adj3" fmla="val 66971"/>
              <a:gd name="adj4" fmla="val -40230"/>
            </a:avLst>
          </a:prstGeom>
          <a:solidFill>
            <a:srgbClr val="E9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 access to getEmployerName method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(Package &amp; subclass access)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324600" y="1676400"/>
            <a:ext cx="2057400" cy="612648"/>
          </a:xfrm>
          <a:prstGeom prst="borderCallout1">
            <a:avLst>
              <a:gd name="adj1" fmla="val 47056"/>
              <a:gd name="adj2" fmla="val 1245"/>
              <a:gd name="adj3" fmla="val 163967"/>
              <a:gd name="adj4" fmla="val -129330"/>
            </a:avLst>
          </a:prstGeom>
          <a:solidFill>
            <a:srgbClr val="E9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 access to school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400800" y="1981200"/>
            <a:ext cx="2057400" cy="765048"/>
          </a:xfrm>
          <a:prstGeom prst="borderCallout1">
            <a:avLst>
              <a:gd name="adj1" fmla="val 47056"/>
              <a:gd name="adj2" fmla="val 1245"/>
              <a:gd name="adj3" fmla="val 112500"/>
              <a:gd name="adj4" fmla="val -95613"/>
            </a:avLst>
          </a:prstGeom>
          <a:solidFill>
            <a:srgbClr val="E9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 access to </a:t>
            </a:r>
            <a:r>
              <a:rPr lang="en-US" dirty="0" err="1" smtClean="0">
                <a:solidFill>
                  <a:schemeClr val="tx1"/>
                </a:solidFill>
              </a:rPr>
              <a:t>employerName</a:t>
            </a:r>
            <a:r>
              <a:rPr lang="en-US" dirty="0" smtClean="0">
                <a:solidFill>
                  <a:schemeClr val="tx1"/>
                </a:solidFill>
              </a:rPr>
              <a:t>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553200" y="2286000"/>
            <a:ext cx="2057400" cy="612648"/>
          </a:xfrm>
          <a:prstGeom prst="borderCallout1">
            <a:avLst>
              <a:gd name="adj1" fmla="val 47056"/>
              <a:gd name="adj2" fmla="val 1245"/>
              <a:gd name="adj3" fmla="val 122794"/>
              <a:gd name="adj4" fmla="val -164579"/>
            </a:avLst>
          </a:prstGeom>
          <a:solidFill>
            <a:srgbClr val="E9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Default/no access to emailId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5867400" y="4495800"/>
            <a:ext cx="2895600" cy="838200"/>
          </a:xfrm>
          <a:prstGeom prst="borderCallout1">
            <a:avLst>
              <a:gd name="adj1" fmla="val 47056"/>
              <a:gd name="adj2" fmla="val 1245"/>
              <a:gd name="adj3" fmla="val 19363"/>
              <a:gd name="adj4" fmla="val -79599"/>
            </a:avLst>
          </a:prstGeom>
          <a:solidFill>
            <a:srgbClr val="E9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Default/no access to getEmailId method   (Package access only)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172200" y="5105400"/>
            <a:ext cx="2590800" cy="838200"/>
          </a:xfrm>
          <a:prstGeom prst="borderCallout1">
            <a:avLst>
              <a:gd name="adj1" fmla="val 47056"/>
              <a:gd name="adj2" fmla="val 1245"/>
              <a:gd name="adj3" fmla="val 13029"/>
              <a:gd name="adj4" fmla="val -97237"/>
            </a:avLst>
          </a:prstGeom>
          <a:solidFill>
            <a:srgbClr val="E9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 access to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getAge method                    (Access within class only)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553200" y="3200400"/>
            <a:ext cx="2362200" cy="914400"/>
          </a:xfrm>
          <a:prstGeom prst="borderCallout1">
            <a:avLst>
              <a:gd name="adj1" fmla="val 47056"/>
              <a:gd name="adj2" fmla="val 1245"/>
              <a:gd name="adj3" fmla="val 61033"/>
              <a:gd name="adj4" fmla="val -120134"/>
            </a:avLst>
          </a:prstGeom>
          <a:solidFill>
            <a:srgbClr val="E9C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 access to getSchool method   (Everyone can access)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7" grpId="0" animBg="1"/>
      <p:bldP spid="11" grpId="0" animBg="1"/>
      <p:bldP spid="13" grpId="0" animBg="1"/>
      <p:bldP spid="14" grpId="0" animBg="1"/>
      <p:bldP spid="1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 in a nutshell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057400"/>
          <a:ext cx="8458200" cy="2819401"/>
        </p:xfrm>
        <a:graphic>
          <a:graphicData uri="http://schemas.openxmlformats.org/drawingml/2006/table">
            <a:tbl>
              <a:tblPr/>
              <a:tblGrid>
                <a:gridCol w="2057400"/>
                <a:gridCol w="1447800"/>
                <a:gridCol w="1752600"/>
                <a:gridCol w="1371600"/>
                <a:gridCol w="1828800"/>
              </a:tblGrid>
              <a:tr h="594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i="1" dirty="0" smtClean="0">
                          <a:solidFill>
                            <a:srgbClr val="223344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Access </a:t>
                      </a:r>
                      <a:r>
                        <a:rPr lang="en-US" sz="2000" b="1" i="1" dirty="0">
                          <a:solidFill>
                            <a:srgbClr val="223344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Modifiers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Same Class</a:t>
                      </a:r>
                      <a:endParaRPr lang="en-US" sz="200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Same Package</a:t>
                      </a:r>
                      <a:endParaRPr lang="en-US" sz="200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Subclass</a:t>
                      </a:r>
                      <a:endParaRPr lang="en-US" sz="200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Other packages</a:t>
                      </a:r>
                      <a:endParaRPr lang="en-US" sz="200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26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public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Protected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56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No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access modifier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Private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US" sz="200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US" sz="200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5181600"/>
            <a:ext cx="7696200" cy="762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Public and private are the commonly used access specifiers in  projects.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11350"/>
            <a:ext cx="8686800" cy="4337050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Associates to reflect the following topics before proceeding.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Why do you need access modifiers?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are the types of access modifiers?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method declared protected can it be accessed from other class residing in another package?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variable declared private can it be accessed from other class residing in the same package?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the access specifiers used to prevent sub classes accessing the methods and variables?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6002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73875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dirty="0" smtClean="0"/>
              <a:t>What is a method?</a:t>
            </a:r>
          </a:p>
          <a:p>
            <a:pPr marL="568325" lvl="1" indent="-111125"/>
            <a:r>
              <a:rPr lang="en-US" b="0" dirty="0" smtClean="0"/>
              <a:t>A method is a set of statements to perform a desired functionality which can be included inside a java class. </a:t>
            </a:r>
          </a:p>
          <a:p>
            <a:pPr marL="568325" lvl="1" indent="-111125"/>
            <a:r>
              <a:rPr lang="en-US" b="0" dirty="0" smtClean="0"/>
              <a:t>This set of statements can be called (invoked) at any point in the program by using the method name.</a:t>
            </a:r>
          </a:p>
          <a:p>
            <a:pPr marL="568325" lvl="1" indent="-111125"/>
            <a:endParaRPr lang="en-US" b="0" dirty="0" smtClean="0"/>
          </a:p>
          <a:p>
            <a:pPr marL="568325" lvl="1" indent="-111125">
              <a:buFont typeface="Arial" pitchFamily="34" charset="0"/>
              <a:buChar char="•"/>
            </a:pPr>
            <a:endParaRPr lang="en-US" b="0" dirty="0" smtClean="0"/>
          </a:p>
        </p:txBody>
      </p:sp>
      <p:sp>
        <p:nvSpPr>
          <p:cNvPr id="9" name="Flowchart: Process 8"/>
          <p:cNvSpPr/>
          <p:nvPr/>
        </p:nvSpPr>
        <p:spPr>
          <a:xfrm>
            <a:off x="1143000" y="4267200"/>
            <a:ext cx="2362200" cy="2057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ClassA{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public static void main{</a:t>
            </a:r>
          </a:p>
          <a:p>
            <a:pPr lvl="1"/>
            <a:r>
              <a:rPr lang="en-US" sz="1600" b="0" dirty="0" smtClean="0">
                <a:solidFill>
                  <a:schemeClr val="tx1"/>
                </a:solidFill>
              </a:rPr>
              <a:t>Statement 1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add();</a:t>
            </a:r>
          </a:p>
          <a:p>
            <a:pPr lvl="1"/>
            <a:r>
              <a:rPr lang="en-US" sz="1600" b="0" dirty="0" smtClean="0">
                <a:solidFill>
                  <a:schemeClr val="tx1"/>
                </a:solidFill>
              </a:rPr>
              <a:t>Statement 2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multiply();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257800" y="3429000"/>
            <a:ext cx="1905000" cy="152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ClassB{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   add(){</a:t>
            </a:r>
          </a:p>
          <a:p>
            <a:pPr algn="ctr"/>
            <a:r>
              <a:rPr lang="en-US" sz="1600" b="0" dirty="0" smtClean="0">
                <a:solidFill>
                  <a:schemeClr val="tx1"/>
                </a:solidFill>
              </a:rPr>
              <a:t>     //write code here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</a:t>
            </a:r>
            <a:r>
              <a:rPr lang="en-US" b="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257800" y="5105400"/>
            <a:ext cx="1981200" cy="1447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ClassC{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   multiply(){</a:t>
            </a:r>
          </a:p>
          <a:p>
            <a:pPr algn="ctr"/>
            <a:r>
              <a:rPr lang="en-US" sz="1600" b="0" dirty="0" smtClean="0">
                <a:solidFill>
                  <a:schemeClr val="tx1"/>
                </a:solidFill>
              </a:rPr>
              <a:t>      // write code here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95600" y="3962400"/>
            <a:ext cx="2590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71800" y="55626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00" y="3200400"/>
            <a:ext cx="4876800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marL="0" lvl="1" algn="ctr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16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main method in class A invokes method  “</a:t>
            </a:r>
            <a:r>
              <a:rPr lang="en-US" sz="16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en-US" sz="1600" b="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16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in class B and method “</a:t>
            </a:r>
            <a:r>
              <a:rPr lang="en-US" sz="16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multiply</a:t>
            </a:r>
            <a:r>
              <a:rPr lang="en-US" sz="16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in class 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6033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000" dirty="0" smtClean="0"/>
              <a:t>How to declare a method?</a:t>
            </a:r>
          </a:p>
          <a:p>
            <a:pPr marL="568325" lvl="1" indent="-111125"/>
            <a:r>
              <a:rPr lang="en-US" sz="2000" dirty="0" smtClean="0"/>
              <a:t>Syntax:	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&lt;modifier&gt;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&lt;returnType&gt;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&lt;methodName&gt;</a:t>
            </a:r>
            <a:r>
              <a:rPr lang="en-US" dirty="0" smtClean="0">
                <a:solidFill>
                  <a:schemeClr val="tx2"/>
                </a:solidFill>
              </a:rPr>
              <a:t>(&lt;parameter&gt;*)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&lt;statement&gt;*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sz="2000" dirty="0" smtClean="0"/>
              <a:t>Example: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x, 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y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){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sum =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x+y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	return sum;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  <a:p>
            <a:pPr marL="568325" lvl="1" indent="-111125"/>
            <a:endParaRPr lang="en-US" sz="2000" b="0" dirty="0" smtClean="0"/>
          </a:p>
          <a:p>
            <a:endParaRPr lang="en-US" dirty="0" smtClean="0"/>
          </a:p>
          <a:p>
            <a:pPr marL="568325" lvl="1" indent="-111125"/>
            <a:endParaRPr lang="en-US" sz="20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2057400" y="4953000"/>
            <a:ext cx="2971800" cy="1143000"/>
          </a:xfrm>
          <a:prstGeom prst="wedgeRectCallout">
            <a:avLst>
              <a:gd name="adj1" fmla="val -56218"/>
              <a:gd name="adj2" fmla="val -1611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b="0" dirty="0" smtClean="0"/>
              <a:t>is the access </a:t>
            </a:r>
            <a:r>
              <a:rPr lang="en-US" dirty="0" smtClean="0"/>
              <a:t>&lt;modifier&gt; </a:t>
            </a:r>
            <a:r>
              <a:rPr lang="en-US" b="0" dirty="0" smtClean="0"/>
              <a:t>that specifies the visibility of the method.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362200" y="4953000"/>
            <a:ext cx="3048000" cy="1143000"/>
          </a:xfrm>
          <a:prstGeom prst="wedgeRectCallout">
            <a:avLst>
              <a:gd name="adj1" fmla="val -44163"/>
              <a:gd name="adj2" fmla="val -1652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b="0" dirty="0" smtClean="0"/>
              <a:t>is the &lt;returnType&gt;  that indicates the data type of the return value.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895600" y="4953000"/>
            <a:ext cx="3124200" cy="1143000"/>
          </a:xfrm>
          <a:prstGeom prst="wedgeRectCallout">
            <a:avLst>
              <a:gd name="adj1" fmla="val -49348"/>
              <a:gd name="adj2" fmla="val -16526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b="0" dirty="0" smtClean="0"/>
              <a:t>is the name of the method. This can be any meaningful word that describes the purpose of the method</a:t>
            </a:r>
            <a:endParaRPr lang="en-US" b="0" dirty="0"/>
          </a:p>
        </p:txBody>
      </p:sp>
      <p:sp>
        <p:nvSpPr>
          <p:cNvPr id="10" name="Rectangular Callout 9"/>
          <p:cNvSpPr/>
          <p:nvPr/>
        </p:nvSpPr>
        <p:spPr>
          <a:xfrm>
            <a:off x="3733800" y="4724400"/>
            <a:ext cx="3124200" cy="1371600"/>
          </a:xfrm>
          <a:prstGeom prst="wedgeRectCallout">
            <a:avLst>
              <a:gd name="adj1" fmla="val -40640"/>
              <a:gd name="adj2" fmla="val -1241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b="0" dirty="0" smtClean="0"/>
              <a:t>is the parameter or arguments passed to this method. These values are used inside the method. Any number of arguments can be passed</a:t>
            </a:r>
            <a:endParaRPr lang="en-US" b="0" dirty="0"/>
          </a:p>
        </p:txBody>
      </p:sp>
      <p:sp>
        <p:nvSpPr>
          <p:cNvPr id="11" name="Rectangular Callout 10"/>
          <p:cNvSpPr/>
          <p:nvPr/>
        </p:nvSpPr>
        <p:spPr>
          <a:xfrm>
            <a:off x="4267200" y="4876800"/>
            <a:ext cx="2971800" cy="1143000"/>
          </a:xfrm>
          <a:prstGeom prst="wedgeRectCallout">
            <a:avLst>
              <a:gd name="adj1" fmla="val -59932"/>
              <a:gd name="adj2" fmla="val -1362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b="0" dirty="0" smtClean="0"/>
              <a:t>is the statements present inside the method that perform the actual function</a:t>
            </a:r>
            <a:endParaRPr lang="en-US" b="0" dirty="0"/>
          </a:p>
        </p:txBody>
      </p:sp>
      <p:sp>
        <p:nvSpPr>
          <p:cNvPr id="12" name="Rectangular Callout 11"/>
          <p:cNvSpPr/>
          <p:nvPr/>
        </p:nvSpPr>
        <p:spPr>
          <a:xfrm>
            <a:off x="3886200" y="4953000"/>
            <a:ext cx="2971800" cy="1143000"/>
          </a:xfrm>
          <a:prstGeom prst="wedgeRectCallout">
            <a:avLst>
              <a:gd name="adj1" fmla="val -67890"/>
              <a:gd name="adj2" fmla="val -1114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b="0" dirty="0" smtClean="0"/>
              <a:t>is the result value that is being sent back to the calling method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85426"/>
              </p:ext>
            </p:extLst>
          </p:nvPr>
        </p:nvGraphicFramePr>
        <p:xfrm>
          <a:off x="609600" y="19812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Sangeetha Mohan(139944)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Associate - Projects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December  20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2011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6033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endParaRPr lang="en-US" sz="2000" b="0" dirty="0" smtClean="0"/>
          </a:p>
          <a:p>
            <a:pPr marL="111125" indent="-111125"/>
            <a:endParaRPr lang="en-US" sz="2000" b="0" dirty="0" smtClean="0"/>
          </a:p>
          <a:p>
            <a:pPr marL="111125" indent="-111125"/>
            <a:endParaRPr lang="en-US" sz="2000" b="0" dirty="0" smtClean="0"/>
          </a:p>
          <a:p>
            <a:pPr marL="111125" indent="-111125"/>
            <a:endParaRPr lang="en-US" sz="2000" b="0" dirty="0" smtClean="0"/>
          </a:p>
          <a:p>
            <a:pPr marL="111125" indent="-111125"/>
            <a:endParaRPr lang="en-US" sz="2000" b="0" dirty="0" smtClean="0"/>
          </a:p>
        </p:txBody>
      </p:sp>
      <p:pic>
        <p:nvPicPr>
          <p:cNvPr id="6" name="Picture 5" descr="Blue_green_capsu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133600"/>
            <a:ext cx="1905000" cy="1428750"/>
          </a:xfrm>
          <a:prstGeom prst="rect">
            <a:avLst/>
          </a:prstGeom>
        </p:spPr>
      </p:pic>
      <p:pic>
        <p:nvPicPr>
          <p:cNvPr id="7" name="Picture 6" descr="Capsul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2274998"/>
            <a:ext cx="1853872" cy="168740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981200" y="4267200"/>
            <a:ext cx="3200400" cy="1295400"/>
          </a:xfrm>
          <a:prstGeom prst="wedgeRectCallout">
            <a:avLst>
              <a:gd name="adj1" fmla="val 46148"/>
              <a:gd name="adj2" fmla="val -13944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actual medicine is hidden inside the capsule. The patient is not aware of the contents of the medicine.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02713"/>
            <a:ext cx="8153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200" dirty="0" smtClean="0"/>
              <a:t>What is encapsulation?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Encapsulation?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596033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000" dirty="0" smtClean="0"/>
              <a:t>What is Encapsulation?</a:t>
            </a:r>
          </a:p>
          <a:p>
            <a:pPr marL="568325" lvl="1" indent="-11112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 Encapsulation is one of the fundamental OOP concepts</a:t>
            </a:r>
          </a:p>
          <a:p>
            <a:pPr marL="568325" lvl="1" indent="-11112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  It is the protective barrier that prevents the data in a class from being directly accessed by the code outside the class.</a:t>
            </a:r>
          </a:p>
          <a:p>
            <a:pPr marL="568325" lvl="1" indent="-11112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Access to the data and code is tightly controlled by using an interface. </a:t>
            </a:r>
          </a:p>
          <a:p>
            <a:pPr marL="568325" lvl="1" indent="-111125">
              <a:spcBef>
                <a:spcPts val="1200"/>
              </a:spcBef>
            </a:pPr>
            <a:r>
              <a:rPr lang="en-US" sz="2000" dirty="0" smtClean="0"/>
              <a:t>Example: 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EA3800"/>
                </a:solidFill>
              </a:rPr>
              <a:t>In Face book people don’t share their age information.</a:t>
            </a:r>
            <a:endParaRPr lang="en-US" sz="2000" dirty="0" smtClean="0">
              <a:solidFill>
                <a:srgbClr val="EA3800"/>
              </a:solidFill>
            </a:endParaRPr>
          </a:p>
          <a:p>
            <a:pPr marL="111125" indent="-111125"/>
            <a:endParaRPr lang="en-US" sz="2000" b="0" dirty="0" smtClean="0"/>
          </a:p>
          <a:p>
            <a:pPr marL="111125" indent="-111125">
              <a:buFont typeface="Arial" pitchFamily="34" charset="0"/>
              <a:buChar char="•"/>
            </a:pP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Encapsulation achieved?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81534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>
              <a:spcBef>
                <a:spcPts val="1200"/>
              </a:spcBef>
            </a:pPr>
            <a:endParaRPr lang="en-US" sz="2000" b="0" dirty="0" smtClean="0"/>
          </a:p>
          <a:p>
            <a:pPr marL="111125" indent="-111125">
              <a:spcBef>
                <a:spcPts val="1200"/>
              </a:spcBef>
            </a:pPr>
            <a:r>
              <a:rPr lang="en-US" sz="2000" dirty="0" smtClean="0"/>
              <a:t>How is Encapsulation done?</a:t>
            </a:r>
          </a:p>
          <a:p>
            <a:pPr marL="393700" lvl="1" indent="-1571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 The fields in a class are made </a:t>
            </a:r>
            <a:r>
              <a:rPr lang="en-US" sz="2000" dirty="0" smtClean="0"/>
              <a:t>private</a:t>
            </a:r>
            <a:r>
              <a:rPr lang="en-US" sz="2000" b="0" dirty="0" smtClean="0"/>
              <a:t> so that it cannot be accessed by anyone outside the class. </a:t>
            </a:r>
          </a:p>
          <a:p>
            <a:pPr marL="393700" lvl="1" indent="-1571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Hence encapsulation is also called </a:t>
            </a:r>
            <a:r>
              <a:rPr lang="en-US" sz="2000" dirty="0" smtClean="0"/>
              <a:t>“Data Hiding”.</a:t>
            </a:r>
          </a:p>
          <a:p>
            <a:pPr marL="393700" lvl="1" indent="-1571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The fields can be accessed only by using the public methods in the class. </a:t>
            </a:r>
            <a:endParaRPr lang="en-US" sz="2000" dirty="0" smtClean="0"/>
          </a:p>
          <a:p>
            <a:pPr marL="393700" lvl="1" indent="-1571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0" dirty="0" smtClean="0"/>
              <a:t>Encapsulated data is accessed using the “Accessor (getter)” and “Mutator (setter)” methods.</a:t>
            </a:r>
          </a:p>
          <a:p>
            <a:pPr marL="850900" lvl="2" indent="-1571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Accessors </a:t>
            </a:r>
            <a:r>
              <a:rPr lang="en-US" sz="2000" b="0" dirty="0" smtClean="0"/>
              <a:t>– Methods to retrieve the hidden data.</a:t>
            </a:r>
          </a:p>
          <a:p>
            <a:pPr marL="850900" lvl="2" indent="-1571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Mutators</a:t>
            </a:r>
            <a:r>
              <a:rPr lang="en-US" sz="2000" b="0" dirty="0" smtClean="0"/>
              <a:t> – Methods to change hidden data.</a:t>
            </a:r>
            <a:endParaRPr lang="en-US" sz="2000" dirty="0" smtClean="0"/>
          </a:p>
          <a:p>
            <a:pPr marL="111125" indent="-111125">
              <a:buFont typeface="Arial" pitchFamily="34" charset="0"/>
              <a:buChar char="•"/>
            </a:pP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encapsulation used?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1600200"/>
            <a:ext cx="8763000" cy="2590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>
                <a:solidFill>
                  <a:schemeClr val="tx2"/>
                </a:solidFill>
              </a:rPr>
              <a:t>Encapsulation</a:t>
            </a:r>
            <a:r>
              <a:rPr lang="en-US" sz="2000" b="0" dirty="0" smtClean="0">
                <a:solidFill>
                  <a:schemeClr val="tx2"/>
                </a:solidFill>
              </a:rPr>
              <a:t> are used to create </a:t>
            </a:r>
            <a:r>
              <a:rPr lang="en-US" sz="2000" dirty="0" smtClean="0">
                <a:solidFill>
                  <a:schemeClr val="tx2"/>
                </a:solidFill>
              </a:rPr>
              <a:t>value</a:t>
            </a:r>
            <a:r>
              <a:rPr lang="en-US" sz="2000" b="0" dirty="0" smtClean="0">
                <a:solidFill>
                  <a:schemeClr val="tx2"/>
                </a:solidFill>
              </a:rPr>
              <a:t> or </a:t>
            </a:r>
            <a:r>
              <a:rPr lang="en-US" sz="2000" dirty="0" smtClean="0">
                <a:solidFill>
                  <a:schemeClr val="tx2"/>
                </a:solidFill>
              </a:rPr>
              <a:t>transfer</a:t>
            </a:r>
            <a:r>
              <a:rPr lang="en-US" sz="2000" b="0" dirty="0" smtClean="0">
                <a:solidFill>
                  <a:schemeClr val="tx2"/>
                </a:solidFill>
              </a:rPr>
              <a:t> objects.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Transfer objects are used to logically bundle the related data and transferring it to another object.</a:t>
            </a:r>
          </a:p>
          <a:p>
            <a:endParaRPr lang="en-US" sz="2000" b="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Example: EmployeeVO –</a:t>
            </a:r>
            <a:r>
              <a:rPr lang="en-US" sz="2000" b="0" dirty="0" smtClean="0">
                <a:solidFill>
                  <a:schemeClr val="tx2"/>
                </a:solidFill>
              </a:rPr>
              <a:t> variables like </a:t>
            </a:r>
            <a:r>
              <a:rPr lang="en-US" sz="2000" dirty="0" smtClean="0">
                <a:solidFill>
                  <a:schemeClr val="tx2"/>
                </a:solidFill>
              </a:rPr>
              <a:t>employeeId</a:t>
            </a:r>
            <a:r>
              <a:rPr lang="en-US" sz="2000" b="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salary</a:t>
            </a:r>
            <a:r>
              <a:rPr lang="en-US" sz="2000" b="0" dirty="0" smtClean="0">
                <a:solidFill>
                  <a:schemeClr val="tx2"/>
                </a:solidFill>
              </a:rPr>
              <a:t> will be encapsulated and exposed using getters/setters.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VO </a:t>
            </a:r>
            <a:r>
              <a:rPr lang="en-US" sz="2000" b="0" dirty="0" smtClean="0">
                <a:solidFill>
                  <a:schemeClr val="tx2"/>
                </a:solidFill>
              </a:rPr>
              <a:t>stands for </a:t>
            </a:r>
            <a:r>
              <a:rPr lang="en-US" sz="2000" dirty="0" smtClean="0">
                <a:solidFill>
                  <a:schemeClr val="tx2"/>
                </a:solidFill>
              </a:rPr>
              <a:t>V</a:t>
            </a:r>
            <a:r>
              <a:rPr lang="en-US" sz="2000" b="0" dirty="0" smtClean="0">
                <a:solidFill>
                  <a:schemeClr val="tx2"/>
                </a:solidFill>
              </a:rPr>
              <a:t>alue </a:t>
            </a:r>
            <a:r>
              <a:rPr lang="en-US" sz="2000" dirty="0" smtClean="0">
                <a:solidFill>
                  <a:schemeClr val="tx2"/>
                </a:solidFill>
              </a:rPr>
              <a:t>O</a:t>
            </a:r>
            <a:r>
              <a:rPr lang="en-US" sz="2000" b="0" dirty="0" smtClean="0">
                <a:solidFill>
                  <a:schemeClr val="tx2"/>
                </a:solidFill>
              </a:rPr>
              <a:t>bject.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3000" y="4648200"/>
            <a:ext cx="7696200" cy="762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Confusing, you will learn more about value objects during your design pattern session.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Picture 6" descr="travis_cartoon-confuse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267200"/>
            <a:ext cx="66675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smtClean="0"/>
              <a:t>Let us look at an </a:t>
            </a:r>
            <a:r>
              <a:rPr lang="en-US" sz="1700" dirty="0" smtClean="0"/>
              <a:t>example</a:t>
            </a:r>
            <a:r>
              <a:rPr lang="en-US" sz="1700" b="0" dirty="0" smtClean="0"/>
              <a:t> of </a:t>
            </a:r>
            <a:r>
              <a:rPr lang="en-US" sz="1700" dirty="0" smtClean="0"/>
              <a:t>encapsulation</a:t>
            </a:r>
            <a:r>
              <a:rPr lang="en-US" sz="1700" b="0" dirty="0" smtClean="0"/>
              <a:t>,</a:t>
            </a:r>
          </a:p>
          <a:p>
            <a:r>
              <a:rPr lang="en-US" sz="1600" b="0" dirty="0" smtClean="0"/>
              <a:t>In our </a:t>
            </a:r>
            <a:r>
              <a:rPr lang="en-US" sz="1600" dirty="0" err="1" smtClean="0">
                <a:solidFill>
                  <a:srgbClr val="00B050"/>
                </a:solidFill>
              </a:rPr>
              <a:t>FaceBook</a:t>
            </a:r>
            <a:r>
              <a:rPr lang="en-US" sz="1600" b="0" dirty="0" smtClean="0"/>
              <a:t> profile,  we would like to </a:t>
            </a:r>
            <a:r>
              <a:rPr lang="en-US" sz="1600" b="0" dirty="0" smtClean="0">
                <a:solidFill>
                  <a:srgbClr val="00B050"/>
                </a:solidFill>
              </a:rPr>
              <a:t>hide</a:t>
            </a:r>
            <a:r>
              <a:rPr lang="en-US" sz="1600" b="0" dirty="0" smtClean="0"/>
              <a:t> the </a:t>
            </a:r>
            <a:r>
              <a:rPr lang="en-US" sz="1600" b="0" dirty="0" smtClean="0">
                <a:solidFill>
                  <a:srgbClr val="00B050"/>
                </a:solidFill>
              </a:rPr>
              <a:t>age, marital status</a:t>
            </a:r>
            <a:r>
              <a:rPr lang="en-US" sz="1600" b="0" dirty="0" smtClean="0"/>
              <a:t> and </a:t>
            </a:r>
            <a:r>
              <a:rPr lang="en-US" sz="1600" b="0" dirty="0" smtClean="0">
                <a:solidFill>
                  <a:srgbClr val="00B050"/>
                </a:solidFill>
              </a:rPr>
              <a:t>phone number</a:t>
            </a:r>
            <a:r>
              <a:rPr lang="en-US" sz="1600" b="0" dirty="0" smtClean="0"/>
              <a:t> information to the external world. This can be done using encapsulation where the fields are made private and can be accessed only by the accessor and mutator methods.  </a:t>
            </a:r>
          </a:p>
          <a:p>
            <a:endParaRPr lang="en-US" sz="2200" b="0" dirty="0" smtClean="0"/>
          </a:p>
          <a:p>
            <a:endParaRPr lang="en-US" sz="2200" b="0" dirty="0"/>
          </a:p>
        </p:txBody>
      </p:sp>
      <p:sp>
        <p:nvSpPr>
          <p:cNvPr id="9" name="Right Brace 8"/>
          <p:cNvSpPr/>
          <p:nvPr/>
        </p:nvSpPr>
        <p:spPr>
          <a:xfrm>
            <a:off x="5410200" y="3048000"/>
            <a:ext cx="304800" cy="3352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3962400"/>
            <a:ext cx="3048000" cy="15696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2"/>
                </a:solidFill>
              </a:rPr>
              <a:t>The public methods are access points to the fields of this class. Hence, any class that wants to access the variables should access them through these getters and setters</a:t>
            </a:r>
            <a:endParaRPr lang="en-US" sz="1600" b="0" dirty="0">
              <a:solidFill>
                <a:schemeClr val="tx2"/>
              </a:solidFill>
            </a:endParaRPr>
          </a:p>
        </p:txBody>
      </p:sp>
      <p:pic>
        <p:nvPicPr>
          <p:cNvPr id="11" name="Picture 10" descr="Encap_F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723573"/>
            <a:ext cx="4343400" cy="4036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153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variables of the EncapTest can be accessed as follows</a:t>
            </a:r>
            <a:endParaRPr lang="en-US" sz="2000" b="0" dirty="0" smtClean="0"/>
          </a:p>
          <a:p>
            <a:pPr lvl="1"/>
            <a:endParaRPr lang="en-US" sz="2200" b="0" dirty="0" smtClean="0"/>
          </a:p>
          <a:p>
            <a:pPr lvl="1"/>
            <a:endParaRPr lang="en-US" sz="2200" b="0" dirty="0" smtClean="0"/>
          </a:p>
          <a:p>
            <a:endParaRPr lang="en-US" sz="2200" dirty="0"/>
          </a:p>
        </p:txBody>
      </p:sp>
      <p:pic>
        <p:nvPicPr>
          <p:cNvPr id="16" name="Picture 15" descr="EncapRun_F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559268"/>
            <a:ext cx="6177867" cy="2743200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5562600" y="3352800"/>
            <a:ext cx="304800" cy="685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3352800"/>
            <a:ext cx="2667000" cy="58477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2"/>
                </a:solidFill>
              </a:rPr>
              <a:t>The fields are set using the setter (Mutator) methods. </a:t>
            </a:r>
            <a:endParaRPr lang="en-US" sz="1600" b="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4198203"/>
            <a:ext cx="21336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2"/>
                </a:solidFill>
              </a:rPr>
              <a:t>The values are got using the getter (Accessor) methods. </a:t>
            </a:r>
            <a:endParaRPr lang="en-US" sz="1600" b="0" dirty="0">
              <a:solidFill>
                <a:schemeClr val="tx2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477000" y="4343400"/>
            <a:ext cx="304800" cy="4572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Returning values from a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6033"/>
            <a:ext cx="8153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dirty="0" smtClean="0"/>
              <a:t>How to return from a method?</a:t>
            </a:r>
          </a:p>
          <a:p>
            <a:pPr marL="568325" lvl="1" indent="-111125">
              <a:spcBef>
                <a:spcPts val="600"/>
              </a:spcBef>
              <a:buFont typeface="Arial" pitchFamily="34" charset="0"/>
              <a:buChar char="•"/>
            </a:pPr>
            <a:r>
              <a:rPr lang="en-US" b="0" dirty="0" smtClean="0"/>
              <a:t> A method returns a value using the </a:t>
            </a:r>
            <a:r>
              <a:rPr lang="en-US" i="1" dirty="0" smtClean="0"/>
              <a:t>return</a:t>
            </a:r>
            <a:r>
              <a:rPr lang="en-US" b="0" dirty="0" smtClean="0"/>
              <a:t> keyword.</a:t>
            </a:r>
          </a:p>
          <a:p>
            <a:pPr marL="568325" lvl="1" indent="-111125">
              <a:spcBef>
                <a:spcPts val="600"/>
              </a:spcBef>
            </a:pPr>
            <a:r>
              <a:rPr lang="en-US" b="0" dirty="0" smtClean="0"/>
              <a:t> </a:t>
            </a:r>
            <a:r>
              <a:rPr lang="en-US" dirty="0" smtClean="0"/>
              <a:t>Syntax:</a:t>
            </a:r>
          </a:p>
          <a:p>
            <a:pPr marL="1482725" lvl="3" indent="-111125">
              <a:spcBef>
                <a:spcPts val="600"/>
              </a:spcBef>
            </a:pPr>
            <a:r>
              <a:rPr lang="en-US" b="0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&lt;return Value&gt;;</a:t>
            </a:r>
            <a:endParaRPr lang="en-US" dirty="0" smtClean="0">
              <a:solidFill>
                <a:srgbClr val="FF0000"/>
              </a:solidFill>
            </a:endParaRPr>
          </a:p>
          <a:p>
            <a:pPr marL="568325" lvl="1" indent="-111125">
              <a:spcBef>
                <a:spcPts val="600"/>
              </a:spcBef>
            </a:pPr>
            <a:r>
              <a:rPr lang="en-US" b="0" dirty="0" smtClean="0"/>
              <a:t>Where,</a:t>
            </a:r>
          </a:p>
          <a:p>
            <a:pPr marL="568325" lvl="1" indent="-11112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&lt;return Value&gt; </a:t>
            </a:r>
            <a:r>
              <a:rPr lang="en-US" b="0" dirty="0" smtClean="0"/>
              <a:t> denotes the variable whose value needs to be returned.</a:t>
            </a:r>
          </a:p>
          <a:p>
            <a:pPr marL="568325" lvl="1" indent="-111125">
              <a:spcBef>
                <a:spcPts val="600"/>
              </a:spcBef>
              <a:buFont typeface="Arial" pitchFamily="34" charset="0"/>
              <a:buChar char="•"/>
            </a:pPr>
            <a:r>
              <a:rPr lang="en-US" b="0" dirty="0" smtClean="0"/>
              <a:t> The datatype of the “</a:t>
            </a:r>
            <a:r>
              <a:rPr lang="en-US" i="1" dirty="0" smtClean="0"/>
              <a:t>return Value</a:t>
            </a:r>
            <a:r>
              <a:rPr lang="en-US" b="0" dirty="0" smtClean="0"/>
              <a:t>” must match the data type specified in the method declaration.</a:t>
            </a:r>
          </a:p>
          <a:p>
            <a:pPr marL="568325" lvl="1" indent="-111125">
              <a:spcBef>
                <a:spcPts val="600"/>
              </a:spcBef>
            </a:pPr>
            <a:r>
              <a:rPr lang="en-US" b="0" dirty="0" smtClean="0"/>
              <a:t>	</a:t>
            </a:r>
            <a:r>
              <a:rPr lang="en-US" dirty="0" smtClean="0"/>
              <a:t>i.e</a:t>
            </a:r>
            <a:r>
              <a:rPr lang="en-US" b="0" dirty="0" smtClean="0"/>
              <a:t>. You cannot return an integer variable value from a method which is declared to return a boolean.</a:t>
            </a:r>
          </a:p>
          <a:p>
            <a:pPr marL="568325" lvl="1" indent="-11112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 Returning control:</a:t>
            </a:r>
            <a:r>
              <a:rPr lang="en-US" b="0" dirty="0" smtClean="0"/>
              <a:t> If the method execution needs to be stopped and the control needs to be sent back to the calling method simply use the return keyword without the variable.</a:t>
            </a:r>
          </a:p>
          <a:p>
            <a:pPr marL="1482725" lvl="3" indent="-962025">
              <a:spcBef>
                <a:spcPts val="600"/>
              </a:spcBef>
            </a:pPr>
            <a:r>
              <a:rPr lang="en-US" dirty="0" smtClean="0"/>
              <a:t>Syntax: 	</a:t>
            </a:r>
            <a:r>
              <a:rPr lang="en-US" dirty="0" smtClean="0">
                <a:solidFill>
                  <a:srgbClr val="00B050"/>
                </a:solidFill>
              </a:rPr>
              <a:t>return;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from a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96033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000" dirty="0" smtClean="0"/>
              <a:t>Multiple Return Statements:</a:t>
            </a:r>
            <a:r>
              <a:rPr lang="en-US" sz="2000" b="0" dirty="0" smtClean="0"/>
              <a:t> </a:t>
            </a:r>
          </a:p>
          <a:p>
            <a:pPr marL="393700" indent="-157163">
              <a:buFont typeface="Arial" pitchFamily="34" charset="0"/>
              <a:buChar char="•"/>
            </a:pPr>
            <a:r>
              <a:rPr lang="en-US" sz="2000" b="0" dirty="0" smtClean="0"/>
              <a:t>  A method can have multiple return statements</a:t>
            </a:r>
          </a:p>
          <a:p>
            <a:pPr marL="393700" indent="-157163">
              <a:buFont typeface="Arial" pitchFamily="34" charset="0"/>
              <a:buChar char="•"/>
            </a:pPr>
            <a:r>
              <a:rPr lang="en-US" sz="2000" b="0" dirty="0" smtClean="0"/>
              <a:t> You can use constants as return values instead of variables</a:t>
            </a:r>
          </a:p>
          <a:p>
            <a:pPr marL="393700" indent="-157163"/>
            <a:r>
              <a:rPr lang="en-US" sz="2000" b="0" dirty="0" smtClean="0"/>
              <a:t>Below is an example of a code having multiple return statements</a:t>
            </a:r>
          </a:p>
        </p:txBody>
      </p:sp>
      <p:pic>
        <p:nvPicPr>
          <p:cNvPr id="6" name="Picture 5" descr="retu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109804"/>
            <a:ext cx="5453047" cy="2376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8382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NOTE:</a:t>
            </a:r>
            <a:r>
              <a:rPr lang="en-US" b="0" dirty="0" smtClean="0">
                <a:solidFill>
                  <a:schemeClr val="tx2"/>
                </a:solidFill>
              </a:rPr>
              <a:t> It is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b="0" dirty="0" smtClean="0">
                <a:solidFill>
                  <a:schemeClr val="tx2"/>
                </a:solidFill>
              </a:rPr>
              <a:t> a good practice to have multiple return statements from a method. 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Let us look at a solution to fix this Best Practice violation in the next slide !! 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3852446"/>
            <a:ext cx="36576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2"/>
                </a:solidFill>
              </a:rPr>
              <a:t>A constant value is being returned</a:t>
            </a:r>
            <a:endParaRPr lang="en-US" sz="1600" b="0" dirty="0">
              <a:solidFill>
                <a:schemeClr val="tx2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191000" y="3931920"/>
            <a:ext cx="457200" cy="18288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495800" y="4953000"/>
            <a:ext cx="457200" cy="18288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4843046"/>
            <a:ext cx="27432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2"/>
                </a:solidFill>
              </a:rPr>
              <a:t>Returning a variable value</a:t>
            </a:r>
            <a:endParaRPr lang="en-US" sz="16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from a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8153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200" dirty="0" smtClean="0"/>
              <a:t>Best Practice:</a:t>
            </a:r>
            <a:r>
              <a:rPr lang="en-US" sz="2200" b="0" dirty="0" smtClean="0"/>
              <a:t> A method should have only one return statement</a:t>
            </a:r>
            <a:endParaRPr lang="en-US" sz="2000" b="0" dirty="0" smtClean="0"/>
          </a:p>
          <a:p>
            <a:pPr marL="111125" indent="-111125"/>
            <a:endParaRPr lang="en-US" sz="2200" b="0" dirty="0" smtClean="0"/>
          </a:p>
          <a:p>
            <a:endParaRPr lang="en-US" sz="2200" b="0" dirty="0" smtClean="0"/>
          </a:p>
        </p:txBody>
      </p:sp>
      <p:pic>
        <p:nvPicPr>
          <p:cNvPr id="10" name="Picture 9" descr="singleretu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514600"/>
            <a:ext cx="5020837" cy="221467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3657600" y="4139624"/>
            <a:ext cx="304800" cy="35617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200" y="3962400"/>
            <a:ext cx="2895600" cy="58477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2"/>
                </a:solidFill>
              </a:rPr>
              <a:t>Value stored in a variable and returned from a single point</a:t>
            </a:r>
            <a:endParaRPr lang="en-US" sz="16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8153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200" dirty="0" smtClean="0"/>
              <a:t>Let us all develop a program with a method invocation</a:t>
            </a:r>
          </a:p>
          <a:p>
            <a:pPr marL="111125" indent="-111125"/>
            <a:endParaRPr lang="en-US" sz="2200" b="0" dirty="0" smtClean="0"/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200" b="0" dirty="0" smtClean="0"/>
              <a:t>Create a Java class “Square.java” with a method “calculateArea”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200" b="0" dirty="0" smtClean="0"/>
              <a:t>This method should accept length as an argument, calculate the area and return the area.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en-US" sz="2200" b="0" dirty="0" smtClean="0"/>
              <a:t>The main method should invoke the Square objects “calculateArea” method by passing a value for the length, say 20.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en-US" sz="2200" b="0" dirty="0" smtClean="0"/>
              <a:t>The main method should also print the area (result).</a:t>
            </a:r>
          </a:p>
          <a:p>
            <a:pPr marL="457200" indent="-457200"/>
            <a:endParaRPr lang="en-US" sz="2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8153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200" dirty="0" smtClean="0"/>
              <a:t>Solution:</a:t>
            </a:r>
          </a:p>
          <a:p>
            <a:pPr marL="111125" indent="-111125"/>
            <a:endParaRPr lang="en-US" sz="2200" b="0" dirty="0" smtClean="0"/>
          </a:p>
          <a:p>
            <a:pPr marL="111125" indent="-111125"/>
            <a:endParaRPr lang="en-US" sz="2200" b="0" dirty="0" smtClean="0"/>
          </a:p>
          <a:p>
            <a:pPr marL="457200" indent="-457200">
              <a:buAutoNum type="arabicPeriod"/>
            </a:pPr>
            <a:endParaRPr lang="en-US" sz="2200" b="0" dirty="0" smtClean="0"/>
          </a:p>
          <a:p>
            <a:pPr marL="457200" indent="-457200">
              <a:buAutoNum type="arabicPeriod"/>
            </a:pPr>
            <a:endParaRPr lang="en-US" sz="2000" b="0" dirty="0" smtClean="0"/>
          </a:p>
          <a:p>
            <a:pPr marL="111125" indent="-111125"/>
            <a:endParaRPr lang="en-US" sz="2200" b="0" dirty="0" smtClean="0"/>
          </a:p>
          <a:p>
            <a:endParaRPr lang="en-US" sz="2200" b="0" dirty="0" smtClean="0"/>
          </a:p>
        </p:txBody>
      </p:sp>
      <p:pic>
        <p:nvPicPr>
          <p:cNvPr id="6" name="Picture 5" descr="Square_Ar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257261"/>
            <a:ext cx="5884820" cy="3610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978150"/>
            <a:ext cx="8686800" cy="304165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Associates to reflect the following topics before proceeding.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a method?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are the building block elements of the method?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encapsulation?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is a variable encapsulated?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can we transfer the execution control to the calling method?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Can we have multiple return statements from a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6002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6033"/>
            <a:ext cx="8153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200" dirty="0" smtClean="0"/>
              <a:t>What is method overloading?</a:t>
            </a:r>
          </a:p>
          <a:p>
            <a:pPr marL="111125" indent="-111125"/>
            <a:r>
              <a:rPr lang="en-US" sz="2000" b="0" dirty="0" smtClean="0"/>
              <a:t>Let us recollect what we learnt in the “</a:t>
            </a:r>
            <a:r>
              <a:rPr lang="en-US" sz="2000" dirty="0" smtClean="0"/>
              <a:t>Introduction to OOPS</a:t>
            </a:r>
            <a:r>
              <a:rPr lang="en-US" sz="2000" b="0" dirty="0" smtClean="0"/>
              <a:t>” session</a:t>
            </a:r>
          </a:p>
          <a:p>
            <a:pPr marL="111125" indent="-111125"/>
            <a:endParaRPr lang="en-US" sz="2000" b="0" dirty="0" smtClean="0"/>
          </a:p>
          <a:p>
            <a:pPr marL="111125" indent="-111125"/>
            <a:endParaRPr lang="en-US" sz="2000" b="0" dirty="0" smtClean="0"/>
          </a:p>
          <a:p>
            <a:pPr marL="111125" indent="-111125"/>
            <a:endParaRPr lang="en-US" sz="2000" b="0" dirty="0" smtClean="0"/>
          </a:p>
          <a:p>
            <a:pPr marL="111125" indent="-111125"/>
            <a:endParaRPr lang="en-US" sz="2200" b="0" dirty="0" smtClean="0"/>
          </a:p>
          <a:p>
            <a:endParaRPr lang="en-US" sz="2200" b="0" dirty="0" smtClean="0"/>
          </a:p>
        </p:txBody>
      </p:sp>
      <p:pic>
        <p:nvPicPr>
          <p:cNvPr id="8" name="Picture 7" descr="dog_clipart_puppy_thumb_4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76600"/>
            <a:ext cx="1371600" cy="1371600"/>
          </a:xfrm>
          <a:prstGeom prst="rect">
            <a:avLst/>
          </a:prstGeom>
        </p:spPr>
      </p:pic>
      <p:sp>
        <p:nvSpPr>
          <p:cNvPr id="11" name="Double Brace 10"/>
          <p:cNvSpPr/>
          <p:nvPr/>
        </p:nvSpPr>
        <p:spPr bwMode="auto">
          <a:xfrm>
            <a:off x="2362200" y="2743200"/>
            <a:ext cx="2362200" cy="1219200"/>
          </a:xfrm>
          <a:prstGeom prst="bracePair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Implementation 1: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atin typeface="Arial" charset="0"/>
              </a:rPr>
              <a:t>makeSound()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{</a:t>
            </a:r>
          </a:p>
          <a:p>
            <a:pPr lvl="1"/>
            <a:r>
              <a:rPr lang="en-US" sz="1400" b="0" dirty="0" smtClean="0">
                <a:solidFill>
                  <a:srgbClr val="C00000"/>
                </a:solidFill>
                <a:latin typeface="Arial" charset="0"/>
              </a:rPr>
              <a:t>Bark woof woof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atin typeface="Arial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uble Brace 11"/>
          <p:cNvSpPr/>
          <p:nvPr/>
        </p:nvSpPr>
        <p:spPr bwMode="auto">
          <a:xfrm>
            <a:off x="5029200" y="2667000"/>
            <a:ext cx="3886200" cy="1524000"/>
          </a:xfrm>
          <a:prstGeom prst="bracePair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Implementation 2:</a:t>
            </a: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0" dirty="0" smtClean="0">
                <a:latin typeface="Arial" charset="0"/>
              </a:rPr>
              <a:t>makeSound(injured)  </a:t>
            </a:r>
            <a:r>
              <a:rPr lang="en-US" sz="1400" b="0" dirty="0" smtClean="0">
                <a:solidFill>
                  <a:srgbClr val="C00000"/>
                </a:solidFill>
                <a:latin typeface="Arial" charset="0"/>
              </a:rPr>
              <a:t>// Added  input parameter, overloaded method.</a:t>
            </a: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0" dirty="0" smtClean="0">
                <a:latin typeface="Arial" charset="0"/>
              </a:rPr>
              <a:t>{</a:t>
            </a:r>
          </a:p>
          <a:p>
            <a:pPr lvl="1"/>
            <a:r>
              <a:rPr lang="en-US" sz="1400" b="0" dirty="0" smtClean="0">
                <a:solidFill>
                  <a:srgbClr val="C00000"/>
                </a:solidFill>
                <a:latin typeface="Arial" charset="0"/>
              </a:rPr>
              <a:t>Make a whining sound.</a:t>
            </a: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0" dirty="0" smtClean="0">
                <a:latin typeface="Arial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8153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endParaRPr lang="en-US" sz="2200" dirty="0" smtClean="0"/>
          </a:p>
          <a:p>
            <a:pPr marL="111125" indent="-111125"/>
            <a:r>
              <a:rPr lang="en-US" sz="2200" dirty="0" smtClean="0"/>
              <a:t>		Yes, You got It</a:t>
            </a:r>
          </a:p>
          <a:p>
            <a:pPr marL="111125" indent="-111125"/>
            <a:endParaRPr lang="en-US" sz="2200" dirty="0" smtClean="0"/>
          </a:p>
          <a:p>
            <a:pPr marL="1025525" lvl="2" indent="-111125"/>
            <a:r>
              <a:rPr lang="en-US" dirty="0" smtClean="0">
                <a:solidFill>
                  <a:srgbClr val="FF0000"/>
                </a:solidFill>
              </a:rPr>
              <a:t>If not, go to the next slide for the definition !!</a:t>
            </a:r>
            <a:r>
              <a:rPr lang="en-US" sz="2200" dirty="0" smtClean="0"/>
              <a:t>	</a:t>
            </a:r>
            <a:endParaRPr lang="en-US" sz="2000" b="0" dirty="0" smtClean="0"/>
          </a:p>
          <a:p>
            <a:pPr marL="111125" indent="-111125"/>
            <a:endParaRPr lang="en-US" sz="2000" b="0" dirty="0" smtClean="0"/>
          </a:p>
          <a:p>
            <a:pPr marL="111125" indent="-111125"/>
            <a:endParaRPr lang="en-US" sz="2000" b="0" dirty="0" smtClean="0"/>
          </a:p>
          <a:p>
            <a:pPr marL="111125" indent="-111125"/>
            <a:endParaRPr lang="en-US" sz="2200" b="0" dirty="0" smtClean="0"/>
          </a:p>
          <a:p>
            <a:endParaRPr lang="en-US" sz="2200" b="0" dirty="0" smtClean="0"/>
          </a:p>
        </p:txBody>
      </p:sp>
      <p:pic>
        <p:nvPicPr>
          <p:cNvPr id="14" name="Picture 13" descr="thumbs_up_bci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724400"/>
            <a:ext cx="1378974" cy="110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96033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is method overloading?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0" dirty="0" smtClean="0"/>
              <a:t> Two different versions of the same method available in the same class.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0" dirty="0" smtClean="0"/>
              <a:t> This </a:t>
            </a:r>
            <a:r>
              <a:rPr lang="en-US" sz="2000" b="0" dirty="0" smtClean="0"/>
              <a:t>can be</a:t>
            </a:r>
            <a:r>
              <a:rPr lang="en-US" sz="2000" b="0" dirty="0" smtClean="0"/>
              <a:t> </a:t>
            </a:r>
            <a:r>
              <a:rPr lang="en-US" sz="2000" b="0" dirty="0" smtClean="0"/>
              <a:t>done </a:t>
            </a:r>
            <a:r>
              <a:rPr lang="en-US" sz="2000" b="0" smtClean="0"/>
              <a:t>by </a:t>
            </a:r>
            <a:r>
              <a:rPr lang="en-US" sz="2000" b="0" smtClean="0"/>
              <a:t>changing </a:t>
            </a:r>
            <a:r>
              <a:rPr lang="en-US" sz="2000" b="0" dirty="0" smtClean="0"/>
              <a:t>the input </a:t>
            </a:r>
            <a:r>
              <a:rPr lang="en-US" sz="2000" b="0" smtClean="0"/>
              <a:t>parameter </a:t>
            </a:r>
            <a:r>
              <a:rPr lang="en-US" sz="2000" b="0" smtClean="0"/>
              <a:t> .</a:t>
            </a:r>
            <a:endParaRPr lang="en-US" sz="2000" b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800" y="3025914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Example:</a:t>
            </a:r>
            <a:r>
              <a:rPr lang="en-US" sz="2000" b="0" dirty="0" smtClean="0"/>
              <a:t>  The method “</a:t>
            </a:r>
            <a:r>
              <a:rPr lang="en-US" sz="2000" dirty="0" smtClean="0"/>
              <a:t>add”</a:t>
            </a:r>
            <a:r>
              <a:rPr lang="en-US" sz="2000" b="0" dirty="0" smtClean="0"/>
              <a:t> has been overloaded below,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9" name="Picture 8" descr="Overloading_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505200"/>
            <a:ext cx="51816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- Method Overloading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96033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/>
              <a:t>Let us all create 4 overloaded methods for “test()” and invoke all versions of the overloaded methods !!</a:t>
            </a:r>
          </a:p>
        </p:txBody>
      </p:sp>
      <p:pic>
        <p:nvPicPr>
          <p:cNvPr id="8" name="Picture 7" descr="OVerload_LendAH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7029" y="2297025"/>
            <a:ext cx="4960971" cy="433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- Method Overloading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96033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/>
              <a:t>Create another class Overload.java which has a main method to call the overloaded methods in OverloadDemo.java</a:t>
            </a:r>
          </a:p>
        </p:txBody>
      </p:sp>
      <p:pic>
        <p:nvPicPr>
          <p:cNvPr id="6" name="Picture 5" descr="OVerload_LendAHan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618" y="2565595"/>
            <a:ext cx="7605382" cy="292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6033"/>
            <a:ext cx="8153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Static keyword:</a:t>
            </a:r>
          </a:p>
          <a:p>
            <a:r>
              <a:rPr lang="en-US" sz="2000" b="0" dirty="0" smtClean="0"/>
              <a:t>The static keyword is used before a method or variable (similar to an access modifier).</a:t>
            </a:r>
          </a:p>
          <a:p>
            <a:endParaRPr lang="en-US" sz="2000" b="0" dirty="0" smtClean="0"/>
          </a:p>
          <a:p>
            <a:r>
              <a:rPr lang="en-US" sz="2000" dirty="0" smtClean="0"/>
              <a:t>Examples:</a:t>
            </a:r>
          </a:p>
          <a:p>
            <a:pPr lvl="1"/>
            <a:r>
              <a:rPr lang="en-US" sz="2000" dirty="0" smtClean="0"/>
              <a:t>variable: </a:t>
            </a:r>
            <a:r>
              <a:rPr lang="en-US" sz="2000" dirty="0" smtClean="0">
                <a:solidFill>
                  <a:srgbClr val="FF0000"/>
                </a:solidFill>
              </a:rPr>
              <a:t>private static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x = 0;</a:t>
            </a:r>
          </a:p>
          <a:p>
            <a:pPr lvl="1"/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FF0000"/>
                </a:solidFill>
              </a:rPr>
              <a:t>public static add(){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		// some code here</a:t>
            </a:r>
          </a:p>
          <a:p>
            <a:pPr lvl="3"/>
            <a:r>
              <a:rPr lang="en-US" sz="2000" dirty="0" smtClean="0">
                <a:solidFill>
                  <a:srgbClr val="FF0000"/>
                </a:solidFill>
              </a:rPr>
              <a:t>   }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4800600"/>
            <a:ext cx="55626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Dictionary Definition of static:</a:t>
            </a:r>
          </a:p>
          <a:p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Changeless, motionless</a:t>
            </a:r>
            <a:endParaRPr 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6033"/>
            <a:ext cx="81534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What is a static member?</a:t>
            </a:r>
          </a:p>
          <a:p>
            <a:pPr marL="346075" lvl="1" indent="-173038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000" b="0" dirty="0" smtClean="0"/>
              <a:t>Static variables are global variables, which is shared by all the instances of the class.</a:t>
            </a:r>
          </a:p>
          <a:p>
            <a:pPr marL="346075" lvl="1" indent="-173038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000" b="0" dirty="0" smtClean="0"/>
              <a:t>Static means that there will only be only one instance of that object in the class.</a:t>
            </a:r>
          </a:p>
          <a:p>
            <a:pPr marL="346075" lvl="1" indent="-173038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000" b="0" dirty="0" smtClean="0"/>
              <a:t>It is not required to create an instance of the object to access the static method or variable.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4724400"/>
            <a:ext cx="7696200" cy="914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Where is it used?</a:t>
            </a:r>
          </a:p>
          <a:p>
            <a:r>
              <a:rPr lang="en-US" sz="20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Static variables are used in singleton implementation. You will learn more about this during the design pattern session.</a:t>
            </a:r>
            <a:endParaRPr lang="en-US" sz="20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static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6033"/>
            <a:ext cx="81534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Let us all understand static variables using an example. Develop the code and look at out static is different from a normal variable.</a:t>
            </a:r>
          </a:p>
        </p:txBody>
      </p:sp>
      <p:pic>
        <p:nvPicPr>
          <p:cNvPr id="6" name="Picture 5" descr="static_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490592"/>
            <a:ext cx="6031302" cy="3681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– Understanding static variable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6033"/>
            <a:ext cx="8153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output of the program is below.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Reason:</a:t>
            </a:r>
          </a:p>
          <a:p>
            <a:r>
              <a:rPr lang="en-US" sz="2000" b="0" dirty="0" smtClean="0"/>
              <a:t>Before s1 is created, X = 0 and Y = 3;</a:t>
            </a:r>
          </a:p>
          <a:p>
            <a:r>
              <a:rPr lang="en-US" sz="2000" b="0" dirty="0" smtClean="0"/>
              <a:t>When </a:t>
            </a:r>
            <a:r>
              <a:rPr lang="en-US" sz="2000" dirty="0" smtClean="0"/>
              <a:t>s1</a:t>
            </a:r>
            <a:r>
              <a:rPr lang="en-US" sz="2000" b="0" dirty="0" smtClean="0"/>
              <a:t> is created, X = 1 and Y = 8 (as per logic inside constructor)</a:t>
            </a:r>
          </a:p>
          <a:p>
            <a:r>
              <a:rPr lang="en-US" sz="2000" b="0" dirty="0" smtClean="0"/>
              <a:t>When </a:t>
            </a:r>
            <a:r>
              <a:rPr lang="en-US" sz="2000" dirty="0" smtClean="0"/>
              <a:t>s2</a:t>
            </a:r>
            <a:r>
              <a:rPr lang="en-US" sz="2000" b="0" dirty="0" smtClean="0"/>
              <a:t> is created, </a:t>
            </a:r>
            <a:r>
              <a:rPr lang="en-US" sz="2000" dirty="0" smtClean="0"/>
              <a:t>X = 2 </a:t>
            </a:r>
            <a:r>
              <a:rPr lang="en-US" sz="2000" b="0" dirty="0" smtClean="0"/>
              <a:t>since the value of X does not change with every instance. The value of X is shared across all instances. </a:t>
            </a:r>
          </a:p>
          <a:p>
            <a:r>
              <a:rPr lang="en-US" sz="2000" b="0" dirty="0" smtClean="0"/>
              <a:t>But Y = 8 (since a new object of Y is created and incremented by 5. </a:t>
            </a:r>
          </a:p>
          <a:p>
            <a:r>
              <a:rPr lang="en-US" sz="2000" b="0" dirty="0" smtClean="0"/>
              <a:t>Similarly, when </a:t>
            </a:r>
            <a:r>
              <a:rPr lang="en-US" sz="2000" dirty="0" smtClean="0"/>
              <a:t>s3</a:t>
            </a:r>
            <a:r>
              <a:rPr lang="en-US" sz="2000" b="0" dirty="0" smtClean="0"/>
              <a:t> is created, X = 3 and Y = 8</a:t>
            </a:r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 </a:t>
            </a:r>
          </a:p>
        </p:txBody>
      </p:sp>
      <p:pic>
        <p:nvPicPr>
          <p:cNvPr id="7" name="Picture 6" descr="static_outp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057400"/>
            <a:ext cx="2859954" cy="1338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After completing this chapter you will be able to: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Arial" pitchFamily="34" charset="0"/>
              </a:rPr>
              <a:t> Apply Access Modifiers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Develop a java method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Explain encapsulation</a:t>
            </a:r>
            <a:endParaRPr lang="en-US" sz="2400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Overload a method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Use static keyword</a:t>
            </a:r>
            <a:endParaRPr lang="en-US" sz="2400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Arial" pitchFamily="34" charset="0"/>
              </a:rPr>
              <a:t> Understand Constructors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Arial" pitchFamily="34" charset="0"/>
              </a:rPr>
              <a:t> Overload the constructor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endParaRPr lang="en-US" sz="2400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 marL="1308100" lvl="1" indent="-220663" algn="ctr" eaLnBrk="1" hangingPunct="1">
              <a:spcBef>
                <a:spcPts val="120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 lvl="1" algn="ctr" eaLnBrk="1" hangingPunct="1">
              <a:buNone/>
            </a:pPr>
            <a:endParaRPr lang="en-US" sz="2400"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static method?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858565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is a </a:t>
            </a:r>
            <a:r>
              <a:rPr lang="en-US" sz="2000" smtClean="0"/>
              <a:t>static method?</a:t>
            </a:r>
            <a:endParaRPr lang="en-US" sz="2000" dirty="0" smtClean="0"/>
          </a:p>
          <a:p>
            <a:r>
              <a:rPr lang="en-US" sz="2000" b="0" dirty="0" smtClean="0"/>
              <a:t>A "static" method belongs to the class, not to any particular instance. In other words, static methods can be invoked using the class name</a:t>
            </a:r>
          </a:p>
          <a:p>
            <a:endParaRPr lang="en-US" sz="2000" b="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09600" y="3733800"/>
            <a:ext cx="7696200" cy="1143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Where is it used?</a:t>
            </a:r>
          </a:p>
          <a:p>
            <a:r>
              <a:rPr lang="en-US" sz="20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Static methods are used in singleton implementation. You will learn more about this during the design pattern session.</a:t>
            </a:r>
            <a:endParaRPr lang="en-US" sz="20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static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727537"/>
            <a:ext cx="86868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Let us develop the following code and get accustomed to static method declaration and invocation. The static method getStudentCount() can be accessed directly using class name.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" name="Picture 5" descr="StaticMethod_ac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048000"/>
            <a:ext cx="3886200" cy="155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taticMethod_Acces_S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4419600"/>
            <a:ext cx="7379472" cy="121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82950"/>
            <a:ext cx="8686800" cy="281305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Associates to reflect the following topics before proceeding.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method overloading?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are ways by which you can overload methods?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a static variable?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is a static method invoked?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96033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/>
            <a:r>
              <a:rPr lang="en-US" sz="2200" dirty="0" smtClean="0"/>
              <a:t>What is a constructor?</a:t>
            </a:r>
          </a:p>
          <a:p>
            <a:pPr marL="568325" lvl="1" indent="-111125"/>
            <a:endParaRPr lang="en-US" sz="2200" dirty="0" smtClean="0"/>
          </a:p>
          <a:p>
            <a:pPr lvl="1" indent="-220663"/>
            <a:r>
              <a:rPr lang="en-US" sz="2200" b="0" dirty="0" smtClean="0"/>
              <a:t>A constructor is a special method used for creating an object of a class and initializing its instance variables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2200" b="0" dirty="0" smtClean="0"/>
          </a:p>
          <a:p>
            <a:pPr marL="741363" lvl="1" indent="-284163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200" b="0" dirty="0" smtClean="0"/>
              <a:t>Constructors should have the same name as the class</a:t>
            </a:r>
          </a:p>
          <a:p>
            <a:pPr marL="741363" lvl="1" indent="-284163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200" b="0" dirty="0" smtClean="0"/>
              <a:t>It should </a:t>
            </a:r>
            <a:r>
              <a:rPr lang="en-US" sz="2200" dirty="0" smtClean="0"/>
              <a:t>not</a:t>
            </a:r>
            <a:r>
              <a:rPr lang="en-US" sz="2200" b="0" dirty="0" smtClean="0"/>
              <a:t> have any </a:t>
            </a:r>
            <a:r>
              <a:rPr lang="en-US" sz="2200" dirty="0" smtClean="0"/>
              <a:t>return</a:t>
            </a:r>
            <a:r>
              <a:rPr lang="en-US" sz="2200" b="0" dirty="0" smtClean="0"/>
              <a:t>, not even </a:t>
            </a:r>
            <a:r>
              <a:rPr lang="en-US" sz="2200" dirty="0" smtClean="0"/>
              <a:t>void. </a:t>
            </a:r>
          </a:p>
          <a:p>
            <a:pPr marL="741363" lvl="1" indent="-284163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200" b="0" dirty="0" smtClean="0"/>
              <a:t>It is not mandatory for the developer to write a constructor.</a:t>
            </a:r>
          </a:p>
          <a:p>
            <a:pPr marL="741363" lvl="1" indent="-284163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200" b="0" dirty="0" smtClean="0"/>
              <a:t>If constructor is not defined by developer java will use the default constructor to create objects.</a:t>
            </a:r>
          </a:p>
          <a:p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96033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Default Constructor (no-</a:t>
            </a:r>
            <a:r>
              <a:rPr lang="en-US" sz="2000" dirty="0" err="1" smtClean="0"/>
              <a:t>arg</a:t>
            </a:r>
            <a:r>
              <a:rPr lang="en-US" sz="2000" dirty="0" smtClean="0"/>
              <a:t> constructor):</a:t>
            </a:r>
          </a:p>
          <a:p>
            <a:endParaRPr lang="en-US" sz="2000" dirty="0" smtClean="0"/>
          </a:p>
          <a:p>
            <a:pPr marL="693738" lvl="1" indent="-23653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 A constructor with no parameters</a:t>
            </a:r>
          </a:p>
          <a:p>
            <a:pPr marL="693738" lvl="1" indent="-23653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If the class does not specify any constructors, then an implicit default constructor is automatically called by the JVM.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Syntax: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1667" t="22124" r="6667" b="5183"/>
          <a:stretch>
            <a:fillRect/>
          </a:stretch>
        </p:blipFill>
        <p:spPr bwMode="auto">
          <a:xfrm>
            <a:off x="1752600" y="4107024"/>
            <a:ext cx="4724400" cy="221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>
            <a:off x="5943600" y="4800600"/>
            <a:ext cx="228600" cy="914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5029200"/>
            <a:ext cx="1752600" cy="646331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Default Constructor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153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dirty="0" smtClean="0"/>
              <a:t>What is overloaded constructor?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 b="0" dirty="0" smtClean="0"/>
              <a:t>A default constructor with one or more arguments is called a overloaded constructor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dirty="0" smtClean="0"/>
              <a:t>How to overload constructors?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1</a:t>
            </a:r>
            <a:r>
              <a:rPr lang="en-US" sz="2000" b="0" dirty="0" smtClean="0"/>
              <a:t>: Create a method with the same name as the class name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2</a:t>
            </a:r>
            <a:r>
              <a:rPr lang="en-US" sz="2000" b="0" dirty="0" smtClean="0"/>
              <a:t>: Do not provide any return type for the method created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3</a:t>
            </a:r>
            <a:r>
              <a:rPr lang="en-US" sz="2000" b="0" dirty="0" smtClean="0"/>
              <a:t>: Add required number of arguments for the constructor (method) to create an overloaded constructor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4: </a:t>
            </a:r>
            <a:r>
              <a:rPr lang="en-US" sz="2000" b="0" dirty="0" smtClean="0"/>
              <a:t>Any number of overloaded constructors can be created for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33400" y="1752600"/>
            <a:ext cx="7924800" cy="4724400"/>
            <a:chOff x="-6172200" y="1524000"/>
            <a:chExt cx="7924800" cy="4724400"/>
          </a:xfrm>
        </p:grpSpPr>
        <p:grpSp>
          <p:nvGrpSpPr>
            <p:cNvPr id="13" name="Group 12"/>
            <p:cNvGrpSpPr/>
            <p:nvPr/>
          </p:nvGrpSpPr>
          <p:grpSpPr>
            <a:xfrm>
              <a:off x="-6172200" y="1524000"/>
              <a:ext cx="7239000" cy="4724400"/>
              <a:chOff x="914400" y="1524000"/>
              <a:chExt cx="7239000" cy="4724400"/>
            </a:xfrm>
          </p:grpSpPr>
          <p:pic>
            <p:nvPicPr>
              <p:cNvPr id="9" name="Picture 8" descr="Constructo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400" y="1524000"/>
                <a:ext cx="5313897" cy="4724400"/>
              </a:xfrm>
              <a:prstGeom prst="rect">
                <a:avLst/>
              </a:prstGeom>
            </p:spPr>
          </p:pic>
          <p:sp>
            <p:nvSpPr>
              <p:cNvPr id="7" name="Right Brace 6"/>
              <p:cNvSpPr/>
              <p:nvPr/>
            </p:nvSpPr>
            <p:spPr>
              <a:xfrm>
                <a:off x="2743200" y="2319754"/>
                <a:ext cx="228600" cy="4572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124200" y="2286000"/>
                <a:ext cx="2362200" cy="307777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Default Constructor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5486400" y="2895600"/>
                <a:ext cx="228600" cy="15240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91200" y="3634934"/>
                <a:ext cx="2362200" cy="307777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Overloaded Constructors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-1143000" y="4572000"/>
              <a:ext cx="152400" cy="762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38200" y="4724400"/>
              <a:ext cx="2590800" cy="523220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Objects instantiated using different constructors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– How to overload constructor?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4400" y="1733490"/>
            <a:ext cx="72390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/>
              <a:t>Lets all create this class and overload the constructors as illustrated.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15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The “this” keyword:</a:t>
            </a:r>
          </a:p>
          <a:p>
            <a:pPr marL="393700" lvl="1" indent="2365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“this”</a:t>
            </a:r>
            <a:r>
              <a:rPr lang="en-US" b="0" dirty="0" smtClean="0"/>
              <a:t> refer to the </a:t>
            </a:r>
            <a:r>
              <a:rPr lang="en-US" dirty="0" smtClean="0"/>
              <a:t>current object </a:t>
            </a:r>
            <a:r>
              <a:rPr lang="en-US" b="0" dirty="0" smtClean="0"/>
              <a:t>instance itself.</a:t>
            </a:r>
          </a:p>
          <a:p>
            <a:pPr marL="393700" lvl="1" indent="2365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0" dirty="0" smtClean="0"/>
              <a:t>It can be used for only instance variables and not for static or class variables</a:t>
            </a:r>
          </a:p>
          <a:p>
            <a:pPr marL="393700" lvl="1" indent="2365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0" dirty="0" smtClean="0"/>
              <a:t>It is used for also invoking the overloaded constructors.</a:t>
            </a:r>
          </a:p>
          <a:p>
            <a:pPr marL="393700" lvl="1" indent="2365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0" dirty="0" smtClean="0"/>
              <a:t>It is used to access the instance variables shadowed by the parameters in methods. Typically used with the encapsulated field.</a:t>
            </a:r>
          </a:p>
          <a:p>
            <a:pPr marL="393700" lvl="1" indent="236538">
              <a:spcBef>
                <a:spcPts val="600"/>
              </a:spcBef>
              <a:spcAft>
                <a:spcPts val="0"/>
              </a:spcAft>
            </a:pPr>
            <a:r>
              <a:rPr lang="en-US" b="0" dirty="0" smtClean="0"/>
              <a:t>	</a:t>
            </a:r>
            <a:r>
              <a:rPr lang="en-US" dirty="0" smtClean="0"/>
              <a:t>Example: </a:t>
            </a:r>
            <a:r>
              <a:rPr lang="en-US" b="0" dirty="0" smtClean="0"/>
              <a:t> A method </a:t>
            </a:r>
            <a:r>
              <a:rPr lang="en-US" dirty="0" smtClean="0"/>
              <a:t>calculateTax </a:t>
            </a:r>
            <a:r>
              <a:rPr lang="en-US" b="0" dirty="0" smtClean="0"/>
              <a:t> has a parameter </a:t>
            </a:r>
            <a:r>
              <a:rPr lang="en-US" i="1" dirty="0" smtClean="0"/>
              <a:t>salary</a:t>
            </a:r>
            <a:r>
              <a:rPr lang="en-US" b="0" dirty="0" smtClean="0"/>
              <a:t>, also the class has the instance variable </a:t>
            </a:r>
            <a:r>
              <a:rPr lang="en-US" i="1" dirty="0" smtClean="0"/>
              <a:t>salary</a:t>
            </a:r>
            <a:r>
              <a:rPr lang="en-US" b="0" i="1" dirty="0" smtClean="0"/>
              <a:t>. </a:t>
            </a:r>
            <a:r>
              <a:rPr lang="en-US" b="0" dirty="0" smtClean="0"/>
              <a:t>In the method if we refer using “</a:t>
            </a:r>
            <a:r>
              <a:rPr lang="en-US" i="1" dirty="0" smtClean="0"/>
              <a:t>this</a:t>
            </a:r>
            <a:r>
              <a:rPr lang="en-US" b="0" dirty="0" smtClean="0"/>
              <a:t>” keyword it means we are referring to instance variable.</a:t>
            </a:r>
            <a:endParaRPr lang="en-US" i="1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Syntax: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this.</a:t>
            </a:r>
            <a:r>
              <a:rPr lang="en-US" dirty="0" smtClean="0">
                <a:solidFill>
                  <a:schemeClr val="tx2"/>
                </a:solidFill>
              </a:rPr>
              <a:t>&lt;name of instance variable&gt;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B050"/>
                </a:solidFill>
              </a:rPr>
              <a:t>this</a:t>
            </a:r>
            <a:r>
              <a:rPr lang="en-US" dirty="0" smtClean="0">
                <a:solidFill>
                  <a:schemeClr val="tx2"/>
                </a:solidFill>
              </a:rPr>
              <a:t>.&lt;constructor Name&gt;&lt;arguments&gt;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 Reference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 descr="this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5105400" cy="4591052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172200" y="4572000"/>
            <a:ext cx="228600" cy="914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9400" y="4671536"/>
            <a:ext cx="2286000" cy="73866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The member variables are being referred using the this key word.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Chaining Constructor call using “this()”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Chaining Constructor Calls</a:t>
            </a:r>
            <a:r>
              <a:rPr lang="en-US" sz="2000" b="0" dirty="0" smtClean="0"/>
              <a:t>:</a:t>
            </a:r>
          </a:p>
          <a:p>
            <a:pPr marL="173038" indent="-173038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Constructor calls can be chained, which mean you can call another constructor from a constructor of the same class.</a:t>
            </a:r>
          </a:p>
          <a:p>
            <a:pPr marL="173038" indent="-173038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You can use </a:t>
            </a:r>
            <a:r>
              <a:rPr lang="en-US" sz="2000" dirty="0" smtClean="0"/>
              <a:t>“this()” </a:t>
            </a:r>
            <a:r>
              <a:rPr lang="en-US" sz="2000" b="0" dirty="0" smtClean="0"/>
              <a:t>for invoking constructors from other constructor of a class.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0" dirty="0" smtClean="0"/>
              <a:t>There are a few things to remember when using </a:t>
            </a:r>
            <a:r>
              <a:rPr lang="en-US" sz="2000" dirty="0" smtClean="0"/>
              <a:t>this()</a:t>
            </a:r>
            <a:r>
              <a:rPr lang="en-US" sz="2000" b="0" dirty="0" smtClean="0"/>
              <a:t> method constructor call: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0" dirty="0" smtClean="0"/>
              <a:t> When using “</a:t>
            </a:r>
            <a:r>
              <a:rPr lang="en-US" sz="2000" dirty="0" smtClean="0"/>
              <a:t>this()</a:t>
            </a:r>
            <a:r>
              <a:rPr lang="en-US" sz="2000" b="0" dirty="0" smtClean="0"/>
              <a:t>” constructor call, it must occur as the first statement in a constructor.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0" dirty="0" smtClean="0"/>
              <a:t>The “</a:t>
            </a:r>
            <a:r>
              <a:rPr lang="en-US" sz="2000" dirty="0" smtClean="0"/>
              <a:t>this()”</a:t>
            </a:r>
            <a:r>
              <a:rPr lang="en-US" sz="2000" b="0" dirty="0" smtClean="0"/>
              <a:t> call can then be followed by any other statements.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67400" y="3581400"/>
            <a:ext cx="2895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 extrusionH="76200" contourW="12700">
            <a:bevelT w="127000" h="114300"/>
            <a:bevelB w="127000" h="114300"/>
            <a:extrusionClr>
              <a:schemeClr val="accent3">
                <a:lumMod val="75000"/>
              </a:schemeClr>
            </a:extrusionClr>
            <a:contourClr>
              <a:schemeClr val="accent3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FaceBookProfile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C3300"/>
                </a:solidFill>
              </a:rPr>
              <a:t>No access: </a:t>
            </a:r>
            <a:r>
              <a:rPr lang="en-US" dirty="0" smtClean="0">
                <a:solidFill>
                  <a:schemeClr val="tx1"/>
                </a:solidFill>
              </a:rPr>
              <a:t>Age</a:t>
            </a:r>
          </a:p>
          <a:p>
            <a:pPr algn="ctr"/>
            <a:r>
              <a:rPr lang="en-US" dirty="0" smtClean="0">
                <a:solidFill>
                  <a:srgbClr val="CC3300"/>
                </a:solidFill>
              </a:rPr>
              <a:t>private access: </a:t>
            </a:r>
            <a:r>
              <a:rPr lang="en-US" dirty="0" smtClean="0">
                <a:solidFill>
                  <a:schemeClr val="tx1"/>
                </a:solidFill>
              </a:rPr>
              <a:t>EmailId</a:t>
            </a:r>
          </a:p>
          <a:p>
            <a:pPr algn="ctr"/>
            <a:r>
              <a:rPr lang="en-US" dirty="0" smtClean="0">
                <a:solidFill>
                  <a:srgbClr val="CC3300"/>
                </a:solidFill>
              </a:rPr>
              <a:t>Public access: </a:t>
            </a:r>
            <a:r>
              <a:rPr lang="en-US" dirty="0" smtClean="0">
                <a:solidFill>
                  <a:schemeClr val="tx1"/>
                </a:solidFill>
              </a:rPr>
              <a:t>School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267200"/>
            <a:ext cx="32766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n_thin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657600"/>
            <a:ext cx="1524000" cy="232437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762000" y="1600200"/>
            <a:ext cx="6019800" cy="2362200"/>
          </a:xfrm>
          <a:prstGeom prst="cloudCallout">
            <a:avLst>
              <a:gd name="adj1" fmla="val -38192"/>
              <a:gd name="adj2" fmla="val 48833"/>
            </a:avLst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my Facebook Profile  page, I do not wish  to share some personal information like my “age”. But, I would like to share my “email id” with my friends and I would like everyone to be able to access my  “school/university” details. How do I do this?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57400" y="4724400"/>
            <a:ext cx="3657600" cy="1143000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Face book application has features where users can select what level of access to be provided to their profile information.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“this()” Constructor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8153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 smtClean="0"/>
              <a:t>Example of constructor chaining using “this()” reference</a:t>
            </a:r>
          </a:p>
        </p:txBody>
      </p:sp>
      <p:pic>
        <p:nvPicPr>
          <p:cNvPr id="6" name="Picture 5" descr="this_constru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514600"/>
            <a:ext cx="5476773" cy="32766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4572000" y="3352800"/>
            <a:ext cx="198119" cy="533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3200400"/>
            <a:ext cx="3657600" cy="73866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The overloaded constructor is being invoked by the default constructor using this()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Associates to reflect the following topics before proceeding.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a constructor?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How to overload constructor?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Can a constructor have return value?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chaining of constructors? How can it be implemented?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6002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 Access Specifiers, methods  &amp; Constructors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is access level defined in Java?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381000" y="1828800"/>
            <a:ext cx="8382000" cy="3581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Similarly when developing java application developers needs to secure their methods/ variables by defining different access level. </a:t>
            </a:r>
          </a:p>
          <a:p>
            <a:endParaRPr lang="en-US" sz="23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This is achieved using “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Access Modifiers</a:t>
            </a:r>
            <a:r>
              <a:rPr lang="en-US" sz="23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US" sz="23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Access Modifier?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382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What are access modifiers?</a:t>
            </a:r>
          </a:p>
          <a:p>
            <a:pPr lvl="1"/>
            <a:r>
              <a:rPr lang="en-US" sz="2000" b="0" dirty="0" smtClean="0"/>
              <a:t>The scope of a variable/methods can be defined by using access modifiers.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447800" y="2362200"/>
          <a:ext cx="6248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4495800"/>
            <a:ext cx="83820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Analogy to the Facebook Example: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0" dirty="0" smtClean="0"/>
              <a:t>  </a:t>
            </a:r>
            <a:r>
              <a:rPr lang="en-US" sz="2000" b="0" i="1" dirty="0" smtClean="0"/>
              <a:t>School details </a:t>
            </a:r>
            <a:r>
              <a:rPr lang="en-US" sz="2000" b="0" dirty="0" smtClean="0"/>
              <a:t>can be made </a:t>
            </a:r>
            <a:r>
              <a:rPr lang="en-US" sz="2000" b="0" i="1" dirty="0" smtClean="0">
                <a:solidFill>
                  <a:srgbClr val="00B050"/>
                </a:solidFill>
              </a:rPr>
              <a:t>public</a:t>
            </a:r>
            <a:r>
              <a:rPr lang="en-US" sz="2000" b="0" dirty="0" smtClean="0"/>
              <a:t> (</a:t>
            </a:r>
            <a:r>
              <a:rPr lang="en-US" sz="2000" b="0" i="1" dirty="0" smtClean="0"/>
              <a:t>can be accessed by any class</a:t>
            </a:r>
            <a:r>
              <a:rPr lang="en-US" sz="2000" b="0" dirty="0" smtClean="0"/>
              <a:t>)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0" dirty="0" smtClean="0"/>
              <a:t>  </a:t>
            </a:r>
            <a:r>
              <a:rPr lang="en-US" sz="2000" b="0" i="1" dirty="0" smtClean="0"/>
              <a:t>Age</a:t>
            </a:r>
            <a:r>
              <a:rPr lang="en-US" sz="2000" b="0" dirty="0" smtClean="0"/>
              <a:t> can be made </a:t>
            </a:r>
            <a:r>
              <a:rPr lang="en-US" sz="2000" b="0" i="1" dirty="0" smtClean="0">
                <a:solidFill>
                  <a:srgbClr val="00B050"/>
                </a:solidFill>
              </a:rPr>
              <a:t>private</a:t>
            </a:r>
            <a:r>
              <a:rPr lang="en-US" sz="2000" b="0" dirty="0" smtClean="0"/>
              <a:t> (</a:t>
            </a:r>
            <a:r>
              <a:rPr lang="en-US" sz="2000" b="0" i="1" dirty="0" smtClean="0"/>
              <a:t>to be accessed only by the same class</a:t>
            </a:r>
            <a:r>
              <a:rPr lang="en-US" sz="2000" b="0" dirty="0" smtClean="0"/>
              <a:t>)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0" dirty="0" smtClean="0"/>
              <a:t>  </a:t>
            </a:r>
            <a:r>
              <a:rPr lang="en-US" sz="2000" b="0" i="1" dirty="0" smtClean="0"/>
              <a:t>Email Id </a:t>
            </a:r>
            <a:r>
              <a:rPr lang="en-US" sz="2000" b="0" dirty="0" smtClean="0"/>
              <a:t>can be left as </a:t>
            </a:r>
            <a:r>
              <a:rPr lang="en-US" sz="2000" b="0" i="1" dirty="0" smtClean="0">
                <a:solidFill>
                  <a:srgbClr val="00B050"/>
                </a:solidFill>
              </a:rPr>
              <a:t>default</a:t>
            </a:r>
            <a:r>
              <a:rPr lang="en-US" sz="2000" b="0" dirty="0" smtClean="0"/>
              <a:t> (</a:t>
            </a:r>
            <a:r>
              <a:rPr lang="en-US" sz="2000" b="0" i="1" dirty="0" smtClean="0"/>
              <a:t>to be accessed only by the classes in same package</a:t>
            </a:r>
            <a:r>
              <a:rPr lang="en-US" sz="2000" b="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is public access?</a:t>
            </a:r>
          </a:p>
          <a:p>
            <a:pPr lvl="1"/>
            <a:r>
              <a:rPr lang="en-US" sz="2000" i="1" dirty="0" smtClean="0"/>
              <a:t>Public</a:t>
            </a:r>
            <a:r>
              <a:rPr lang="en-US" sz="2000" b="0" dirty="0" smtClean="0"/>
              <a:t> access specifies that the class members (variables or methods) are accessible to </a:t>
            </a:r>
            <a:r>
              <a:rPr lang="en-US" sz="2000" dirty="0" smtClean="0"/>
              <a:t>anyone, </a:t>
            </a:r>
            <a:r>
              <a:rPr lang="en-US" sz="2000" b="0" dirty="0" smtClean="0"/>
              <a:t>both inside and outside the class and outside of the package.</a:t>
            </a:r>
          </a:p>
          <a:p>
            <a:endParaRPr lang="en-US" sz="2000" dirty="0" smtClean="0"/>
          </a:p>
          <a:p>
            <a:r>
              <a:rPr lang="en-US" sz="2000" dirty="0" smtClean="0"/>
              <a:t>Syntax</a:t>
            </a:r>
            <a:r>
              <a:rPr lang="en-US" sz="2000" b="0" dirty="0" smtClean="0"/>
              <a:t>: </a:t>
            </a:r>
            <a:r>
              <a:rPr lang="en-US" sz="2000" dirty="0" smtClean="0">
                <a:solidFill>
                  <a:srgbClr val="00B050"/>
                </a:solidFill>
              </a:rPr>
              <a:t>public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chemeClr val="tx2"/>
                </a:solidFill>
              </a:rPr>
              <a:t>&lt;method/variable name&gt;</a:t>
            </a:r>
          </a:p>
          <a:p>
            <a:endParaRPr lang="en-US" sz="2000" b="0" dirty="0" smtClean="0"/>
          </a:p>
          <a:p>
            <a:r>
              <a:rPr lang="en-US" sz="2000" dirty="0" smtClean="0"/>
              <a:t> Example: </a:t>
            </a:r>
          </a:p>
          <a:p>
            <a:pPr lvl="1"/>
            <a:r>
              <a:rPr lang="en-US" sz="2000" dirty="0" smtClean="0"/>
              <a:t>	Public variable:</a:t>
            </a:r>
            <a:r>
              <a:rPr lang="en-US" sz="2000" b="0" dirty="0" smtClean="0"/>
              <a:t> </a:t>
            </a:r>
          </a:p>
          <a:p>
            <a:pPr lvl="2"/>
            <a:r>
              <a:rPr lang="en-US" sz="2000" b="0" dirty="0" smtClean="0">
                <a:solidFill>
                  <a:srgbClr val="00B050"/>
                </a:solidFill>
              </a:rPr>
              <a:t>	public</a:t>
            </a:r>
            <a:r>
              <a:rPr lang="en-US" sz="2000" b="0" dirty="0" smtClean="0"/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x = 0;</a:t>
            </a:r>
          </a:p>
          <a:p>
            <a:pPr lvl="1"/>
            <a:r>
              <a:rPr lang="en-US" sz="2000" dirty="0" smtClean="0"/>
              <a:t>	Public Method:</a:t>
            </a:r>
          </a:p>
          <a:p>
            <a:r>
              <a:rPr lang="en-US" sz="2000" b="0" dirty="0" smtClean="0"/>
              <a:t>		 </a:t>
            </a:r>
            <a:r>
              <a:rPr lang="en-US" sz="2000" b="0" dirty="0" smtClean="0">
                <a:solidFill>
                  <a:srgbClr val="00B050"/>
                </a:solidFill>
              </a:rPr>
              <a:t>public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chemeClr val="tx2"/>
                </a:solidFill>
              </a:rPr>
              <a:t>addNumbers(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x, </a:t>
            </a:r>
            <a:r>
              <a:rPr lang="en-US" sz="2000" b="0" dirty="0" err="1" smtClean="0">
                <a:solidFill>
                  <a:schemeClr val="tx2"/>
                </a:solidFill>
              </a:rPr>
              <a:t>int</a:t>
            </a:r>
            <a:r>
              <a:rPr lang="en-US" sz="2000" b="0" dirty="0" smtClean="0">
                <a:solidFill>
                  <a:schemeClr val="tx2"/>
                </a:solidFill>
              </a:rPr>
              <a:t> y){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	     		// some code here 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		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153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Illustration for public access:</a:t>
            </a:r>
            <a:r>
              <a:rPr lang="en-US" sz="2000" b="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0" dirty="0" smtClean="0"/>
              <a:t>Assume there are 3 java classes A, B, and C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0" dirty="0" smtClean="0"/>
              <a:t> Classes A &amp; B are in the same package where as Class C is in a different package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0" dirty="0" smtClean="0"/>
              <a:t> Class A has a public variable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0" dirty="0" smtClean="0"/>
              <a:t> Class B will be able to access the public variable in Class 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0" dirty="0" smtClean="0"/>
              <a:t> Class C will be able to access the public variable in Class A</a:t>
            </a:r>
          </a:p>
          <a:p>
            <a:endParaRPr lang="en-US" sz="20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962400"/>
            <a:ext cx="617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Same Package		     Another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191000"/>
            <a:ext cx="3086100" cy="1407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B                   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4191001"/>
            <a:ext cx="2081323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black"/>
                </a:solidFill>
              </a:rPr>
              <a:t>	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        C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447800" y="4572000"/>
            <a:ext cx="1076547" cy="88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2971800" y="4572000"/>
            <a:ext cx="1076547" cy="88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5486400" y="4572000"/>
            <a:ext cx="1143000" cy="838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ick_ok_sign_41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876800"/>
            <a:ext cx="358849" cy="358849"/>
          </a:xfrm>
          <a:prstGeom prst="rect">
            <a:avLst/>
          </a:prstGeom>
        </p:spPr>
      </p:pic>
      <p:pic>
        <p:nvPicPr>
          <p:cNvPr id="15" name="Picture 14" descr="tick_ok_sign_41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4876800"/>
            <a:ext cx="358849" cy="358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1C8C0A-979D-4D37-A279-2B6706370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44099</TotalTime>
  <Words>2936</Words>
  <Application>Microsoft Office PowerPoint</Application>
  <PresentationFormat>On-screen Show (4:3)</PresentationFormat>
  <Paragraphs>591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CATP</vt:lpstr>
      <vt:lpstr>PowerPoint Presentation</vt:lpstr>
      <vt:lpstr>About the Author</vt:lpstr>
      <vt:lpstr>PowerPoint Presentation</vt:lpstr>
      <vt:lpstr>Objectives</vt:lpstr>
      <vt:lpstr>Access Modifier</vt:lpstr>
      <vt:lpstr>How is access level defined in Java?</vt:lpstr>
      <vt:lpstr>What is Access Modifier?</vt:lpstr>
      <vt:lpstr>Public access</vt:lpstr>
      <vt:lpstr>Public access</vt:lpstr>
      <vt:lpstr>Private access</vt:lpstr>
      <vt:lpstr>Private access</vt:lpstr>
      <vt:lpstr>Protected access</vt:lpstr>
      <vt:lpstr>Protected access</vt:lpstr>
      <vt:lpstr>Default access</vt:lpstr>
      <vt:lpstr>Code Example</vt:lpstr>
      <vt:lpstr>Modifiers in a nutshell</vt:lpstr>
      <vt:lpstr>Time To Reflect</vt:lpstr>
      <vt:lpstr>Methods</vt:lpstr>
      <vt:lpstr>Method Declaration</vt:lpstr>
      <vt:lpstr>Encapsulation</vt:lpstr>
      <vt:lpstr>What is Encapsulation?</vt:lpstr>
      <vt:lpstr>How is Encapsulation achieved?</vt:lpstr>
      <vt:lpstr>When encapsulation used?</vt:lpstr>
      <vt:lpstr>Lend a Hand - Encapsulation</vt:lpstr>
      <vt:lpstr>Lend a Hand - Encapsulation</vt:lpstr>
      <vt:lpstr>Returning values from a method</vt:lpstr>
      <vt:lpstr>Return from a method</vt:lpstr>
      <vt:lpstr>Return from a method</vt:lpstr>
      <vt:lpstr>Lend a hand - Methods</vt:lpstr>
      <vt:lpstr>Lend a hand - Solution</vt:lpstr>
      <vt:lpstr>Time To Reflect</vt:lpstr>
      <vt:lpstr>Method Overloading</vt:lpstr>
      <vt:lpstr>Method Overloading</vt:lpstr>
      <vt:lpstr>Lend a Hand - Method Overloading</vt:lpstr>
      <vt:lpstr>Lend a Hand - Method Overloading</vt:lpstr>
      <vt:lpstr>Static keyword</vt:lpstr>
      <vt:lpstr>Static keyword</vt:lpstr>
      <vt:lpstr>Lend a hand – static variable</vt:lpstr>
      <vt:lpstr>Lend a hand – Understanding static variable</vt:lpstr>
      <vt:lpstr>What is a static method?</vt:lpstr>
      <vt:lpstr>Lend a hand - static method</vt:lpstr>
      <vt:lpstr>Time To Reflect</vt:lpstr>
      <vt:lpstr>Constructor</vt:lpstr>
      <vt:lpstr>Default Constructor</vt:lpstr>
      <vt:lpstr>Overloading Constructors</vt:lpstr>
      <vt:lpstr>Lend a Hand – How to overload constructor?</vt:lpstr>
      <vt:lpstr>“this” Reference</vt:lpstr>
      <vt:lpstr>“this” Reference – Example</vt:lpstr>
      <vt:lpstr>Chaining Constructor call using “this()” </vt:lpstr>
      <vt:lpstr>“this()” Constructor call</vt:lpstr>
      <vt:lpstr>Time To Reflect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K, Rajeshwar Chary (Cognizant)</cp:lastModifiedBy>
  <cp:revision>2016</cp:revision>
  <dcterms:created xsi:type="dcterms:W3CDTF">2006-08-07T10:58:16Z</dcterms:created>
  <dcterms:modified xsi:type="dcterms:W3CDTF">2013-09-25T11:53:00Z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