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23"/>
  </p:notesMasterIdLst>
  <p:handoutMasterIdLst>
    <p:handoutMasterId r:id="rId24"/>
  </p:handoutMasterIdLst>
  <p:sldIdLst>
    <p:sldId id="359" r:id="rId5"/>
    <p:sldId id="267" r:id="rId6"/>
    <p:sldId id="360" r:id="rId7"/>
    <p:sldId id="270" r:id="rId8"/>
    <p:sldId id="362" r:id="rId9"/>
    <p:sldId id="397" r:id="rId10"/>
    <p:sldId id="396" r:id="rId11"/>
    <p:sldId id="406" r:id="rId12"/>
    <p:sldId id="398" r:id="rId13"/>
    <p:sldId id="399" r:id="rId14"/>
    <p:sldId id="400" r:id="rId15"/>
    <p:sldId id="403" r:id="rId16"/>
    <p:sldId id="401" r:id="rId17"/>
    <p:sldId id="402" r:id="rId18"/>
    <p:sldId id="408" r:id="rId19"/>
    <p:sldId id="404" r:id="rId20"/>
    <p:sldId id="405" r:id="rId21"/>
    <p:sldId id="361" r:id="rId2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26mnEIvwR74h4e0VJiAD6A==" hashData="7BoMXapPSGFGCN36Lb05PVTjAbg="/>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50" clrIdx="1"/>
  <p:cmAuthor id="2" name="training" initials="t" lastIdx="24"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3800"/>
    <a:srgbClr val="FFCCCC"/>
    <a:srgbClr val="A3E0FF"/>
    <a:srgbClr val="CC3300"/>
    <a:srgbClr val="FFFF99"/>
    <a:srgbClr val="FDFDE3"/>
    <a:srgbClr val="66CCFF"/>
    <a:srgbClr val="CCCC00"/>
    <a:srgbClr val="800000"/>
    <a:srgbClr val="613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1541" autoAdjust="0"/>
  </p:normalViewPr>
  <p:slideViewPr>
    <p:cSldViewPr>
      <p:cViewPr>
        <p:scale>
          <a:sx n="60" d="100"/>
          <a:sy n="60" d="100"/>
        </p:scale>
        <p:origin x="-165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2910"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68A0744-26F4-47D4-9F4C-E131DA98514C}" type="datetimeFigureOut">
              <a:rPr lang="en-US" smtClean="0"/>
              <a:pPr/>
              <a:t>10/10/2012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AC38B2E-AD37-4376-B7AF-CE9A9A7F6538}" type="slidenum">
              <a:rPr lang="en-US" smtClean="0"/>
              <a:pPr/>
              <a:t>‹#›</a:t>
            </a:fld>
            <a:endParaRPr lang="en-US"/>
          </a:p>
        </p:txBody>
      </p:sp>
    </p:spTree>
    <p:extLst>
      <p:ext uri="{BB962C8B-B14F-4D97-AF65-F5344CB8AC3E}">
        <p14:creationId xmlns:p14="http://schemas.microsoft.com/office/powerpoint/2010/main" val="266962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a:p>
        </p:txBody>
      </p:sp>
    </p:spTree>
    <p:extLst>
      <p:ext uri="{BB962C8B-B14F-4D97-AF65-F5344CB8AC3E}">
        <p14:creationId xmlns:p14="http://schemas.microsoft.com/office/powerpoint/2010/main" val="3238557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a:t>
            </a:r>
            <a:r>
              <a:rPr lang="en-US" b="1" u="sng" dirty="0" err="1" smtClean="0"/>
              <a:t>tde</a:t>
            </a:r>
            <a:r>
              <a:rPr lang="en-US" b="1" u="sng" dirty="0" smtClean="0"/>
              <a:t> animators:</a:t>
            </a:r>
          </a:p>
          <a:p>
            <a:r>
              <a:rPr lang="en-US" dirty="0" err="1" smtClean="0"/>
              <a:t>tdis</a:t>
            </a:r>
            <a:r>
              <a:rPr lang="en-US" dirty="0" smtClean="0"/>
              <a:t> screen content</a:t>
            </a:r>
            <a:r>
              <a:rPr lang="en-US" baseline="0" dirty="0" smtClean="0"/>
              <a:t> needs to be rendered in </a:t>
            </a:r>
            <a:r>
              <a:rPr lang="en-US" baseline="0" dirty="0" err="1" smtClean="0"/>
              <a:t>tde</a:t>
            </a:r>
            <a:r>
              <a:rPr lang="en-US" baseline="0" dirty="0" smtClean="0"/>
              <a:t>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Slid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2"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urse_Completion_Page">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2"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smtClean="0">
                <a:solidFill>
                  <a:schemeClr val="tx1"/>
                </a:solidFill>
                <a:latin typeface="Myriad Pro" pitchFamily="34" charset="0"/>
                <a:cs typeface="Arial" pitchFamily="34" charset="0"/>
              </a:rPr>
              <a:t>Core </a:t>
            </a:r>
            <a:r>
              <a:rPr lang="en-US" sz="2200" dirty="0" smtClean="0">
                <a:solidFill>
                  <a:schemeClr val="tx1"/>
                </a:solidFill>
                <a:latin typeface="Myriad Pro" pitchFamily="34" charset="0"/>
                <a:cs typeface="Arial" pitchFamily="34" charset="0"/>
              </a:rPr>
              <a:t>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800" dirty="0" smtClean="0">
                <a:solidFill>
                  <a:schemeClr val="bg1"/>
                </a:solidFill>
                <a:latin typeface="Cambria" pitchFamily="18" charset="0"/>
                <a:ea typeface="+mj-ea"/>
                <a:cs typeface="+mj-cs"/>
              </a:rPr>
              <a:t>Objects as Method Arguments and Return Types</a:t>
            </a:r>
            <a:endParaRPr lang="en-US" sz="28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Output?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6200" y="2209800"/>
            <a:ext cx="7467600" cy="1905000"/>
          </a:xfrm>
          <a:prstGeom prst="rect">
            <a:avLst/>
          </a:prstGeom>
          <a:noFill/>
          <a:ln w="9525">
            <a:noFill/>
            <a:miter lim="800000"/>
            <a:headEnd/>
            <a:tailEnd/>
          </a:ln>
          <a:effectLst/>
        </p:spPr>
      </p:pic>
      <p:sp>
        <p:nvSpPr>
          <p:cNvPr id="10" name="Right Brace 9"/>
          <p:cNvSpPr/>
          <p:nvPr/>
        </p:nvSpPr>
        <p:spPr>
          <a:xfrm>
            <a:off x="4038600" y="2971800"/>
            <a:ext cx="304800" cy="381000"/>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4419600" y="3124200"/>
            <a:ext cx="4572000" cy="73866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The state of the object is seen to be changed because we are passing the reference or the address of the object and making alteration in that memory area.</a:t>
            </a:r>
            <a:endParaRPr lang="en-US" sz="1400" b="0" dirty="0">
              <a:latin typeface="Arial" pitchFamily="34" charset="0"/>
              <a:cs typeface="Arial" pitchFamily="34" charset="0"/>
            </a:endParaRPr>
          </a:p>
        </p:txBody>
      </p:sp>
      <p:sp>
        <p:nvSpPr>
          <p:cNvPr id="16" name="Right Brace 15"/>
          <p:cNvSpPr/>
          <p:nvPr/>
        </p:nvSpPr>
        <p:spPr>
          <a:xfrm>
            <a:off x="4267200" y="2667000"/>
            <a:ext cx="228600" cy="381000"/>
          </a:xfrm>
          <a:prstGeom prst="rightBrace">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572000" y="2514600"/>
            <a:ext cx="4419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The values will be same before and after the method call when passed as primitive type argument.</a:t>
            </a:r>
            <a:endParaRPr lang="en-US" sz="14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Returning Objects from a Method</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a:p>
        </p:txBody>
      </p:sp>
      <p:sp>
        <p:nvSpPr>
          <p:cNvPr id="5" name="TextBox 4"/>
          <p:cNvSpPr txBox="1"/>
          <p:nvPr/>
        </p:nvSpPr>
        <p:spPr>
          <a:xfrm>
            <a:off x="152400" y="1620083"/>
            <a:ext cx="8839200" cy="4247317"/>
          </a:xfrm>
          <a:prstGeom prst="rect">
            <a:avLst/>
          </a:prstGeom>
          <a:noFill/>
        </p:spPr>
        <p:txBody>
          <a:bodyPr wrap="square" rtlCol="0">
            <a:spAutoFit/>
          </a:bodyPr>
          <a:lstStyle/>
          <a:p>
            <a:pPr marL="236538" indent="-236538">
              <a:lnSpc>
                <a:spcPct val="150000"/>
              </a:lnSpc>
              <a:buFont typeface="Wingdings" pitchFamily="2" charset="2"/>
              <a:buChar char="§"/>
            </a:pPr>
            <a:r>
              <a:rPr lang="en-US" b="0" dirty="0" smtClean="0"/>
              <a:t>Instead of returning primitive data type from a method, we can return objects from a method.</a:t>
            </a:r>
          </a:p>
          <a:p>
            <a:pPr marL="236538" indent="-236538">
              <a:lnSpc>
                <a:spcPct val="150000"/>
              </a:lnSpc>
              <a:buFont typeface="Wingdings" pitchFamily="2" charset="2"/>
              <a:buChar char="§"/>
            </a:pPr>
            <a:r>
              <a:rPr lang="en-US" b="0" dirty="0" smtClean="0"/>
              <a:t>Works similar to methods with primitive return type.</a:t>
            </a:r>
          </a:p>
          <a:p>
            <a:pPr marL="236538" indent="-236538">
              <a:lnSpc>
                <a:spcPct val="150000"/>
              </a:lnSpc>
              <a:buFont typeface="Wingdings" pitchFamily="2" charset="2"/>
              <a:buChar char="§"/>
            </a:pPr>
            <a:r>
              <a:rPr lang="en-US" b="0" dirty="0" smtClean="0"/>
              <a:t>The return type should be either of class type or any of it’s super classes/implemented interfaces.</a:t>
            </a:r>
          </a:p>
          <a:p>
            <a:pPr marL="236538" indent="-236538">
              <a:lnSpc>
                <a:spcPct val="150000"/>
              </a:lnSpc>
              <a:buFont typeface="Wingdings" pitchFamily="2" charset="2"/>
              <a:buChar char="§"/>
            </a:pPr>
            <a:r>
              <a:rPr lang="en-US" b="0" dirty="0" smtClean="0"/>
              <a:t>The methods can also return Collection objects like ArrayList, Map etc which you will learn in the later sessions.</a:t>
            </a:r>
          </a:p>
          <a:p>
            <a:pPr marL="236538" indent="-236538">
              <a:lnSpc>
                <a:spcPct val="150000"/>
              </a:lnSpc>
            </a:pPr>
            <a:r>
              <a:rPr lang="en-US" dirty="0" smtClean="0"/>
              <a:t>Advantage:</a:t>
            </a:r>
          </a:p>
          <a:p>
            <a:pPr marL="236538" indent="-236538">
              <a:lnSpc>
                <a:spcPct val="150000"/>
              </a:lnSpc>
            </a:pPr>
            <a:r>
              <a:rPr lang="en-US" b="0" dirty="0" smtClean="0"/>
              <a:t>If you need to return multiple values the values can be defined in a value object and returned.</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ox(in)">
                                      <p:cBhvr>
                                        <p:cTn id="7" dur="500"/>
                                        <p:tgtEl>
                                          <p:spTgt spid="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ox(in)">
                                      <p:cBhvr>
                                        <p:cTn id="1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524000" y="0"/>
            <a:ext cx="7543800" cy="1143000"/>
          </a:xfrm>
          <a:prstGeom prst="rect">
            <a:avLst/>
          </a:prstGeom>
          <a:noFill/>
          <a:ln w="25400" cap="flat" cmpd="sng" algn="ctr">
            <a:no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smtClean="0">
                <a:ln>
                  <a:noFill/>
                </a:ln>
                <a:solidFill>
                  <a:schemeClr val="lt1"/>
                </a:solidFill>
                <a:effectLst/>
                <a:uLnTx/>
                <a:uFillTx/>
                <a:latin typeface="Verdana" pitchFamily="34" charset="0"/>
                <a:ea typeface="+mn-ea"/>
                <a:cs typeface="+mn-cs"/>
              </a:rPr>
              <a:t>Returning Objects- Example</a:t>
            </a:r>
            <a:endParaRPr kumimoji="0" lang="en-US" sz="3600" b="0" i="0" u="none" strike="noStrike" kern="1200" cap="none" spc="0" normalizeH="0" baseline="0" noProof="0" dirty="0">
              <a:ln>
                <a:noFill/>
              </a:ln>
              <a:solidFill>
                <a:schemeClr val="lt1"/>
              </a:solidFill>
              <a:effectLst/>
              <a:uLnTx/>
              <a:uFillTx/>
              <a:latin typeface="Verdana" pitchFamily="34" charset="0"/>
              <a:ea typeface="+mn-ea"/>
              <a:cs typeface="+mn-cs"/>
            </a:endParaRPr>
          </a:p>
        </p:txBody>
      </p:sp>
      <p:sp>
        <p:nvSpPr>
          <p:cNvPr id="15"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12</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685800" y="3657600"/>
            <a:ext cx="4197611" cy="22098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5181601" y="1905000"/>
            <a:ext cx="2673926" cy="969666"/>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90600" y="1905000"/>
            <a:ext cx="2222500" cy="1066800"/>
          </a:xfrm>
          <a:prstGeom prst="rect">
            <a:avLst/>
          </a:prstGeom>
          <a:noFill/>
          <a:ln w="9525">
            <a:noFill/>
            <a:miter lim="800000"/>
            <a:headEnd/>
            <a:tailEnd/>
          </a:ln>
          <a:effectLst/>
        </p:spPr>
      </p:pic>
      <p:cxnSp>
        <p:nvCxnSpPr>
          <p:cNvPr id="22" name="Straight Arrow Connector 21"/>
          <p:cNvCxnSpPr>
            <a:stCxn id="23" idx="1"/>
          </p:cNvCxnSpPr>
          <p:nvPr/>
        </p:nvCxnSpPr>
        <p:spPr>
          <a:xfrm flipH="1">
            <a:off x="2057400" y="3614410"/>
            <a:ext cx="2743200" cy="19558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800600" y="3352800"/>
            <a:ext cx="32766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b="0" dirty="0" smtClean="0">
                <a:latin typeface="Arial" pitchFamily="34" charset="0"/>
                <a:cs typeface="Arial" pitchFamily="34" charset="0"/>
              </a:rPr>
              <a:t>Note the methods return type is  Result  Object</a:t>
            </a:r>
            <a:endParaRPr lang="en-US" sz="1400" b="0" dirty="0">
              <a:latin typeface="Arial" pitchFamily="34" charset="0"/>
              <a:cs typeface="Arial" pitchFamily="34" charset="0"/>
            </a:endParaRPr>
          </a:p>
        </p:txBody>
      </p:sp>
      <p:sp>
        <p:nvSpPr>
          <p:cNvPr id="27" name="TextBox 26"/>
          <p:cNvSpPr txBox="1"/>
          <p:nvPr/>
        </p:nvSpPr>
        <p:spPr>
          <a:xfrm>
            <a:off x="5105400" y="4038600"/>
            <a:ext cx="37338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Method accepts a Student object , calculates the result based on the marks , loads the result into a Result object and returns it.</a:t>
            </a:r>
            <a:endParaRPr lang="en-US" sz="1500" b="0" dirty="0">
              <a:latin typeface="Arial" pitchFamily="34" charset="0"/>
              <a:cs typeface="Arial" pitchFamily="34" charset="0"/>
            </a:endParaRPr>
          </a:p>
        </p:txBody>
      </p:sp>
      <p:sp>
        <p:nvSpPr>
          <p:cNvPr id="28" name="Right Brace 27"/>
          <p:cNvSpPr/>
          <p:nvPr/>
        </p:nvSpPr>
        <p:spPr>
          <a:xfrm>
            <a:off x="4876800" y="3810000"/>
            <a:ext cx="152400" cy="1752600"/>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Lend a Hand – Objects as argument and return</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a:p>
        </p:txBody>
      </p:sp>
      <p:sp>
        <p:nvSpPr>
          <p:cNvPr id="5" name="TextBox 4"/>
          <p:cNvSpPr txBox="1"/>
          <p:nvPr/>
        </p:nvSpPr>
        <p:spPr>
          <a:xfrm>
            <a:off x="152400" y="1447800"/>
            <a:ext cx="8991600" cy="5193729"/>
          </a:xfrm>
          <a:prstGeom prst="rect">
            <a:avLst/>
          </a:prstGeom>
          <a:noFill/>
        </p:spPr>
        <p:txBody>
          <a:bodyPr wrap="square" rtlCol="0">
            <a:spAutoFit/>
          </a:bodyPr>
          <a:lstStyle/>
          <a:p>
            <a:pPr>
              <a:lnSpc>
                <a:spcPct val="150000"/>
              </a:lnSpc>
            </a:pPr>
            <a:r>
              <a:rPr lang="en-US" sz="1700" dirty="0" smtClean="0"/>
              <a:t>Objective: </a:t>
            </a:r>
            <a:r>
              <a:rPr lang="en-US" sz="1700" b="0" dirty="0" smtClean="0"/>
              <a:t>In this lend a hand we will familiarize how objects can be passed as an argument to a method and how objects can be returned by methods.</a:t>
            </a:r>
          </a:p>
          <a:p>
            <a:pPr>
              <a:lnSpc>
                <a:spcPct val="150000"/>
              </a:lnSpc>
            </a:pPr>
            <a:r>
              <a:rPr lang="en-US" sz="1700" dirty="0" smtClean="0"/>
              <a:t>Scenario : </a:t>
            </a:r>
            <a:r>
              <a:rPr lang="en-US" sz="1700" b="0" dirty="0" smtClean="0"/>
              <a:t>We are asked to develop a method which accepts the details of an student, which includes the marks of three subjects. The method should calculate the total mark and should rate the student pass/fail based on the average marks</a:t>
            </a:r>
          </a:p>
          <a:p>
            <a:pPr indent="741363">
              <a:lnSpc>
                <a:spcPct val="150000"/>
              </a:lnSpc>
            </a:pPr>
            <a:r>
              <a:rPr lang="en-US" sz="1700" dirty="0" smtClean="0"/>
              <a:t>If</a:t>
            </a:r>
            <a:r>
              <a:rPr lang="en-US" sz="1700" b="0" dirty="0" smtClean="0"/>
              <a:t> average &gt;40 { Pass }</a:t>
            </a:r>
          </a:p>
          <a:p>
            <a:pPr indent="741363">
              <a:lnSpc>
                <a:spcPct val="150000"/>
              </a:lnSpc>
            </a:pPr>
            <a:r>
              <a:rPr lang="en-US" sz="1700" dirty="0" smtClean="0"/>
              <a:t>Else </a:t>
            </a:r>
            <a:r>
              <a:rPr lang="en-US" sz="1700" b="0" dirty="0" smtClean="0"/>
              <a:t>{ Fail } </a:t>
            </a:r>
          </a:p>
          <a:p>
            <a:pPr>
              <a:lnSpc>
                <a:spcPct val="150000"/>
              </a:lnSpc>
            </a:pPr>
            <a:r>
              <a:rPr lang="en-US" sz="1700" dirty="0" smtClean="0"/>
              <a:t>Components </a:t>
            </a:r>
          </a:p>
          <a:p>
            <a:pPr marL="342900" indent="-342900">
              <a:lnSpc>
                <a:spcPct val="150000"/>
              </a:lnSpc>
              <a:buFont typeface="+mj-lt"/>
              <a:buAutoNum type="arabicPeriod"/>
            </a:pPr>
            <a:r>
              <a:rPr lang="en-US" sz="1700" dirty="0" smtClean="0"/>
              <a:t>Student Class : </a:t>
            </a:r>
            <a:r>
              <a:rPr lang="en-US" sz="1700" b="0" dirty="0" smtClean="0"/>
              <a:t> To hold the student details</a:t>
            </a:r>
          </a:p>
          <a:p>
            <a:pPr marL="342900" indent="-342900">
              <a:lnSpc>
                <a:spcPct val="150000"/>
              </a:lnSpc>
              <a:buFont typeface="+mj-lt"/>
              <a:buAutoNum type="arabicPeriod"/>
            </a:pPr>
            <a:r>
              <a:rPr lang="en-US" sz="1700" dirty="0" smtClean="0"/>
              <a:t>Result Class </a:t>
            </a:r>
            <a:r>
              <a:rPr lang="en-US" sz="1700" b="0" dirty="0" smtClean="0"/>
              <a:t>: To hold the student results</a:t>
            </a:r>
          </a:p>
          <a:p>
            <a:pPr marL="342900" indent="-342900">
              <a:lnSpc>
                <a:spcPct val="150000"/>
              </a:lnSpc>
              <a:buFont typeface="+mj-lt"/>
              <a:buAutoNum type="arabicPeriod"/>
            </a:pPr>
            <a:r>
              <a:rPr lang="en-US" sz="1700" dirty="0" smtClean="0"/>
              <a:t>ResultCalculator class : </a:t>
            </a:r>
            <a:r>
              <a:rPr lang="en-US" sz="1700" b="0" dirty="0" smtClean="0"/>
              <a:t> Contains method to calculate the total mark and result of  the student</a:t>
            </a:r>
          </a:p>
          <a:p>
            <a:pPr marL="342900" indent="-342900">
              <a:lnSpc>
                <a:spcPct val="150000"/>
              </a:lnSpc>
              <a:buFont typeface="+mj-lt"/>
              <a:buAutoNum type="arabicPeriod"/>
            </a:pPr>
            <a:r>
              <a:rPr lang="en-US" sz="1700" dirty="0" smtClean="0"/>
              <a:t>MainClass class: </a:t>
            </a:r>
            <a:r>
              <a:rPr lang="en-US" sz="1700" b="0" dirty="0" smtClean="0"/>
              <a:t>Drives the application </a:t>
            </a:r>
            <a:endParaRPr lang="en-US" sz="1700" b="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t>
            </a:r>
            <a:r>
              <a:rPr lang="en-US" sz="2800" smtClean="0"/>
              <a:t>a Hand-Develop Student </a:t>
            </a:r>
            <a:r>
              <a:rPr lang="en-US" sz="2800" dirty="0" smtClean="0"/>
              <a:t>Class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a:p>
        </p:txBody>
      </p:sp>
      <p:sp>
        <p:nvSpPr>
          <p:cNvPr id="6" name="TextBox 5"/>
          <p:cNvSpPr txBox="1"/>
          <p:nvPr/>
        </p:nvSpPr>
        <p:spPr>
          <a:xfrm>
            <a:off x="3886200" y="2209800"/>
            <a:ext cx="5105400" cy="355481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en-US" sz="1500" dirty="0" smtClean="0">
                <a:latin typeface="Arial" pitchFamily="34" charset="0"/>
                <a:cs typeface="Arial" pitchFamily="34" charset="0"/>
              </a:rPr>
              <a:t>Add the Accessor methods:</a:t>
            </a:r>
          </a:p>
          <a:p>
            <a:pPr>
              <a:lnSpc>
                <a:spcPct val="150000"/>
              </a:lnSpc>
            </a:pPr>
            <a:r>
              <a:rPr lang="en-US" sz="1500" b="0" dirty="0" smtClean="0">
                <a:latin typeface="Arial" pitchFamily="34" charset="0"/>
                <a:cs typeface="Arial" pitchFamily="34" charset="0"/>
              </a:rPr>
              <a:t>The methods starting with get and set are called </a:t>
            </a:r>
            <a:r>
              <a:rPr lang="en-US" sz="1500" i="1" dirty="0" smtClean="0">
                <a:latin typeface="Arial" pitchFamily="34" charset="0"/>
                <a:cs typeface="Arial" pitchFamily="34" charset="0"/>
              </a:rPr>
              <a:t>accessor</a:t>
            </a:r>
            <a:r>
              <a:rPr lang="en-US" sz="1500" b="0" dirty="0" smtClean="0">
                <a:latin typeface="Arial" pitchFamily="34" charset="0"/>
                <a:cs typeface="Arial" pitchFamily="34" charset="0"/>
              </a:rPr>
              <a:t> methods used for accessing the private members of the class. </a:t>
            </a:r>
          </a:p>
          <a:p>
            <a:pPr>
              <a:lnSpc>
                <a:spcPct val="150000"/>
              </a:lnSpc>
            </a:pPr>
            <a:endParaRPr lang="en-US" sz="1500" b="0" dirty="0" smtClean="0">
              <a:latin typeface="Arial" pitchFamily="34" charset="0"/>
              <a:cs typeface="Arial" pitchFamily="34" charset="0"/>
            </a:endParaRPr>
          </a:p>
          <a:p>
            <a:pPr>
              <a:lnSpc>
                <a:spcPct val="150000"/>
              </a:lnSpc>
            </a:pPr>
            <a:r>
              <a:rPr lang="en-US" sz="1500" b="0" dirty="0" smtClean="0">
                <a:latin typeface="Arial" pitchFamily="34" charset="0"/>
                <a:cs typeface="Arial" pitchFamily="34" charset="0"/>
              </a:rPr>
              <a:t>The method starting with “</a:t>
            </a:r>
            <a:r>
              <a:rPr lang="en-US" sz="1500" i="1" dirty="0" smtClean="0">
                <a:latin typeface="Arial" pitchFamily="34" charset="0"/>
                <a:cs typeface="Arial" pitchFamily="34" charset="0"/>
              </a:rPr>
              <a:t>set</a:t>
            </a:r>
            <a:r>
              <a:rPr lang="en-US" sz="1500" b="0" dirty="0" smtClean="0">
                <a:latin typeface="Arial" pitchFamily="34" charset="0"/>
                <a:cs typeface="Arial" pitchFamily="34" charset="0"/>
              </a:rPr>
              <a:t>” is known as the setter used for setting the argument value to the member variable .</a:t>
            </a:r>
          </a:p>
          <a:p>
            <a:pPr>
              <a:lnSpc>
                <a:spcPct val="150000"/>
              </a:lnSpc>
            </a:pPr>
            <a:endParaRPr lang="en-US" sz="1500" b="0" dirty="0" smtClean="0">
              <a:latin typeface="Arial" pitchFamily="34" charset="0"/>
              <a:cs typeface="Arial" pitchFamily="34" charset="0"/>
            </a:endParaRPr>
          </a:p>
          <a:p>
            <a:pPr>
              <a:lnSpc>
                <a:spcPct val="150000"/>
              </a:lnSpc>
            </a:pPr>
            <a:r>
              <a:rPr lang="en-US" sz="1500" b="0" dirty="0" smtClean="0">
                <a:latin typeface="Arial" pitchFamily="34" charset="0"/>
                <a:cs typeface="Arial" pitchFamily="34" charset="0"/>
              </a:rPr>
              <a:t>The method starting with “</a:t>
            </a:r>
            <a:r>
              <a:rPr lang="en-US" sz="1500" i="1" dirty="0" smtClean="0">
                <a:latin typeface="Arial" pitchFamily="34" charset="0"/>
                <a:cs typeface="Arial" pitchFamily="34" charset="0"/>
              </a:rPr>
              <a:t>get</a:t>
            </a:r>
            <a:r>
              <a:rPr lang="en-US" sz="1500" b="0" dirty="0" smtClean="0">
                <a:latin typeface="Arial" pitchFamily="34" charset="0"/>
                <a:cs typeface="Arial" pitchFamily="34" charset="0"/>
              </a:rPr>
              <a:t>” is known as the getter used for retrieving the value of the variable.</a:t>
            </a:r>
            <a:endParaRPr lang="en-US" sz="1500" b="0" dirty="0">
              <a:latin typeface="Arial" pitchFamily="34" charset="0"/>
              <a:cs typeface="Arial"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228600" y="1600200"/>
            <a:ext cx="3228975" cy="483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Develop Result Class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1981200" y="1828800"/>
            <a:ext cx="394403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400" dirty="0" smtClean="0"/>
              <a:t>Lend a Hand : Develop Result Calculator class</a:t>
            </a:r>
            <a:endParaRPr lang="en-US" sz="2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1752600" y="1981200"/>
            <a:ext cx="5576565"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Develop MainClass class</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a:p>
        </p:txBody>
      </p:sp>
      <p:sp>
        <p:nvSpPr>
          <p:cNvPr id="7" name="TextBox 6"/>
          <p:cNvSpPr txBox="1"/>
          <p:nvPr/>
        </p:nvSpPr>
        <p:spPr>
          <a:xfrm>
            <a:off x="990600" y="4267200"/>
            <a:ext cx="64770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latin typeface="Arial" pitchFamily="34" charset="0"/>
                <a:cs typeface="Arial" pitchFamily="34" charset="0"/>
              </a:rPr>
              <a:t>Output</a:t>
            </a:r>
            <a:endParaRPr lang="en-US" dirty="0">
              <a:latin typeface="Arial" pitchFamily="34" charset="0"/>
              <a:cs typeface="Arial"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1371600" y="1752600"/>
            <a:ext cx="6514587" cy="23622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457200" y="4953000"/>
            <a:ext cx="7848600"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dirty="0" smtClean="0">
                <a:solidFill>
                  <a:srgbClr val="682252"/>
                </a:solidFill>
                <a:latin typeface="Myriad Pro" pitchFamily="34" charset="0"/>
                <a:cs typeface="Arial" pitchFamily="34" charset="0"/>
              </a:rPr>
              <a:t>Core Java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Objects as Method Arguments and Return Types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533400" y="1778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Renjith(t-</a:t>
                      </a:r>
                      <a:r>
                        <a:rPr kumimoji="0" lang="en-US" sz="1600" b="0" i="0" u="none" strike="noStrike" cap="none" normalizeH="0" baseline="0" dirty="0" err="1" smtClean="0">
                          <a:ln>
                            <a:noFill/>
                          </a:ln>
                          <a:solidFill>
                            <a:schemeClr val="tx1"/>
                          </a:solidFill>
                          <a:effectLst/>
                          <a:latin typeface="Cambria" pitchFamily="18" charset="0"/>
                        </a:rPr>
                        <a:t>renjith</a:t>
                      </a:r>
                      <a:r>
                        <a:rPr kumimoji="0" lang="en-US" sz="1600" b="0" i="0" u="none" strike="noStrike" cap="none" normalizeH="0" baseline="0" dirty="0" smtClean="0">
                          <a:ln>
                            <a:noFill/>
                          </a:ln>
                          <a:solidFill>
                            <a:schemeClr val="tx1"/>
                          </a:solidFill>
                          <a:effectLst/>
                          <a:latin typeface="Cambria" pitchFamily="18" charset="0"/>
                        </a:rPr>
                        <a:t>)/Shanmu (105110)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a:t>
                      </a:r>
                      <a:r>
                        <a:rPr kumimoji="0" lang="en-US" sz="1600" b="0" i="0" u="none" strike="noStrike" cap="none" normalizeH="0" baseline="0" dirty="0" err="1" smtClean="0">
                          <a:ln>
                            <a:noFill/>
                          </a:ln>
                          <a:solidFill>
                            <a:schemeClr val="tx1"/>
                          </a:solidFill>
                          <a:effectLst/>
                          <a:latin typeface="Cambria" pitchFamily="18" charset="0"/>
                        </a:rPr>
                        <a:t>Sr</a:t>
                      </a:r>
                      <a:r>
                        <a:rPr kumimoji="0" lang="en-US" sz="1600" b="0" i="0" u="none" strike="noStrike" cap="none" normalizeH="0" baseline="0" dirty="0" smtClean="0">
                          <a:ln>
                            <a:noFill/>
                          </a:ln>
                          <a:solidFill>
                            <a:schemeClr val="tx1"/>
                          </a:solidFill>
                          <a:effectLst/>
                          <a:latin typeface="Cambria" pitchFamily="18" charset="0"/>
                        </a:rPr>
                        <a:t> Architect</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February 7</a:t>
                      </a:r>
                      <a:r>
                        <a:rPr kumimoji="0" lang="en-US" sz="1600" b="0" i="0" u="none" strike="noStrike" cap="none" normalizeH="0" baseline="30000" dirty="0" smtClean="0">
                          <a:ln>
                            <a:noFill/>
                          </a:ln>
                          <a:solidFill>
                            <a:schemeClr val="tx1"/>
                          </a:solidFill>
                          <a:effectLst/>
                          <a:latin typeface="Cambria" pitchFamily="18" charset="0"/>
                        </a:rPr>
                        <a:t>th</a:t>
                      </a:r>
                      <a:r>
                        <a:rPr kumimoji="0" lang="en-US" sz="1600" b="0" i="0" u="none" strike="noStrike" cap="none" normalizeH="0" baseline="0" dirty="0" smtClean="0">
                          <a:ln>
                            <a:noFill/>
                          </a:ln>
                          <a:solidFill>
                            <a:schemeClr val="tx1"/>
                          </a:solidFill>
                          <a:effectLst/>
                          <a:latin typeface="Cambria" pitchFamily="18" charset="0"/>
                        </a:rPr>
                        <a:t>   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39243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447800" y="0"/>
            <a:ext cx="7543800" cy="1143000"/>
          </a:xfrm>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152400" y="1143000"/>
            <a:ext cx="8686800" cy="4943475"/>
          </a:xfrm>
        </p:spPr>
        <p:txBody>
          <a:bodyPr/>
          <a:lstStyle/>
          <a:p>
            <a:pPr lvl="1" eaLnBrk="1" hangingPunct="1">
              <a:spcBef>
                <a:spcPts val="1200"/>
              </a:spcBef>
              <a:buNone/>
            </a:pPr>
            <a:endParaRPr lang="en-US" sz="2800" dirty="0" smtClean="0">
              <a:latin typeface="Arial" pitchFamily="34" charset="0"/>
              <a:cs typeface="Arial" pitchFamily="34" charset="0"/>
            </a:endParaRPr>
          </a:p>
          <a:p>
            <a:pPr>
              <a:buNone/>
            </a:pPr>
            <a:r>
              <a:rPr lang="en-US" dirty="0" smtClean="0"/>
              <a:t>After completing this chapter you will be able to understand:</a:t>
            </a:r>
          </a:p>
          <a:p>
            <a:pPr marL="1025525" lvl="1" indent="-284163" eaLnBrk="1" hangingPunct="1">
              <a:spcBef>
                <a:spcPts val="1200"/>
              </a:spcBef>
              <a:buFont typeface="Wingdings" pitchFamily="2" charset="2"/>
              <a:buChar char="§"/>
            </a:pPr>
            <a:r>
              <a:rPr dirty="0" smtClean="0">
                <a:cs typeface="Arial" pitchFamily="34" charset="0"/>
              </a:rPr>
              <a:t>The need for passing objects as arguments</a:t>
            </a:r>
          </a:p>
          <a:p>
            <a:pPr marL="1025525" lvl="1" indent="-284163" eaLnBrk="1" hangingPunct="1">
              <a:spcBef>
                <a:spcPts val="1200"/>
              </a:spcBef>
              <a:buFont typeface="Wingdings" pitchFamily="2" charset="2"/>
              <a:buChar char="§"/>
            </a:pPr>
            <a:r>
              <a:rPr dirty="0" smtClean="0">
                <a:cs typeface="Arial" pitchFamily="34" charset="0"/>
              </a:rPr>
              <a:t>How to pass objects as method arguments</a:t>
            </a:r>
          </a:p>
          <a:p>
            <a:pPr marL="1025525" lvl="1" indent="-284163" eaLnBrk="1" hangingPunct="1">
              <a:spcBef>
                <a:spcPts val="1200"/>
              </a:spcBef>
              <a:buFont typeface="Wingdings" pitchFamily="2" charset="2"/>
              <a:buChar char="§"/>
            </a:pPr>
            <a:r>
              <a:rPr dirty="0" smtClean="0">
                <a:cs typeface="Arial" pitchFamily="34" charset="0"/>
              </a:rPr>
              <a:t>How to return an object from a method</a:t>
            </a: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Problem Developer Faces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a:p>
        </p:txBody>
      </p:sp>
      <p:sp>
        <p:nvSpPr>
          <p:cNvPr id="6" name="TextBox 5"/>
          <p:cNvSpPr txBox="1"/>
          <p:nvPr/>
        </p:nvSpPr>
        <p:spPr>
          <a:xfrm>
            <a:off x="-228600" y="1524000"/>
            <a:ext cx="9296400" cy="762000"/>
          </a:xfrm>
          <a:prstGeom prst="rect">
            <a:avLst/>
          </a:prstGeom>
          <a:noFill/>
        </p:spPr>
        <p:txBody>
          <a:bodyPr wrap="square" rtlCol="0">
            <a:noAutofit/>
          </a:bodyPr>
          <a:lstStyle/>
          <a:p>
            <a:pPr marL="346075" indent="47625">
              <a:spcBef>
                <a:spcPts val="1200"/>
              </a:spcBef>
            </a:pPr>
            <a:r>
              <a:rPr lang="en-US" dirty="0" smtClean="0"/>
              <a:t>Scenario: </a:t>
            </a:r>
            <a:r>
              <a:rPr lang="en-US" b="0" dirty="0" smtClean="0"/>
              <a:t>Assume you are developer and you need to create a method which accept the user details which includes the Name , Address ,Age ,Employment details and several other details. The method should calculate and return the tax rate and tax amount based on the user’s age and salary and store the employee and tax details in database. The method should return user name and the tax.</a:t>
            </a:r>
          </a:p>
          <a:p>
            <a:pPr marL="346075" indent="47625">
              <a:spcBef>
                <a:spcPts val="1200"/>
              </a:spcBef>
            </a:pPr>
            <a:r>
              <a:rPr lang="en-US" dirty="0" smtClean="0"/>
              <a:t>Question:</a:t>
            </a:r>
            <a:r>
              <a:rPr lang="en-US" b="0" dirty="0" smtClean="0"/>
              <a:t> How can you pass all the details into the method as an argument ?</a:t>
            </a:r>
          </a:p>
          <a:p>
            <a:pPr marL="346075" indent="47625">
              <a:spcBef>
                <a:spcPts val="1200"/>
              </a:spcBef>
            </a:pPr>
            <a:r>
              <a:rPr lang="en-US" dirty="0" smtClean="0"/>
              <a:t>Answer:</a:t>
            </a:r>
            <a:r>
              <a:rPr lang="en-US" b="0" dirty="0" smtClean="0"/>
              <a:t> We can pass it as arguments to the method like</a:t>
            </a:r>
          </a:p>
          <a:p>
            <a:pPr marL="346075" indent="47625">
              <a:spcBef>
                <a:spcPts val="1200"/>
              </a:spcBef>
            </a:pPr>
            <a:r>
              <a:rPr lang="en-US" dirty="0" smtClean="0">
                <a:solidFill>
                  <a:srgbClr val="C00000"/>
                </a:solidFill>
              </a:rPr>
              <a:t>	</a:t>
            </a:r>
            <a:r>
              <a:rPr lang="en-US" dirty="0" smtClean="0">
                <a:solidFill>
                  <a:srgbClr val="0070C0"/>
                </a:solidFill>
              </a:rPr>
              <a:t>Method(String name ,String address ,int age…………………..)</a:t>
            </a:r>
          </a:p>
          <a:p>
            <a:pPr marL="346075" indent="47625">
              <a:spcBef>
                <a:spcPts val="1200"/>
              </a:spcBef>
            </a:pPr>
            <a:r>
              <a:rPr lang="en-US" dirty="0" smtClean="0"/>
              <a:t>Disadvantages:</a:t>
            </a:r>
          </a:p>
          <a:p>
            <a:pPr marL="346075" indent="174625">
              <a:spcBef>
                <a:spcPts val="600"/>
              </a:spcBef>
              <a:buFont typeface="Arial" pitchFamily="34" charset="0"/>
              <a:buChar char="•"/>
            </a:pPr>
            <a:r>
              <a:rPr lang="en-US" b="0" dirty="0" smtClean="0"/>
              <a:t>This makes the method complex as the number of arguments increases.</a:t>
            </a:r>
          </a:p>
          <a:p>
            <a:pPr marL="346075" indent="174625">
              <a:spcBef>
                <a:spcPts val="600"/>
              </a:spcBef>
              <a:buFont typeface="Arial" pitchFamily="34" charset="0"/>
              <a:buChar char="•"/>
            </a:pPr>
            <a:r>
              <a:rPr lang="en-US" b="0" dirty="0" smtClean="0"/>
              <a:t>Any new user details addition will result in a change in the method name.</a:t>
            </a:r>
          </a:p>
          <a:p>
            <a:pPr marL="346075" indent="174625">
              <a:spcBef>
                <a:spcPts val="600"/>
              </a:spcBef>
              <a:buFont typeface="Arial" pitchFamily="34" charset="0"/>
              <a:buChar char="•"/>
            </a:pPr>
            <a:r>
              <a:rPr lang="en-US" b="0" dirty="0" smtClean="0"/>
              <a:t>We cannot return more than one value from a method.</a:t>
            </a:r>
          </a:p>
          <a:p>
            <a:pPr marL="274320" indent="47625" algn="ctr">
              <a:spcBef>
                <a:spcPts val="600"/>
              </a:spcBef>
            </a:pPr>
            <a:r>
              <a:rPr lang="en-US" sz="3600" dirty="0" smtClean="0">
                <a:solidFill>
                  <a:srgbClr val="C00000"/>
                </a:solidFill>
              </a:rPr>
              <a:t>What is the solution?</a:t>
            </a:r>
          </a:p>
          <a:p>
            <a:pPr indent="236538">
              <a:spcBef>
                <a:spcPts val="1200"/>
              </a:spcBef>
            </a:pPr>
            <a:endParaRPr lang="en-US" b="0" dirty="0" smtClean="0"/>
          </a:p>
          <a:p>
            <a:pPr>
              <a:lnSpc>
                <a:spcPct val="150000"/>
              </a:lnSpc>
              <a:spcBef>
                <a:spcPts val="1200"/>
              </a:spcBef>
            </a:pPr>
            <a:endParaRPr lang="en-US" b="0" dirty="0"/>
          </a:p>
        </p:txBody>
      </p:sp>
      <p:sp>
        <p:nvSpPr>
          <p:cNvPr id="5" name="Rounded Rectangle 4"/>
          <p:cNvSpPr/>
          <p:nvPr/>
        </p:nvSpPr>
        <p:spPr bwMode="auto">
          <a:xfrm>
            <a:off x="-8305800" y="2743200"/>
            <a:ext cx="8229600" cy="762000"/>
          </a:xfrm>
          <a:prstGeom prst="roundRect">
            <a:avLst/>
          </a:prstGeom>
          <a:solidFill>
            <a:srgbClr val="FFCC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charset="0"/>
              </a:rPr>
              <a:t>Solution is passing objects</a:t>
            </a:r>
            <a:r>
              <a:rPr kumimoji="0" lang="en-US" b="1" i="0" u="none" strike="noStrike" cap="none" normalizeH="0" dirty="0" smtClean="0">
                <a:ln>
                  <a:noFill/>
                </a:ln>
                <a:solidFill>
                  <a:schemeClr val="tx1"/>
                </a:solidFill>
                <a:effectLst/>
                <a:latin typeface="Arial" charset="0"/>
              </a:rPr>
              <a:t> as method arguments and returning objects as return value</a:t>
            </a:r>
            <a:endParaRPr kumimoji="0" lang="en-US" b="1"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ox(in)">
                                      <p:cBhvr>
                                        <p:cTn id="7" dur="500"/>
                                        <p:tgtEl>
                                          <p:spTgt spid="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ox(in)">
                                      <p:cBhvr>
                                        <p:cTn id="10" dur="500"/>
                                        <p:tgtEl>
                                          <p:spTgt spid="6">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ox(in)">
                                      <p:cBhvr>
                                        <p:cTn id="13" dur="500"/>
                                        <p:tgtEl>
                                          <p:spTgt spid="6">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box(in)">
                                      <p:cBhvr>
                                        <p:cTn id="16" dur="500"/>
                                        <p:tgtEl>
                                          <p:spTgt spid="6">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box(in)">
                                      <p:cBhvr>
                                        <p:cTn id="19" dur="500"/>
                                        <p:tgtEl>
                                          <p:spTgt spid="6">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box(in)">
                                      <p:cBhvr>
                                        <p:cTn id="22" dur="500"/>
                                        <p:tgtEl>
                                          <p:spTgt spid="6">
                                            <p:txEl>
                                              <p:pRg st="7" end="7"/>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box(in)">
                                      <p:cBhvr>
                                        <p:cTn id="25" dur="500"/>
                                        <p:tgtEl>
                                          <p:spTgt spid="6">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grpId="1" nodeType="clickEffect">
                                  <p:stCondLst>
                                    <p:cond delay="0"/>
                                  </p:stCondLst>
                                  <p:childTnLst>
                                    <p:animMotion origin="layout" path="M 0.45833 0.02222 L 0.93333 0.02222 " pathEditMode="relative" rAng="0" ptsTypes="AA">
                                      <p:cBhvr>
                                        <p:cTn id="29" dur="1000" fill="hold"/>
                                        <p:tgtEl>
                                          <p:spTgt spid="5"/>
                                        </p:tgtEl>
                                        <p:attrNameLst>
                                          <p:attrName>ppt_x</p:attrName>
                                          <p:attrName>ppt_y</p:attrName>
                                        </p:attrNameLst>
                                      </p:cBhvr>
                                      <p:rCtr x="23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Types of methods argument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a:p>
        </p:txBody>
      </p:sp>
      <p:sp>
        <p:nvSpPr>
          <p:cNvPr id="5" name="TextBox 4"/>
          <p:cNvSpPr txBox="1"/>
          <p:nvPr/>
        </p:nvSpPr>
        <p:spPr>
          <a:xfrm>
            <a:off x="228600" y="1752600"/>
            <a:ext cx="8382000" cy="2947730"/>
          </a:xfrm>
          <a:prstGeom prst="rect">
            <a:avLst/>
          </a:prstGeom>
          <a:noFill/>
        </p:spPr>
        <p:txBody>
          <a:bodyPr wrap="square" rtlCol="0">
            <a:spAutoFit/>
          </a:bodyPr>
          <a:lstStyle/>
          <a:p>
            <a:pPr marL="236538" indent="-236538">
              <a:lnSpc>
                <a:spcPct val="150000"/>
              </a:lnSpc>
              <a:spcBef>
                <a:spcPts val="1200"/>
              </a:spcBef>
              <a:buFont typeface="Wingdings" pitchFamily="2" charset="2"/>
              <a:buChar char="§"/>
            </a:pPr>
            <a:r>
              <a:rPr lang="en-US" sz="2400" dirty="0" smtClean="0"/>
              <a:t> Passing Primitive Data Type : </a:t>
            </a:r>
            <a:r>
              <a:rPr lang="en-US" sz="2400" b="0" dirty="0" smtClean="0"/>
              <a:t>Passing the primitive type data as method argument. </a:t>
            </a:r>
            <a:r>
              <a:rPr lang="en-US" sz="2400" dirty="0" smtClean="0"/>
              <a:t>Example:</a:t>
            </a:r>
            <a:r>
              <a:rPr lang="en-US" sz="2400" b="0" dirty="0" smtClean="0"/>
              <a:t> </a:t>
            </a:r>
            <a:r>
              <a:rPr lang="en-US" sz="2400" b="0" dirty="0" smtClean="0">
                <a:solidFill>
                  <a:srgbClr val="0070C0"/>
                </a:solidFill>
              </a:rPr>
              <a:t>int, double, float etc.</a:t>
            </a:r>
          </a:p>
          <a:p>
            <a:pPr marL="236538" indent="-236538">
              <a:lnSpc>
                <a:spcPct val="150000"/>
              </a:lnSpc>
              <a:spcBef>
                <a:spcPts val="1200"/>
              </a:spcBef>
              <a:buFont typeface="Wingdings" pitchFamily="2" charset="2"/>
              <a:buChar char="§"/>
            </a:pPr>
            <a:r>
              <a:rPr lang="en-US" sz="2400" dirty="0" smtClean="0"/>
              <a:t>Passing objects are argument : </a:t>
            </a:r>
            <a:r>
              <a:rPr lang="en-US" sz="2400" b="0" dirty="0" smtClean="0"/>
              <a:t>In this case we pass objects as arguments to the method. </a:t>
            </a:r>
            <a:r>
              <a:rPr lang="en-US" sz="2400" dirty="0" smtClean="0"/>
              <a:t>Example: </a:t>
            </a:r>
            <a:r>
              <a:rPr lang="en-US" sz="2400" b="0" dirty="0" err="1" smtClean="0">
                <a:solidFill>
                  <a:srgbClr val="0070C0"/>
                </a:solidFill>
              </a:rPr>
              <a:t>UserVO</a:t>
            </a:r>
            <a:r>
              <a:rPr lang="en-US" sz="2400" b="0" dirty="0" smtClean="0">
                <a:solidFill>
                  <a:srgbClr val="0070C0"/>
                </a:solidFill>
              </a:rPr>
              <a:t>, ArrayList, Map</a:t>
            </a:r>
            <a:endParaRPr lang="en-US" sz="2400" dirty="0">
              <a:solidFill>
                <a:srgbClr val="0070C0"/>
              </a:solidFill>
            </a:endParaRPr>
          </a:p>
        </p:txBody>
      </p:sp>
      <p:sp>
        <p:nvSpPr>
          <p:cNvPr id="7" name="Rounded Rectangle 6"/>
          <p:cNvSpPr/>
          <p:nvPr/>
        </p:nvSpPr>
        <p:spPr>
          <a:xfrm>
            <a:off x="609600" y="4800600"/>
            <a:ext cx="75438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latin typeface="Arial" pitchFamily="34" charset="0"/>
                <a:cs typeface="Arial" pitchFamily="34" charset="0"/>
              </a:rPr>
              <a:t>In this session we are going to learn on how to </a:t>
            </a:r>
            <a:r>
              <a:rPr lang="en-US" sz="2800" smtClean="0">
                <a:latin typeface="Arial" pitchFamily="34" charset="0"/>
                <a:cs typeface="Arial" pitchFamily="34" charset="0"/>
              </a:rPr>
              <a:t>pass objects to methods?</a:t>
            </a:r>
            <a:endParaRPr lang="en-US" sz="280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Passing objects as method argument</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b="0" smtClean="0"/>
              <a:pPr>
                <a:defRPr/>
              </a:pPr>
              <a:t>7</a:t>
            </a:fld>
            <a:endParaRPr lang="en-US" b="0"/>
          </a:p>
        </p:txBody>
      </p:sp>
      <p:sp>
        <p:nvSpPr>
          <p:cNvPr id="7" name="TextBox 6"/>
          <p:cNvSpPr txBox="1"/>
          <p:nvPr/>
        </p:nvSpPr>
        <p:spPr>
          <a:xfrm>
            <a:off x="304800" y="1752600"/>
            <a:ext cx="8458200" cy="3416320"/>
          </a:xfrm>
          <a:prstGeom prst="rect">
            <a:avLst/>
          </a:prstGeom>
          <a:noFill/>
        </p:spPr>
        <p:txBody>
          <a:bodyPr wrap="square" rtlCol="0">
            <a:spAutoFit/>
          </a:bodyPr>
          <a:lstStyle/>
          <a:p>
            <a:pPr marL="236538" indent="-236538">
              <a:lnSpc>
                <a:spcPct val="150000"/>
              </a:lnSpc>
              <a:buFont typeface="Wingdings" pitchFamily="2" charset="2"/>
              <a:buChar char="§"/>
            </a:pPr>
            <a:r>
              <a:rPr lang="en-US" b="0" dirty="0" smtClean="0"/>
              <a:t>Objects are passed as arguments to the method</a:t>
            </a:r>
          </a:p>
          <a:p>
            <a:pPr marL="236538" indent="-236538">
              <a:lnSpc>
                <a:spcPct val="150000"/>
              </a:lnSpc>
              <a:buFont typeface="Wingdings" pitchFamily="2" charset="2"/>
              <a:buChar char="§"/>
            </a:pPr>
            <a:r>
              <a:rPr lang="en-US" b="0" dirty="0" smtClean="0"/>
              <a:t>Can make change </a:t>
            </a:r>
            <a:r>
              <a:rPr lang="en-US" dirty="0" smtClean="0"/>
              <a:t>only</a:t>
            </a:r>
            <a:r>
              <a:rPr lang="en-US" b="0" dirty="0" smtClean="0"/>
              <a:t> to the state of the object</a:t>
            </a:r>
          </a:p>
          <a:p>
            <a:pPr marL="236538" indent="-236538">
              <a:lnSpc>
                <a:spcPct val="150000"/>
              </a:lnSpc>
              <a:buFont typeface="Wingdings" pitchFamily="2" charset="2"/>
              <a:buChar char="§"/>
            </a:pPr>
            <a:r>
              <a:rPr lang="en-US" b="0" dirty="0" smtClean="0"/>
              <a:t>Doesn’t make any change to the reference variable hence we say that this mechanism is not exactly same as “</a:t>
            </a:r>
            <a:r>
              <a:rPr lang="en-US" dirty="0" smtClean="0"/>
              <a:t>Pass-By-Reference</a:t>
            </a:r>
            <a:r>
              <a:rPr lang="en-US" b="0" dirty="0" smtClean="0"/>
              <a:t>” in C programming.</a:t>
            </a:r>
          </a:p>
          <a:p>
            <a:pPr marL="236538" indent="-236538">
              <a:lnSpc>
                <a:spcPct val="150000"/>
              </a:lnSpc>
              <a:buFont typeface="Wingdings" pitchFamily="2" charset="2"/>
              <a:buChar char="§"/>
            </a:pPr>
            <a:r>
              <a:rPr lang="en-US" b="0" dirty="0" smtClean="0"/>
              <a:t>Since the state changes are done in objects some people argue this indirectly achieves “</a:t>
            </a:r>
            <a:r>
              <a:rPr lang="en-US" dirty="0" smtClean="0"/>
              <a:t>Pass by reference </a:t>
            </a:r>
            <a:r>
              <a:rPr lang="en-US" b="0" dirty="0" smtClean="0"/>
              <a:t>”.</a:t>
            </a:r>
          </a:p>
          <a:p>
            <a:pPr marL="236538" indent="-236538">
              <a:lnSpc>
                <a:spcPct val="150000"/>
              </a:lnSpc>
              <a:buFont typeface="Wingdings" pitchFamily="2" charset="2"/>
              <a:buChar char="§"/>
            </a:pPr>
            <a:r>
              <a:rPr lang="en-US" b="0" dirty="0" smtClean="0"/>
              <a:t>Can be used with constructors also.</a:t>
            </a:r>
          </a:p>
          <a:p>
            <a:pPr marL="236538" indent="-236538">
              <a:lnSpc>
                <a:spcPct val="150000"/>
              </a:lnSpc>
              <a:buFont typeface="Wingdings" pitchFamily="2" charset="2"/>
              <a:buChar char="§"/>
            </a:pPr>
            <a:endParaRPr lang="en-US" b="0" dirty="0"/>
          </a:p>
        </p:txBody>
      </p:sp>
      <p:sp>
        <p:nvSpPr>
          <p:cNvPr id="5" name="Rounded Rectangle 4"/>
          <p:cNvSpPr/>
          <p:nvPr/>
        </p:nvSpPr>
        <p:spPr>
          <a:xfrm>
            <a:off x="609600" y="4876800"/>
            <a:ext cx="7543800" cy="1219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latin typeface="Arial" pitchFamily="34" charset="0"/>
                <a:cs typeface="Arial" pitchFamily="34" charset="0"/>
              </a:rPr>
              <a:t>Next slide explains how the state of objects changes when passed </a:t>
            </a:r>
            <a:r>
              <a:rPr lang="en-US" sz="2400" smtClean="0">
                <a:latin typeface="Arial" pitchFamily="34" charset="0"/>
                <a:cs typeface="Arial" pitchFamily="34" charset="0"/>
              </a:rPr>
              <a:t>as arguments.</a:t>
            </a:r>
            <a:endParaRPr lang="en-US" sz="2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172200" y="1600200"/>
            <a:ext cx="2667000" cy="228600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smtClean="0"/>
              <a:t>Heap Memory</a:t>
            </a:r>
            <a:endParaRPr lang="en-US" dirty="0"/>
          </a:p>
        </p:txBody>
      </p:sp>
      <p:sp>
        <p:nvSpPr>
          <p:cNvPr id="2" name="Title 1"/>
          <p:cNvSpPr>
            <a:spLocks noGrp="1"/>
          </p:cNvSpPr>
          <p:nvPr>
            <p:ph type="title"/>
          </p:nvPr>
        </p:nvSpPr>
        <p:spPr/>
        <p:txBody>
          <a:bodyPr/>
          <a:lstStyle/>
          <a:p>
            <a:r>
              <a:rPr lang="en-US" dirty="0" smtClean="0"/>
              <a:t>Passing Objects How it works?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a:p>
        </p:txBody>
      </p:sp>
      <p:sp>
        <p:nvSpPr>
          <p:cNvPr id="5" name="TextBox 4"/>
          <p:cNvSpPr txBox="1"/>
          <p:nvPr/>
        </p:nvSpPr>
        <p:spPr>
          <a:xfrm>
            <a:off x="152400" y="1611868"/>
            <a:ext cx="5867400" cy="35394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700" b="0" dirty="0" smtClean="0">
                <a:latin typeface="Arial" pitchFamily="34" charset="0"/>
                <a:cs typeface="Arial" pitchFamily="34" charset="0"/>
              </a:rPr>
              <a:t>Consider a class named MyClass with two fields a and b.</a:t>
            </a:r>
            <a:endParaRPr lang="en-US" sz="1700" b="0" dirty="0">
              <a:latin typeface="Arial" pitchFamily="34" charset="0"/>
              <a:cs typeface="Arial" pitchFamily="34" charset="0"/>
            </a:endParaRPr>
          </a:p>
        </p:txBody>
      </p:sp>
      <p:sp>
        <p:nvSpPr>
          <p:cNvPr id="6" name="Rectangle 5"/>
          <p:cNvSpPr/>
          <p:nvPr/>
        </p:nvSpPr>
        <p:spPr>
          <a:xfrm>
            <a:off x="228600" y="2057400"/>
            <a:ext cx="30480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400" b="0" dirty="0" smtClean="0">
                <a:solidFill>
                  <a:schemeClr val="tx1"/>
                </a:solidFill>
                <a:latin typeface="Arial" pitchFamily="34" charset="0"/>
                <a:cs typeface="Arial" pitchFamily="34" charset="0"/>
              </a:rPr>
              <a:t>MyClass </a:t>
            </a:r>
            <a:r>
              <a:rPr lang="en-US" sz="1400" b="0" dirty="0" err="1" smtClean="0">
                <a:solidFill>
                  <a:schemeClr val="tx1"/>
                </a:solidFill>
                <a:latin typeface="Arial" pitchFamily="34" charset="0"/>
                <a:cs typeface="Arial" pitchFamily="34" charset="0"/>
              </a:rPr>
              <a:t>obj</a:t>
            </a:r>
            <a:r>
              <a:rPr lang="en-US" sz="1400" b="0" dirty="0" smtClean="0">
                <a:solidFill>
                  <a:schemeClr val="tx1"/>
                </a:solidFill>
                <a:latin typeface="Arial" pitchFamily="34" charset="0"/>
                <a:cs typeface="Arial" pitchFamily="34" charset="0"/>
              </a:rPr>
              <a:t>=new MyClass();</a:t>
            </a:r>
          </a:p>
          <a:p>
            <a:r>
              <a:rPr lang="en-US" sz="1400" b="0" dirty="0" smtClean="0">
                <a:solidFill>
                  <a:schemeClr val="tx1"/>
                </a:solidFill>
                <a:latin typeface="Arial" pitchFamily="34" charset="0"/>
                <a:cs typeface="Arial" pitchFamily="34" charset="0"/>
              </a:rPr>
              <a:t>aMethod(obj);</a:t>
            </a:r>
          </a:p>
        </p:txBody>
      </p:sp>
      <p:sp>
        <p:nvSpPr>
          <p:cNvPr id="7" name="Flowchart: Process 6"/>
          <p:cNvSpPr/>
          <p:nvPr/>
        </p:nvSpPr>
        <p:spPr>
          <a:xfrm>
            <a:off x="6477000" y="2514600"/>
            <a:ext cx="1828800" cy="9144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a=0</a:t>
            </a:r>
          </a:p>
          <a:p>
            <a:pPr algn="ctr"/>
            <a:r>
              <a:rPr lang="en-US" dirty="0" smtClean="0"/>
              <a:t>b=0</a:t>
            </a:r>
            <a:endParaRPr lang="en-US" dirty="0"/>
          </a:p>
        </p:txBody>
      </p:sp>
      <p:sp>
        <p:nvSpPr>
          <p:cNvPr id="8" name="TextBox 7"/>
          <p:cNvSpPr txBox="1"/>
          <p:nvPr/>
        </p:nvSpPr>
        <p:spPr>
          <a:xfrm>
            <a:off x="6629400" y="2133600"/>
            <a:ext cx="15240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Arial" pitchFamily="34" charset="0"/>
                <a:cs typeface="Arial" pitchFamily="34" charset="0"/>
              </a:rPr>
              <a:t>Address: 1001</a:t>
            </a:r>
            <a:endParaRPr lang="en-US" sz="1400" dirty="0">
              <a:latin typeface="Arial" pitchFamily="34" charset="0"/>
              <a:cs typeface="Arial" pitchFamily="34" charset="0"/>
            </a:endParaRPr>
          </a:p>
        </p:txBody>
      </p:sp>
      <p:cxnSp>
        <p:nvCxnSpPr>
          <p:cNvPr id="10" name="Straight Arrow Connector 9"/>
          <p:cNvCxnSpPr>
            <a:endCxn id="7" idx="1"/>
          </p:cNvCxnSpPr>
          <p:nvPr/>
        </p:nvCxnSpPr>
        <p:spPr>
          <a:xfrm>
            <a:off x="3352800" y="2667000"/>
            <a:ext cx="3124200" cy="3048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8600" y="2283023"/>
            <a:ext cx="152400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dirty="0" smtClean="0">
                <a:latin typeface="Arial" pitchFamily="34" charset="0"/>
                <a:cs typeface="Arial" pitchFamily="34" charset="0"/>
              </a:rPr>
              <a:t>Object Created</a:t>
            </a:r>
            <a:endParaRPr lang="en-US" sz="1400" dirty="0">
              <a:latin typeface="Arial" pitchFamily="34" charset="0"/>
              <a:cs typeface="Arial" pitchFamily="34" charset="0"/>
            </a:endParaRPr>
          </a:p>
        </p:txBody>
      </p:sp>
      <p:sp>
        <p:nvSpPr>
          <p:cNvPr id="12" name="TextBox 11"/>
          <p:cNvSpPr txBox="1"/>
          <p:nvPr/>
        </p:nvSpPr>
        <p:spPr>
          <a:xfrm>
            <a:off x="3200400" y="2971800"/>
            <a:ext cx="28194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0" dirty="0" smtClean="0">
                <a:latin typeface="Arial" pitchFamily="34" charset="0"/>
                <a:cs typeface="Arial" pitchFamily="34" charset="0"/>
              </a:rPr>
              <a:t>The </a:t>
            </a:r>
            <a:r>
              <a:rPr lang="en-US" sz="1400" dirty="0" smtClean="0">
                <a:solidFill>
                  <a:srgbClr val="0070C0"/>
                </a:solidFill>
                <a:latin typeface="Arial" pitchFamily="34" charset="0"/>
                <a:cs typeface="Arial" pitchFamily="34" charset="0"/>
              </a:rPr>
              <a:t>obj</a:t>
            </a:r>
            <a:r>
              <a:rPr lang="en-US" sz="1400" b="0" dirty="0" smtClean="0">
                <a:latin typeface="Arial" pitchFamily="34" charset="0"/>
                <a:cs typeface="Arial" pitchFamily="34" charset="0"/>
              </a:rPr>
              <a:t> contains the object memory address </a:t>
            </a:r>
            <a:r>
              <a:rPr lang="en-US" sz="1400" dirty="0" smtClean="0">
                <a:solidFill>
                  <a:srgbClr val="00B0F0"/>
                </a:solidFill>
                <a:latin typeface="Arial" pitchFamily="34" charset="0"/>
                <a:cs typeface="Arial" pitchFamily="34" charset="0"/>
              </a:rPr>
              <a:t>1001</a:t>
            </a:r>
            <a:r>
              <a:rPr lang="en-US" sz="1400" dirty="0" smtClean="0">
                <a:latin typeface="Arial" pitchFamily="34" charset="0"/>
                <a:cs typeface="Arial" pitchFamily="34" charset="0"/>
              </a:rPr>
              <a:t> </a:t>
            </a:r>
            <a:r>
              <a:rPr lang="en-US" sz="1400" b="0" dirty="0" smtClean="0">
                <a:latin typeface="Arial" pitchFamily="34" charset="0"/>
                <a:cs typeface="Arial" pitchFamily="34" charset="0"/>
              </a:rPr>
              <a:t>as value which is the address of the newly created object. </a:t>
            </a:r>
            <a:endParaRPr lang="en-US" sz="1400" b="0" dirty="0">
              <a:latin typeface="Arial" pitchFamily="34" charset="0"/>
              <a:cs typeface="Arial" pitchFamily="34" charset="0"/>
            </a:endParaRPr>
          </a:p>
        </p:txBody>
      </p:sp>
      <p:sp>
        <p:nvSpPr>
          <p:cNvPr id="13" name="TextBox 12"/>
          <p:cNvSpPr txBox="1"/>
          <p:nvPr/>
        </p:nvSpPr>
        <p:spPr>
          <a:xfrm>
            <a:off x="152400" y="4343400"/>
            <a:ext cx="2971800" cy="12464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500" b="0" dirty="0" smtClean="0">
                <a:latin typeface="Arial" pitchFamily="34" charset="0"/>
                <a:cs typeface="Arial" pitchFamily="34" charset="0"/>
              </a:rPr>
              <a:t>void </a:t>
            </a:r>
            <a:r>
              <a:rPr lang="en-US" sz="1500" b="0" dirty="0" err="1" smtClean="0">
                <a:latin typeface="Arial" pitchFamily="34" charset="0"/>
                <a:cs typeface="Arial" pitchFamily="34" charset="0"/>
              </a:rPr>
              <a:t>aMethod</a:t>
            </a:r>
            <a:r>
              <a:rPr lang="en-US" sz="1500" b="0" dirty="0" smtClean="0">
                <a:latin typeface="Arial" pitchFamily="34" charset="0"/>
                <a:cs typeface="Arial" pitchFamily="34" charset="0"/>
              </a:rPr>
              <a:t>(</a:t>
            </a:r>
            <a:r>
              <a:rPr lang="en-US" sz="1500" b="0" dirty="0" err="1" smtClean="0">
                <a:latin typeface="Arial" pitchFamily="34" charset="0"/>
                <a:cs typeface="Arial" pitchFamily="34" charset="0"/>
              </a:rPr>
              <a:t>MyClass</a:t>
            </a:r>
            <a:r>
              <a:rPr lang="en-US" sz="1500" b="0" dirty="0" smtClean="0">
                <a:latin typeface="Arial" pitchFamily="34" charset="0"/>
                <a:cs typeface="Arial" pitchFamily="34" charset="0"/>
              </a:rPr>
              <a:t> obj1)</a:t>
            </a:r>
          </a:p>
          <a:p>
            <a:r>
              <a:rPr lang="en-US" sz="1500" b="0" dirty="0" smtClean="0">
                <a:latin typeface="Arial" pitchFamily="34" charset="0"/>
                <a:cs typeface="Arial" pitchFamily="34" charset="0"/>
              </a:rPr>
              <a:t>{</a:t>
            </a:r>
          </a:p>
          <a:p>
            <a:r>
              <a:rPr lang="en-US" sz="1500" b="0" dirty="0" smtClean="0">
                <a:latin typeface="Arial" pitchFamily="34" charset="0"/>
                <a:cs typeface="Arial" pitchFamily="34" charset="0"/>
              </a:rPr>
              <a:t> obj1.a=30;</a:t>
            </a:r>
          </a:p>
          <a:p>
            <a:r>
              <a:rPr lang="en-US" sz="1500" b="0" dirty="0" smtClean="0">
                <a:latin typeface="Arial" pitchFamily="34" charset="0"/>
                <a:cs typeface="Arial" pitchFamily="34" charset="0"/>
              </a:rPr>
              <a:t>obj1.b=40;</a:t>
            </a:r>
          </a:p>
          <a:p>
            <a:r>
              <a:rPr lang="en-US" sz="1500" b="0" dirty="0" smtClean="0">
                <a:latin typeface="Arial" pitchFamily="34" charset="0"/>
                <a:cs typeface="Arial" pitchFamily="34" charset="0"/>
              </a:rPr>
              <a:t>}</a:t>
            </a:r>
            <a:endParaRPr lang="en-US" sz="1500" b="0" dirty="0">
              <a:latin typeface="Arial" pitchFamily="34" charset="0"/>
              <a:cs typeface="Arial" pitchFamily="34" charset="0"/>
            </a:endParaRPr>
          </a:p>
        </p:txBody>
      </p:sp>
      <p:cxnSp>
        <p:nvCxnSpPr>
          <p:cNvPr id="15" name="Straight Arrow Connector 14"/>
          <p:cNvCxnSpPr/>
          <p:nvPr/>
        </p:nvCxnSpPr>
        <p:spPr>
          <a:xfrm flipH="1">
            <a:off x="762000" y="2743994"/>
            <a:ext cx="794" cy="159940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200400" y="3505200"/>
            <a:ext cx="3429000" cy="175260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6477000" y="2517577"/>
            <a:ext cx="1828800" cy="9144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a=30</a:t>
            </a:r>
          </a:p>
          <a:p>
            <a:pPr algn="ctr"/>
            <a:r>
              <a:rPr lang="en-US" dirty="0" smtClean="0"/>
              <a:t>b=40</a:t>
            </a:r>
            <a:endParaRPr lang="en-US" dirty="0"/>
          </a:p>
        </p:txBody>
      </p:sp>
      <p:sp>
        <p:nvSpPr>
          <p:cNvPr id="24" name="TextBox 23"/>
          <p:cNvSpPr txBox="1"/>
          <p:nvPr/>
        </p:nvSpPr>
        <p:spPr>
          <a:xfrm>
            <a:off x="5029200" y="4544705"/>
            <a:ext cx="3886200" cy="12464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b="0" dirty="0" smtClean="0">
                <a:latin typeface="Arial" pitchFamily="34" charset="0"/>
                <a:cs typeface="Arial" pitchFamily="34" charset="0"/>
              </a:rPr>
              <a:t>Since </a:t>
            </a:r>
            <a:r>
              <a:rPr lang="en-US" sz="1500" dirty="0" smtClean="0">
                <a:solidFill>
                  <a:srgbClr val="00B0F0"/>
                </a:solidFill>
                <a:latin typeface="Arial" pitchFamily="34" charset="0"/>
                <a:cs typeface="Arial" pitchFamily="34" charset="0"/>
              </a:rPr>
              <a:t>obj1 </a:t>
            </a:r>
            <a:r>
              <a:rPr lang="en-US" sz="1500" b="0" dirty="0" smtClean="0">
                <a:latin typeface="Arial" pitchFamily="34" charset="0"/>
                <a:cs typeface="Arial" pitchFamily="34" charset="0"/>
              </a:rPr>
              <a:t>contains the address </a:t>
            </a:r>
            <a:r>
              <a:rPr lang="en-US" sz="1500" dirty="0" smtClean="0">
                <a:solidFill>
                  <a:srgbClr val="0070C0"/>
                </a:solidFill>
                <a:latin typeface="Arial" pitchFamily="34" charset="0"/>
                <a:cs typeface="Arial" pitchFamily="34" charset="0"/>
              </a:rPr>
              <a:t>1001 </a:t>
            </a:r>
            <a:r>
              <a:rPr lang="en-US" sz="1500" b="0" dirty="0" smtClean="0">
                <a:latin typeface="Arial" pitchFamily="34" charset="0"/>
                <a:cs typeface="Arial" pitchFamily="34" charset="0"/>
              </a:rPr>
              <a:t>, any changes in the state of this will also change the state of </a:t>
            </a:r>
            <a:r>
              <a:rPr lang="en-US" sz="1500" dirty="0" smtClean="0">
                <a:solidFill>
                  <a:srgbClr val="00B0F0"/>
                </a:solidFill>
                <a:latin typeface="Arial" pitchFamily="34" charset="0"/>
                <a:cs typeface="Arial" pitchFamily="34" charset="0"/>
              </a:rPr>
              <a:t>obj </a:t>
            </a:r>
            <a:r>
              <a:rPr lang="en-US" sz="1500" b="0" dirty="0" smtClean="0">
                <a:latin typeface="Arial" pitchFamily="34" charset="0"/>
                <a:cs typeface="Arial" pitchFamily="34" charset="0"/>
              </a:rPr>
              <a:t>in the calling method. </a:t>
            </a:r>
          </a:p>
          <a:p>
            <a:r>
              <a:rPr lang="en-US" sz="1500" b="0" dirty="0" smtClean="0">
                <a:latin typeface="Arial" pitchFamily="34" charset="0"/>
                <a:cs typeface="Arial" pitchFamily="34" charset="0"/>
              </a:rPr>
              <a:t>So changes done to the obj1 state a=30 and b=40 will also change the state </a:t>
            </a:r>
            <a:r>
              <a:rPr lang="en-US" sz="1500" b="0" dirty="0" smtClean="0">
                <a:solidFill>
                  <a:schemeClr val="tx1"/>
                </a:solidFill>
                <a:latin typeface="Arial" pitchFamily="34" charset="0"/>
                <a:cs typeface="Arial" pitchFamily="34" charset="0"/>
              </a:rPr>
              <a:t>of </a:t>
            </a:r>
            <a:r>
              <a:rPr lang="en-US" sz="1500" dirty="0" smtClean="0">
                <a:solidFill>
                  <a:srgbClr val="00B0F0"/>
                </a:solidFill>
                <a:latin typeface="Arial" pitchFamily="34" charset="0"/>
                <a:cs typeface="Arial" pitchFamily="34" charset="0"/>
              </a:rPr>
              <a:t> obj.</a:t>
            </a:r>
            <a:endParaRPr lang="en-US" sz="1500" dirty="0">
              <a:solidFill>
                <a:srgbClr val="00B0F0"/>
              </a:solidFill>
              <a:latin typeface="Arial" pitchFamily="34" charset="0"/>
              <a:cs typeface="Arial" pitchFamily="34" charset="0"/>
            </a:endParaRPr>
          </a:p>
        </p:txBody>
      </p:sp>
      <p:sp>
        <p:nvSpPr>
          <p:cNvPr id="19" name="TextBox 18"/>
          <p:cNvSpPr txBox="1"/>
          <p:nvPr/>
        </p:nvSpPr>
        <p:spPr>
          <a:xfrm>
            <a:off x="838200" y="3048000"/>
            <a:ext cx="32004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400" b="0" dirty="0" smtClean="0">
                <a:latin typeface="Arial" pitchFamily="34" charset="0"/>
                <a:cs typeface="Arial" pitchFamily="34" charset="0"/>
              </a:rPr>
              <a:t>When the method </a:t>
            </a:r>
            <a:r>
              <a:rPr lang="en-US" sz="1400" dirty="0" smtClean="0">
                <a:solidFill>
                  <a:srgbClr val="00B050"/>
                </a:solidFill>
                <a:latin typeface="Arial" pitchFamily="34" charset="0"/>
                <a:cs typeface="Arial" pitchFamily="34" charset="0"/>
              </a:rPr>
              <a:t>aMethod</a:t>
            </a:r>
            <a:r>
              <a:rPr lang="en-US" sz="1400" b="0" dirty="0" smtClean="0">
                <a:latin typeface="Arial" pitchFamily="34" charset="0"/>
                <a:cs typeface="Arial" pitchFamily="34" charset="0"/>
              </a:rPr>
              <a:t> is invoked by passing </a:t>
            </a:r>
            <a:r>
              <a:rPr lang="en-US" sz="1400" dirty="0" smtClean="0">
                <a:solidFill>
                  <a:srgbClr val="00B0F0"/>
                </a:solidFill>
                <a:latin typeface="Arial" pitchFamily="34" charset="0"/>
                <a:cs typeface="Arial" pitchFamily="34" charset="0"/>
              </a:rPr>
              <a:t>obj</a:t>
            </a:r>
            <a:r>
              <a:rPr lang="en-US" sz="1400" b="0" dirty="0" smtClean="0">
                <a:latin typeface="Arial" pitchFamily="34" charset="0"/>
                <a:cs typeface="Arial" pitchFamily="34" charset="0"/>
              </a:rPr>
              <a:t> as argument. Now </a:t>
            </a:r>
            <a:r>
              <a:rPr lang="en-US" sz="1400" dirty="0" smtClean="0">
                <a:solidFill>
                  <a:srgbClr val="00B0F0"/>
                </a:solidFill>
                <a:latin typeface="Arial" pitchFamily="34" charset="0"/>
                <a:cs typeface="Arial" pitchFamily="34" charset="0"/>
              </a:rPr>
              <a:t>obj1 </a:t>
            </a:r>
            <a:r>
              <a:rPr lang="en-US" sz="1400" b="0" dirty="0" smtClean="0">
                <a:solidFill>
                  <a:schemeClr val="tx1"/>
                </a:solidFill>
                <a:latin typeface="Arial" pitchFamily="34" charset="0"/>
                <a:cs typeface="Arial" pitchFamily="34" charset="0"/>
              </a:rPr>
              <a:t>in the invoked method </a:t>
            </a:r>
            <a:r>
              <a:rPr lang="en-US" sz="1400" b="0" dirty="0" smtClean="0">
                <a:latin typeface="Arial" pitchFamily="34" charset="0"/>
                <a:cs typeface="Arial" pitchFamily="34" charset="0"/>
              </a:rPr>
              <a:t> contains the memory address value </a:t>
            </a:r>
            <a:r>
              <a:rPr lang="en-US" sz="1400" dirty="0" smtClean="0">
                <a:solidFill>
                  <a:srgbClr val="0070C0"/>
                </a:solidFill>
                <a:latin typeface="Arial" pitchFamily="34" charset="0"/>
                <a:cs typeface="Arial" pitchFamily="34" charset="0"/>
              </a:rPr>
              <a:t>1001</a:t>
            </a:r>
            <a:r>
              <a:rPr lang="en-US" sz="1400" b="0" dirty="0" smtClean="0">
                <a:latin typeface="Arial" pitchFamily="34" charset="0"/>
                <a:cs typeface="Arial" pitchFamily="34" charset="0"/>
              </a:rPr>
              <a:t> . </a:t>
            </a:r>
            <a:endParaRPr lang="en-US" sz="14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16" presetID="5"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9" presetID="5"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heckerboard(across)">
                                      <p:cBhvr>
                                        <p:cTn id="21"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2" presetID="5"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5"/>
                                        </p:tgtEl>
                                        <p:attrNameLst>
                                          <p:attrName>style.visibility</p:attrName>
                                        </p:attrNameLst>
                                      </p:cBhvr>
                                      <p:to>
                                        <p:strVal val="hidden"/>
                                      </p:to>
                                    </p:set>
                                  </p:subTnLst>
                                </p:cTn>
                              </p:par>
                              <p:par>
                                <p:cTn id="35" presetID="47"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checkerboard(across)">
                                      <p:cBhvr>
                                        <p:cTn id="44" dur="500"/>
                                        <p:tgtEl>
                                          <p:spTgt spid="21"/>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checkerboard(across)">
                                      <p:cBhvr>
                                        <p:cTn id="47" dur="500"/>
                                        <p:tgtEl>
                                          <p:spTgt spid="2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3" grpId="0" animBg="1"/>
      <p:bldP spid="22" grpId="0" animBg="1"/>
      <p:bldP spid="24"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1600200" y="0"/>
            <a:ext cx="7543800" cy="1143000"/>
          </a:xfrm>
          <a:prstGeom prst="rect">
            <a:avLst/>
          </a:prstGeom>
          <a:noFill/>
          <a:ln w="25400" cap="flat" cmpd="sng" algn="ctr">
            <a:noFill/>
            <a:prstDash val="solid"/>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chemeClr val="lt1"/>
                </a:solidFill>
                <a:effectLst/>
                <a:uLnTx/>
                <a:uFillTx/>
                <a:latin typeface="Verdana" pitchFamily="34" charset="0"/>
                <a:ea typeface="+mn-ea"/>
                <a:cs typeface="+mn-cs"/>
              </a:rPr>
              <a:t>Passing Object Argument Example</a:t>
            </a:r>
            <a:endParaRPr kumimoji="0" lang="en-US" sz="2800" b="0" i="0" u="none" strike="noStrike" kern="1200" cap="none" spc="0" normalizeH="0" baseline="0" noProof="0" dirty="0">
              <a:ln>
                <a:noFill/>
              </a:ln>
              <a:solidFill>
                <a:schemeClr val="lt1"/>
              </a:solidFill>
              <a:effectLst/>
              <a:uLnTx/>
              <a:uFillTx/>
              <a:latin typeface="Verdana" pitchFamily="34" charset="0"/>
              <a:ea typeface="+mn-ea"/>
              <a:cs typeface="+mn-cs"/>
            </a:endParaRPr>
          </a:p>
        </p:txBody>
      </p:sp>
      <p:sp>
        <p:nvSpPr>
          <p:cNvPr id="23" name="Slide Number Placeholder 3"/>
          <p:cNvSpPr>
            <a:spLocks noGrp="1"/>
          </p:cNvSpPr>
          <p:nvPr>
            <p:ph type="sldNum" sz="quarter" idx="10"/>
          </p:nvPr>
        </p:nvSpPr>
        <p:spPr>
          <a:xfrm>
            <a:off x="8647113" y="6456363"/>
            <a:ext cx="444500" cy="320675"/>
          </a:xfrm>
        </p:spPr>
        <p:txBody>
          <a:bodyPr/>
          <a:lstStyle/>
          <a:p>
            <a:pPr>
              <a:defRPr/>
            </a:pPr>
            <a:fld id="{50EC62AF-8A58-47DB-8277-FFD1CE2A98DE}" type="slidenum">
              <a:rPr lang="en-US" smtClean="0"/>
              <a:pPr>
                <a:defRPr/>
              </a:pPr>
              <a:t>9</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228600" y="1600200"/>
            <a:ext cx="6467475" cy="4848225"/>
          </a:xfrm>
          <a:prstGeom prst="rect">
            <a:avLst/>
          </a:prstGeom>
          <a:noFill/>
          <a:ln w="9525">
            <a:noFill/>
            <a:miter lim="800000"/>
            <a:headEnd/>
            <a:tailEnd/>
          </a:ln>
          <a:effectLst/>
        </p:spPr>
      </p:pic>
      <p:sp>
        <p:nvSpPr>
          <p:cNvPr id="12" name="TextBox 11"/>
          <p:cNvSpPr txBox="1"/>
          <p:nvPr/>
        </p:nvSpPr>
        <p:spPr>
          <a:xfrm>
            <a:off x="0" y="7086600"/>
            <a:ext cx="883920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b="0" dirty="0" smtClean="0">
                <a:latin typeface="Arial" pitchFamily="34" charset="0"/>
                <a:cs typeface="Arial" pitchFamily="34" charset="0"/>
              </a:rPr>
              <a:t>We will see how object passing works with help of the following code.</a:t>
            </a:r>
          </a:p>
          <a:p>
            <a:pPr algn="ctr"/>
            <a:r>
              <a:rPr lang="en-US" b="0" dirty="0" smtClean="0">
                <a:latin typeface="Arial" pitchFamily="34" charset="0"/>
                <a:cs typeface="Arial" pitchFamily="34" charset="0"/>
              </a:rPr>
              <a:t>Open SDE, develop the following code and run it.</a:t>
            </a:r>
            <a:endParaRPr lang="en-US" b="0" dirty="0">
              <a:latin typeface="Arial" pitchFamily="34" charset="0"/>
              <a:cs typeface="Arial" pitchFamily="34" charset="0"/>
            </a:endParaRPr>
          </a:p>
        </p:txBody>
      </p:sp>
      <p:sp>
        <p:nvSpPr>
          <p:cNvPr id="13" name="TextBox 12"/>
          <p:cNvSpPr txBox="1"/>
          <p:nvPr/>
        </p:nvSpPr>
        <p:spPr>
          <a:xfrm>
            <a:off x="2895600" y="3276600"/>
            <a:ext cx="42672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sz="1400" b="0" dirty="0" smtClean="0">
                <a:latin typeface="Arial" pitchFamily="34" charset="0"/>
                <a:cs typeface="Arial" pitchFamily="34" charset="0"/>
              </a:rPr>
              <a:t>Method accepts an object  reference of the type Test and modifies the object’s </a:t>
            </a:r>
            <a:r>
              <a:rPr lang="en-US" sz="1400" dirty="0" smtClean="0">
                <a:latin typeface="Arial" pitchFamily="34" charset="0"/>
                <a:cs typeface="Arial" pitchFamily="34" charset="0"/>
              </a:rPr>
              <a:t>State</a:t>
            </a:r>
            <a:endParaRPr lang="en-US" sz="1400" dirty="0">
              <a:latin typeface="Arial" pitchFamily="34" charset="0"/>
              <a:cs typeface="Arial" pitchFamily="34" charset="0"/>
            </a:endParaRPr>
          </a:p>
        </p:txBody>
      </p:sp>
      <p:sp>
        <p:nvSpPr>
          <p:cNvPr id="14" name="Right Brace 13"/>
          <p:cNvSpPr/>
          <p:nvPr/>
        </p:nvSpPr>
        <p:spPr>
          <a:xfrm>
            <a:off x="2514600" y="3200400"/>
            <a:ext cx="304800" cy="6096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3733800" y="2514600"/>
            <a:ext cx="46482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sz="1400" b="0" dirty="0" smtClean="0">
                <a:latin typeface="Arial" pitchFamily="34" charset="0"/>
                <a:cs typeface="Arial" pitchFamily="34" charset="0"/>
              </a:rPr>
              <a:t>Accepts two primitive type values and tries to modify it.</a:t>
            </a:r>
            <a:endParaRPr lang="en-US" sz="1400" dirty="0">
              <a:latin typeface="Arial" pitchFamily="34" charset="0"/>
              <a:cs typeface="Arial" pitchFamily="34" charset="0"/>
            </a:endParaRPr>
          </a:p>
        </p:txBody>
      </p:sp>
      <p:sp>
        <p:nvSpPr>
          <p:cNvPr id="16" name="Right Brace 15"/>
          <p:cNvSpPr/>
          <p:nvPr/>
        </p:nvSpPr>
        <p:spPr>
          <a:xfrm>
            <a:off x="3352800" y="2438400"/>
            <a:ext cx="304800" cy="6096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791200" y="4648200"/>
            <a:ext cx="3352800"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sz="1200" b="0" dirty="0" smtClean="0">
                <a:latin typeface="Arial" pitchFamily="34" charset="0"/>
                <a:cs typeface="Arial" pitchFamily="34" charset="0"/>
              </a:rPr>
              <a:t>Passes the object members  as primitive data</a:t>
            </a:r>
            <a:endParaRPr lang="en-US" sz="1200" dirty="0">
              <a:latin typeface="Arial" pitchFamily="34" charset="0"/>
              <a:cs typeface="Arial" pitchFamily="34" charset="0"/>
            </a:endParaRPr>
          </a:p>
        </p:txBody>
      </p:sp>
      <p:cxnSp>
        <p:nvCxnSpPr>
          <p:cNvPr id="19" name="Straight Arrow Connector 18"/>
          <p:cNvCxnSpPr>
            <a:stCxn id="17" idx="1"/>
          </p:cNvCxnSpPr>
          <p:nvPr/>
        </p:nvCxnSpPr>
        <p:spPr>
          <a:xfrm rot="10800000" flipV="1">
            <a:off x="3352800" y="4786700"/>
            <a:ext cx="2438400" cy="9010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48401" y="5486400"/>
            <a:ext cx="2514599" cy="27699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600"/>
              </a:spcBef>
            </a:pPr>
            <a:r>
              <a:rPr lang="en-US" sz="1200" b="0" dirty="0" smtClean="0">
                <a:latin typeface="Arial" pitchFamily="34" charset="0"/>
                <a:cs typeface="Arial" pitchFamily="34" charset="0"/>
              </a:rPr>
              <a:t>Passes the object as an argument</a:t>
            </a:r>
            <a:endParaRPr lang="en-US" sz="1200" dirty="0">
              <a:latin typeface="Arial" pitchFamily="34" charset="0"/>
              <a:cs typeface="Arial" pitchFamily="34" charset="0"/>
            </a:endParaRPr>
          </a:p>
        </p:txBody>
      </p:sp>
      <p:cxnSp>
        <p:nvCxnSpPr>
          <p:cNvPr id="27" name="Straight Arrow Connector 26"/>
          <p:cNvCxnSpPr>
            <a:stCxn id="21" idx="1"/>
          </p:cNvCxnSpPr>
          <p:nvPr/>
        </p:nvCxnSpPr>
        <p:spPr>
          <a:xfrm rot="10800000" flipV="1">
            <a:off x="2514609" y="5624900"/>
            <a:ext cx="3733793" cy="90106"/>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3.33333E-6 -4.07407E-6 L 0.00834 -0.53588 " pathEditMode="relative" rAng="0" ptsTypes="AA">
                                      <p:cBhvr>
                                        <p:cTn id="6" dur="1000" fill="hold"/>
                                        <p:tgtEl>
                                          <p:spTgt spid="12"/>
                                        </p:tgtEl>
                                        <p:attrNameLst>
                                          <p:attrName>ppt_x</p:attrName>
                                          <p:attrName>ppt_y</p:attrName>
                                        </p:attrNameLst>
                                      </p:cBhvr>
                                      <p:rCtr x="400" y="-26800"/>
                                    </p:animMotion>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checkerboard(across)">
                                      <p:cBhvr>
                                        <p:cTn id="11" dur="500"/>
                                        <p:tgtEl>
                                          <p:spTgt spid="1027"/>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box(in)">
                                      <p:cBhvr>
                                        <p:cTn id="14" dur="500"/>
                                        <p:tgtEl>
                                          <p:spTgt spid="14"/>
                                        </p:tgtEl>
                                      </p:cBhvr>
                                    </p:animEffect>
                                  </p:childTnLst>
                                </p:cTn>
                              </p:par>
                              <p:par>
                                <p:cTn id="15" presetID="4"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ox(in)">
                                      <p:cBhvr>
                                        <p:cTn id="20" dur="500"/>
                                        <p:tgtEl>
                                          <p:spTgt spid="15"/>
                                        </p:tgtEl>
                                      </p:cBhvr>
                                    </p:animEffect>
                                  </p:childTnLst>
                                </p:cTn>
                              </p:par>
                              <p:par>
                                <p:cTn id="21" presetID="4" presetClass="entr" presetSubtype="16" fill="hold" grpId="1"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ox(in)">
                                      <p:cBhvr>
                                        <p:cTn id="23" dur="500"/>
                                        <p:tgtEl>
                                          <p:spTgt spid="16"/>
                                        </p:tgtEl>
                                      </p:cBhvr>
                                    </p:animEffect>
                                  </p:childTnLst>
                                </p:cTn>
                              </p:par>
                              <p:par>
                                <p:cTn id="24" presetID="4" presetClass="entr" presetSubtype="16" fill="hold" grpId="1"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ox(in)">
                                      <p:cBhvr>
                                        <p:cTn id="29" dur="500"/>
                                        <p:tgtEl>
                                          <p:spTgt spid="1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ox(in)">
                                      <p:cBhvr>
                                        <p:cTn id="35" dur="500"/>
                                        <p:tgtEl>
                                          <p:spTgt spid="21"/>
                                        </p:tgtEl>
                                      </p:cBhvr>
                                    </p:animEffect>
                                  </p:childTnLst>
                                </p:cTn>
                              </p:par>
                              <p:par>
                                <p:cTn id="36" presetID="4" presetClass="entr" presetSubtype="16"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ox(in)">
                                      <p:cBhvr>
                                        <p:cTn id="38" dur="500"/>
                                        <p:tgtEl>
                                          <p:spTgt spid="19"/>
                                        </p:tgtEl>
                                      </p:cBhvr>
                                    </p:animEffect>
                                  </p:childTnLst>
                                </p:cTn>
                              </p:par>
                              <p:par>
                                <p:cTn id="39" presetID="4" presetClass="entr" presetSubtype="16"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ox(in)">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6" grpId="1" animBg="1"/>
      <p:bldP spid="17" grpId="0" animBg="1"/>
      <p:bldP spid="21" grpId="0" animBg="1"/>
    </p:bldLst>
  </p:timing>
</p:sld>
</file>

<file path=ppt/theme/theme1.xml><?xml version="1.0" encoding="utf-8"?>
<a:theme xmlns:a="http://schemas.openxmlformats.org/drawingml/2006/main" name="CATP_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8A2EBD3-1223-4094-A35D-0A1CFCE4623F}"/>
</file>

<file path=customXml/itemProps2.xml><?xml version="1.0" encoding="utf-8"?>
<ds:datastoreItem xmlns:ds="http://schemas.openxmlformats.org/officeDocument/2006/customXml" ds:itemID="{6D2042C2-A9C3-41C8-A778-0CB8ECA6EC09}"/>
</file>

<file path=customXml/itemProps3.xml><?xml version="1.0" encoding="utf-8"?>
<ds:datastoreItem xmlns:ds="http://schemas.openxmlformats.org/officeDocument/2006/customXml" ds:itemID="{D6CE3420-51B5-45D0-AA94-470C87CA3DB9}"/>
</file>

<file path=docProps/app.xml><?xml version="1.0" encoding="utf-8"?>
<Properties xmlns="http://schemas.openxmlformats.org/officeDocument/2006/extended-properties" xmlns:vt="http://schemas.openxmlformats.org/officeDocument/2006/docPropsVTypes">
  <Template>CATP_2.1</Template>
  <TotalTime>44030</TotalTime>
  <Words>1035</Words>
  <Application>Microsoft Office PowerPoint</Application>
  <PresentationFormat>On-screen Show (4:3)</PresentationFormat>
  <Paragraphs>133</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CATP_2.1</vt:lpstr>
      <vt:lpstr>PowerPoint Presentation</vt:lpstr>
      <vt:lpstr>About the Author</vt:lpstr>
      <vt:lpstr>PowerPoint Presentation</vt:lpstr>
      <vt:lpstr>Objectives</vt:lpstr>
      <vt:lpstr>A Problem Developer Faces</vt:lpstr>
      <vt:lpstr>Types of methods argument</vt:lpstr>
      <vt:lpstr>Passing objects as method argument</vt:lpstr>
      <vt:lpstr>Passing Objects How it works?</vt:lpstr>
      <vt:lpstr>PowerPoint Presentation</vt:lpstr>
      <vt:lpstr>What is the Output?</vt:lpstr>
      <vt:lpstr>Returning Objects from a Method</vt:lpstr>
      <vt:lpstr>PowerPoint Presentation</vt:lpstr>
      <vt:lpstr>Lend a Hand – Objects as argument and return</vt:lpstr>
      <vt:lpstr>Lend a Hand-Develop Student Class</vt:lpstr>
      <vt:lpstr>Lend a Hand- Develop Result Class</vt:lpstr>
      <vt:lpstr>Lend a Hand : Develop Result Calculator class</vt:lpstr>
      <vt:lpstr>Lend a Hand : Develop MainClass class</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ObjectAsMethodArguments</dc:title>
  <dc:creator>121246</dc:creator>
  <cp:lastModifiedBy>124294</cp:lastModifiedBy>
  <cp:revision>2562</cp:revision>
  <dcterms:created xsi:type="dcterms:W3CDTF">2006-08-07T10:58:16Z</dcterms:created>
  <dcterms:modified xsi:type="dcterms:W3CDTF">2012-10-10T08:33:51Z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